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8" r:id="rId1"/>
  </p:sldMasterIdLst>
  <p:notesMasterIdLst>
    <p:notesMasterId r:id="rId18"/>
  </p:notesMasterIdLst>
  <p:sldIdLst>
    <p:sldId id="271" r:id="rId2"/>
    <p:sldId id="256" r:id="rId3"/>
    <p:sldId id="257" r:id="rId4"/>
    <p:sldId id="258" r:id="rId5"/>
    <p:sldId id="262" r:id="rId6"/>
    <p:sldId id="272" r:id="rId7"/>
    <p:sldId id="273" r:id="rId8"/>
    <p:sldId id="260" r:id="rId9"/>
    <p:sldId id="261" r:id="rId10"/>
    <p:sldId id="267" r:id="rId11"/>
    <p:sldId id="268" r:id="rId12"/>
    <p:sldId id="269" r:id="rId13"/>
    <p:sldId id="264" r:id="rId14"/>
    <p:sldId id="265" r:id="rId15"/>
    <p:sldId id="266" r:id="rId16"/>
    <p:sldId id="270"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6" autoAdjust="0"/>
    <p:restoredTop sz="94671" autoAdjust="0"/>
  </p:normalViewPr>
  <p:slideViewPr>
    <p:cSldViewPr>
      <p:cViewPr>
        <p:scale>
          <a:sx n="80" d="100"/>
          <a:sy n="80" d="100"/>
        </p:scale>
        <p:origin x="-1256"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4D3D9-7200-412D-AC87-9E92C3DC1164}" type="datetimeFigureOut">
              <a:rPr lang="es-ES" smtClean="0"/>
              <a:pPr/>
              <a:t>09.10.15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7F85F-9EE4-46EB-96C6-757281C1BBF6}" type="slidenum">
              <a:rPr lang="es-ES" smtClean="0"/>
              <a:pPr/>
              <a:t>‹#›</a:t>
            </a:fld>
            <a:endParaRPr lang="es-ES"/>
          </a:p>
        </p:txBody>
      </p:sp>
    </p:spTree>
    <p:extLst>
      <p:ext uri="{BB962C8B-B14F-4D97-AF65-F5344CB8AC3E}">
        <p14:creationId xmlns:p14="http://schemas.microsoft.com/office/powerpoint/2010/main" val="35309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90% empresas RD</a:t>
            </a:r>
            <a:r>
              <a:rPr lang="es-ES" baseline="0" dirty="0" smtClean="0"/>
              <a:t> son MIPYMES</a:t>
            </a:r>
          </a:p>
          <a:p>
            <a:endParaRPr lang="es-ES" dirty="0"/>
          </a:p>
        </p:txBody>
      </p:sp>
      <p:sp>
        <p:nvSpPr>
          <p:cNvPr id="4" name="3 Marcador de número de diapositiva"/>
          <p:cNvSpPr>
            <a:spLocks noGrp="1"/>
          </p:cNvSpPr>
          <p:nvPr>
            <p:ph type="sldNum" sz="quarter" idx="10"/>
          </p:nvPr>
        </p:nvSpPr>
        <p:spPr/>
        <p:txBody>
          <a:bodyPr/>
          <a:lstStyle/>
          <a:p>
            <a:fld id="{7C47F85F-9EE4-46EB-96C6-757281C1BBF6}" type="slidenum">
              <a:rPr lang="es-ES" smtClean="0"/>
              <a:pPr/>
              <a:t>2</a:t>
            </a:fld>
            <a:endParaRPr lang="es-ES"/>
          </a:p>
        </p:txBody>
      </p:sp>
    </p:spTree>
    <p:extLst>
      <p:ext uri="{BB962C8B-B14F-4D97-AF65-F5344CB8AC3E}">
        <p14:creationId xmlns:p14="http://schemas.microsoft.com/office/powerpoint/2010/main" val="14979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800" dirty="0" smtClean="0"/>
              <a:t>Como</a:t>
            </a:r>
            <a:r>
              <a:rPr lang="es-ES" sz="800" baseline="0" dirty="0" smtClean="0"/>
              <a:t> puede verse, la matricula tiene un predominio a favor de las mujeres.  Pero, cuales carreras estudiantes las mujeres, son carreras proclives a la </a:t>
            </a:r>
            <a:r>
              <a:rPr lang="es-ES" sz="800" baseline="0" dirty="0" err="1" smtClean="0"/>
              <a:t>innovacion</a:t>
            </a:r>
            <a:r>
              <a:rPr lang="es-ES" sz="800" baseline="0" dirty="0" smtClean="0"/>
              <a:t> patentable?</a:t>
            </a:r>
          </a:p>
          <a:p>
            <a:endParaRPr lang="es-ES" dirty="0"/>
          </a:p>
        </p:txBody>
      </p:sp>
      <p:sp>
        <p:nvSpPr>
          <p:cNvPr id="4" name="3 Marcador de número de diapositiva"/>
          <p:cNvSpPr>
            <a:spLocks noGrp="1"/>
          </p:cNvSpPr>
          <p:nvPr>
            <p:ph type="sldNum" sz="quarter" idx="10"/>
          </p:nvPr>
        </p:nvSpPr>
        <p:spPr/>
        <p:txBody>
          <a:bodyPr/>
          <a:lstStyle/>
          <a:p>
            <a:fld id="{7C47F85F-9EE4-46EB-96C6-757281C1BBF6}" type="slidenum">
              <a:rPr lang="es-ES" smtClean="0"/>
              <a:pPr/>
              <a:t>3</a:t>
            </a:fld>
            <a:endParaRPr lang="es-ES"/>
          </a:p>
        </p:txBody>
      </p:sp>
    </p:spTree>
    <p:extLst>
      <p:ext uri="{BB962C8B-B14F-4D97-AF65-F5344CB8AC3E}">
        <p14:creationId xmlns:p14="http://schemas.microsoft.com/office/powerpoint/2010/main" val="203866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Ciencias aplicadas:  </a:t>
            </a:r>
            <a:r>
              <a:rPr lang="es-ES" sz="1200" dirty="0" smtClean="0"/>
              <a:t>una cifra decreciente comparada con 0.25% en 2010</a:t>
            </a:r>
          </a:p>
          <a:p>
            <a:r>
              <a:rPr lang="es-ES" dirty="0" smtClean="0"/>
              <a:t>42% de egresados lo hace en educación, lo que</a:t>
            </a:r>
            <a:r>
              <a:rPr lang="es-ES" baseline="0" dirty="0" smtClean="0"/>
              <a:t> les garantiza un empleo como maestros de escuela</a:t>
            </a:r>
          </a:p>
          <a:p>
            <a:endParaRPr lang="es-ES" dirty="0"/>
          </a:p>
        </p:txBody>
      </p:sp>
      <p:sp>
        <p:nvSpPr>
          <p:cNvPr id="4" name="3 Marcador de número de diapositiva"/>
          <p:cNvSpPr>
            <a:spLocks noGrp="1"/>
          </p:cNvSpPr>
          <p:nvPr>
            <p:ph type="sldNum" sz="quarter" idx="10"/>
          </p:nvPr>
        </p:nvSpPr>
        <p:spPr/>
        <p:txBody>
          <a:bodyPr/>
          <a:lstStyle/>
          <a:p>
            <a:fld id="{7C47F85F-9EE4-46EB-96C6-757281C1BBF6}" type="slidenum">
              <a:rPr lang="es-ES" smtClean="0"/>
              <a:pPr/>
              <a:t>4</a:t>
            </a:fld>
            <a:endParaRPr lang="es-ES"/>
          </a:p>
        </p:txBody>
      </p:sp>
    </p:spTree>
    <p:extLst>
      <p:ext uri="{BB962C8B-B14F-4D97-AF65-F5344CB8AC3E}">
        <p14:creationId xmlns:p14="http://schemas.microsoft.com/office/powerpoint/2010/main" val="112956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smtClean="0"/>
              <a:t>.   Reorientar la </a:t>
            </a:r>
            <a:r>
              <a:rPr lang="es-ES" sz="1200" dirty="0" err="1" smtClean="0"/>
              <a:t>educacion</a:t>
            </a:r>
            <a:r>
              <a:rPr lang="es-ES" sz="1200" dirty="0" smtClean="0"/>
              <a:t> en carrera medicina,hacia un mayor énfasis en la </a:t>
            </a:r>
            <a:r>
              <a:rPr lang="es-ES" sz="1200" dirty="0" err="1" smtClean="0"/>
              <a:t>investigacion</a:t>
            </a:r>
            <a:r>
              <a:rPr lang="es-ES" sz="1200" dirty="0" smtClean="0"/>
              <a:t> aplicada, es un reto para el </a:t>
            </a:r>
            <a:r>
              <a:rPr lang="es-ES" sz="1200" dirty="0" err="1" smtClean="0"/>
              <a:t>pais</a:t>
            </a:r>
            <a:r>
              <a:rPr lang="es-ES" sz="1200" dirty="0" smtClean="0"/>
              <a:t>.</a:t>
            </a:r>
            <a:endParaRPr lang="es-ES" dirty="0"/>
          </a:p>
        </p:txBody>
      </p:sp>
      <p:sp>
        <p:nvSpPr>
          <p:cNvPr id="4" name="3 Marcador de número de diapositiva"/>
          <p:cNvSpPr>
            <a:spLocks noGrp="1"/>
          </p:cNvSpPr>
          <p:nvPr>
            <p:ph type="sldNum" sz="quarter" idx="10"/>
          </p:nvPr>
        </p:nvSpPr>
        <p:spPr/>
        <p:txBody>
          <a:bodyPr/>
          <a:lstStyle/>
          <a:p>
            <a:fld id="{7C47F85F-9EE4-46EB-96C6-757281C1BBF6}" type="slidenum">
              <a:rPr lang="es-ES" smtClean="0"/>
              <a:pPr/>
              <a:t>5</a:t>
            </a:fld>
            <a:endParaRPr lang="es-ES"/>
          </a:p>
        </p:txBody>
      </p:sp>
    </p:spTree>
    <p:extLst>
      <p:ext uri="{BB962C8B-B14F-4D97-AF65-F5344CB8AC3E}">
        <p14:creationId xmlns:p14="http://schemas.microsoft.com/office/powerpoint/2010/main" val="41277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mn-lt"/>
                <a:ea typeface="+mn-ea"/>
                <a:cs typeface="+mn-cs"/>
              </a:rPr>
              <a:t> Sin embargo </a:t>
            </a:r>
            <a:r>
              <a:rPr lang="en-US" sz="1200" b="1" u="none" kern="1200" baseline="0" dirty="0" err="1" smtClean="0">
                <a:solidFill>
                  <a:schemeClr val="tx1"/>
                </a:solidFill>
                <a:latin typeface="+mn-lt"/>
                <a:ea typeface="+mn-ea"/>
                <a:cs typeface="+mn-cs"/>
              </a:rPr>
              <a:t>durante</a:t>
            </a:r>
            <a:r>
              <a:rPr lang="en-US" sz="1200" b="1" u="none" kern="1200" baseline="0" dirty="0" smtClean="0">
                <a:solidFill>
                  <a:schemeClr val="tx1"/>
                </a:solidFill>
                <a:latin typeface="+mn-lt"/>
                <a:ea typeface="+mn-ea"/>
                <a:cs typeface="+mn-cs"/>
              </a:rPr>
              <a:t> el </a:t>
            </a:r>
            <a:r>
              <a:rPr lang="en-US" sz="1200" b="1" u="none" kern="1200" baseline="0" dirty="0" err="1" smtClean="0">
                <a:solidFill>
                  <a:schemeClr val="tx1"/>
                </a:solidFill>
                <a:latin typeface="+mn-lt"/>
                <a:ea typeface="+mn-ea"/>
                <a:cs typeface="+mn-cs"/>
              </a:rPr>
              <a:t>periodo</a:t>
            </a:r>
            <a:r>
              <a:rPr lang="en-US" sz="1200" b="1" u="none" kern="1200" baseline="0" dirty="0" smtClean="0">
                <a:solidFill>
                  <a:schemeClr val="tx1"/>
                </a:solidFill>
                <a:latin typeface="+mn-lt"/>
                <a:ea typeface="+mn-ea"/>
                <a:cs typeface="+mn-cs"/>
              </a:rPr>
              <a:t> 2000-2015 ΩΩΩ(</a:t>
            </a:r>
            <a:r>
              <a:rPr lang="en-US" sz="1200" b="1" u="none" kern="1200" baseline="0" dirty="0" err="1" smtClean="0">
                <a:solidFill>
                  <a:schemeClr val="tx1"/>
                </a:solidFill>
                <a:latin typeface="+mn-lt"/>
                <a:ea typeface="+mn-ea"/>
                <a:cs typeface="+mn-cs"/>
              </a:rPr>
              <a:t>actualmente</a:t>
            </a:r>
            <a:r>
              <a:rPr lang="en-US" sz="1200" b="1" u="none" kern="1200" baseline="0" dirty="0" smtClean="0">
                <a:solidFill>
                  <a:schemeClr val="tx1"/>
                </a:solidFill>
                <a:latin typeface="+mn-lt"/>
                <a:ea typeface="+mn-ea"/>
                <a:cs typeface="+mn-cs"/>
              </a:rPr>
              <a:t>) </a:t>
            </a:r>
            <a:r>
              <a:rPr lang="en-US" sz="1200" b="1" u="none" kern="1200" baseline="0" dirty="0" err="1" smtClean="0">
                <a:solidFill>
                  <a:schemeClr val="tx1"/>
                </a:solidFill>
                <a:latin typeface="+mn-lt"/>
                <a:ea typeface="+mn-ea"/>
                <a:cs typeface="+mn-cs"/>
              </a:rPr>
              <a:t>entrado</a:t>
            </a:r>
            <a:r>
              <a:rPr lang="en-US" sz="1200" b="1" u="none" kern="1200" baseline="0" dirty="0" smtClean="0">
                <a:solidFill>
                  <a:schemeClr val="tx1"/>
                </a:solidFill>
                <a:latin typeface="+mn-lt"/>
                <a:ea typeface="+mn-ea"/>
                <a:cs typeface="+mn-cs"/>
              </a:rPr>
              <a:t> </a:t>
            </a:r>
            <a:r>
              <a:rPr lang="en-US" sz="1200" b="1" u="none" kern="1200" baseline="0" dirty="0" err="1" smtClean="0">
                <a:solidFill>
                  <a:schemeClr val="tx1"/>
                </a:solidFill>
                <a:latin typeface="+mn-lt"/>
                <a:ea typeface="+mn-ea"/>
                <a:cs typeface="+mn-cs"/>
              </a:rPr>
              <a:t>por</a:t>
            </a:r>
            <a:r>
              <a:rPr lang="en-US" sz="1200" b="1" u="none" kern="1200" baseline="0" dirty="0" smtClean="0">
                <a:solidFill>
                  <a:schemeClr val="tx1"/>
                </a:solidFill>
                <a:latin typeface="+mn-lt"/>
                <a:ea typeface="+mn-ea"/>
                <a:cs typeface="+mn-cs"/>
              </a:rPr>
              <a:t> PCT en </a:t>
            </a:r>
            <a:r>
              <a:rPr lang="en-US" sz="1200" b="1" u="none" kern="1200" baseline="0" dirty="0" err="1" smtClean="0">
                <a:solidFill>
                  <a:schemeClr val="tx1"/>
                </a:solidFill>
                <a:latin typeface="+mn-lt"/>
                <a:ea typeface="+mn-ea"/>
                <a:cs typeface="+mn-cs"/>
              </a:rPr>
              <a:t>hemos</a:t>
            </a:r>
            <a:r>
              <a:rPr lang="en-US" sz="1200" b="1" u="none" kern="1200" baseline="0" dirty="0" smtClean="0">
                <a:solidFill>
                  <a:schemeClr val="tx1"/>
                </a:solidFill>
                <a:latin typeface="+mn-lt"/>
                <a:ea typeface="+mn-ea"/>
                <a:cs typeface="+mn-cs"/>
              </a:rPr>
              <a:t> </a:t>
            </a:r>
            <a:r>
              <a:rPr lang="en-US" sz="1200" b="1" u="none" kern="1200" baseline="0" dirty="0" err="1" smtClean="0">
                <a:solidFill>
                  <a:schemeClr val="tx1"/>
                </a:solidFill>
                <a:latin typeface="+mn-lt"/>
                <a:ea typeface="+mn-ea"/>
                <a:cs typeface="+mn-cs"/>
              </a:rPr>
              <a:t>recibido</a:t>
            </a:r>
            <a:r>
              <a:rPr lang="en-US" sz="1200" b="1" u="none" kern="1200" baseline="0" dirty="0" smtClean="0">
                <a:solidFill>
                  <a:schemeClr val="tx1"/>
                </a:solidFill>
                <a:latin typeface="+mn-lt"/>
                <a:ea typeface="+mn-ea"/>
                <a:cs typeface="+mn-cs"/>
              </a:rPr>
              <a:t> 824 y 75 de </a:t>
            </a:r>
            <a:r>
              <a:rPr lang="en-US" sz="1200" b="1" u="none" kern="1200" baseline="0" dirty="0" err="1" smtClean="0">
                <a:solidFill>
                  <a:schemeClr val="tx1"/>
                </a:solidFill>
                <a:latin typeface="+mn-lt"/>
                <a:ea typeface="+mn-ea"/>
                <a:cs typeface="+mn-cs"/>
              </a:rPr>
              <a:t>estas</a:t>
            </a:r>
            <a:r>
              <a:rPr lang="en-US" sz="1200" b="1" u="none" kern="1200" baseline="0" dirty="0" smtClean="0">
                <a:solidFill>
                  <a:schemeClr val="tx1"/>
                </a:solidFill>
                <a:latin typeface="+mn-lt"/>
                <a:ea typeface="+mn-ea"/>
                <a:cs typeface="+mn-cs"/>
              </a:rPr>
              <a:t> solicitudes </a:t>
            </a:r>
            <a:r>
              <a:rPr lang="en-US" sz="1200" b="1" u="none" kern="1200" baseline="0" dirty="0" err="1" smtClean="0">
                <a:solidFill>
                  <a:schemeClr val="tx1"/>
                </a:solidFill>
                <a:latin typeface="+mn-lt"/>
                <a:ea typeface="+mn-ea"/>
                <a:cs typeface="+mn-cs"/>
              </a:rPr>
              <a:t>provienen</a:t>
            </a:r>
            <a:r>
              <a:rPr lang="en-US" sz="1200" b="1" u="none" kern="1200" baseline="0" dirty="0" smtClean="0">
                <a:solidFill>
                  <a:schemeClr val="tx1"/>
                </a:solidFill>
                <a:latin typeface="+mn-lt"/>
                <a:ea typeface="+mn-ea"/>
                <a:cs typeface="+mn-cs"/>
              </a:rPr>
              <a:t> de la </a:t>
            </a:r>
            <a:r>
              <a:rPr lang="en-US" sz="1200" b="1" u="none" kern="1200" baseline="0" dirty="0" err="1" smtClean="0">
                <a:solidFill>
                  <a:schemeClr val="tx1"/>
                </a:solidFill>
                <a:latin typeface="+mn-lt"/>
                <a:ea typeface="+mn-ea"/>
                <a:cs typeface="+mn-cs"/>
              </a:rPr>
              <a:t>clase</a:t>
            </a:r>
            <a:r>
              <a:rPr lang="en-US" sz="1200" b="1" u="none" kern="1200" baseline="0" dirty="0" smtClean="0">
                <a:solidFill>
                  <a:schemeClr val="tx1"/>
                </a:solidFill>
                <a:latin typeface="+mn-lt"/>
                <a:ea typeface="+mn-ea"/>
                <a:cs typeface="+mn-cs"/>
              </a:rPr>
              <a:t> </a:t>
            </a:r>
            <a:r>
              <a:rPr lang="en-US" sz="1200" b="1" u="none" kern="1200" baseline="0" dirty="0" err="1" smtClean="0">
                <a:solidFill>
                  <a:schemeClr val="tx1"/>
                </a:solidFill>
                <a:latin typeface="+mn-lt"/>
                <a:ea typeface="+mn-ea"/>
                <a:cs typeface="+mn-cs"/>
              </a:rPr>
              <a:t>femenina</a:t>
            </a:r>
            <a:r>
              <a:rPr lang="en-US" sz="1200" b="1" u="none" kern="1200" baseline="0" dirty="0" smtClean="0">
                <a:solidFill>
                  <a:schemeClr val="tx1"/>
                </a:solidFill>
                <a:latin typeface="+mn-lt"/>
                <a:ea typeface="+mn-ea"/>
                <a:cs typeface="+mn-cs"/>
              </a:rPr>
              <a:t>.</a:t>
            </a:r>
            <a:r>
              <a:rPr lang="en-US" sz="1200" b="0" u="non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C47F85F-9EE4-46EB-96C6-757281C1BBF6}" type="slidenum">
              <a:rPr lang="es-ES" smtClean="0"/>
              <a:pPr/>
              <a:t>7</a:t>
            </a:fld>
            <a:endParaRPr lang="es-ES"/>
          </a:p>
        </p:txBody>
      </p:sp>
    </p:spTree>
    <p:extLst>
      <p:ext uri="{BB962C8B-B14F-4D97-AF65-F5344CB8AC3E}">
        <p14:creationId xmlns:p14="http://schemas.microsoft.com/office/powerpoint/2010/main" val="390303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Estos resultados revelan un incremento </a:t>
            </a:r>
            <a:r>
              <a:rPr lang="es-ES" sz="1200" kern="1200" dirty="0" err="1" smtClean="0">
                <a:solidFill>
                  <a:schemeClr val="tx1"/>
                </a:solidFill>
                <a:latin typeface="+mn-lt"/>
                <a:ea typeface="+mn-ea"/>
                <a:cs typeface="+mn-cs"/>
              </a:rPr>
              <a:t>signifi</a:t>
            </a:r>
            <a:r>
              <a:rPr lang="es-ES" sz="1200" kern="1200" dirty="0" smtClean="0">
                <a:solidFill>
                  <a:schemeClr val="tx1"/>
                </a:solidFill>
                <a:latin typeface="+mn-lt"/>
                <a:ea typeface="+mn-ea"/>
                <a:cs typeface="+mn-cs"/>
              </a:rPr>
              <a:t> cativo de la mujer como propietaria de una pequeña o mediana empresa, pues en estudios previos35 del año 2000 las mujeres eran dueñas de apenas el 4.2% de estos negocios. Asimismo, se pone de </a:t>
            </a:r>
            <a:r>
              <a:rPr lang="es-ES" sz="1200" kern="1200" dirty="0" err="1" smtClean="0">
                <a:solidFill>
                  <a:schemeClr val="tx1"/>
                </a:solidFill>
                <a:latin typeface="+mn-lt"/>
                <a:ea typeface="+mn-ea"/>
                <a:cs typeface="+mn-cs"/>
              </a:rPr>
              <a:t>manifi</a:t>
            </a:r>
            <a:r>
              <a:rPr lang="es-ES" sz="1200" kern="1200" dirty="0" smtClean="0">
                <a:solidFill>
                  <a:schemeClr val="tx1"/>
                </a:solidFill>
                <a:latin typeface="+mn-lt"/>
                <a:ea typeface="+mn-ea"/>
                <a:cs typeface="+mn-cs"/>
              </a:rPr>
              <a:t> esto una de las diferencias más notorias entre una microempresa y una PYME, pues en el caso de la microempresa la mujer es propietaria de más de la mitad de los negocios (51.3%). Varios factores explican las diferencias de participación de la mujer en empresas de diversas magnitudes. Por un lado, la microempresa aporta la </a:t>
            </a:r>
            <a:r>
              <a:rPr lang="es-ES" sz="1200" kern="1200" dirty="0" err="1" smtClean="0">
                <a:solidFill>
                  <a:schemeClr val="tx1"/>
                </a:solidFill>
                <a:latin typeface="+mn-lt"/>
                <a:ea typeface="+mn-ea"/>
                <a:cs typeface="+mn-cs"/>
              </a:rPr>
              <a:t>flexibilidad</a:t>
            </a:r>
            <a:r>
              <a:rPr lang="es-ES" sz="1200" kern="1200" dirty="0" smtClean="0">
                <a:solidFill>
                  <a:schemeClr val="tx1"/>
                </a:solidFill>
                <a:latin typeface="+mn-lt"/>
                <a:ea typeface="+mn-ea"/>
                <a:cs typeface="+mn-cs"/>
              </a:rPr>
              <a:t> necesaria para que la mujer se inserte en labores productivas que le permiten generar ingresos a la vez que comparte su tiempo con sus compromisos familiares y domésticos, pues la mayoría de estos negocios operan en el mismo hogar de la propietaria. Por otro </a:t>
            </a:r>
            <a:r>
              <a:rPr lang="es-ES" sz="1200" kern="1200" dirty="0" err="1" smtClean="0">
                <a:solidFill>
                  <a:schemeClr val="tx1"/>
                </a:solidFill>
                <a:latin typeface="+mn-lt"/>
                <a:ea typeface="+mn-ea"/>
                <a:cs typeface="+mn-cs"/>
              </a:rPr>
              <a:t>lado,en</a:t>
            </a:r>
            <a:r>
              <a:rPr lang="es-ES" sz="1200" kern="1200" dirty="0" smtClean="0">
                <a:solidFill>
                  <a:schemeClr val="tx1"/>
                </a:solidFill>
                <a:latin typeface="+mn-lt"/>
                <a:ea typeface="+mn-ea"/>
                <a:cs typeface="+mn-cs"/>
              </a:rPr>
              <a:t> la medida en que la microempresa va creciendo se incorporan otros miembros de la familia al negocio y cuando se convierte en una PYME ya es una empresa de propiedad conjunta. En la mayoría de los casos la mujer inicia microempresas unipersonales, que luego incorporan trabajadores familiares no pagados, más tarde contratan empleados remunerados y así sucesivamente se establece un proceso de crecimiento y expansión. En esa etapa se incorporan al negocio la pareja, un hijo u otro socio, regularmente a la parte administrativa, y entonces la propiedad de la empresa pasa a ser compartida</a:t>
            </a:r>
            <a:endParaRPr lang="es-ES" dirty="0"/>
          </a:p>
        </p:txBody>
      </p:sp>
      <p:sp>
        <p:nvSpPr>
          <p:cNvPr id="4" name="3 Marcador de número de diapositiva"/>
          <p:cNvSpPr>
            <a:spLocks noGrp="1"/>
          </p:cNvSpPr>
          <p:nvPr>
            <p:ph type="sldNum" sz="quarter" idx="10"/>
          </p:nvPr>
        </p:nvSpPr>
        <p:spPr/>
        <p:txBody>
          <a:bodyPr/>
          <a:lstStyle/>
          <a:p>
            <a:fld id="{7C47F85F-9EE4-46EB-96C6-757281C1BBF6}" type="slidenum">
              <a:rPr lang="es-ES" smtClean="0"/>
              <a:pPr/>
              <a:t>9</a:t>
            </a:fld>
            <a:endParaRPr lang="es-ES"/>
          </a:p>
        </p:txBody>
      </p:sp>
    </p:spTree>
    <p:extLst>
      <p:ext uri="{BB962C8B-B14F-4D97-AF65-F5344CB8AC3E}">
        <p14:creationId xmlns:p14="http://schemas.microsoft.com/office/powerpoint/2010/main" val="191175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C47F85F-9EE4-46EB-96C6-757281C1BBF6}" type="slidenum">
              <a:rPr lang="es-ES" smtClean="0"/>
              <a:pPr/>
              <a:t>10</a:t>
            </a:fld>
            <a:endParaRPr lang="es-ES"/>
          </a:p>
        </p:txBody>
      </p:sp>
    </p:spTree>
    <p:extLst>
      <p:ext uri="{BB962C8B-B14F-4D97-AF65-F5344CB8AC3E}">
        <p14:creationId xmlns:p14="http://schemas.microsoft.com/office/powerpoint/2010/main" val="30919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C47F85F-9EE4-46EB-96C6-757281C1BBF6}" type="slidenum">
              <a:rPr lang="es-ES" smtClean="0"/>
              <a:pPr/>
              <a:t>13</a:t>
            </a:fld>
            <a:endParaRPr lang="es-ES"/>
          </a:p>
        </p:txBody>
      </p:sp>
    </p:spTree>
    <p:extLst>
      <p:ext uri="{BB962C8B-B14F-4D97-AF65-F5344CB8AC3E}">
        <p14:creationId xmlns:p14="http://schemas.microsoft.com/office/powerpoint/2010/main" val="182733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n-US" smtClean="0"/>
              <a:t>Clic para editar título</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2BF1A72-4059-419F-90BB-1C52A96EB7DE}" type="datetime1">
              <a:rPr lang="es-ES" smtClean="0"/>
              <a:pPr/>
              <a:t>09.10.15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68154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7F40EF64-B846-4ABE-8284-440F4E479029}" type="datetime1">
              <a:rPr lang="es-ES" smtClean="0"/>
              <a:pPr/>
              <a:t>09.10.15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63429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9CC6D7B2-71C3-4F86-821D-73A5DB64BA9F}" type="datetime1">
              <a:rPr lang="es-ES" smtClean="0"/>
              <a:pPr/>
              <a:t>09.10.15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96396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p>
            <a:fld id="{3FFC69DD-C6F1-4E97-B21D-F4CC7144AC5E}" type="datetime1">
              <a:rPr lang="es-ES" smtClean="0"/>
              <a:pPr/>
              <a:t>09.10.15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5722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n-US" smtClean="0"/>
              <a:t>Clic para editar título</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p>
            <a:fld id="{477610C3-67C9-432C-ADA3-236D7A9DE39F}" type="datetime1">
              <a:rPr lang="es-ES" smtClean="0"/>
              <a:pPr/>
              <a:t>09.10.15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886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4"/>
          <p:cNvSpPr>
            <a:spLocks noGrp="1"/>
          </p:cNvSpPr>
          <p:nvPr>
            <p:ph type="dt" sz="half" idx="10"/>
          </p:nvPr>
        </p:nvSpPr>
        <p:spPr/>
        <p:txBody>
          <a:bodyPr/>
          <a:lstStyle/>
          <a:p>
            <a:fld id="{FEE382D7-D049-4BE8-AEC3-67BFEAB2474C}" type="datetime1">
              <a:rPr lang="es-ES" smtClean="0"/>
              <a:pPr/>
              <a:t>09.10.15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71471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n-US" smtClean="0"/>
              <a:t>Clic para editar título</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6"/>
          <p:cNvSpPr>
            <a:spLocks noGrp="1"/>
          </p:cNvSpPr>
          <p:nvPr>
            <p:ph type="dt" sz="half" idx="10"/>
          </p:nvPr>
        </p:nvSpPr>
        <p:spPr/>
        <p:txBody>
          <a:bodyPr/>
          <a:lstStyle/>
          <a:p>
            <a:fld id="{A20CD606-7265-4F38-BC04-2842A0705541}" type="datetime1">
              <a:rPr lang="es-ES" smtClean="0"/>
              <a:pPr/>
              <a:t>09.10.15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44314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2"/>
          <p:cNvSpPr>
            <a:spLocks noGrp="1"/>
          </p:cNvSpPr>
          <p:nvPr>
            <p:ph type="dt" sz="half" idx="10"/>
          </p:nvPr>
        </p:nvSpPr>
        <p:spPr/>
        <p:txBody>
          <a:bodyPr/>
          <a:lstStyle/>
          <a:p>
            <a:fld id="{7AB44516-881F-4ECD-84CD-BC32B2B9746A}" type="datetime1">
              <a:rPr lang="es-ES" smtClean="0"/>
              <a:pPr/>
              <a:t>09.10.15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9086819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B52FAE-7029-49B3-A654-5A6797C9143E}" type="datetime1">
              <a:rPr lang="es-ES" smtClean="0"/>
              <a:pPr/>
              <a:t>09.10.15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62687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n-US" smtClean="0"/>
              <a:t>Clic para editar título</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918BE2C2-72B8-4567-BEA4-5C8F323EFCE0}" type="datetime1">
              <a:rPr lang="es-ES" smtClean="0"/>
              <a:pPr/>
              <a:t>09.10.15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8257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n-US" smtClean="0"/>
              <a:t>Clic para editar título</a:t>
            </a:r>
            <a:endParaRPr lang="es-ES"/>
          </a:p>
        </p:txBody>
      </p:sp>
      <p:sp>
        <p:nvSpPr>
          <p:cNvPr id="3" name="Marcador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Haga clic para modificar el estilo de texto del patrón</a:t>
            </a:r>
          </a:p>
        </p:txBody>
      </p:sp>
      <p:sp>
        <p:nvSpPr>
          <p:cNvPr id="5" name="Marcador de fecha 4"/>
          <p:cNvSpPr>
            <a:spLocks noGrp="1"/>
          </p:cNvSpPr>
          <p:nvPr>
            <p:ph type="dt" sz="half" idx="10"/>
          </p:nvPr>
        </p:nvSpPr>
        <p:spPr/>
        <p:txBody>
          <a:bodyPr/>
          <a:lstStyle/>
          <a:p>
            <a:fld id="{202F99FB-6414-44E6-9990-03F3F34F9466}" type="datetime1">
              <a:rPr lang="es-ES" smtClean="0"/>
              <a:pPr/>
              <a:t>09.10.15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8F9C1EC-F25B-4244-8B85-BBBA41004504}" type="slidenum">
              <a:rPr lang="es-ES" smtClean="0"/>
              <a:pPr/>
              <a:t>‹#›</a:t>
            </a:fld>
            <a:endParaRPr lang="es-ES"/>
          </a:p>
        </p:txBody>
      </p:sp>
    </p:spTree>
    <p:extLst>
      <p:ext uri="{BB962C8B-B14F-4D97-AF65-F5344CB8AC3E}">
        <p14:creationId xmlns:p14="http://schemas.microsoft.com/office/powerpoint/2010/main" val="1782648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 para editar título</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B44516-881F-4ECD-84CD-BC32B2B9746A}" type="datetime1">
              <a:rPr lang="es-ES" smtClean="0"/>
              <a:pPr/>
              <a:t>09.10.15</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F9C1EC-F25B-4244-8B85-BBBA41004504}" type="slidenum">
              <a:rPr lang="es-ES" smtClean="0"/>
              <a:pPr/>
              <a:t>‹#›</a:t>
            </a:fld>
            <a:endParaRPr lang="es-ES"/>
          </a:p>
        </p:txBody>
      </p:sp>
    </p:spTree>
    <p:extLst>
      <p:ext uri="{BB962C8B-B14F-4D97-AF65-F5344CB8AC3E}">
        <p14:creationId xmlns:p14="http://schemas.microsoft.com/office/powerpoint/2010/main" val="11049337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4.jpe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6.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17.jpe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garcia\Desktop\domincan.png"/>
          <p:cNvPicPr>
            <a:picLocks noChangeAspect="1" noChangeArrowheads="1"/>
          </p:cNvPicPr>
          <p:nvPr/>
        </p:nvPicPr>
        <p:blipFill>
          <a:blip r:embed="rId2"/>
          <a:srcRect/>
          <a:stretch>
            <a:fillRect/>
          </a:stretch>
        </p:blipFill>
        <p:spPr bwMode="auto">
          <a:xfrm>
            <a:off x="-59619" y="-42"/>
            <a:ext cx="9201151" cy="457200"/>
          </a:xfrm>
          <a:prstGeom prst="rect">
            <a:avLst/>
          </a:prstGeom>
          <a:noFill/>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9" y="457158"/>
            <a:ext cx="9199191" cy="6400842"/>
          </a:xfrm>
          <a:prstGeom prst="rect">
            <a:avLst/>
          </a:prstGeom>
        </p:spPr>
      </p:pic>
    </p:spTree>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p:tgtEl>
                                          <p:spTgt spid="1028"/>
                                        </p:tgtEl>
                                        <p:attrNameLst>
                                          <p:attrName>ppt_y</p:attrName>
                                        </p:attrNameLst>
                                      </p:cBhvr>
                                      <p:tavLst>
                                        <p:tav tm="0">
                                          <p:val>
                                            <p:strVal val="#ppt_y+#ppt_h*1.125000"/>
                                          </p:val>
                                        </p:tav>
                                        <p:tav tm="100000">
                                          <p:val>
                                            <p:strVal val="#ppt_y"/>
                                          </p:val>
                                        </p:tav>
                                      </p:tavLst>
                                    </p:anim>
                                    <p:animEffect transition="in" filter="wipe(up)">
                                      <p:cBhvr>
                                        <p:cTn id="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
            <a:ext cx="9372600" cy="6858000"/>
            <a:chOff x="-228600" y="-242888"/>
            <a:chExt cx="10820400" cy="7675321"/>
          </a:xfrm>
        </p:grpSpPr>
        <p:pic>
          <p:nvPicPr>
            <p:cNvPr id="10" name="Picture 6" descr="C:\Users\m.garcia\Desktop\fondo de presentacion.jpg"/>
            <p:cNvPicPr>
              <a:picLocks noChangeAspect="1" noChangeArrowheads="1"/>
            </p:cNvPicPr>
            <p:nvPr/>
          </p:nvPicPr>
          <p:blipFill>
            <a:blip r:embed="rId3"/>
            <a:srcRect/>
            <a:stretch>
              <a:fillRect/>
            </a:stretch>
          </p:blipFill>
          <p:spPr bwMode="auto">
            <a:xfrm>
              <a:off x="-228600" y="-228600"/>
              <a:ext cx="10591800" cy="7612111"/>
            </a:xfrm>
            <a:prstGeom prst="rect">
              <a:avLst/>
            </a:prstGeom>
            <a:noFill/>
          </p:spPr>
        </p:pic>
        <p:pic>
          <p:nvPicPr>
            <p:cNvPr id="11" name="Picture 5" descr="C:\Users\m.garcia\Desktop\banner.png"/>
            <p:cNvPicPr>
              <a:picLocks noChangeAspect="1" noChangeArrowheads="1"/>
            </p:cNvPicPr>
            <p:nvPr/>
          </p:nvPicPr>
          <p:blipFill>
            <a:blip r:embed="rId4"/>
            <a:srcRect/>
            <a:stretch>
              <a:fillRect/>
            </a:stretch>
          </p:blipFill>
          <p:spPr bwMode="auto">
            <a:xfrm>
              <a:off x="-228600" y="0"/>
              <a:ext cx="10591800" cy="5791200"/>
            </a:xfrm>
            <a:prstGeom prst="rect">
              <a:avLst/>
            </a:prstGeom>
            <a:noFill/>
          </p:spPr>
        </p:pic>
        <p:pic>
          <p:nvPicPr>
            <p:cNvPr id="12" name="Picture 7" descr="C:\Users\m.garcia\Desktop\domincan.png"/>
            <p:cNvPicPr>
              <a:picLocks noChangeAspect="1" noChangeArrowheads="1"/>
            </p:cNvPicPr>
            <p:nvPr/>
          </p:nvPicPr>
          <p:blipFill>
            <a:blip r:embed="rId5"/>
            <a:srcRect/>
            <a:stretch>
              <a:fillRect/>
            </a:stretch>
          </p:blipFill>
          <p:spPr bwMode="auto">
            <a:xfrm>
              <a:off x="-228600" y="-242888"/>
              <a:ext cx="10591800" cy="485775"/>
            </a:xfrm>
            <a:prstGeom prst="rect">
              <a:avLst/>
            </a:prstGeom>
            <a:noFill/>
          </p:spPr>
        </p:pic>
        <p:pic>
          <p:nvPicPr>
            <p:cNvPr id="13" name="Picture 11" descr="C:\Users\m.garcia\Desktop\LOGO ONAPI 2012.png"/>
            <p:cNvPicPr>
              <a:picLocks noChangeAspect="1" noChangeArrowheads="1"/>
            </p:cNvPicPr>
            <p:nvPr/>
          </p:nvPicPr>
          <p:blipFill>
            <a:blip r:embed="rId6" cstate="print"/>
            <a:srcRect/>
            <a:stretch>
              <a:fillRect/>
            </a:stretch>
          </p:blipFill>
          <p:spPr bwMode="auto">
            <a:xfrm>
              <a:off x="8001000" y="6283567"/>
              <a:ext cx="2590800" cy="1148866"/>
            </a:xfrm>
            <a:prstGeom prst="rect">
              <a:avLst/>
            </a:prstGeom>
            <a:noFill/>
          </p:spPr>
        </p:pic>
        <p:pic>
          <p:nvPicPr>
            <p:cNvPr id="14" name="Picture 12" descr="C:\Users\m.garcia\Desktop\LOGO RUEDA ONAPI blue.png"/>
            <p:cNvPicPr>
              <a:picLocks noChangeAspect="1" noChangeArrowheads="1"/>
            </p:cNvPicPr>
            <p:nvPr/>
          </p:nvPicPr>
          <p:blipFill>
            <a:blip r:embed="rId7" cstate="print"/>
            <a:srcRect/>
            <a:stretch>
              <a:fillRect/>
            </a:stretch>
          </p:blipFill>
          <p:spPr bwMode="auto">
            <a:xfrm>
              <a:off x="-228600" y="6705600"/>
              <a:ext cx="685800" cy="685800"/>
            </a:xfrm>
            <a:prstGeom prst="rect">
              <a:avLst/>
            </a:prstGeom>
            <a:noFill/>
          </p:spPr>
        </p:pic>
      </p:grpSp>
      <p:sp>
        <p:nvSpPr>
          <p:cNvPr id="6" name="5 Marcador de contenido"/>
          <p:cNvSpPr>
            <a:spLocks noGrp="1"/>
          </p:cNvSpPr>
          <p:nvPr>
            <p:ph idx="1"/>
          </p:nvPr>
        </p:nvSpPr>
        <p:spPr>
          <a:xfrm>
            <a:off x="323769" y="965511"/>
            <a:ext cx="8527047" cy="1252735"/>
          </a:xfrm>
        </p:spPr>
        <p:txBody>
          <a:bodyPr>
            <a:normAutofit/>
          </a:bodyPr>
          <a:lstStyle/>
          <a:p>
            <a:pPr algn="just"/>
            <a:r>
              <a:rPr lang="en-US" sz="1800" b="1" dirty="0"/>
              <a:t>The trademarks and brand names database at ONAPI doesn’t segregate by sex; however, an analysis of the 2015 July - September Trimester reveals the following:</a:t>
            </a:r>
            <a:endParaRPr lang="es-ES" sz="1800" b="1" dirty="0"/>
          </a:p>
        </p:txBody>
      </p:sp>
      <p:graphicFrame>
        <p:nvGraphicFramePr>
          <p:cNvPr id="5" name="4 Tabla"/>
          <p:cNvGraphicFramePr>
            <a:graphicFrameLocks noGrp="1"/>
          </p:cNvGraphicFramePr>
          <p:nvPr>
            <p:extLst>
              <p:ext uri="{D42A27DB-BD31-4B8C-83A1-F6EECF244321}">
                <p14:modId xmlns:p14="http://schemas.microsoft.com/office/powerpoint/2010/main" val="2006811972"/>
              </p:ext>
            </p:extLst>
          </p:nvPr>
        </p:nvGraphicFramePr>
        <p:xfrm>
          <a:off x="302681" y="1547810"/>
          <a:ext cx="8523684" cy="4737735"/>
        </p:xfrm>
        <a:graphic>
          <a:graphicData uri="http://schemas.openxmlformats.org/drawingml/2006/table">
            <a:tbl>
              <a:tblPr>
                <a:tableStyleId>{85BE263C-DBD7-4A20-BB59-AAB30ACAA65A}</a:tableStyleId>
              </a:tblPr>
              <a:tblGrid>
                <a:gridCol w="58136"/>
                <a:gridCol w="3776938"/>
                <a:gridCol w="1562870"/>
                <a:gridCol w="1562870"/>
                <a:gridCol w="1562870"/>
              </a:tblGrid>
              <a:tr h="166731">
                <a:tc>
                  <a:txBody>
                    <a:bodyPr/>
                    <a:lstStyle/>
                    <a:p>
                      <a:pPr algn="l" fontAlgn="b"/>
                      <a:endParaRPr lang="es-ES" sz="11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endParaRPr lang="es-ES"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1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gridSpan="4">
                  <a:txBody>
                    <a:bodyPr/>
                    <a:lstStyle/>
                    <a:p>
                      <a:pPr algn="ctr" fontAlgn="b"/>
                      <a:r>
                        <a:rPr lang="es-ES" sz="1600" b="1" u="none" strike="noStrike" dirty="0">
                          <a:solidFill>
                            <a:schemeClr val="accent5">
                              <a:lumMod val="75000"/>
                            </a:schemeClr>
                          </a:solidFill>
                        </a:rPr>
                        <a:t>Cantidad de Registros por </a:t>
                      </a:r>
                      <a:r>
                        <a:rPr lang="es-ES" sz="1600" b="1" u="none" strike="noStrike" dirty="0" smtClean="0">
                          <a:solidFill>
                            <a:schemeClr val="accent5">
                              <a:lumMod val="75000"/>
                            </a:schemeClr>
                          </a:solidFill>
                        </a:rPr>
                        <a:t>Género </a:t>
                      </a:r>
                      <a:endParaRPr lang="es-ES" sz="1600" b="1" i="0" u="none" strike="noStrike" dirty="0">
                        <a:solidFill>
                          <a:schemeClr val="accent5">
                            <a:lumMod val="75000"/>
                          </a:schemeClr>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gridSpan="4">
                  <a:txBody>
                    <a:bodyPr/>
                    <a:lstStyle/>
                    <a:p>
                      <a:pPr algn="ctr" fontAlgn="b"/>
                      <a:r>
                        <a:rPr lang="es-ES" sz="1600" u="none" strike="noStrike" dirty="0"/>
                        <a:t>Julio - Septiembre </a:t>
                      </a:r>
                      <a:endParaRPr lang="es-ES" sz="16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ctr"/>
                      <a:r>
                        <a:rPr lang="es-ES" sz="1600" b="1" u="none" strike="noStrike" dirty="0">
                          <a:solidFill>
                            <a:schemeClr val="accent5">
                              <a:lumMod val="75000"/>
                            </a:schemeClr>
                          </a:solidFill>
                        </a:rPr>
                        <a:t>Marcas </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b="1" u="none" strike="noStrike" dirty="0">
                          <a:solidFill>
                            <a:schemeClr val="accent5">
                              <a:lumMod val="75000"/>
                            </a:schemeClr>
                          </a:solidFill>
                        </a:rPr>
                        <a:t>2013</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b="1" u="none" strike="noStrike" dirty="0">
                          <a:solidFill>
                            <a:schemeClr val="accent5">
                              <a:lumMod val="75000"/>
                            </a:schemeClr>
                          </a:solidFill>
                        </a:rPr>
                        <a:t>2014</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b="1" u="none" strike="noStrike" dirty="0">
                          <a:solidFill>
                            <a:schemeClr val="accent5">
                              <a:lumMod val="75000"/>
                            </a:schemeClr>
                          </a:solidFill>
                        </a:rPr>
                        <a:t>2015</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ctr"/>
                      <a:r>
                        <a:rPr lang="es-ES" sz="1600" u="none" strike="noStrike" dirty="0"/>
                        <a:t>Hombre</a:t>
                      </a:r>
                      <a:endParaRPr lang="es-E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600" u="none" strike="noStrike" dirty="0"/>
                        <a:t>412</a:t>
                      </a:r>
                      <a:endParaRPr lang="es-E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410</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516</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ctr"/>
                      <a:r>
                        <a:rPr lang="es-ES" sz="1600" u="none" strike="noStrike" dirty="0"/>
                        <a:t>Mujer</a:t>
                      </a:r>
                      <a:endParaRPr lang="es-E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S" sz="1600" u="none" strike="noStrike"/>
                        <a:t>120</a:t>
                      </a:r>
                      <a:endParaRPr lang="es-E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139</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194</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s-ES" sz="1600" u="none" strike="noStrike" dirty="0"/>
                        <a:t>Empresas</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3,006</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1,313</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1,901</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s-ES" sz="1600" u="none" strike="noStrike" dirty="0"/>
                        <a:t>Total registros del periodo </a:t>
                      </a:r>
                      <a:endParaRPr lang="es-ES" sz="1600" b="1" i="0" u="none" strike="noStrike" dirty="0">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3,538</a:t>
                      </a:r>
                      <a:endParaRPr lang="es-ES" sz="1600" b="1" i="0" u="none" strike="noStrike" dirty="0">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1,862</a:t>
                      </a:r>
                      <a:endParaRPr lang="es-ES" sz="1600" b="1" i="0" u="none" strike="noStrike" dirty="0">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2,611</a:t>
                      </a:r>
                      <a:endParaRPr lang="es-ES" sz="1600" b="1" i="0" u="none" strike="noStrike">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s-ES" sz="1600" u="none" strike="noStrike" dirty="0"/>
                        <a:t>Total de registros por año </a:t>
                      </a:r>
                      <a:endParaRPr lang="es-ES" sz="1600" b="0" i="0" u="none" strike="noStrike" dirty="0">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8,152</a:t>
                      </a:r>
                      <a:endParaRPr lang="es-ES" sz="1600" b="0" i="0" u="none" strike="noStrike">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7,692</a:t>
                      </a:r>
                      <a:endParaRPr lang="es-ES" sz="1600" b="0" i="0" u="none" strike="noStrike" dirty="0">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6,496</a:t>
                      </a:r>
                      <a:endParaRPr lang="es-ES" sz="1600" b="0" i="0" u="none" strike="noStrike">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ctr"/>
                      <a:r>
                        <a:rPr lang="es-ES" sz="1600" b="1" u="none" strike="noStrike" dirty="0">
                          <a:solidFill>
                            <a:schemeClr val="accent5">
                              <a:lumMod val="75000"/>
                            </a:schemeClr>
                          </a:solidFill>
                        </a:rPr>
                        <a:t>Nombres Comerciales </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b="1" u="none" strike="noStrike" dirty="0">
                          <a:solidFill>
                            <a:schemeClr val="accent5">
                              <a:lumMod val="75000"/>
                            </a:schemeClr>
                          </a:solidFill>
                        </a:rPr>
                        <a:t>2013</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b="1" u="none" strike="noStrike" dirty="0">
                          <a:solidFill>
                            <a:schemeClr val="accent5">
                              <a:lumMod val="75000"/>
                            </a:schemeClr>
                          </a:solidFill>
                        </a:rPr>
                        <a:t>2014</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600" b="1" u="none" strike="noStrike" dirty="0">
                          <a:solidFill>
                            <a:schemeClr val="accent5">
                              <a:lumMod val="75000"/>
                            </a:schemeClr>
                          </a:solidFill>
                        </a:rPr>
                        <a:t>2015</a:t>
                      </a:r>
                      <a:endParaRPr lang="es-ES" sz="1600" b="1" i="0" u="none" strike="noStrike" dirty="0">
                        <a:solidFill>
                          <a:schemeClr val="accent5">
                            <a:lumMod val="75000"/>
                          </a:schemeClr>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ctr"/>
                      <a:r>
                        <a:rPr lang="es-ES" sz="1600" u="none" strike="noStrike" dirty="0"/>
                        <a:t>Hombre</a:t>
                      </a:r>
                      <a:endParaRPr lang="es-ES" sz="16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3,536</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3,623</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4,055</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ctr"/>
                      <a:r>
                        <a:rPr lang="es-ES" sz="1600" u="none" strike="noStrike"/>
                        <a:t>Mujer</a:t>
                      </a:r>
                      <a:endParaRPr lang="es-E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1,374</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1,576</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1,724</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ctr"/>
                      <a:r>
                        <a:rPr lang="es-ES" sz="1600" u="none" strike="noStrike"/>
                        <a:t>Empresas</a:t>
                      </a:r>
                      <a:endParaRPr lang="es-ES" sz="1600" b="0" i="0" u="none" strike="noStrike">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844</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838</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949</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s-ES" sz="1600" u="none" strike="noStrike"/>
                        <a:t>Mancomunadas</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850</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940</a:t>
                      </a:r>
                      <a:endParaRPr lang="es-ES" sz="16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1,081</a:t>
                      </a:r>
                      <a:endParaRPr lang="es-ES"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s-ES" sz="1600" u="none" strike="noStrike"/>
                        <a:t>Total registros del periodo </a:t>
                      </a:r>
                      <a:endParaRPr lang="es-ES" sz="1600" b="1" i="0" u="none" strike="noStrike">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6,604</a:t>
                      </a:r>
                      <a:endParaRPr lang="es-ES" sz="1600" b="1" i="0" u="none" strike="noStrike" dirty="0">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6,977</a:t>
                      </a:r>
                      <a:endParaRPr lang="es-ES" sz="1600" b="1" i="0" u="none" strike="noStrike">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7,809</a:t>
                      </a:r>
                      <a:endParaRPr lang="es-ES" sz="1600" b="1" i="0" u="none" strike="noStrike">
                        <a:solidFill>
                          <a:srgbClr val="953735"/>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s-ES" sz="1600" u="none" strike="noStrike"/>
                        <a:t>Total de registros por año </a:t>
                      </a:r>
                      <a:endParaRPr lang="es-ES" sz="1600" b="0" i="0" u="none" strike="noStrike">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24,318</a:t>
                      </a:r>
                      <a:endParaRPr lang="es-ES" sz="1600" b="0" i="0" u="none" strike="noStrike">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a:t>24,818</a:t>
                      </a:r>
                      <a:endParaRPr lang="es-ES" sz="1600" b="0" i="0" u="none" strike="noStrike">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S" sz="1600" u="none" strike="noStrike" dirty="0"/>
                        <a:t>20,758</a:t>
                      </a:r>
                      <a:endParaRPr lang="es-ES" sz="1600" b="0" i="0" u="none" strike="noStrike" dirty="0">
                        <a:solidFill>
                          <a:srgbClr val="FF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958">
                <a:tc>
                  <a:txBody>
                    <a:bodyPr/>
                    <a:lstStyle/>
                    <a:p>
                      <a:pPr algn="l" fontAlgn="b"/>
                      <a:endParaRPr lang="es-ES" sz="11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gridSpan="4">
                  <a:txBody>
                    <a:bodyPr/>
                    <a:lstStyle/>
                    <a:p>
                      <a:pPr algn="l" fontAlgn="b"/>
                      <a:r>
                        <a:rPr lang="es-DO" sz="1600" u="none" strike="noStrike" dirty="0"/>
                        <a:t>* se refiere a sociedades: hombre / mujer // mujer / hombre.</a:t>
                      </a:r>
                      <a:endParaRPr lang="es-DO" sz="16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5"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2741" y="-7943"/>
            <a:ext cx="9179313" cy="6865943"/>
            <a:chOff x="-2548796" y="-1041791"/>
            <a:chExt cx="13187391" cy="9107234"/>
          </a:xfrm>
        </p:grpSpPr>
        <p:pic>
          <p:nvPicPr>
            <p:cNvPr id="9" name="Picture 6" descr="C:\Users\m.garcia\Desktop\fondo de presentacion.jpg"/>
            <p:cNvPicPr>
              <a:picLocks noChangeAspect="1" noChangeArrowheads="1"/>
            </p:cNvPicPr>
            <p:nvPr/>
          </p:nvPicPr>
          <p:blipFill>
            <a:blip r:embed="rId2"/>
            <a:srcRect/>
            <a:stretch>
              <a:fillRect/>
            </a:stretch>
          </p:blipFill>
          <p:spPr bwMode="auto">
            <a:xfrm>
              <a:off x="-2548796" y="453332"/>
              <a:ext cx="13140596" cy="7612111"/>
            </a:xfrm>
            <a:prstGeom prst="rect">
              <a:avLst/>
            </a:prstGeom>
            <a:noFill/>
          </p:spPr>
        </p:pic>
        <p:pic>
          <p:nvPicPr>
            <p:cNvPr id="10" name="Picture 5" descr="C:\Users\m.garcia\Desktop\banner.png"/>
            <p:cNvPicPr>
              <a:picLocks noChangeAspect="1" noChangeArrowheads="1"/>
            </p:cNvPicPr>
            <p:nvPr/>
          </p:nvPicPr>
          <p:blipFill>
            <a:blip r:embed="rId3"/>
            <a:srcRect/>
            <a:stretch>
              <a:fillRect/>
            </a:stretch>
          </p:blipFill>
          <p:spPr bwMode="auto">
            <a:xfrm>
              <a:off x="-2544934" y="-614222"/>
              <a:ext cx="13136734" cy="6724010"/>
            </a:xfrm>
            <a:prstGeom prst="rect">
              <a:avLst/>
            </a:prstGeom>
            <a:noFill/>
          </p:spPr>
        </p:pic>
        <p:pic>
          <p:nvPicPr>
            <p:cNvPr id="11" name="Picture 7" descr="C:\Users\m.garcia\Desktop\domincan.png"/>
            <p:cNvPicPr>
              <a:picLocks noChangeAspect="1" noChangeArrowheads="1"/>
            </p:cNvPicPr>
            <p:nvPr/>
          </p:nvPicPr>
          <p:blipFill>
            <a:blip r:embed="rId4"/>
            <a:srcRect/>
            <a:stretch>
              <a:fillRect/>
            </a:stretch>
          </p:blipFill>
          <p:spPr bwMode="auto">
            <a:xfrm>
              <a:off x="-2548796" y="-1041791"/>
              <a:ext cx="13136734" cy="602494"/>
            </a:xfrm>
            <a:prstGeom prst="rect">
              <a:avLst/>
            </a:prstGeom>
            <a:noFill/>
          </p:spPr>
        </p:pic>
        <p:pic>
          <p:nvPicPr>
            <p:cNvPr id="12" name="Picture 11" descr="C:\Users\m.garcia\Desktop\LOGO ONAPI 2012.png"/>
            <p:cNvPicPr>
              <a:picLocks noChangeAspect="1" noChangeArrowheads="1"/>
            </p:cNvPicPr>
            <p:nvPr/>
          </p:nvPicPr>
          <p:blipFill>
            <a:blip r:embed="rId5" cstate="print"/>
            <a:srcRect/>
            <a:stretch>
              <a:fillRect/>
            </a:stretch>
          </p:blipFill>
          <p:spPr bwMode="auto">
            <a:xfrm>
              <a:off x="8047794" y="6916577"/>
              <a:ext cx="2590801" cy="1148866"/>
            </a:xfrm>
            <a:prstGeom prst="rect">
              <a:avLst/>
            </a:prstGeom>
            <a:noFill/>
          </p:spPr>
        </p:pic>
        <p:pic>
          <p:nvPicPr>
            <p:cNvPr id="13" name="Picture 12" descr="C:\Users\m.garcia\Desktop\LOGO RUEDA ONAPI blue.png"/>
            <p:cNvPicPr>
              <a:picLocks noChangeAspect="1" noChangeArrowheads="1"/>
            </p:cNvPicPr>
            <p:nvPr/>
          </p:nvPicPr>
          <p:blipFill>
            <a:blip r:embed="rId6" cstate="print"/>
            <a:srcRect/>
            <a:stretch>
              <a:fillRect/>
            </a:stretch>
          </p:blipFill>
          <p:spPr bwMode="auto">
            <a:xfrm>
              <a:off x="-2535580" y="7379642"/>
              <a:ext cx="685800" cy="685801"/>
            </a:xfrm>
            <a:prstGeom prst="rect">
              <a:avLst/>
            </a:prstGeom>
            <a:noFill/>
          </p:spPr>
        </p:pic>
      </p:grpSp>
      <p:graphicFrame>
        <p:nvGraphicFramePr>
          <p:cNvPr id="5" name="4 Marcador de contenido"/>
          <p:cNvGraphicFramePr>
            <a:graphicFrameLocks noGrp="1"/>
          </p:cNvGraphicFramePr>
          <p:nvPr>
            <p:ph idx="1"/>
            <p:extLst>
              <p:ext uri="{D42A27DB-BD31-4B8C-83A1-F6EECF244321}">
                <p14:modId xmlns:p14="http://schemas.microsoft.com/office/powerpoint/2010/main" val="1834752272"/>
              </p:ext>
            </p:extLst>
          </p:nvPr>
        </p:nvGraphicFramePr>
        <p:xfrm>
          <a:off x="1142976" y="2377930"/>
          <a:ext cx="4819674" cy="3382086"/>
        </p:xfrm>
        <a:graphic>
          <a:graphicData uri="http://schemas.openxmlformats.org/drawingml/2006/table">
            <a:tbl>
              <a:tblPr firstRow="1" firstCol="1" lastRow="1" lastCol="1" bandRow="1" bandCol="1">
                <a:tableStyleId>{D7AC3CCA-C797-4891-BE02-D94E43425B78}</a:tableStyleId>
              </a:tblPr>
              <a:tblGrid>
                <a:gridCol w="4057378"/>
                <a:gridCol w="762296"/>
              </a:tblGrid>
              <a:tr h="928446">
                <a:tc gridSpan="2">
                  <a:txBody>
                    <a:bodyPr/>
                    <a:lstStyle/>
                    <a:p>
                      <a:pPr marL="0" marR="0" algn="ctr">
                        <a:lnSpc>
                          <a:spcPct val="115000"/>
                        </a:lnSpc>
                        <a:spcBef>
                          <a:spcPts val="0"/>
                        </a:spcBef>
                        <a:spcAft>
                          <a:spcPts val="0"/>
                        </a:spcAft>
                      </a:pPr>
                      <a:r>
                        <a:rPr lang="es-DO" sz="2000" dirty="0" smtClean="0">
                          <a:effectLst/>
                        </a:rPr>
                        <a:t>General Total</a:t>
                      </a:r>
                      <a:endParaRPr lang="en-US" sz="2000" dirty="0">
                        <a:solidFill>
                          <a:srgbClr val="9D3511"/>
                        </a:solidFill>
                        <a:effectLst/>
                        <a:latin typeface="Perpetua"/>
                        <a:ea typeface="Perpetua"/>
                        <a:cs typeface="Times New Roman"/>
                      </a:endParaRPr>
                    </a:p>
                  </a:txBody>
                  <a:tcPr marL="68580" marR="68580" marT="0" marB="0"/>
                </a:tc>
                <a:tc hMerge="1">
                  <a:txBody>
                    <a:bodyPr/>
                    <a:lstStyle/>
                    <a:p>
                      <a:endParaRPr lang="en-US"/>
                    </a:p>
                  </a:txBody>
                  <a:tcPr/>
                </a:tc>
              </a:tr>
              <a:tr h="610879">
                <a:tc>
                  <a:txBody>
                    <a:bodyPr/>
                    <a:lstStyle/>
                    <a:p>
                      <a:pPr marL="0" marR="0" algn="l">
                        <a:lnSpc>
                          <a:spcPct val="115000"/>
                        </a:lnSpc>
                        <a:spcBef>
                          <a:spcPts val="0"/>
                        </a:spcBef>
                        <a:spcAft>
                          <a:spcPts val="0"/>
                        </a:spcAft>
                      </a:pPr>
                      <a:r>
                        <a:rPr lang="es-DO" sz="2000" dirty="0">
                          <a:effectLst/>
                        </a:rPr>
                        <a:t> </a:t>
                      </a:r>
                      <a:endParaRPr lang="en-US" sz="2000" dirty="0">
                        <a:effectLst/>
                      </a:endParaRPr>
                    </a:p>
                    <a:p>
                      <a:pPr marL="0" marR="0" algn="l">
                        <a:lnSpc>
                          <a:spcPct val="115000"/>
                        </a:lnSpc>
                        <a:spcBef>
                          <a:spcPts val="0"/>
                        </a:spcBef>
                        <a:spcAft>
                          <a:spcPts val="0"/>
                        </a:spcAft>
                      </a:pPr>
                      <a:r>
                        <a:rPr lang="es-DO" sz="2000" dirty="0" smtClean="0">
                          <a:effectLst/>
                        </a:rPr>
                        <a:t>Number Activities</a:t>
                      </a:r>
                      <a:endParaRPr lang="en-US" sz="2000" dirty="0">
                        <a:solidFill>
                          <a:srgbClr val="9D3511"/>
                        </a:solidFill>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s-DO" sz="2000" dirty="0">
                          <a:effectLst/>
                        </a:rPr>
                        <a:t> </a:t>
                      </a:r>
                      <a:endParaRPr lang="en-US" sz="2000" dirty="0">
                        <a:effectLst/>
                      </a:endParaRPr>
                    </a:p>
                    <a:p>
                      <a:pPr marL="0" marR="0" algn="ctr">
                        <a:lnSpc>
                          <a:spcPct val="115000"/>
                        </a:lnSpc>
                        <a:spcBef>
                          <a:spcPts val="0"/>
                        </a:spcBef>
                        <a:spcAft>
                          <a:spcPts val="0"/>
                        </a:spcAft>
                      </a:pPr>
                      <a:r>
                        <a:rPr lang="es-DO" sz="2000" dirty="0">
                          <a:effectLst/>
                        </a:rPr>
                        <a:t>76</a:t>
                      </a:r>
                      <a:endParaRPr lang="en-US" sz="2000" dirty="0">
                        <a:solidFill>
                          <a:srgbClr val="9D3511"/>
                        </a:solidFill>
                        <a:effectLst/>
                        <a:latin typeface="Perpetua"/>
                        <a:ea typeface="Perpetua"/>
                        <a:cs typeface="Times New Roman"/>
                      </a:endParaRPr>
                    </a:p>
                  </a:txBody>
                  <a:tcPr marL="68580" marR="68580" marT="0" marB="0"/>
                </a:tc>
              </a:tr>
              <a:tr h="610879">
                <a:tc gridSpan="2">
                  <a:txBody>
                    <a:bodyPr/>
                    <a:lstStyle/>
                    <a:p>
                      <a:pPr marL="0" marR="0" algn="l">
                        <a:lnSpc>
                          <a:spcPct val="115000"/>
                        </a:lnSpc>
                        <a:spcBef>
                          <a:spcPts val="0"/>
                        </a:spcBef>
                        <a:spcAft>
                          <a:spcPts val="0"/>
                        </a:spcAft>
                      </a:pPr>
                      <a:r>
                        <a:rPr lang="es-DO" sz="2000" dirty="0">
                          <a:effectLst/>
                        </a:rPr>
                        <a:t> </a:t>
                      </a:r>
                      <a:endParaRPr lang="en-US" sz="2000" dirty="0">
                        <a:effectLst/>
                      </a:endParaRPr>
                    </a:p>
                    <a:p>
                      <a:pPr marL="0" marR="0" algn="ctr">
                        <a:lnSpc>
                          <a:spcPct val="115000"/>
                        </a:lnSpc>
                        <a:spcBef>
                          <a:spcPts val="0"/>
                        </a:spcBef>
                        <a:spcAft>
                          <a:spcPts val="0"/>
                        </a:spcAft>
                      </a:pPr>
                      <a:r>
                        <a:rPr lang="es-DO" sz="2000" dirty="0" smtClean="0">
                          <a:effectLst/>
                        </a:rPr>
                        <a:t>Participants</a:t>
                      </a:r>
                      <a:endParaRPr lang="en-US" sz="2000" dirty="0">
                        <a:solidFill>
                          <a:srgbClr val="9D3511"/>
                        </a:solidFill>
                        <a:effectLst/>
                        <a:latin typeface="Perpetua"/>
                        <a:ea typeface="Perpetua"/>
                        <a:cs typeface="Times New Roman"/>
                      </a:endParaRPr>
                    </a:p>
                  </a:txBody>
                  <a:tcPr marL="68580" marR="68580" marT="0" marB="0"/>
                </a:tc>
                <a:tc hMerge="1">
                  <a:txBody>
                    <a:bodyPr/>
                    <a:lstStyle/>
                    <a:p>
                      <a:endParaRPr lang="en-US"/>
                    </a:p>
                  </a:txBody>
                  <a:tcPr/>
                </a:tc>
              </a:tr>
              <a:tr h="300377">
                <a:tc>
                  <a:txBody>
                    <a:bodyPr/>
                    <a:lstStyle/>
                    <a:p>
                      <a:pPr marL="0" marR="0" algn="l">
                        <a:lnSpc>
                          <a:spcPct val="115000"/>
                        </a:lnSpc>
                        <a:spcBef>
                          <a:spcPts val="0"/>
                        </a:spcBef>
                        <a:spcAft>
                          <a:spcPts val="0"/>
                        </a:spcAft>
                      </a:pPr>
                      <a:r>
                        <a:rPr lang="es-DO" sz="2000" dirty="0" smtClean="0">
                          <a:effectLst/>
                        </a:rPr>
                        <a:t>Men</a:t>
                      </a:r>
                      <a:endParaRPr lang="en-US" sz="2000" dirty="0">
                        <a:solidFill>
                          <a:srgbClr val="9D3511"/>
                        </a:solidFill>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s-DO" sz="2000" dirty="0">
                          <a:effectLst/>
                        </a:rPr>
                        <a:t>819</a:t>
                      </a:r>
                      <a:endParaRPr lang="en-US" sz="2000" dirty="0">
                        <a:solidFill>
                          <a:srgbClr val="9D3511"/>
                        </a:solidFill>
                        <a:effectLst/>
                        <a:latin typeface="Perpetua"/>
                        <a:ea typeface="Perpetua"/>
                        <a:cs typeface="Times New Roman"/>
                      </a:endParaRPr>
                    </a:p>
                  </a:txBody>
                  <a:tcPr marL="68580" marR="68580" marT="0" marB="0"/>
                </a:tc>
              </a:tr>
              <a:tr h="300377">
                <a:tc>
                  <a:txBody>
                    <a:bodyPr/>
                    <a:lstStyle/>
                    <a:p>
                      <a:pPr marL="0" marR="0" algn="l">
                        <a:lnSpc>
                          <a:spcPct val="115000"/>
                        </a:lnSpc>
                        <a:spcBef>
                          <a:spcPts val="0"/>
                        </a:spcBef>
                        <a:spcAft>
                          <a:spcPts val="0"/>
                        </a:spcAft>
                      </a:pPr>
                      <a:r>
                        <a:rPr lang="es-DO" sz="2000" dirty="0" smtClean="0">
                          <a:effectLst/>
                        </a:rPr>
                        <a:t>Women</a:t>
                      </a:r>
                      <a:endParaRPr lang="en-US" sz="2000" dirty="0">
                        <a:solidFill>
                          <a:srgbClr val="9D3511"/>
                        </a:solidFill>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s-DO" sz="2000" dirty="0">
                          <a:effectLst/>
                        </a:rPr>
                        <a:t>791</a:t>
                      </a:r>
                      <a:endParaRPr lang="en-US" sz="2000" dirty="0">
                        <a:solidFill>
                          <a:srgbClr val="9D3511"/>
                        </a:solidFill>
                        <a:effectLst/>
                        <a:latin typeface="Perpetua"/>
                        <a:ea typeface="Perpetua"/>
                        <a:cs typeface="Times New Roman"/>
                      </a:endParaRPr>
                    </a:p>
                  </a:txBody>
                  <a:tcPr marL="68580" marR="68580" marT="0" marB="0"/>
                </a:tc>
              </a:tr>
              <a:tr h="300377">
                <a:tc>
                  <a:txBody>
                    <a:bodyPr/>
                    <a:lstStyle/>
                    <a:p>
                      <a:pPr marL="0" marR="0" algn="l">
                        <a:lnSpc>
                          <a:spcPct val="115000"/>
                        </a:lnSpc>
                        <a:spcBef>
                          <a:spcPts val="0"/>
                        </a:spcBef>
                        <a:spcAft>
                          <a:spcPts val="0"/>
                        </a:spcAft>
                      </a:pPr>
                      <a:r>
                        <a:rPr lang="es-DO" sz="2000" dirty="0">
                          <a:effectLst/>
                        </a:rPr>
                        <a:t>Total </a:t>
                      </a:r>
                      <a:r>
                        <a:rPr lang="es-DO" sz="2000" dirty="0" smtClean="0">
                          <a:effectLst/>
                        </a:rPr>
                        <a:t>participants</a:t>
                      </a:r>
                      <a:endParaRPr lang="en-US" sz="2000" dirty="0">
                        <a:solidFill>
                          <a:srgbClr val="9D3511"/>
                        </a:solidFill>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s-DO" sz="2000" dirty="0">
                          <a:effectLst/>
                        </a:rPr>
                        <a:t>1,610</a:t>
                      </a:r>
                      <a:endParaRPr lang="en-US" sz="2000" dirty="0">
                        <a:solidFill>
                          <a:srgbClr val="9D3511"/>
                        </a:solidFill>
                        <a:effectLst/>
                        <a:latin typeface="Perpetua"/>
                        <a:ea typeface="Perpetua"/>
                        <a:cs typeface="Times New Roman"/>
                      </a:endParaRPr>
                    </a:p>
                  </a:txBody>
                  <a:tcPr marL="68580" marR="68580" marT="0" marB="0"/>
                </a:tc>
              </a:tr>
            </a:tbl>
          </a:graphicData>
        </a:graphic>
      </p:graphicFrame>
      <p:sp>
        <p:nvSpPr>
          <p:cNvPr id="6" name="5 CuadroTexto"/>
          <p:cNvSpPr txBox="1"/>
          <p:nvPr/>
        </p:nvSpPr>
        <p:spPr>
          <a:xfrm>
            <a:off x="1000100" y="1285861"/>
            <a:ext cx="7643866" cy="707886"/>
          </a:xfrm>
          <a:prstGeom prst="rect">
            <a:avLst/>
          </a:prstGeom>
          <a:noFill/>
        </p:spPr>
        <p:txBody>
          <a:bodyPr wrap="square" rtlCol="0">
            <a:spAutoFit/>
          </a:bodyPr>
          <a:lstStyle/>
          <a:p>
            <a:pPr algn="ctr"/>
            <a:r>
              <a:rPr lang="en-US" sz="2000" dirty="0" smtClean="0"/>
              <a:t>Continued education </a:t>
            </a:r>
            <a:r>
              <a:rPr lang="en-US" sz="2000" dirty="0"/>
              <a:t>activities from the National Academy for Intellectual Property (ANPI</a:t>
            </a:r>
            <a:r>
              <a:rPr lang="en-US" sz="2000" dirty="0" smtClean="0"/>
              <a:t>), September </a:t>
            </a:r>
            <a:r>
              <a:rPr lang="en-US" sz="2000" dirty="0"/>
              <a:t>2011 to September 2015 </a:t>
            </a:r>
          </a:p>
        </p:txBody>
      </p:sp>
      <p:sp>
        <p:nvSpPr>
          <p:cNvPr id="15" name="26 Rectángulo"/>
          <p:cNvSpPr/>
          <p:nvPr/>
        </p:nvSpPr>
        <p:spPr>
          <a:xfrm>
            <a:off x="250033" y="386534"/>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extLst>
      <p:ext uri="{BB962C8B-B14F-4D97-AF65-F5344CB8AC3E}">
        <p14:creationId xmlns:p14="http://schemas.microsoft.com/office/powerpoint/2010/main" val="4061052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
                                        <p:tgtEl>
                                          <p:spTgt spid="5"/>
                                        </p:tgtEl>
                                      </p:cBhvr>
                                    </p:animEffect>
                                    <p:anim calcmode="lin" valueType="num">
                                      <p:cBhvr>
                                        <p:cTn id="19" dur="400" fill="hold"/>
                                        <p:tgtEl>
                                          <p:spTgt spid="5"/>
                                        </p:tgtEl>
                                        <p:attrNameLst>
                                          <p:attrName>ppt_x</p:attrName>
                                        </p:attrNameLst>
                                      </p:cBhvr>
                                      <p:tavLst>
                                        <p:tav tm="0">
                                          <p:val>
                                            <p:strVal val="#ppt_x"/>
                                          </p:val>
                                        </p:tav>
                                        <p:tav tm="100000">
                                          <p:val>
                                            <p:strVal val="#ppt_x"/>
                                          </p:val>
                                        </p:tav>
                                      </p:tavLst>
                                    </p:anim>
                                    <p:anim calcmode="lin" valueType="num">
                                      <p:cBhvr>
                                        <p:cTn id="20" dur="400" fill="hold"/>
                                        <p:tgtEl>
                                          <p:spTgt spid="5"/>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
            <a:ext cx="9372600" cy="6858000"/>
            <a:chOff x="-228600" y="-242888"/>
            <a:chExt cx="10820400" cy="7675321"/>
          </a:xfrm>
        </p:grpSpPr>
        <p:pic>
          <p:nvPicPr>
            <p:cNvPr id="9" name="Picture 6" descr="C:\Users\m.garcia\Desktop\fondo de presentacion.jpg"/>
            <p:cNvPicPr>
              <a:picLocks noChangeAspect="1" noChangeArrowheads="1"/>
            </p:cNvPicPr>
            <p:nvPr/>
          </p:nvPicPr>
          <p:blipFill>
            <a:blip r:embed="rId2"/>
            <a:srcRect/>
            <a:stretch>
              <a:fillRect/>
            </a:stretch>
          </p:blipFill>
          <p:spPr bwMode="auto">
            <a:xfrm>
              <a:off x="-228600" y="-228600"/>
              <a:ext cx="10591800" cy="7612111"/>
            </a:xfrm>
            <a:prstGeom prst="rect">
              <a:avLst/>
            </a:prstGeom>
            <a:noFill/>
          </p:spPr>
        </p:pic>
        <p:pic>
          <p:nvPicPr>
            <p:cNvPr id="10" name="Picture 5" descr="C:\Users\m.garcia\Desktop\banner.png"/>
            <p:cNvPicPr>
              <a:picLocks noChangeAspect="1" noChangeArrowheads="1"/>
            </p:cNvPicPr>
            <p:nvPr/>
          </p:nvPicPr>
          <p:blipFill>
            <a:blip r:embed="rId3"/>
            <a:srcRect/>
            <a:stretch>
              <a:fillRect/>
            </a:stretch>
          </p:blipFill>
          <p:spPr bwMode="auto">
            <a:xfrm>
              <a:off x="-228600" y="0"/>
              <a:ext cx="10591800" cy="5791200"/>
            </a:xfrm>
            <a:prstGeom prst="rect">
              <a:avLst/>
            </a:prstGeom>
            <a:noFill/>
          </p:spPr>
        </p:pic>
        <p:pic>
          <p:nvPicPr>
            <p:cNvPr id="11" name="Picture 7" descr="C:\Users\m.garcia\Desktop\domincan.png"/>
            <p:cNvPicPr>
              <a:picLocks noChangeAspect="1" noChangeArrowheads="1"/>
            </p:cNvPicPr>
            <p:nvPr/>
          </p:nvPicPr>
          <p:blipFill>
            <a:blip r:embed="rId4"/>
            <a:srcRect/>
            <a:stretch>
              <a:fillRect/>
            </a:stretch>
          </p:blipFill>
          <p:spPr bwMode="auto">
            <a:xfrm>
              <a:off x="-228600" y="-242888"/>
              <a:ext cx="10591800" cy="485775"/>
            </a:xfrm>
            <a:prstGeom prst="rect">
              <a:avLst/>
            </a:prstGeom>
            <a:noFill/>
          </p:spPr>
        </p:pic>
        <p:pic>
          <p:nvPicPr>
            <p:cNvPr id="12" name="Picture 11" descr="C:\Users\m.garcia\Desktop\LOGO ONAPI 2012.png"/>
            <p:cNvPicPr>
              <a:picLocks noChangeAspect="1" noChangeArrowheads="1"/>
            </p:cNvPicPr>
            <p:nvPr/>
          </p:nvPicPr>
          <p:blipFill>
            <a:blip r:embed="rId5" cstate="print"/>
            <a:srcRect/>
            <a:stretch>
              <a:fillRect/>
            </a:stretch>
          </p:blipFill>
          <p:spPr bwMode="auto">
            <a:xfrm>
              <a:off x="8001000" y="6283567"/>
              <a:ext cx="2590800" cy="1148866"/>
            </a:xfrm>
            <a:prstGeom prst="rect">
              <a:avLst/>
            </a:prstGeom>
            <a:noFill/>
          </p:spPr>
        </p:pic>
        <p:pic>
          <p:nvPicPr>
            <p:cNvPr id="13" name="Picture 12" descr="C:\Users\m.garcia\Desktop\LOGO RUEDA ONAPI blue.png"/>
            <p:cNvPicPr>
              <a:picLocks noChangeAspect="1" noChangeArrowheads="1"/>
            </p:cNvPicPr>
            <p:nvPr/>
          </p:nvPicPr>
          <p:blipFill>
            <a:blip r:embed="rId6" cstate="print"/>
            <a:srcRect/>
            <a:stretch>
              <a:fillRect/>
            </a:stretch>
          </p:blipFill>
          <p:spPr bwMode="auto">
            <a:xfrm>
              <a:off x="-228600" y="6705600"/>
              <a:ext cx="685800" cy="685800"/>
            </a:xfrm>
            <a:prstGeom prst="rect">
              <a:avLst/>
            </a:prstGeom>
            <a:noFill/>
          </p:spPr>
        </p:pic>
      </p:grpSp>
      <p:pic>
        <p:nvPicPr>
          <p:cNvPr id="2049" name="Picture 1"/>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229714" y="744492"/>
            <a:ext cx="6248400" cy="3124200"/>
          </a:xfrm>
          <a:prstGeom prst="rect">
            <a:avLst/>
          </a:prstGeom>
          <a:ln>
            <a:noFill/>
          </a:ln>
          <a:effectLst>
            <a:outerShdw blurRad="292100" dist="139700" dir="2700000" algn="tl" rotWithShape="0">
              <a:srgbClr val="333333">
                <a:alpha val="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1645187819"/>
              </p:ext>
            </p:extLst>
          </p:nvPr>
        </p:nvGraphicFramePr>
        <p:xfrm>
          <a:off x="879032" y="3857570"/>
          <a:ext cx="4879031" cy="2572119"/>
        </p:xfrm>
        <a:graphic>
          <a:graphicData uri="http://schemas.openxmlformats.org/drawingml/2006/table">
            <a:tbl>
              <a:tblPr firstRow="1" firstCol="1" lastRow="1" lastCol="1" bandRow="1" bandCol="1">
                <a:tableStyleId>{1FECB4D8-DB02-4DC6-A0A2-4F2EBAE1DC90}</a:tableStyleId>
              </a:tblPr>
              <a:tblGrid>
                <a:gridCol w="1005623"/>
                <a:gridCol w="1189942"/>
                <a:gridCol w="1341733"/>
                <a:gridCol w="1341733"/>
              </a:tblGrid>
              <a:tr h="643030">
                <a:tc gridSpan="4">
                  <a:txBody>
                    <a:bodyPr/>
                    <a:lstStyle/>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 </a:t>
                      </a:r>
                    </a:p>
                    <a:p>
                      <a:pPr marL="0" marR="0" algn="ctr">
                        <a:lnSpc>
                          <a:spcPct val="115000"/>
                        </a:lnSpc>
                        <a:spcBef>
                          <a:spcPts val="0"/>
                        </a:spcBef>
                        <a:spcAft>
                          <a:spcPts val="0"/>
                        </a:spcAft>
                      </a:pPr>
                      <a:r>
                        <a:rPr lang="en-US" sz="1350" b="1" u="none" kern="1200" baseline="0" dirty="0" smtClean="0">
                          <a:solidFill>
                            <a:schemeClr val="lt1"/>
                          </a:solidFill>
                          <a:latin typeface="+mn-lt"/>
                          <a:ea typeface="+mn-ea"/>
                          <a:cs typeface="+mn-cs"/>
                        </a:rPr>
                        <a:t>Requests for Patent Information Searches</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643030">
                <a:tc>
                  <a:txBody>
                    <a:bodyPr/>
                    <a:lstStyle/>
                    <a:p>
                      <a:pPr marL="0" marR="0" algn="ctr">
                        <a:lnSpc>
                          <a:spcPct val="115000"/>
                        </a:lnSpc>
                        <a:spcBef>
                          <a:spcPts val="0"/>
                        </a:spcBef>
                        <a:spcAft>
                          <a:spcPts val="0"/>
                        </a:spcAft>
                      </a:pPr>
                      <a:r>
                        <a:rPr lang="es-ES_tradnl"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1100" dirty="0" smtClean="0">
                          <a:effectLst>
                            <a:outerShdw blurRad="38100" dist="38100" dir="2700000" algn="tl">
                              <a:srgbClr val="000000">
                                <a:alpha val="43137"/>
                              </a:srgbClr>
                            </a:outerShdw>
                          </a:effectLst>
                        </a:rPr>
                        <a:t>Year</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1100" dirty="0" smtClean="0">
                          <a:effectLst>
                            <a:outerShdw blurRad="38100" dist="38100" dir="2700000" algn="tl">
                              <a:srgbClr val="000000">
                                <a:alpha val="43137"/>
                              </a:srgbClr>
                            </a:outerShdw>
                          </a:effectLst>
                        </a:rPr>
                        <a:t>Male</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smtClean="0">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n-US" sz="1100" dirty="0" smtClean="0">
                          <a:effectLst>
                            <a:outerShdw blurRad="38100" dist="38100" dir="2700000" algn="tl">
                              <a:srgbClr val="000000">
                                <a:alpha val="43137"/>
                              </a:srgbClr>
                            </a:outerShdw>
                          </a:effectLst>
                        </a:rPr>
                        <a:t>Female</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dirty="0" smtClean="0">
                          <a:effectLst>
                            <a:outerShdw blurRad="38100" dist="38100" dir="2700000" algn="tl">
                              <a:srgbClr val="000000">
                                <a:alpha val="43137"/>
                              </a:srgbClr>
                            </a:outerShdw>
                          </a:effectLst>
                        </a:rPr>
                        <a:t> </a:t>
                      </a:r>
                    </a:p>
                    <a:p>
                      <a:pPr marL="0" marR="0" algn="ctr">
                        <a:lnSpc>
                          <a:spcPct val="115000"/>
                        </a:lnSpc>
                        <a:spcBef>
                          <a:spcPts val="0"/>
                        </a:spcBef>
                        <a:spcAft>
                          <a:spcPts val="0"/>
                        </a:spcAft>
                      </a:pPr>
                      <a:r>
                        <a:rPr lang="en-US" sz="1100" dirty="0" smtClean="0">
                          <a:effectLst>
                            <a:outerShdw blurRad="38100" dist="38100" dir="2700000" algn="tl">
                              <a:srgbClr val="000000">
                                <a:alpha val="43137"/>
                              </a:srgbClr>
                            </a:outerShdw>
                          </a:effectLst>
                        </a:rPr>
                        <a:t>Total </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r>
              <a:tr h="214343">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2012</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32</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3</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35</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r>
              <a:tr h="214343">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2013</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37</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5</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42</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r>
              <a:tr h="214343">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2014</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62</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18</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80</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r>
              <a:tr h="214343">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2015</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90</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20</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outerShdw blurRad="38100" dist="38100" dir="2700000" algn="tl">
                              <a:srgbClr val="000000">
                                <a:alpha val="43137"/>
                              </a:srgbClr>
                            </a:outerShdw>
                          </a:effectLst>
                        </a:rPr>
                        <a:t>110</a:t>
                      </a:r>
                      <a:endParaRPr lang="en-US" sz="1100">
                        <a:effectLst>
                          <a:outerShdw blurRad="38100" dist="38100" dir="2700000" algn="tl">
                            <a:srgbClr val="000000">
                              <a:alpha val="43137"/>
                            </a:srgbClr>
                          </a:outerShdw>
                        </a:effectLst>
                        <a:latin typeface="Perpetua"/>
                        <a:ea typeface="Perpetua"/>
                        <a:cs typeface="Times New Roman"/>
                      </a:endParaRPr>
                    </a:p>
                  </a:txBody>
                  <a:tcPr marL="68580" marR="68580" marT="0" marB="0"/>
                </a:tc>
              </a:tr>
              <a:tr h="428687">
                <a:tc>
                  <a:txBody>
                    <a:bodyPr/>
                    <a:lstStyle/>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 </a:t>
                      </a:r>
                    </a:p>
                    <a:p>
                      <a:pPr marL="0" marR="0" algn="ctr">
                        <a:lnSpc>
                          <a:spcPct val="115000"/>
                        </a:lnSpc>
                        <a:spcBef>
                          <a:spcPts val="0"/>
                        </a:spcBef>
                        <a:spcAft>
                          <a:spcPts val="0"/>
                        </a:spcAft>
                      </a:pPr>
                      <a:r>
                        <a:rPr lang="en-US" sz="1100" dirty="0" smtClean="0">
                          <a:effectLst>
                            <a:outerShdw blurRad="38100" dist="38100" dir="2700000" algn="tl">
                              <a:srgbClr val="000000">
                                <a:alpha val="43137"/>
                              </a:srgbClr>
                            </a:outerShdw>
                          </a:effectLst>
                        </a:rPr>
                        <a:t>Totals</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 </a:t>
                      </a:r>
                    </a:p>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221</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 </a:t>
                      </a:r>
                    </a:p>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46</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 </a:t>
                      </a:r>
                    </a:p>
                    <a:p>
                      <a:pPr marL="0" marR="0" algn="ctr">
                        <a:lnSpc>
                          <a:spcPct val="115000"/>
                        </a:lnSpc>
                        <a:spcBef>
                          <a:spcPts val="0"/>
                        </a:spcBef>
                        <a:spcAft>
                          <a:spcPts val="0"/>
                        </a:spcAft>
                      </a:pPr>
                      <a:r>
                        <a:rPr lang="en-US" sz="1100" dirty="0">
                          <a:effectLst>
                            <a:outerShdw blurRad="38100" dist="38100" dir="2700000" algn="tl">
                              <a:srgbClr val="000000">
                                <a:alpha val="43137"/>
                              </a:srgbClr>
                            </a:outerShdw>
                          </a:effectLst>
                        </a:rPr>
                        <a:t>267</a:t>
                      </a:r>
                      <a:endParaRPr lang="en-US" sz="1100" dirty="0">
                        <a:effectLst>
                          <a:outerShdw blurRad="38100" dist="38100" dir="2700000" algn="tl">
                            <a:srgbClr val="000000">
                              <a:alpha val="43137"/>
                            </a:srgbClr>
                          </a:outerShdw>
                        </a:effectLst>
                        <a:latin typeface="Perpetua"/>
                        <a:ea typeface="Perpetua"/>
                        <a:cs typeface="Times New Roman"/>
                      </a:endParaRPr>
                    </a:p>
                  </a:txBody>
                  <a:tcPr marL="68580" marR="68580" marT="0" marB="0"/>
                </a:tc>
              </a:tr>
            </a:tbl>
          </a:graphicData>
        </a:graphic>
      </p:graphicFrame>
      <p:sp>
        <p:nvSpPr>
          <p:cNvPr id="7" name="6 CuadroTexto"/>
          <p:cNvSpPr txBox="1"/>
          <p:nvPr/>
        </p:nvSpPr>
        <p:spPr>
          <a:xfrm>
            <a:off x="5934227" y="1289869"/>
            <a:ext cx="3240360" cy="3970318"/>
          </a:xfrm>
          <a:prstGeom prst="rect">
            <a:avLst/>
          </a:prstGeom>
          <a:noFill/>
          <a:effectLst>
            <a:outerShdw blurRad="76200" dist="50800" dir="5400000" sx="1000" sy="1000" algn="ctr" rotWithShape="0">
              <a:srgbClr val="000000"/>
            </a:outerShdw>
          </a:effectLst>
        </p:spPr>
        <p:txBody>
          <a:bodyPr wrap="square" rtlCol="0">
            <a:spAutoFit/>
          </a:bodyPr>
          <a:lstStyle/>
          <a:p>
            <a:r>
              <a:rPr lang="en-US" dirty="0"/>
              <a:t>ONAPI, via its Center for Technology and Innovation Support (CATI) streamlines and facilitates access to national offices to countries in development via specialized databases, in order to diminish the technological and digital gap between the developed world and the developing world. The CATI’s services range from offering information and advice to actually searching for patent information. </a:t>
            </a:r>
          </a:p>
        </p:txBody>
      </p:sp>
      <p:sp>
        <p:nvSpPr>
          <p:cNvPr id="14"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extLst>
      <p:ext uri="{BB962C8B-B14F-4D97-AF65-F5344CB8AC3E}">
        <p14:creationId xmlns:p14="http://schemas.microsoft.com/office/powerpoint/2010/main" val="3114709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49"/>
                                        </p:tgtEl>
                                        <p:attrNameLst>
                                          <p:attrName>style.visibility</p:attrName>
                                        </p:attrNameLst>
                                      </p:cBhvr>
                                      <p:to>
                                        <p:strVal val="visible"/>
                                      </p:to>
                                    </p:set>
                                    <p:animEffect transition="in" filter="circle(in)">
                                      <p:cBhvr>
                                        <p:cTn id="13" dur="2000"/>
                                        <p:tgtEl>
                                          <p:spTgt spid="204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0" y="1"/>
            <a:ext cx="9372600" cy="6858000"/>
            <a:chOff x="-609600" y="0"/>
            <a:chExt cx="10820400" cy="7675321"/>
          </a:xfrm>
        </p:grpSpPr>
        <p:pic>
          <p:nvPicPr>
            <p:cNvPr id="10" name="Picture 6" descr="C:\Users\m.garcia\Desktop\fondo de presentacion.jpg"/>
            <p:cNvPicPr>
              <a:picLocks noChangeAspect="1" noChangeArrowheads="1"/>
            </p:cNvPicPr>
            <p:nvPr/>
          </p:nvPicPr>
          <p:blipFill>
            <a:blip r:embed="rId3"/>
            <a:srcRect/>
            <a:stretch>
              <a:fillRect/>
            </a:stretch>
          </p:blipFill>
          <p:spPr bwMode="auto">
            <a:xfrm>
              <a:off x="-609600" y="14288"/>
              <a:ext cx="10591800" cy="7612111"/>
            </a:xfrm>
            <a:prstGeom prst="rect">
              <a:avLst/>
            </a:prstGeom>
            <a:noFill/>
          </p:spPr>
        </p:pic>
        <p:pic>
          <p:nvPicPr>
            <p:cNvPr id="11" name="Picture 5" descr="C:\Users\m.garcia\Desktop\banner.png"/>
            <p:cNvPicPr>
              <a:picLocks noChangeAspect="1" noChangeArrowheads="1"/>
            </p:cNvPicPr>
            <p:nvPr/>
          </p:nvPicPr>
          <p:blipFill>
            <a:blip r:embed="rId4"/>
            <a:srcRect/>
            <a:stretch>
              <a:fillRect/>
            </a:stretch>
          </p:blipFill>
          <p:spPr bwMode="auto">
            <a:xfrm>
              <a:off x="-609600" y="242888"/>
              <a:ext cx="10591800" cy="5791200"/>
            </a:xfrm>
            <a:prstGeom prst="rect">
              <a:avLst/>
            </a:prstGeom>
            <a:noFill/>
          </p:spPr>
        </p:pic>
        <p:pic>
          <p:nvPicPr>
            <p:cNvPr id="12" name="Picture 7" descr="C:\Users\m.garcia\Desktop\domincan.png"/>
            <p:cNvPicPr>
              <a:picLocks noChangeAspect="1" noChangeArrowheads="1"/>
            </p:cNvPicPr>
            <p:nvPr/>
          </p:nvPicPr>
          <p:blipFill>
            <a:blip r:embed="rId5"/>
            <a:srcRect/>
            <a:stretch>
              <a:fillRect/>
            </a:stretch>
          </p:blipFill>
          <p:spPr bwMode="auto">
            <a:xfrm>
              <a:off x="-609600" y="0"/>
              <a:ext cx="10591800" cy="485775"/>
            </a:xfrm>
            <a:prstGeom prst="rect">
              <a:avLst/>
            </a:prstGeom>
            <a:noFill/>
          </p:spPr>
        </p:pic>
        <p:pic>
          <p:nvPicPr>
            <p:cNvPr id="13" name="Picture 11" descr="C:\Users\m.garcia\Desktop\LOGO ONAPI 2012.png"/>
            <p:cNvPicPr>
              <a:picLocks noChangeAspect="1" noChangeArrowheads="1"/>
            </p:cNvPicPr>
            <p:nvPr/>
          </p:nvPicPr>
          <p:blipFill>
            <a:blip r:embed="rId6" cstate="print"/>
            <a:srcRect/>
            <a:stretch>
              <a:fillRect/>
            </a:stretch>
          </p:blipFill>
          <p:spPr bwMode="auto">
            <a:xfrm>
              <a:off x="7620000" y="6526455"/>
              <a:ext cx="2590800" cy="1148866"/>
            </a:xfrm>
            <a:prstGeom prst="rect">
              <a:avLst/>
            </a:prstGeom>
            <a:noFill/>
          </p:spPr>
        </p:pic>
        <p:pic>
          <p:nvPicPr>
            <p:cNvPr id="14" name="Picture 12" descr="C:\Users\m.garcia\Desktop\LOGO RUEDA ONAPI blue.png"/>
            <p:cNvPicPr>
              <a:picLocks noChangeAspect="1" noChangeArrowheads="1"/>
            </p:cNvPicPr>
            <p:nvPr/>
          </p:nvPicPr>
          <p:blipFill>
            <a:blip r:embed="rId7" cstate="print"/>
            <a:srcRect/>
            <a:stretch>
              <a:fillRect/>
            </a:stretch>
          </p:blipFill>
          <p:spPr bwMode="auto">
            <a:xfrm>
              <a:off x="-609600" y="6948488"/>
              <a:ext cx="685800" cy="685800"/>
            </a:xfrm>
            <a:prstGeom prst="rect">
              <a:avLst/>
            </a:prstGeom>
            <a:noFill/>
          </p:spPr>
        </p:pic>
      </p:grpSp>
      <p:sp>
        <p:nvSpPr>
          <p:cNvPr id="3" name="2 Marcador de contenido"/>
          <p:cNvSpPr>
            <a:spLocks noGrp="1"/>
          </p:cNvSpPr>
          <p:nvPr>
            <p:ph idx="1"/>
          </p:nvPr>
        </p:nvSpPr>
        <p:spPr>
          <a:xfrm>
            <a:off x="4714876" y="1785926"/>
            <a:ext cx="3800474" cy="4391037"/>
          </a:xfrm>
        </p:spPr>
        <p:txBody>
          <a:bodyPr>
            <a:normAutofit/>
          </a:bodyPr>
          <a:lstStyle/>
          <a:p>
            <a:pPr>
              <a:buNone/>
            </a:pPr>
            <a:endParaRPr lang="es-ES" dirty="0" smtClean="0"/>
          </a:p>
          <a:p>
            <a:r>
              <a:rPr lang="es-ES" dirty="0" err="1" smtClean="0"/>
              <a:t>President</a:t>
            </a:r>
            <a:r>
              <a:rPr lang="es-ES" dirty="0" smtClean="0"/>
              <a:t> of </a:t>
            </a:r>
            <a:r>
              <a:rPr lang="es-ES" dirty="0" err="1" smtClean="0"/>
              <a:t>the</a:t>
            </a:r>
            <a:r>
              <a:rPr lang="es-ES" dirty="0" smtClean="0"/>
              <a:t> </a:t>
            </a:r>
            <a:r>
              <a:rPr lang="es-ES" dirty="0" err="1" smtClean="0"/>
              <a:t>Senate</a:t>
            </a:r>
            <a:r>
              <a:rPr lang="es-ES" dirty="0" smtClean="0"/>
              <a:t> Cristina Lizardo</a:t>
            </a:r>
          </a:p>
          <a:p>
            <a:endParaRPr lang="es-ES" dirty="0" smtClean="0"/>
          </a:p>
          <a:p>
            <a:r>
              <a:rPr lang="es-ES" dirty="0" smtClean="0"/>
              <a:t>Vice </a:t>
            </a:r>
            <a:r>
              <a:rPr lang="es-ES" dirty="0" err="1" smtClean="0"/>
              <a:t>President</a:t>
            </a:r>
            <a:r>
              <a:rPr lang="es-ES" dirty="0" smtClean="0"/>
              <a:t> Margarita Cedeño</a:t>
            </a:r>
          </a:p>
          <a:p>
            <a:endParaRPr lang="es-ES" dirty="0" smtClean="0"/>
          </a:p>
          <a:p>
            <a:r>
              <a:rPr lang="es-ES" dirty="0" smtClean="0"/>
              <a:t> </a:t>
            </a:r>
            <a:r>
              <a:rPr lang="es-ES" dirty="0" err="1" smtClean="0"/>
              <a:t>Four</a:t>
            </a:r>
            <a:r>
              <a:rPr lang="es-ES" dirty="0" smtClean="0"/>
              <a:t> </a:t>
            </a:r>
            <a:r>
              <a:rPr lang="es-ES" dirty="0" err="1" smtClean="0"/>
              <a:t>ministers</a:t>
            </a:r>
            <a:r>
              <a:rPr lang="es-ES" dirty="0" smtClean="0"/>
              <a:t> of a total of 21 (</a:t>
            </a:r>
            <a:r>
              <a:rPr lang="es-ES" dirty="0" err="1" smtClean="0"/>
              <a:t>Ministers</a:t>
            </a:r>
            <a:r>
              <a:rPr lang="es-ES" dirty="0" smtClean="0"/>
              <a:t> of </a:t>
            </a:r>
            <a:r>
              <a:rPr lang="es-ES" dirty="0" err="1" smtClean="0"/>
              <a:t>Women</a:t>
            </a:r>
            <a:r>
              <a:rPr lang="es-ES" dirty="0" smtClean="0"/>
              <a:t>, </a:t>
            </a:r>
            <a:r>
              <a:rPr lang="es-ES" dirty="0" err="1" smtClean="0"/>
              <a:t>Work</a:t>
            </a:r>
            <a:r>
              <a:rPr lang="es-ES" dirty="0" smtClean="0"/>
              <a:t>, Superior </a:t>
            </a:r>
            <a:r>
              <a:rPr lang="es-ES" dirty="0" err="1" smtClean="0"/>
              <a:t>Education</a:t>
            </a:r>
            <a:r>
              <a:rPr lang="es-ES" dirty="0" smtClean="0"/>
              <a:t> and </a:t>
            </a:r>
            <a:r>
              <a:rPr lang="es-ES" dirty="0" err="1" smtClean="0"/>
              <a:t>Health</a:t>
            </a:r>
            <a:r>
              <a:rPr lang="es-ES" dirty="0" smtClean="0"/>
              <a:t>)</a:t>
            </a:r>
          </a:p>
        </p:txBody>
      </p:sp>
      <p:sp>
        <p:nvSpPr>
          <p:cNvPr id="6" name="5 CuadroTexto"/>
          <p:cNvSpPr txBox="1"/>
          <p:nvPr/>
        </p:nvSpPr>
        <p:spPr>
          <a:xfrm>
            <a:off x="594038" y="1124157"/>
            <a:ext cx="9144000" cy="461665"/>
          </a:xfrm>
          <a:prstGeom prst="rect">
            <a:avLst/>
          </a:prstGeom>
          <a:noFill/>
        </p:spPr>
        <p:txBody>
          <a:bodyPr wrap="square" rtlCol="0">
            <a:spAutoFit/>
          </a:bodyPr>
          <a:lstStyle/>
          <a:p>
            <a:r>
              <a:rPr lang="es-ES" sz="2400" b="1" dirty="0" smtClean="0">
                <a:solidFill>
                  <a:schemeClr val="tx2">
                    <a:lumMod val="75000"/>
                  </a:schemeClr>
                </a:solidFill>
              </a:rPr>
              <a:t>La mujer en la Dirección del Estado  en Rep. Dominicana</a:t>
            </a:r>
            <a:endParaRPr lang="es-ES" sz="2400" b="1" dirty="0">
              <a:solidFill>
                <a:schemeClr val="tx2">
                  <a:lumMod val="75000"/>
                </a:schemeClr>
              </a:solidFill>
            </a:endParaRPr>
          </a:p>
        </p:txBody>
      </p:sp>
      <p:grpSp>
        <p:nvGrpSpPr>
          <p:cNvPr id="4" name="Agrupar 3"/>
          <p:cNvGrpSpPr/>
          <p:nvPr/>
        </p:nvGrpSpPr>
        <p:grpSpPr>
          <a:xfrm>
            <a:off x="4355976" y="2060848"/>
            <a:ext cx="533400" cy="2701162"/>
            <a:chOff x="5063530" y="1840550"/>
            <a:chExt cx="533400" cy="2701162"/>
          </a:xfrm>
        </p:grpSpPr>
        <p:pic>
          <p:nvPicPr>
            <p:cNvPr id="6146" name="Picture 2" descr="C:\Users\m.garcia\Desktop\ggg.png"/>
            <p:cNvPicPr>
              <a:picLocks noChangeAspect="1" noChangeArrowheads="1"/>
            </p:cNvPicPr>
            <p:nvPr/>
          </p:nvPicPr>
          <p:blipFill>
            <a:blip r:embed="rId8" cstate="print"/>
            <a:srcRect/>
            <a:stretch>
              <a:fillRect/>
            </a:stretch>
          </p:blipFill>
          <p:spPr bwMode="auto">
            <a:xfrm>
              <a:off x="5063530" y="1840550"/>
              <a:ext cx="533400" cy="421588"/>
            </a:xfrm>
            <a:prstGeom prst="rect">
              <a:avLst/>
            </a:prstGeom>
            <a:noFill/>
          </p:spPr>
        </p:pic>
        <p:pic>
          <p:nvPicPr>
            <p:cNvPr id="16" name="Picture 2" descr="C:\Users\m.garcia\Desktop\ggg.png"/>
            <p:cNvPicPr>
              <a:picLocks noChangeAspect="1" noChangeArrowheads="1"/>
            </p:cNvPicPr>
            <p:nvPr/>
          </p:nvPicPr>
          <p:blipFill>
            <a:blip r:embed="rId8" cstate="print"/>
            <a:srcRect/>
            <a:stretch>
              <a:fillRect/>
            </a:stretch>
          </p:blipFill>
          <p:spPr bwMode="auto">
            <a:xfrm>
              <a:off x="5063530" y="2938455"/>
              <a:ext cx="533400" cy="421588"/>
            </a:xfrm>
            <a:prstGeom prst="rect">
              <a:avLst/>
            </a:prstGeom>
            <a:noFill/>
          </p:spPr>
        </p:pic>
        <p:pic>
          <p:nvPicPr>
            <p:cNvPr id="17" name="Picture 2" descr="C:\Users\m.garcia\Desktop\ggg.png"/>
            <p:cNvPicPr>
              <a:picLocks noChangeAspect="1" noChangeArrowheads="1"/>
            </p:cNvPicPr>
            <p:nvPr/>
          </p:nvPicPr>
          <p:blipFill>
            <a:blip r:embed="rId8" cstate="print"/>
            <a:srcRect/>
            <a:stretch>
              <a:fillRect/>
            </a:stretch>
          </p:blipFill>
          <p:spPr bwMode="auto">
            <a:xfrm>
              <a:off x="5063530" y="4120124"/>
              <a:ext cx="533400" cy="421588"/>
            </a:xfrm>
            <a:prstGeom prst="rect">
              <a:avLst/>
            </a:prstGeom>
            <a:noFill/>
          </p:spPr>
        </p:pic>
      </p:grpSp>
      <p:pic>
        <p:nvPicPr>
          <p:cNvPr id="7169" name="Picture 1" descr="C:\Users\m.garcia\Desktop\arbun.png"/>
          <p:cNvPicPr>
            <a:picLocks noChangeAspect="1" noChangeArrowheads="1"/>
          </p:cNvPicPr>
          <p:nvPr/>
        </p:nvPicPr>
        <p:blipFill>
          <a:blip r:embed="rId9"/>
          <a:srcRect l="6896" t="2700" r="37932" b="18712"/>
          <a:stretch>
            <a:fillRect/>
          </a:stretch>
        </p:blipFill>
        <p:spPr bwMode="auto">
          <a:xfrm>
            <a:off x="428596" y="1714488"/>
            <a:ext cx="3429024" cy="4500594"/>
          </a:xfrm>
          <a:prstGeom prst="rect">
            <a:avLst/>
          </a:prstGeom>
          <a:ln>
            <a:noFill/>
          </a:ln>
          <a:effectLst>
            <a:outerShdw blurRad="292100" dist="139700" dir="2700000" algn="tl" rotWithShape="0">
              <a:srgbClr val="333333">
                <a:alpha val="65000"/>
              </a:srgbClr>
            </a:outerShdw>
          </a:effectLst>
        </p:spPr>
      </p:pic>
      <p:sp>
        <p:nvSpPr>
          <p:cNvPr id="18"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169"/>
                                        </p:tgtEl>
                                        <p:attrNameLst>
                                          <p:attrName>style.visibility</p:attrName>
                                        </p:attrNameLst>
                                      </p:cBhvr>
                                      <p:to>
                                        <p:strVal val="visible"/>
                                      </p:to>
                                    </p:set>
                                    <p:animEffect transition="in" filter="circle(in)">
                                      <p:cBhvr>
                                        <p:cTn id="18" dur="2000"/>
                                        <p:tgtEl>
                                          <p:spTgt spid="716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0"/>
            <a:ext cx="9372600" cy="6858001"/>
            <a:chOff x="-609600" y="0"/>
            <a:chExt cx="10820400" cy="7675321"/>
          </a:xfrm>
        </p:grpSpPr>
        <p:pic>
          <p:nvPicPr>
            <p:cNvPr id="5" name="Picture 6" descr="C:\Users\m.garcia\Desktop\fondo de presentacion.jpg"/>
            <p:cNvPicPr>
              <a:picLocks noChangeAspect="1" noChangeArrowheads="1"/>
            </p:cNvPicPr>
            <p:nvPr/>
          </p:nvPicPr>
          <p:blipFill>
            <a:blip r:embed="rId2"/>
            <a:srcRect/>
            <a:stretch>
              <a:fillRect/>
            </a:stretch>
          </p:blipFill>
          <p:spPr bwMode="auto">
            <a:xfrm>
              <a:off x="-609600" y="14288"/>
              <a:ext cx="10591800" cy="7612111"/>
            </a:xfrm>
            <a:prstGeom prst="rect">
              <a:avLst/>
            </a:prstGeom>
            <a:noFill/>
          </p:spPr>
        </p:pic>
        <p:pic>
          <p:nvPicPr>
            <p:cNvPr id="6" name="Picture 5" descr="C:\Users\m.garcia\Desktop\banner.png"/>
            <p:cNvPicPr>
              <a:picLocks noChangeAspect="1" noChangeArrowheads="1"/>
            </p:cNvPicPr>
            <p:nvPr/>
          </p:nvPicPr>
          <p:blipFill>
            <a:blip r:embed="rId3"/>
            <a:srcRect/>
            <a:stretch>
              <a:fillRect/>
            </a:stretch>
          </p:blipFill>
          <p:spPr bwMode="auto">
            <a:xfrm>
              <a:off x="-609600" y="242888"/>
              <a:ext cx="10591800" cy="5791200"/>
            </a:xfrm>
            <a:prstGeom prst="rect">
              <a:avLst/>
            </a:prstGeom>
            <a:noFill/>
          </p:spPr>
        </p:pic>
        <p:pic>
          <p:nvPicPr>
            <p:cNvPr id="7" name="Picture 7" descr="C:\Users\m.garcia\Desktop\domincan.png"/>
            <p:cNvPicPr>
              <a:picLocks noChangeAspect="1" noChangeArrowheads="1"/>
            </p:cNvPicPr>
            <p:nvPr/>
          </p:nvPicPr>
          <p:blipFill>
            <a:blip r:embed="rId4"/>
            <a:srcRect/>
            <a:stretch>
              <a:fillRect/>
            </a:stretch>
          </p:blipFill>
          <p:spPr bwMode="auto">
            <a:xfrm>
              <a:off x="-609600" y="0"/>
              <a:ext cx="10591800" cy="485775"/>
            </a:xfrm>
            <a:prstGeom prst="rect">
              <a:avLst/>
            </a:prstGeom>
            <a:noFill/>
          </p:spPr>
        </p:pic>
        <p:pic>
          <p:nvPicPr>
            <p:cNvPr id="8" name="Picture 11" descr="C:\Users\m.garcia\Desktop\LOGO ONAPI 2012.png"/>
            <p:cNvPicPr>
              <a:picLocks noChangeAspect="1" noChangeArrowheads="1"/>
            </p:cNvPicPr>
            <p:nvPr/>
          </p:nvPicPr>
          <p:blipFill>
            <a:blip r:embed="rId5" cstate="print"/>
            <a:srcRect/>
            <a:stretch>
              <a:fillRect/>
            </a:stretch>
          </p:blipFill>
          <p:spPr bwMode="auto">
            <a:xfrm>
              <a:off x="7620000" y="6526455"/>
              <a:ext cx="2590800" cy="1148866"/>
            </a:xfrm>
            <a:prstGeom prst="rect">
              <a:avLst/>
            </a:prstGeom>
            <a:noFill/>
          </p:spPr>
        </p:pic>
        <p:pic>
          <p:nvPicPr>
            <p:cNvPr id="9" name="Picture 12" descr="C:\Users\m.garcia\Desktop\LOGO RUEDA ONAPI blue.png"/>
            <p:cNvPicPr>
              <a:picLocks noChangeAspect="1" noChangeArrowheads="1"/>
            </p:cNvPicPr>
            <p:nvPr/>
          </p:nvPicPr>
          <p:blipFill>
            <a:blip r:embed="rId6" cstate="print"/>
            <a:srcRect/>
            <a:stretch>
              <a:fillRect/>
            </a:stretch>
          </p:blipFill>
          <p:spPr bwMode="auto">
            <a:xfrm>
              <a:off x="-609600" y="6948488"/>
              <a:ext cx="685800" cy="685800"/>
            </a:xfrm>
            <a:prstGeom prst="rect">
              <a:avLst/>
            </a:prstGeom>
            <a:noFill/>
          </p:spPr>
        </p:pic>
      </p:grpSp>
      <p:sp>
        <p:nvSpPr>
          <p:cNvPr id="3" name="2 Marcador de contenido"/>
          <p:cNvSpPr>
            <a:spLocks noGrp="1"/>
          </p:cNvSpPr>
          <p:nvPr>
            <p:ph idx="1"/>
          </p:nvPr>
        </p:nvSpPr>
        <p:spPr>
          <a:xfrm>
            <a:off x="4423036" y="1425917"/>
            <a:ext cx="4572000" cy="4019938"/>
          </a:xfrm>
        </p:spPr>
        <p:txBody>
          <a:bodyPr>
            <a:normAutofit fontScale="92500" lnSpcReduction="20000"/>
          </a:bodyPr>
          <a:lstStyle/>
          <a:p>
            <a:endParaRPr lang="es-ES" sz="2800" dirty="0" smtClean="0"/>
          </a:p>
          <a:p>
            <a:r>
              <a:rPr lang="es-ES" sz="2800" dirty="0" smtClean="0"/>
              <a:t>60.47% of </a:t>
            </a:r>
            <a:r>
              <a:rPr lang="es-ES" sz="2800" dirty="0" err="1" smtClean="0"/>
              <a:t>all</a:t>
            </a:r>
            <a:r>
              <a:rPr lang="es-ES" sz="2800" dirty="0" smtClean="0"/>
              <a:t> </a:t>
            </a:r>
            <a:r>
              <a:rPr lang="es-ES" sz="2800" dirty="0" err="1" smtClean="0"/>
              <a:t>employees</a:t>
            </a:r>
            <a:r>
              <a:rPr lang="es-ES" sz="2800" dirty="0" smtClean="0"/>
              <a:t> in ONAPI are </a:t>
            </a:r>
            <a:r>
              <a:rPr lang="es-ES" sz="2800" dirty="0" err="1" smtClean="0"/>
              <a:t>women</a:t>
            </a:r>
            <a:r>
              <a:rPr lang="es-ES" sz="2800" dirty="0" smtClean="0"/>
              <a:t>.</a:t>
            </a:r>
          </a:p>
          <a:p>
            <a:r>
              <a:rPr lang="es-ES" sz="2800" dirty="0" smtClean="0"/>
              <a:t>Of </a:t>
            </a:r>
            <a:r>
              <a:rPr lang="es-ES" sz="2800" dirty="0" err="1" smtClean="0"/>
              <a:t>all</a:t>
            </a:r>
            <a:r>
              <a:rPr lang="es-ES" sz="2800" dirty="0" smtClean="0"/>
              <a:t> </a:t>
            </a:r>
            <a:r>
              <a:rPr lang="es-ES" sz="2800" dirty="0" err="1" smtClean="0"/>
              <a:t>management</a:t>
            </a:r>
            <a:r>
              <a:rPr lang="es-ES" sz="2800" dirty="0" smtClean="0"/>
              <a:t> </a:t>
            </a:r>
            <a:r>
              <a:rPr lang="es-ES" sz="2800" dirty="0" err="1" smtClean="0"/>
              <a:t>posts</a:t>
            </a:r>
            <a:r>
              <a:rPr lang="es-ES" sz="2800" dirty="0" smtClean="0"/>
              <a:t>, </a:t>
            </a:r>
            <a:r>
              <a:rPr lang="es-ES" sz="2800" dirty="0" err="1" smtClean="0"/>
              <a:t>including</a:t>
            </a:r>
            <a:r>
              <a:rPr lang="es-ES" sz="2800" dirty="0"/>
              <a:t> </a:t>
            </a:r>
            <a:r>
              <a:rPr lang="es-ES" sz="2800" dirty="0" smtClean="0"/>
              <a:t>General Director, 8 are </a:t>
            </a:r>
            <a:r>
              <a:rPr lang="es-ES" sz="2800" dirty="0" err="1" smtClean="0"/>
              <a:t>assigned</a:t>
            </a:r>
            <a:r>
              <a:rPr lang="es-ES" sz="2800" dirty="0" smtClean="0"/>
              <a:t> </a:t>
            </a:r>
            <a:r>
              <a:rPr lang="es-ES" sz="2800" dirty="0" err="1" smtClean="0"/>
              <a:t>to</a:t>
            </a:r>
            <a:r>
              <a:rPr lang="es-ES" sz="2800" dirty="0" smtClean="0"/>
              <a:t> </a:t>
            </a:r>
            <a:r>
              <a:rPr lang="es-ES" sz="2800" dirty="0" err="1" smtClean="0"/>
              <a:t>women</a:t>
            </a:r>
            <a:r>
              <a:rPr lang="es-ES" sz="2800" dirty="0" smtClean="0"/>
              <a:t>, 7 </a:t>
            </a:r>
            <a:r>
              <a:rPr lang="es-ES" sz="2800" dirty="0" err="1" smtClean="0"/>
              <a:t>men</a:t>
            </a:r>
            <a:r>
              <a:rPr lang="es-ES" sz="2800" dirty="0" smtClean="0"/>
              <a:t> </a:t>
            </a:r>
            <a:endParaRPr lang="es-ES" dirty="0" smtClean="0"/>
          </a:p>
          <a:p>
            <a:r>
              <a:rPr lang="es-ES" sz="2600" dirty="0" err="1" smtClean="0"/>
              <a:t>Earlier</a:t>
            </a:r>
            <a:r>
              <a:rPr lang="es-ES" sz="2600" dirty="0" smtClean="0"/>
              <a:t> </a:t>
            </a:r>
            <a:r>
              <a:rPr lang="es-ES" sz="2600" dirty="0" err="1" smtClean="0"/>
              <a:t>this</a:t>
            </a:r>
            <a:r>
              <a:rPr lang="es-ES" sz="2600" dirty="0" smtClean="0"/>
              <a:t> </a:t>
            </a:r>
            <a:r>
              <a:rPr lang="es-ES" sz="2600" dirty="0" err="1" smtClean="0"/>
              <a:t>year</a:t>
            </a:r>
            <a:r>
              <a:rPr lang="es-ES" sz="2600" dirty="0" smtClean="0"/>
              <a:t>, </a:t>
            </a:r>
            <a:r>
              <a:rPr lang="es-ES" sz="2600" dirty="0" err="1" smtClean="0"/>
              <a:t>the</a:t>
            </a:r>
            <a:r>
              <a:rPr lang="es-ES" sz="2600" dirty="0" smtClean="0"/>
              <a:t> </a:t>
            </a:r>
            <a:r>
              <a:rPr lang="es-ES" sz="2600" dirty="0" err="1" smtClean="0"/>
              <a:t>Ministry</a:t>
            </a:r>
            <a:r>
              <a:rPr lang="es-ES" sz="2600" dirty="0" smtClean="0"/>
              <a:t> of </a:t>
            </a:r>
            <a:r>
              <a:rPr lang="es-ES" sz="2600" dirty="0" err="1" smtClean="0"/>
              <a:t>Women</a:t>
            </a:r>
            <a:r>
              <a:rPr lang="es-ES" sz="2600" dirty="0" smtClean="0"/>
              <a:t>, </a:t>
            </a:r>
            <a:r>
              <a:rPr lang="es-ES" sz="2600" dirty="0" err="1" smtClean="0"/>
              <a:t>together</a:t>
            </a:r>
            <a:r>
              <a:rPr lang="es-ES" sz="2600" dirty="0" smtClean="0"/>
              <a:t> </a:t>
            </a:r>
            <a:r>
              <a:rPr lang="es-ES" sz="2600" dirty="0" err="1" smtClean="0"/>
              <a:t>with</a:t>
            </a:r>
            <a:r>
              <a:rPr lang="es-ES" sz="2600" dirty="0" smtClean="0"/>
              <a:t> </a:t>
            </a:r>
            <a:r>
              <a:rPr lang="es-ES" sz="2600" dirty="0" err="1" smtClean="0"/>
              <a:t>the</a:t>
            </a:r>
            <a:r>
              <a:rPr lang="es-ES" sz="2600" dirty="0" smtClean="0"/>
              <a:t> PNUD, </a:t>
            </a:r>
            <a:r>
              <a:rPr lang="es-ES" sz="2600" dirty="0" err="1" smtClean="0"/>
              <a:t>launched</a:t>
            </a:r>
            <a:r>
              <a:rPr lang="es-ES" sz="2600" dirty="0" smtClean="0"/>
              <a:t> </a:t>
            </a:r>
            <a:r>
              <a:rPr lang="es-ES" sz="2600" dirty="0" err="1" smtClean="0"/>
              <a:t>the</a:t>
            </a:r>
            <a:r>
              <a:rPr lang="es-ES" sz="2600" dirty="0" smtClean="0"/>
              <a:t> </a:t>
            </a:r>
            <a:r>
              <a:rPr lang="es-ES" sz="2600" dirty="0" err="1" smtClean="0"/>
              <a:t>certification</a:t>
            </a:r>
            <a:r>
              <a:rPr lang="es-ES" sz="2600" dirty="0" smtClean="0"/>
              <a:t> ‘</a:t>
            </a:r>
            <a:r>
              <a:rPr lang="es-ES" sz="2600" dirty="0" err="1" smtClean="0"/>
              <a:t>Equal</a:t>
            </a:r>
            <a:r>
              <a:rPr lang="es-ES" sz="2600" dirty="0" smtClean="0"/>
              <a:t> DR,’ (Igualando RD), </a:t>
            </a:r>
            <a:r>
              <a:rPr lang="es-ES" sz="2600" dirty="0" err="1" smtClean="0"/>
              <a:t>presented</a:t>
            </a:r>
            <a:r>
              <a:rPr lang="es-ES" sz="2600" dirty="0" smtClean="0"/>
              <a:t> </a:t>
            </a:r>
            <a:r>
              <a:rPr lang="es-ES" sz="2600" dirty="0" err="1" smtClean="0"/>
              <a:t>to</a:t>
            </a:r>
            <a:r>
              <a:rPr lang="es-ES" sz="2600" dirty="0" smtClean="0"/>
              <a:t> </a:t>
            </a:r>
            <a:r>
              <a:rPr lang="es-ES" sz="2600" dirty="0" err="1" smtClean="0"/>
              <a:t>businesses</a:t>
            </a:r>
            <a:r>
              <a:rPr lang="es-ES" sz="2600" dirty="0" smtClean="0"/>
              <a:t> </a:t>
            </a:r>
            <a:r>
              <a:rPr lang="es-ES" sz="2600" dirty="0" err="1" smtClean="0"/>
              <a:t>that</a:t>
            </a:r>
            <a:r>
              <a:rPr lang="es-ES" sz="2600" dirty="0" smtClean="0"/>
              <a:t> </a:t>
            </a:r>
            <a:r>
              <a:rPr lang="es-ES" sz="2600" dirty="0" err="1" smtClean="0"/>
              <a:t>promote</a:t>
            </a:r>
            <a:r>
              <a:rPr lang="es-ES" sz="2600" dirty="0" smtClean="0"/>
              <a:t> </a:t>
            </a:r>
            <a:r>
              <a:rPr lang="es-ES" sz="2600" dirty="0" err="1" smtClean="0"/>
              <a:t>gender</a:t>
            </a:r>
            <a:r>
              <a:rPr lang="es-ES" sz="2600" dirty="0" smtClean="0"/>
              <a:t> </a:t>
            </a:r>
            <a:r>
              <a:rPr lang="es-ES" sz="2600" dirty="0" err="1" smtClean="0"/>
              <a:t>inclusion</a:t>
            </a:r>
            <a:r>
              <a:rPr lang="es-ES" sz="2600" dirty="0" smtClean="0"/>
              <a:t>. </a:t>
            </a:r>
            <a:endParaRPr lang="es-ES" dirty="0"/>
          </a:p>
        </p:txBody>
      </p:sp>
      <p:sp>
        <p:nvSpPr>
          <p:cNvPr id="11" name="10 Rectángulo"/>
          <p:cNvSpPr/>
          <p:nvPr/>
        </p:nvSpPr>
        <p:spPr>
          <a:xfrm>
            <a:off x="2789170" y="1516119"/>
            <a:ext cx="1524000" cy="461665"/>
          </a:xfrm>
          <a:prstGeom prst="rect">
            <a:avLst/>
          </a:prstGeom>
        </p:spPr>
        <p:txBody>
          <a:bodyPr wrap="square">
            <a:spAutoFit/>
          </a:bodyPr>
          <a:lstStyle/>
          <a:p>
            <a:r>
              <a:rPr lang="es-ES" sz="2400" b="1" dirty="0" smtClean="0">
                <a:solidFill>
                  <a:schemeClr val="accent1"/>
                </a:solidFill>
              </a:rPr>
              <a:t>60.47%</a:t>
            </a:r>
            <a:endParaRPr lang="es-ES" sz="2400" b="1" dirty="0">
              <a:solidFill>
                <a:schemeClr val="accent1"/>
              </a:solidFill>
            </a:endParaRPr>
          </a:p>
        </p:txBody>
      </p:sp>
      <p:pic>
        <p:nvPicPr>
          <p:cNvPr id="5123" name="Picture 3" descr="C:\Users\m.garcia\Desktop\7.png"/>
          <p:cNvPicPr>
            <a:picLocks noChangeAspect="1" noChangeArrowheads="1"/>
          </p:cNvPicPr>
          <p:nvPr/>
        </p:nvPicPr>
        <p:blipFill>
          <a:blip r:embed="rId7"/>
          <a:srcRect/>
          <a:stretch>
            <a:fillRect/>
          </a:stretch>
        </p:blipFill>
        <p:spPr bwMode="auto">
          <a:xfrm>
            <a:off x="109866" y="1846746"/>
            <a:ext cx="3957592" cy="3892500"/>
          </a:xfrm>
          <a:prstGeom prst="rect">
            <a:avLst/>
          </a:prstGeom>
          <a:ln>
            <a:noFill/>
          </a:ln>
          <a:effectLst>
            <a:outerShdw blurRad="292100" dist="139700" dir="2700000" algn="tl" rotWithShape="0">
              <a:srgbClr val="333333">
                <a:alpha val="65000"/>
              </a:srgbClr>
            </a:outerShdw>
          </a:effectLst>
        </p:spPr>
      </p:pic>
      <p:sp>
        <p:nvSpPr>
          <p:cNvPr id="16"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nodeType="withEffect">
                                  <p:stCondLst>
                                    <p:cond delay="0"/>
                                  </p:stCondLst>
                                  <p:childTnLst>
                                    <p:set>
                                      <p:cBhvr>
                                        <p:cTn id="30" dur="1" fill="hold">
                                          <p:stCondLst>
                                            <p:cond delay="0"/>
                                          </p:stCondLst>
                                        </p:cTn>
                                        <p:tgtEl>
                                          <p:spTgt spid="5123"/>
                                        </p:tgtEl>
                                        <p:attrNameLst>
                                          <p:attrName>style.visibility</p:attrName>
                                        </p:attrNameLst>
                                      </p:cBhvr>
                                      <p:to>
                                        <p:strVal val="visible"/>
                                      </p:to>
                                    </p:set>
                                    <p:animEffect transition="in" filter="dissolve">
                                      <p:cBhvr>
                                        <p:cTn id="3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372600" cy="6858001"/>
            <a:chOff x="-609600" y="0"/>
            <a:chExt cx="10820400" cy="7675321"/>
          </a:xfrm>
        </p:grpSpPr>
        <p:pic>
          <p:nvPicPr>
            <p:cNvPr id="6" name="Picture 6" descr="C:\Users\m.garcia\Desktop\fondo de presentacion.jpg"/>
            <p:cNvPicPr>
              <a:picLocks noChangeAspect="1" noChangeArrowheads="1"/>
            </p:cNvPicPr>
            <p:nvPr/>
          </p:nvPicPr>
          <p:blipFill>
            <a:blip r:embed="rId2"/>
            <a:srcRect/>
            <a:stretch>
              <a:fillRect/>
            </a:stretch>
          </p:blipFill>
          <p:spPr bwMode="auto">
            <a:xfrm>
              <a:off x="-609600" y="14288"/>
              <a:ext cx="10591800" cy="7612111"/>
            </a:xfrm>
            <a:prstGeom prst="rect">
              <a:avLst/>
            </a:prstGeom>
            <a:noFill/>
          </p:spPr>
        </p:pic>
        <p:pic>
          <p:nvPicPr>
            <p:cNvPr id="7" name="Picture 5" descr="C:\Users\m.garcia\Desktop\banner.png"/>
            <p:cNvPicPr>
              <a:picLocks noChangeAspect="1" noChangeArrowheads="1"/>
            </p:cNvPicPr>
            <p:nvPr/>
          </p:nvPicPr>
          <p:blipFill>
            <a:blip r:embed="rId3"/>
            <a:srcRect/>
            <a:stretch>
              <a:fillRect/>
            </a:stretch>
          </p:blipFill>
          <p:spPr bwMode="auto">
            <a:xfrm>
              <a:off x="-609600" y="242888"/>
              <a:ext cx="10591800" cy="5791200"/>
            </a:xfrm>
            <a:prstGeom prst="rect">
              <a:avLst/>
            </a:prstGeom>
            <a:noFill/>
          </p:spPr>
        </p:pic>
        <p:pic>
          <p:nvPicPr>
            <p:cNvPr id="8" name="Picture 7" descr="C:\Users\m.garcia\Desktop\domincan.png"/>
            <p:cNvPicPr>
              <a:picLocks noChangeAspect="1" noChangeArrowheads="1"/>
            </p:cNvPicPr>
            <p:nvPr/>
          </p:nvPicPr>
          <p:blipFill>
            <a:blip r:embed="rId4"/>
            <a:srcRect/>
            <a:stretch>
              <a:fillRect/>
            </a:stretch>
          </p:blipFill>
          <p:spPr bwMode="auto">
            <a:xfrm>
              <a:off x="-609600" y="0"/>
              <a:ext cx="10591800" cy="485775"/>
            </a:xfrm>
            <a:prstGeom prst="rect">
              <a:avLst/>
            </a:prstGeom>
            <a:noFill/>
          </p:spPr>
        </p:pic>
        <p:pic>
          <p:nvPicPr>
            <p:cNvPr id="9" name="Picture 11" descr="C:\Users\m.garcia\Desktop\LOGO ONAPI 2012.png"/>
            <p:cNvPicPr>
              <a:picLocks noChangeAspect="1" noChangeArrowheads="1"/>
            </p:cNvPicPr>
            <p:nvPr/>
          </p:nvPicPr>
          <p:blipFill>
            <a:blip r:embed="rId5" cstate="print"/>
            <a:srcRect/>
            <a:stretch>
              <a:fillRect/>
            </a:stretch>
          </p:blipFill>
          <p:spPr bwMode="auto">
            <a:xfrm>
              <a:off x="7620000" y="6526455"/>
              <a:ext cx="2590800" cy="1148866"/>
            </a:xfrm>
            <a:prstGeom prst="rect">
              <a:avLst/>
            </a:prstGeom>
            <a:noFill/>
          </p:spPr>
        </p:pic>
        <p:pic>
          <p:nvPicPr>
            <p:cNvPr id="10" name="Picture 12" descr="C:\Users\m.garcia\Desktop\LOGO RUEDA ONAPI blue.png"/>
            <p:cNvPicPr>
              <a:picLocks noChangeAspect="1" noChangeArrowheads="1"/>
            </p:cNvPicPr>
            <p:nvPr/>
          </p:nvPicPr>
          <p:blipFill>
            <a:blip r:embed="rId6" cstate="print"/>
            <a:srcRect/>
            <a:stretch>
              <a:fillRect/>
            </a:stretch>
          </p:blipFill>
          <p:spPr bwMode="auto">
            <a:xfrm>
              <a:off x="-609600" y="6948488"/>
              <a:ext cx="685800" cy="685800"/>
            </a:xfrm>
            <a:prstGeom prst="rect">
              <a:avLst/>
            </a:prstGeom>
            <a:noFill/>
          </p:spPr>
        </p:pic>
      </p:grpSp>
      <p:sp>
        <p:nvSpPr>
          <p:cNvPr id="3" name="2 Marcador de contenido"/>
          <p:cNvSpPr>
            <a:spLocks noGrp="1"/>
          </p:cNvSpPr>
          <p:nvPr>
            <p:ph idx="1"/>
          </p:nvPr>
        </p:nvSpPr>
        <p:spPr>
          <a:xfrm>
            <a:off x="4882544" y="1410539"/>
            <a:ext cx="4109056" cy="4420935"/>
          </a:xfrm>
        </p:spPr>
        <p:txBody>
          <a:bodyPr>
            <a:normAutofit/>
          </a:bodyPr>
          <a:lstStyle/>
          <a:p>
            <a:pPr lvl="1"/>
            <a:r>
              <a:rPr lang="es-ES" sz="2400" b="1" dirty="0" err="1" smtClean="0"/>
              <a:t>Women</a:t>
            </a:r>
            <a:r>
              <a:rPr lang="es-ES" sz="2400" b="1" dirty="0" smtClean="0"/>
              <a:t> are </a:t>
            </a:r>
            <a:r>
              <a:rPr lang="es-ES" sz="2400" b="1" dirty="0" err="1" smtClean="0"/>
              <a:t>also</a:t>
            </a:r>
            <a:r>
              <a:rPr lang="es-ES" sz="2400" b="1" dirty="0" smtClean="0"/>
              <a:t> </a:t>
            </a:r>
            <a:r>
              <a:rPr lang="es-ES" sz="2400" b="1" dirty="0" err="1" smtClean="0"/>
              <a:t>predominant</a:t>
            </a:r>
            <a:r>
              <a:rPr lang="es-ES" sz="2400" b="1" dirty="0" smtClean="0"/>
              <a:t> as IP </a:t>
            </a:r>
            <a:r>
              <a:rPr lang="es-ES" sz="2400" b="1" dirty="0" err="1" smtClean="0"/>
              <a:t>Lawyers</a:t>
            </a:r>
            <a:endParaRPr lang="es-ES" dirty="0"/>
          </a:p>
          <a:p>
            <a:pPr lvl="1"/>
            <a:endParaRPr lang="es-ES" dirty="0"/>
          </a:p>
          <a:p>
            <a:pPr lvl="1"/>
            <a:endParaRPr lang="es-ES" sz="2400" b="1" dirty="0"/>
          </a:p>
          <a:p>
            <a:pPr lvl="1"/>
            <a:r>
              <a:rPr lang="es-ES" sz="2400" b="1" dirty="0" err="1" smtClean="0"/>
              <a:t>This</a:t>
            </a:r>
            <a:r>
              <a:rPr lang="es-ES" sz="2400" b="1" dirty="0" smtClean="0"/>
              <a:t> </a:t>
            </a:r>
            <a:r>
              <a:rPr lang="es-ES" sz="2400" b="1" dirty="0" err="1" smtClean="0"/>
              <a:t>year</a:t>
            </a:r>
            <a:r>
              <a:rPr lang="es-ES" sz="2400" b="1" dirty="0" smtClean="0"/>
              <a:t>, </a:t>
            </a:r>
            <a:r>
              <a:rPr lang="es-ES" sz="2400" b="1" dirty="0" err="1" smtClean="0"/>
              <a:t>the</a:t>
            </a:r>
            <a:r>
              <a:rPr lang="es-ES" sz="2400" b="1" dirty="0" smtClean="0"/>
              <a:t> </a:t>
            </a:r>
            <a:r>
              <a:rPr lang="es-ES" sz="2400" b="1" dirty="0" err="1" smtClean="0"/>
              <a:t>Interamerican</a:t>
            </a:r>
            <a:r>
              <a:rPr lang="es-ES" sz="2400" b="1" dirty="0" smtClean="0"/>
              <a:t> </a:t>
            </a:r>
            <a:r>
              <a:rPr lang="es-ES" sz="2400" b="1" dirty="0" err="1" smtClean="0"/>
              <a:t>Association</a:t>
            </a:r>
            <a:r>
              <a:rPr lang="es-ES" sz="2400" b="1" dirty="0" smtClean="0"/>
              <a:t> of Intelectual </a:t>
            </a:r>
            <a:r>
              <a:rPr lang="es-ES" sz="2400" b="1" dirty="0" err="1" smtClean="0"/>
              <a:t>Property</a:t>
            </a:r>
            <a:r>
              <a:rPr lang="es-ES" sz="2400" b="1" dirty="0" smtClean="0"/>
              <a:t> (ASIPI) </a:t>
            </a:r>
            <a:r>
              <a:rPr lang="es-ES" sz="2400" b="1" dirty="0" err="1" smtClean="0"/>
              <a:t>will</a:t>
            </a:r>
            <a:r>
              <a:rPr lang="es-ES" sz="2400" b="1" dirty="0" smtClean="0"/>
              <a:t> be </a:t>
            </a:r>
            <a:r>
              <a:rPr lang="es-ES" sz="2400" b="1" dirty="0" err="1" smtClean="0"/>
              <a:t>presided</a:t>
            </a:r>
            <a:r>
              <a:rPr lang="es-ES" sz="2400" b="1" dirty="0" smtClean="0"/>
              <a:t> </a:t>
            </a:r>
            <a:r>
              <a:rPr lang="es-ES" sz="2400" b="1" dirty="0" err="1" smtClean="0"/>
              <a:t>by</a:t>
            </a:r>
            <a:r>
              <a:rPr lang="es-ES" sz="2400" b="1" dirty="0" smtClean="0"/>
              <a:t> </a:t>
            </a:r>
            <a:r>
              <a:rPr lang="es-ES" sz="2400" b="1" dirty="0" err="1" smtClean="0"/>
              <a:t>the</a:t>
            </a:r>
            <a:r>
              <a:rPr lang="es-ES" sz="2400" b="1" dirty="0" smtClean="0"/>
              <a:t> </a:t>
            </a:r>
            <a:r>
              <a:rPr lang="es-ES" sz="2400" b="1" dirty="0" err="1" smtClean="0"/>
              <a:t>first</a:t>
            </a:r>
            <a:r>
              <a:rPr lang="es-ES" sz="2400" b="1" dirty="0" smtClean="0"/>
              <a:t> time </a:t>
            </a:r>
            <a:r>
              <a:rPr lang="es-ES" sz="2400" b="1" dirty="0" err="1" smtClean="0"/>
              <a:t>by</a:t>
            </a:r>
            <a:r>
              <a:rPr lang="es-ES" sz="2400" b="1" dirty="0" smtClean="0"/>
              <a:t> a </a:t>
            </a:r>
            <a:r>
              <a:rPr lang="es-ES" sz="2400" b="1" dirty="0" err="1" smtClean="0"/>
              <a:t>dominican</a:t>
            </a:r>
            <a:r>
              <a:rPr lang="es-ES" sz="2400" b="1" dirty="0" smtClean="0"/>
              <a:t>, Ms María del </a:t>
            </a:r>
            <a:r>
              <a:rPr lang="es-ES" sz="2400" b="1" smtClean="0"/>
              <a:t>Pilar Troncoso.</a:t>
            </a:r>
            <a:endParaRPr lang="es-ES" sz="2400" b="1" dirty="0"/>
          </a:p>
        </p:txBody>
      </p:sp>
      <p:pic>
        <p:nvPicPr>
          <p:cNvPr id="7170" name="Picture 2" descr="C:\Users\m.garcia\AppData\Local\Microsoft\Windows\INetCache\Content.Outlook\094VHOYC\fotos01.JPG"/>
          <p:cNvPicPr>
            <a:picLocks noChangeAspect="1" noChangeArrowheads="1"/>
          </p:cNvPicPr>
          <p:nvPr/>
        </p:nvPicPr>
        <p:blipFill>
          <a:blip r:embed="rId7"/>
          <a:srcRect/>
          <a:stretch>
            <a:fillRect/>
          </a:stretch>
        </p:blipFill>
        <p:spPr bwMode="auto">
          <a:xfrm>
            <a:off x="419100" y="1493837"/>
            <a:ext cx="4343400" cy="1808489"/>
          </a:xfrm>
          <a:prstGeom prst="rect">
            <a:avLst/>
          </a:prstGeom>
          <a:ln>
            <a:noFill/>
          </a:ln>
          <a:effectLst>
            <a:softEdge rad="112500"/>
          </a:effectLst>
        </p:spPr>
      </p:pic>
      <p:pic>
        <p:nvPicPr>
          <p:cNvPr id="7171" name="Picture 3" descr="C:\Users\m.garcia\AppData\Local\Microsoft\Windows\INetCache\Content.Outlook\094VHOYC\foto02.JPG"/>
          <p:cNvPicPr>
            <a:picLocks noChangeAspect="1" noChangeArrowheads="1"/>
          </p:cNvPicPr>
          <p:nvPr/>
        </p:nvPicPr>
        <p:blipFill>
          <a:blip r:embed="rId8"/>
          <a:srcRect/>
          <a:stretch>
            <a:fillRect/>
          </a:stretch>
        </p:blipFill>
        <p:spPr bwMode="auto">
          <a:xfrm>
            <a:off x="348644" y="4050475"/>
            <a:ext cx="4533900" cy="2151043"/>
          </a:xfrm>
          <a:prstGeom prst="rect">
            <a:avLst/>
          </a:prstGeom>
          <a:ln>
            <a:noFill/>
          </a:ln>
          <a:effectLst>
            <a:softEdge rad="112500"/>
          </a:effectLst>
        </p:spPr>
      </p:pic>
      <p:pic>
        <p:nvPicPr>
          <p:cNvPr id="7172" name="Picture 4" descr="C:\Users\m.garcia\Desktop\ggg.png"/>
          <p:cNvPicPr>
            <a:picLocks noChangeAspect="1" noChangeArrowheads="1"/>
          </p:cNvPicPr>
          <p:nvPr/>
        </p:nvPicPr>
        <p:blipFill>
          <a:blip r:embed="rId9" cstate="print"/>
          <a:srcRect/>
          <a:stretch>
            <a:fillRect/>
          </a:stretch>
        </p:blipFill>
        <p:spPr bwMode="auto">
          <a:xfrm>
            <a:off x="4762500" y="1206142"/>
            <a:ext cx="685800" cy="542042"/>
          </a:xfrm>
          <a:prstGeom prst="rect">
            <a:avLst/>
          </a:prstGeom>
          <a:noFill/>
        </p:spPr>
      </p:pic>
      <p:sp>
        <p:nvSpPr>
          <p:cNvPr id="12" name="26 Rectángulo"/>
          <p:cNvSpPr/>
          <p:nvPr/>
        </p:nvSpPr>
        <p:spPr>
          <a:xfrm>
            <a:off x="526507" y="399102"/>
            <a:ext cx="4572000" cy="646331"/>
          </a:xfrm>
          <a:prstGeom prst="rect">
            <a:avLst/>
          </a:prstGeom>
        </p:spPr>
        <p:txBody>
          <a:bodyPr>
            <a:spAutoFit/>
          </a:bodyPr>
          <a:lstStyle/>
          <a:p>
            <a:r>
              <a:rPr lang="es-ES" dirty="0" smtClean="0">
                <a:solidFill>
                  <a:schemeClr val="bg1"/>
                </a:solidFill>
                <a:latin typeface="Adobe Kaiti Std R" pitchFamily="18" charset="-128"/>
                <a:ea typeface="Adobe Kaiti Std R" pitchFamily="18" charset="-128"/>
                <a:cs typeface="Adobe Gurmukhi" pitchFamily="50" charset="0"/>
              </a:rPr>
              <a:t>MUJER Y PROPIEDAD INDUSTRIAL EN        </a:t>
            </a:r>
          </a:p>
          <a:p>
            <a:r>
              <a:rPr lang="es-ES" dirty="0" smtClean="0">
                <a:solidFill>
                  <a:schemeClr val="bg1"/>
                </a:solidFill>
                <a:latin typeface="Adobe Kaiti Std R" pitchFamily="18" charset="-128"/>
                <a:ea typeface="Adobe Kaiti Std R" pitchFamily="18" charset="-128"/>
                <a:cs typeface="Adobe Gurmukhi" pitchFamily="50" charset="0"/>
              </a:rPr>
              <a:t>          REPÚBLICA DOMINICANA  </a:t>
            </a:r>
            <a:endParaRPr lang="es-ES" dirty="0"/>
          </a:p>
        </p:txBody>
      </p:sp>
      <p:pic>
        <p:nvPicPr>
          <p:cNvPr id="13" name="Picture 4" descr="C:\Users\m.garcia\Desktop\ggg.png"/>
          <p:cNvPicPr>
            <a:picLocks noChangeAspect="1" noChangeArrowheads="1"/>
          </p:cNvPicPr>
          <p:nvPr/>
        </p:nvPicPr>
        <p:blipFill>
          <a:blip r:embed="rId9" cstate="print"/>
          <a:srcRect/>
          <a:stretch>
            <a:fillRect/>
          </a:stretch>
        </p:blipFill>
        <p:spPr bwMode="auto">
          <a:xfrm>
            <a:off x="4762500" y="3574801"/>
            <a:ext cx="685800" cy="542042"/>
          </a:xfrm>
          <a:prstGeom prst="rect">
            <a:avLst/>
          </a:prstGeom>
          <a:noFill/>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additive="base">
                                        <p:cTn id="17" dur="500" fill="hold"/>
                                        <p:tgtEl>
                                          <p:spTgt spid="7172"/>
                                        </p:tgtEl>
                                        <p:attrNameLst>
                                          <p:attrName>ppt_x</p:attrName>
                                        </p:attrNameLst>
                                      </p:cBhvr>
                                      <p:tavLst>
                                        <p:tav tm="0">
                                          <p:val>
                                            <p:strVal val="#ppt_x"/>
                                          </p:val>
                                        </p:tav>
                                        <p:tav tm="100000">
                                          <p:val>
                                            <p:strVal val="#ppt_x"/>
                                          </p:val>
                                        </p:tav>
                                      </p:tavLst>
                                    </p:anim>
                                    <p:anim calcmode="lin" valueType="num">
                                      <p:cBhvr additive="base">
                                        <p:cTn id="18" dur="500" fill="hold"/>
                                        <p:tgtEl>
                                          <p:spTgt spid="717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barn(inVertical)">
                                      <p:cBhvr>
                                        <p:cTn id="31" dur="500"/>
                                        <p:tgtEl>
                                          <p:spTgt spid="7171"/>
                                        </p:tgtEl>
                                      </p:cBhvr>
                                    </p:animEffect>
                                  </p:childTnLst>
                                </p:cTn>
                              </p:par>
                              <p:par>
                                <p:cTn id="32" presetID="16" presetClass="entr" presetSubtype="21" fill="hold" nodeType="withEffect">
                                  <p:stCondLst>
                                    <p:cond delay="0"/>
                                  </p:stCondLst>
                                  <p:childTnLst>
                                    <p:set>
                                      <p:cBhvr>
                                        <p:cTn id="33" dur="1" fill="hold">
                                          <p:stCondLst>
                                            <p:cond delay="0"/>
                                          </p:stCondLst>
                                        </p:cTn>
                                        <p:tgtEl>
                                          <p:spTgt spid="7170"/>
                                        </p:tgtEl>
                                        <p:attrNameLst>
                                          <p:attrName>style.visibility</p:attrName>
                                        </p:attrNameLst>
                                      </p:cBhvr>
                                      <p:to>
                                        <p:strVal val="visible"/>
                                      </p:to>
                                    </p:set>
                                    <p:animEffect transition="in" filter="barn(inVertical)">
                                      <p:cBhvr>
                                        <p:cTn id="3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1"/>
            <a:ext cx="9174587" cy="6821336"/>
            <a:chOff x="-609600" y="0"/>
            <a:chExt cx="10591800" cy="7634288"/>
          </a:xfrm>
        </p:grpSpPr>
        <p:pic>
          <p:nvPicPr>
            <p:cNvPr id="3" name="Picture 6" descr="C:\Users\m.garcia\Desktop\fondo de presentacion.jpg"/>
            <p:cNvPicPr>
              <a:picLocks noChangeAspect="1" noChangeArrowheads="1"/>
            </p:cNvPicPr>
            <p:nvPr/>
          </p:nvPicPr>
          <p:blipFill>
            <a:blip r:embed="rId2"/>
            <a:srcRect/>
            <a:stretch>
              <a:fillRect/>
            </a:stretch>
          </p:blipFill>
          <p:spPr bwMode="auto">
            <a:xfrm>
              <a:off x="-609600" y="14288"/>
              <a:ext cx="10591800" cy="7612111"/>
            </a:xfrm>
            <a:prstGeom prst="rect">
              <a:avLst/>
            </a:prstGeom>
            <a:noFill/>
          </p:spPr>
        </p:pic>
        <p:pic>
          <p:nvPicPr>
            <p:cNvPr id="4" name="Picture 5" descr="C:\Users\m.garcia\Desktop\banner.png"/>
            <p:cNvPicPr>
              <a:picLocks noChangeAspect="1" noChangeArrowheads="1"/>
            </p:cNvPicPr>
            <p:nvPr/>
          </p:nvPicPr>
          <p:blipFill>
            <a:blip r:embed="rId3"/>
            <a:srcRect/>
            <a:stretch>
              <a:fillRect/>
            </a:stretch>
          </p:blipFill>
          <p:spPr bwMode="auto">
            <a:xfrm>
              <a:off x="-609600" y="242888"/>
              <a:ext cx="10591800" cy="5791200"/>
            </a:xfrm>
            <a:prstGeom prst="rect">
              <a:avLst/>
            </a:prstGeom>
            <a:noFill/>
          </p:spPr>
        </p:pic>
        <p:pic>
          <p:nvPicPr>
            <p:cNvPr id="5" name="Picture 7" descr="C:\Users\m.garcia\Desktop\domincan.png"/>
            <p:cNvPicPr>
              <a:picLocks noChangeAspect="1" noChangeArrowheads="1"/>
            </p:cNvPicPr>
            <p:nvPr/>
          </p:nvPicPr>
          <p:blipFill>
            <a:blip r:embed="rId4"/>
            <a:srcRect/>
            <a:stretch>
              <a:fillRect/>
            </a:stretch>
          </p:blipFill>
          <p:spPr bwMode="auto">
            <a:xfrm>
              <a:off x="-609600" y="0"/>
              <a:ext cx="10591800" cy="485775"/>
            </a:xfrm>
            <a:prstGeom prst="rect">
              <a:avLst/>
            </a:prstGeom>
            <a:noFill/>
          </p:spPr>
        </p:pic>
        <p:pic>
          <p:nvPicPr>
            <p:cNvPr id="6" name="Picture 11" descr="C:\Users\m.garcia\Desktop\LOGO ONAPI 2012.png"/>
            <p:cNvPicPr>
              <a:picLocks noChangeAspect="1" noChangeArrowheads="1"/>
            </p:cNvPicPr>
            <p:nvPr/>
          </p:nvPicPr>
          <p:blipFill>
            <a:blip r:embed="rId5" cstate="print"/>
            <a:srcRect/>
            <a:stretch>
              <a:fillRect/>
            </a:stretch>
          </p:blipFill>
          <p:spPr bwMode="auto">
            <a:xfrm>
              <a:off x="478380" y="1232357"/>
              <a:ext cx="8415839" cy="3731925"/>
            </a:xfrm>
            <a:prstGeom prst="rect">
              <a:avLst/>
            </a:prstGeom>
            <a:noFill/>
          </p:spPr>
        </p:pic>
        <p:pic>
          <p:nvPicPr>
            <p:cNvPr id="7" name="Picture 12" descr="C:\Users\m.garcia\Desktop\LOGO RUEDA ONAPI blue.png"/>
            <p:cNvPicPr>
              <a:picLocks noChangeAspect="1" noChangeArrowheads="1"/>
            </p:cNvPicPr>
            <p:nvPr/>
          </p:nvPicPr>
          <p:blipFill>
            <a:blip r:embed="rId6" cstate="print"/>
            <a:srcRect/>
            <a:stretch>
              <a:fillRect/>
            </a:stretch>
          </p:blipFill>
          <p:spPr bwMode="auto">
            <a:xfrm>
              <a:off x="-609600" y="6948488"/>
              <a:ext cx="685800" cy="685800"/>
            </a:xfrm>
            <a:prstGeom prst="rect">
              <a:avLst/>
            </a:prstGeom>
            <a:noFill/>
          </p:spPr>
        </p:pic>
      </p:grpSp>
      <p:sp>
        <p:nvSpPr>
          <p:cNvPr id="11"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
        <p:nvSpPr>
          <p:cNvPr id="8" name="CuadroTexto 7"/>
          <p:cNvSpPr txBox="1"/>
          <p:nvPr/>
        </p:nvSpPr>
        <p:spPr>
          <a:xfrm>
            <a:off x="2195736" y="3933663"/>
            <a:ext cx="8848748" cy="830997"/>
          </a:xfrm>
          <a:prstGeom prst="rect">
            <a:avLst/>
          </a:prstGeom>
          <a:noFill/>
          <a:effectLst>
            <a:outerShdw blurRad="50800" dist="50800" dir="5400000" algn="ctr" rotWithShape="0">
              <a:srgbClr val="000000">
                <a:alpha val="85000"/>
              </a:srgbClr>
            </a:outerShdw>
          </a:effectLst>
        </p:spPr>
        <p:txBody>
          <a:bodyPr wrap="square" rtlCol="0">
            <a:spAutoFit/>
          </a:bodyPr>
          <a:lstStyle/>
          <a:p>
            <a:r>
              <a:rPr lang="es-ES" sz="4800" dirty="0" smtClean="0">
                <a:solidFill>
                  <a:schemeClr val="bg1"/>
                </a:solidFill>
              </a:rPr>
              <a:t>MUCHAS GRACIAS </a:t>
            </a:r>
            <a:endParaRPr lang="es-ES" sz="4800" dirty="0">
              <a:solidFill>
                <a:schemeClr val="bg1"/>
              </a:solidFill>
            </a:endParaRP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ppt_y</p:attrName>
                                        </p:attrNameLst>
                                      </p:cBhvr>
                                      <p:tavLst>
                                        <p:tav tm="0">
                                          <p:val>
                                            <p:strVal val="#ppt_y+#ppt_h*1.125000"/>
                                          </p:val>
                                        </p:tav>
                                        <p:tav tm="100000">
                                          <p:val>
                                            <p:strVal val="#ppt_y"/>
                                          </p:val>
                                        </p:tav>
                                      </p:tavLst>
                                    </p:anim>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grpSp>
        <p:nvGrpSpPr>
          <p:cNvPr id="23" name="22 Grupo"/>
          <p:cNvGrpSpPr/>
          <p:nvPr/>
        </p:nvGrpSpPr>
        <p:grpSpPr>
          <a:xfrm>
            <a:off x="0" y="-1"/>
            <a:ext cx="9364579" cy="6964363"/>
            <a:chOff x="-609600" y="0"/>
            <a:chExt cx="10820400" cy="7675321"/>
          </a:xfrm>
        </p:grpSpPr>
        <p:pic>
          <p:nvPicPr>
            <p:cNvPr id="1030" name="Picture 6" descr="C:\Users\m.garcia\Desktop\fondo de presentacion.jpg"/>
            <p:cNvPicPr>
              <a:picLocks noChangeAspect="1" noChangeArrowheads="1"/>
            </p:cNvPicPr>
            <p:nvPr/>
          </p:nvPicPr>
          <p:blipFill>
            <a:blip r:embed="rId3"/>
            <a:srcRect/>
            <a:stretch>
              <a:fillRect/>
            </a:stretch>
          </p:blipFill>
          <p:spPr bwMode="auto">
            <a:xfrm>
              <a:off x="-609600" y="14288"/>
              <a:ext cx="10591800" cy="7612111"/>
            </a:xfrm>
            <a:prstGeom prst="rect">
              <a:avLst/>
            </a:prstGeom>
            <a:noFill/>
          </p:spPr>
        </p:pic>
        <p:pic>
          <p:nvPicPr>
            <p:cNvPr id="1029" name="Picture 5" descr="C:\Users\m.garcia\Desktop\banner.png"/>
            <p:cNvPicPr>
              <a:picLocks noChangeAspect="1" noChangeArrowheads="1"/>
            </p:cNvPicPr>
            <p:nvPr/>
          </p:nvPicPr>
          <p:blipFill>
            <a:blip r:embed="rId4"/>
            <a:srcRect/>
            <a:stretch>
              <a:fillRect/>
            </a:stretch>
          </p:blipFill>
          <p:spPr bwMode="auto">
            <a:xfrm>
              <a:off x="-609600" y="242888"/>
              <a:ext cx="10591800" cy="5791200"/>
            </a:xfrm>
            <a:prstGeom prst="rect">
              <a:avLst/>
            </a:prstGeom>
            <a:noFill/>
          </p:spPr>
        </p:pic>
        <p:pic>
          <p:nvPicPr>
            <p:cNvPr id="1031" name="Picture 7" descr="C:\Users\m.garcia\Desktop\domincan.png"/>
            <p:cNvPicPr>
              <a:picLocks noChangeAspect="1" noChangeArrowheads="1"/>
            </p:cNvPicPr>
            <p:nvPr/>
          </p:nvPicPr>
          <p:blipFill>
            <a:blip r:embed="rId5"/>
            <a:srcRect/>
            <a:stretch>
              <a:fillRect/>
            </a:stretch>
          </p:blipFill>
          <p:spPr bwMode="auto">
            <a:xfrm>
              <a:off x="-609600" y="0"/>
              <a:ext cx="10591800" cy="485775"/>
            </a:xfrm>
            <a:prstGeom prst="rect">
              <a:avLst/>
            </a:prstGeom>
            <a:noFill/>
          </p:spPr>
        </p:pic>
        <p:pic>
          <p:nvPicPr>
            <p:cNvPr id="1035" name="Picture 11" descr="C:\Users\m.garcia\Desktop\LOGO ONAPI 2012.png"/>
            <p:cNvPicPr>
              <a:picLocks noChangeAspect="1" noChangeArrowheads="1"/>
            </p:cNvPicPr>
            <p:nvPr/>
          </p:nvPicPr>
          <p:blipFill>
            <a:blip r:embed="rId6" cstate="print"/>
            <a:srcRect/>
            <a:stretch>
              <a:fillRect/>
            </a:stretch>
          </p:blipFill>
          <p:spPr bwMode="auto">
            <a:xfrm>
              <a:off x="7620000" y="6526455"/>
              <a:ext cx="2590800" cy="1148866"/>
            </a:xfrm>
            <a:prstGeom prst="rect">
              <a:avLst/>
            </a:prstGeom>
            <a:noFill/>
          </p:spPr>
        </p:pic>
        <p:pic>
          <p:nvPicPr>
            <p:cNvPr id="1036" name="Picture 12" descr="C:\Users\m.garcia\Desktop\LOGO RUEDA ONAPI blue.png"/>
            <p:cNvPicPr>
              <a:picLocks noChangeAspect="1" noChangeArrowheads="1"/>
            </p:cNvPicPr>
            <p:nvPr/>
          </p:nvPicPr>
          <p:blipFill>
            <a:blip r:embed="rId7" cstate="print"/>
            <a:srcRect/>
            <a:stretch>
              <a:fillRect/>
            </a:stretch>
          </p:blipFill>
          <p:spPr bwMode="auto">
            <a:xfrm>
              <a:off x="-609600" y="6948488"/>
              <a:ext cx="685800" cy="685800"/>
            </a:xfrm>
            <a:prstGeom prst="rect">
              <a:avLst/>
            </a:prstGeom>
            <a:noFill/>
          </p:spPr>
        </p:pic>
      </p:grpSp>
      <p:sp>
        <p:nvSpPr>
          <p:cNvPr id="5" name="4 Título"/>
          <p:cNvSpPr>
            <a:spLocks noGrp="1"/>
          </p:cNvSpPr>
          <p:nvPr>
            <p:ph type="title"/>
          </p:nvPr>
        </p:nvSpPr>
        <p:spPr>
          <a:xfrm>
            <a:off x="228600" y="1524000"/>
            <a:ext cx="9220200" cy="533400"/>
          </a:xfrm>
        </p:spPr>
        <p:txBody>
          <a:bodyPr>
            <a:normAutofit fontScale="90000"/>
          </a:bodyPr>
          <a:lstStyle/>
          <a:p>
            <a:r>
              <a:rPr lang="es-ES" dirty="0" smtClean="0">
                <a:latin typeface="Adobe Gurmukhi" pitchFamily="50" charset="0"/>
                <a:cs typeface="Adobe Gurmukhi" pitchFamily="50" charset="0"/>
              </a:rPr>
              <a:t/>
            </a:r>
            <a:br>
              <a:rPr lang="es-ES" dirty="0" smtClean="0">
                <a:latin typeface="Adobe Gurmukhi" pitchFamily="50" charset="0"/>
                <a:cs typeface="Adobe Gurmukhi" pitchFamily="50" charset="0"/>
              </a:rPr>
            </a:br>
            <a:r>
              <a:rPr lang="es-ES" sz="4900" dirty="0" smtClean="0">
                <a:solidFill>
                  <a:srgbClr val="0070C0"/>
                </a:solidFill>
              </a:rPr>
              <a:t/>
            </a:r>
            <a:br>
              <a:rPr lang="es-ES" sz="4900" dirty="0" smtClean="0">
                <a:solidFill>
                  <a:srgbClr val="0070C0"/>
                </a:solidFill>
              </a:rPr>
            </a:br>
            <a:endParaRPr lang="es-ES" dirty="0">
              <a:solidFill>
                <a:srgbClr val="0070C0"/>
              </a:solidFill>
            </a:endParaRPr>
          </a:p>
        </p:txBody>
      </p:sp>
      <p:sp>
        <p:nvSpPr>
          <p:cNvPr id="6" name="5 Marcador de contenido"/>
          <p:cNvSpPr>
            <a:spLocks noGrp="1"/>
          </p:cNvSpPr>
          <p:nvPr>
            <p:ph idx="1"/>
          </p:nvPr>
        </p:nvSpPr>
        <p:spPr>
          <a:xfrm>
            <a:off x="5431715" y="1042960"/>
            <a:ext cx="3712285" cy="6384644"/>
          </a:xfrm>
        </p:spPr>
        <p:txBody>
          <a:bodyPr>
            <a:normAutofit/>
          </a:bodyPr>
          <a:lstStyle/>
          <a:p>
            <a:pPr marL="0" indent="0">
              <a:buNone/>
            </a:pPr>
            <a:r>
              <a:rPr lang="es-ES" sz="2800" dirty="0" smtClean="0"/>
              <a:t>1. </a:t>
            </a:r>
            <a:r>
              <a:rPr lang="es-ES" sz="2800" dirty="0" err="1" smtClean="0"/>
              <a:t>College</a:t>
            </a:r>
            <a:r>
              <a:rPr lang="es-ES" sz="2800" dirty="0" smtClean="0"/>
              <a:t> and </a:t>
            </a:r>
            <a:r>
              <a:rPr lang="es-ES" sz="2800" dirty="0" err="1" smtClean="0"/>
              <a:t>University</a:t>
            </a:r>
            <a:r>
              <a:rPr lang="es-ES" sz="2800" dirty="0" smtClean="0"/>
              <a:t> </a:t>
            </a:r>
            <a:r>
              <a:rPr lang="es-ES" sz="2800" dirty="0" err="1" smtClean="0"/>
              <a:t>System</a:t>
            </a:r>
            <a:r>
              <a:rPr lang="es-ES" sz="2800" dirty="0" smtClean="0"/>
              <a:t>, </a:t>
            </a:r>
            <a:r>
              <a:rPr lang="es-ES" sz="2800" dirty="0" err="1" smtClean="0"/>
              <a:t>the</a:t>
            </a:r>
            <a:r>
              <a:rPr lang="es-ES" sz="2800" dirty="0" smtClean="0"/>
              <a:t> </a:t>
            </a:r>
            <a:r>
              <a:rPr lang="es-ES" sz="2800" dirty="0" err="1" smtClean="0"/>
              <a:t>raw</a:t>
            </a:r>
            <a:r>
              <a:rPr lang="es-ES" sz="2800" dirty="0" smtClean="0"/>
              <a:t> material </a:t>
            </a:r>
            <a:r>
              <a:rPr lang="es-ES" sz="2800" dirty="0" err="1" smtClean="0"/>
              <a:t>for</a:t>
            </a:r>
            <a:r>
              <a:rPr lang="es-ES" sz="2800" dirty="0" smtClean="0"/>
              <a:t> </a:t>
            </a:r>
            <a:r>
              <a:rPr lang="es-ES" sz="2800" dirty="0" err="1" smtClean="0"/>
              <a:t>inventors</a:t>
            </a:r>
            <a:r>
              <a:rPr lang="es-ES" sz="2800" dirty="0" smtClean="0"/>
              <a:t>. </a:t>
            </a:r>
          </a:p>
          <a:p>
            <a:pPr marL="0" indent="0">
              <a:buNone/>
            </a:pPr>
            <a:r>
              <a:rPr lang="es-ES" sz="2800" dirty="0" smtClean="0"/>
              <a:t>2. Business, </a:t>
            </a:r>
            <a:r>
              <a:rPr lang="es-ES" sz="2800" dirty="0" err="1" smtClean="0"/>
              <a:t>the</a:t>
            </a:r>
            <a:r>
              <a:rPr lang="es-ES" sz="2800" dirty="0" smtClean="0"/>
              <a:t> </a:t>
            </a:r>
            <a:r>
              <a:rPr lang="es-ES" sz="2800" dirty="0" err="1" smtClean="0"/>
              <a:t>source</a:t>
            </a:r>
            <a:r>
              <a:rPr lang="es-ES" sz="2800" dirty="0" smtClean="0"/>
              <a:t> </a:t>
            </a:r>
            <a:r>
              <a:rPr lang="es-ES" sz="2800" dirty="0" err="1" smtClean="0"/>
              <a:t>for</a:t>
            </a:r>
            <a:r>
              <a:rPr lang="es-ES" sz="2800" dirty="0" smtClean="0"/>
              <a:t> </a:t>
            </a:r>
            <a:r>
              <a:rPr lang="es-ES" sz="2800" dirty="0" err="1" smtClean="0"/>
              <a:t>trademarks</a:t>
            </a:r>
            <a:r>
              <a:rPr lang="es-ES" sz="2800" dirty="0" smtClean="0"/>
              <a:t> and </a:t>
            </a:r>
            <a:r>
              <a:rPr lang="es-ES" sz="2800" dirty="0" err="1" smtClean="0"/>
              <a:t>commercial</a:t>
            </a:r>
            <a:r>
              <a:rPr lang="es-ES" sz="2800" dirty="0" smtClean="0"/>
              <a:t> </a:t>
            </a:r>
            <a:r>
              <a:rPr lang="es-ES" sz="2800" dirty="0" err="1" smtClean="0"/>
              <a:t>names</a:t>
            </a:r>
            <a:r>
              <a:rPr lang="es-ES" sz="2800" dirty="0" smtClean="0"/>
              <a:t> (90% are Small and Medium-</a:t>
            </a:r>
            <a:r>
              <a:rPr lang="es-ES" sz="2800" dirty="0" err="1" smtClean="0"/>
              <a:t>sized</a:t>
            </a:r>
            <a:r>
              <a:rPr lang="es-ES" sz="2800" dirty="0" smtClean="0"/>
              <a:t> </a:t>
            </a:r>
            <a:r>
              <a:rPr lang="es-ES" sz="2800" dirty="0" err="1" smtClean="0"/>
              <a:t>enterprises</a:t>
            </a:r>
            <a:r>
              <a:rPr lang="es-ES" sz="2800" dirty="0" smtClean="0"/>
              <a:t>)</a:t>
            </a:r>
          </a:p>
          <a:p>
            <a:pPr>
              <a:buNone/>
            </a:pPr>
            <a:r>
              <a:rPr lang="es-ES" sz="2800" dirty="0" smtClean="0"/>
              <a:t>3. </a:t>
            </a:r>
            <a:r>
              <a:rPr lang="es-ES" sz="2800" dirty="0" err="1" smtClean="0"/>
              <a:t>Women</a:t>
            </a:r>
            <a:r>
              <a:rPr lang="es-ES" sz="2800" dirty="0" smtClean="0"/>
              <a:t> </a:t>
            </a:r>
            <a:r>
              <a:rPr lang="es-ES" sz="2800" dirty="0" err="1" smtClean="0"/>
              <a:t>participating</a:t>
            </a:r>
            <a:r>
              <a:rPr lang="es-ES" sz="2800" dirty="0" smtClean="0"/>
              <a:t> in IP.</a:t>
            </a:r>
          </a:p>
          <a:p>
            <a:pPr algn="just"/>
            <a:endParaRPr lang="es-ES" sz="2800" dirty="0" smtClean="0"/>
          </a:p>
        </p:txBody>
      </p:sp>
      <p:sp>
        <p:nvSpPr>
          <p:cNvPr id="24" name="23 Rectángulo"/>
          <p:cNvSpPr/>
          <p:nvPr/>
        </p:nvSpPr>
        <p:spPr>
          <a:xfrm>
            <a:off x="165100" y="396629"/>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87" y="1272854"/>
            <a:ext cx="5364513" cy="3884338"/>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81000" y="0"/>
            <a:ext cx="10820400" cy="7675321"/>
            <a:chOff x="-228600" y="-242888"/>
            <a:chExt cx="10820400" cy="7675321"/>
          </a:xfrm>
        </p:grpSpPr>
        <p:pic>
          <p:nvPicPr>
            <p:cNvPr id="7" name="Picture 6" descr="C:\Users\m.garcia\Desktop\fondo de presentacion.jpg"/>
            <p:cNvPicPr>
              <a:picLocks noChangeAspect="1" noChangeArrowheads="1"/>
            </p:cNvPicPr>
            <p:nvPr/>
          </p:nvPicPr>
          <p:blipFill>
            <a:blip r:embed="rId3"/>
            <a:srcRect/>
            <a:stretch>
              <a:fillRect/>
            </a:stretch>
          </p:blipFill>
          <p:spPr bwMode="auto">
            <a:xfrm>
              <a:off x="-228600" y="-228600"/>
              <a:ext cx="10591800" cy="7612111"/>
            </a:xfrm>
            <a:prstGeom prst="rect">
              <a:avLst/>
            </a:prstGeom>
            <a:noFill/>
          </p:spPr>
        </p:pic>
        <p:pic>
          <p:nvPicPr>
            <p:cNvPr id="8" name="Picture 5" descr="C:\Users\m.garcia\Desktop\banner.png"/>
            <p:cNvPicPr>
              <a:picLocks noChangeAspect="1" noChangeArrowheads="1"/>
            </p:cNvPicPr>
            <p:nvPr/>
          </p:nvPicPr>
          <p:blipFill>
            <a:blip r:embed="rId4"/>
            <a:srcRect/>
            <a:stretch>
              <a:fillRect/>
            </a:stretch>
          </p:blipFill>
          <p:spPr bwMode="auto">
            <a:xfrm>
              <a:off x="-228600" y="0"/>
              <a:ext cx="10591800" cy="5791200"/>
            </a:xfrm>
            <a:prstGeom prst="rect">
              <a:avLst/>
            </a:prstGeom>
            <a:noFill/>
          </p:spPr>
        </p:pic>
        <p:pic>
          <p:nvPicPr>
            <p:cNvPr id="9" name="Picture 7" descr="C:\Users\m.garcia\Desktop\domincan.png"/>
            <p:cNvPicPr>
              <a:picLocks noChangeAspect="1" noChangeArrowheads="1"/>
            </p:cNvPicPr>
            <p:nvPr/>
          </p:nvPicPr>
          <p:blipFill>
            <a:blip r:embed="rId5"/>
            <a:srcRect/>
            <a:stretch>
              <a:fillRect/>
            </a:stretch>
          </p:blipFill>
          <p:spPr bwMode="auto">
            <a:xfrm>
              <a:off x="-228600" y="-242888"/>
              <a:ext cx="10591800" cy="485775"/>
            </a:xfrm>
            <a:prstGeom prst="rect">
              <a:avLst/>
            </a:prstGeom>
            <a:noFill/>
          </p:spPr>
        </p:pic>
        <p:pic>
          <p:nvPicPr>
            <p:cNvPr id="11" name="Picture 11" descr="C:\Users\m.garcia\Desktop\LOGO ONAPI 2012.png"/>
            <p:cNvPicPr>
              <a:picLocks noChangeAspect="1" noChangeArrowheads="1"/>
            </p:cNvPicPr>
            <p:nvPr/>
          </p:nvPicPr>
          <p:blipFill>
            <a:blip r:embed="rId6" cstate="print"/>
            <a:srcRect/>
            <a:stretch>
              <a:fillRect/>
            </a:stretch>
          </p:blipFill>
          <p:spPr bwMode="auto">
            <a:xfrm>
              <a:off x="8001000" y="6283567"/>
              <a:ext cx="2590800" cy="1148866"/>
            </a:xfrm>
            <a:prstGeom prst="rect">
              <a:avLst/>
            </a:prstGeom>
            <a:noFill/>
          </p:spPr>
        </p:pic>
        <p:pic>
          <p:nvPicPr>
            <p:cNvPr id="12" name="Picture 12" descr="C:\Users\m.garcia\Desktop\LOGO RUEDA ONAPI blue.png"/>
            <p:cNvPicPr>
              <a:picLocks noChangeAspect="1" noChangeArrowheads="1"/>
            </p:cNvPicPr>
            <p:nvPr/>
          </p:nvPicPr>
          <p:blipFill>
            <a:blip r:embed="rId7" cstate="print"/>
            <a:srcRect/>
            <a:stretch>
              <a:fillRect/>
            </a:stretch>
          </p:blipFill>
          <p:spPr bwMode="auto">
            <a:xfrm>
              <a:off x="-228600" y="6705600"/>
              <a:ext cx="685800" cy="685800"/>
            </a:xfrm>
            <a:prstGeom prst="rect">
              <a:avLst/>
            </a:prstGeom>
            <a:noFill/>
          </p:spPr>
        </p:pic>
      </p:grpSp>
      <p:sp>
        <p:nvSpPr>
          <p:cNvPr id="14" name="1 Título"/>
          <p:cNvSpPr>
            <a:spLocks noGrp="1"/>
          </p:cNvSpPr>
          <p:nvPr>
            <p:ph type="title"/>
          </p:nvPr>
        </p:nvSpPr>
        <p:spPr>
          <a:xfrm>
            <a:off x="-457200" y="457200"/>
            <a:ext cx="6324600" cy="762000"/>
          </a:xfrm>
        </p:spPr>
        <p:txBody>
          <a:bodyPr>
            <a:noAutofit/>
          </a:bodyPr>
          <a:lstStyle/>
          <a:p>
            <a:pPr algn="ctr"/>
            <a:r>
              <a:rPr lang="es-ES" sz="2000"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sz="2000" dirty="0"/>
          </a:p>
        </p:txBody>
      </p:sp>
      <p:pic>
        <p:nvPicPr>
          <p:cNvPr id="1029" name="Picture 5"/>
          <p:cNvPicPr>
            <a:picLocks noGrp="1" noChangeAspect="1" noChangeArrowheads="1"/>
          </p:cNvPicPr>
          <p:nvPr>
            <p:ph idx="1"/>
          </p:nvPr>
        </p:nvPicPr>
        <p:blipFill>
          <a:blip r:embed="rId8" cstate="print"/>
          <a:stretch>
            <a:fillRect/>
          </a:stretch>
        </p:blipFill>
        <p:spPr bwMode="auto">
          <a:xfrm>
            <a:off x="628650" y="3039218"/>
            <a:ext cx="7886700" cy="2880268"/>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9" cstate="print"/>
          <a:srcRect/>
          <a:stretch>
            <a:fillRect/>
          </a:stretch>
        </p:blipFill>
        <p:spPr bwMode="auto">
          <a:xfrm>
            <a:off x="628650" y="1946798"/>
            <a:ext cx="7886700" cy="1000125"/>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1371600" y="1295400"/>
            <a:ext cx="9982200" cy="707886"/>
          </a:xfrm>
          <a:prstGeom prst="rect">
            <a:avLst/>
          </a:prstGeom>
          <a:noFill/>
        </p:spPr>
        <p:txBody>
          <a:bodyPr wrap="square" rtlCol="0">
            <a:spAutoFit/>
          </a:bodyPr>
          <a:lstStyle/>
          <a:p>
            <a:r>
              <a:rPr lang="es-ES" sz="2000" b="1" dirty="0" err="1" smtClean="0"/>
              <a:t>Number</a:t>
            </a:r>
            <a:r>
              <a:rPr lang="es-ES" sz="2000" b="1" dirty="0" smtClean="0"/>
              <a:t> of </a:t>
            </a:r>
            <a:r>
              <a:rPr lang="es-ES" sz="2000" b="1" dirty="0" err="1" smtClean="0"/>
              <a:t>Enrolled</a:t>
            </a:r>
            <a:r>
              <a:rPr lang="es-ES" sz="2000" b="1" dirty="0" smtClean="0"/>
              <a:t> </a:t>
            </a:r>
            <a:r>
              <a:rPr lang="es-ES" sz="2000" b="1" dirty="0" err="1" smtClean="0"/>
              <a:t>students</a:t>
            </a:r>
            <a:r>
              <a:rPr lang="es-ES" sz="2000" b="1" dirty="0" smtClean="0"/>
              <a:t> </a:t>
            </a:r>
            <a:r>
              <a:rPr lang="es-ES" sz="2000" b="1" dirty="0" smtClean="0"/>
              <a:t>in </a:t>
            </a:r>
            <a:r>
              <a:rPr lang="es-ES" sz="2000" b="1" dirty="0" err="1" smtClean="0"/>
              <a:t>Higher</a:t>
            </a:r>
            <a:r>
              <a:rPr lang="es-ES" sz="2000" b="1" dirty="0" smtClean="0"/>
              <a:t> </a:t>
            </a:r>
            <a:r>
              <a:rPr lang="es-ES" sz="2000" b="1" dirty="0" err="1" smtClean="0"/>
              <a:t>Education</a:t>
            </a:r>
            <a:endParaRPr lang="es-ES" sz="2000" b="1" dirty="0" smtClean="0"/>
          </a:p>
          <a:p>
            <a:r>
              <a:rPr lang="es-ES" sz="2000" b="1" dirty="0" err="1" smtClean="0"/>
              <a:t>By</a:t>
            </a:r>
            <a:r>
              <a:rPr lang="es-ES" sz="2000" b="1" dirty="0" smtClean="0"/>
              <a:t> </a:t>
            </a:r>
            <a:r>
              <a:rPr lang="es-ES" sz="2000" b="1" dirty="0" err="1" smtClean="0"/>
              <a:t>type</a:t>
            </a:r>
            <a:r>
              <a:rPr lang="es-ES" sz="2000" b="1" dirty="0" smtClean="0"/>
              <a:t> of </a:t>
            </a:r>
            <a:r>
              <a:rPr lang="es-ES" sz="2000" b="1" dirty="0" err="1" smtClean="0"/>
              <a:t>institution</a:t>
            </a:r>
            <a:r>
              <a:rPr lang="es-ES" sz="2000" b="1" dirty="0" smtClean="0"/>
              <a:t> and sex.</a:t>
            </a:r>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arn(inVertical)">
                                      <p:cBhvr>
                                        <p:cTn id="19" dur="500"/>
                                        <p:tgtEl>
                                          <p:spTgt spid="1029"/>
                                        </p:tgtEl>
                                      </p:cBhvr>
                                    </p:animEffect>
                                  </p:childTnLst>
                                </p:cTn>
                              </p:par>
                              <p:par>
                                <p:cTn id="20" presetID="16" presetClass="entr" presetSubtype="21"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barn(inVertical)">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0" y="1"/>
            <a:ext cx="9372600" cy="6858000"/>
            <a:chOff x="-228600" y="-242888"/>
            <a:chExt cx="10820400" cy="7675321"/>
          </a:xfrm>
        </p:grpSpPr>
        <p:pic>
          <p:nvPicPr>
            <p:cNvPr id="7" name="Picture 6" descr="C:\Users\m.garcia\Desktop\fondo de presentacion.jpg"/>
            <p:cNvPicPr>
              <a:picLocks noChangeAspect="1" noChangeArrowheads="1"/>
            </p:cNvPicPr>
            <p:nvPr/>
          </p:nvPicPr>
          <p:blipFill>
            <a:blip r:embed="rId3"/>
            <a:srcRect/>
            <a:stretch>
              <a:fillRect/>
            </a:stretch>
          </p:blipFill>
          <p:spPr bwMode="auto">
            <a:xfrm>
              <a:off x="-228600" y="-228600"/>
              <a:ext cx="10591800" cy="7612111"/>
            </a:xfrm>
            <a:prstGeom prst="rect">
              <a:avLst/>
            </a:prstGeom>
            <a:noFill/>
          </p:spPr>
        </p:pic>
        <p:pic>
          <p:nvPicPr>
            <p:cNvPr id="9" name="Picture 5" descr="C:\Users\m.garcia\Desktop\banner.png"/>
            <p:cNvPicPr>
              <a:picLocks noChangeAspect="1" noChangeArrowheads="1"/>
            </p:cNvPicPr>
            <p:nvPr/>
          </p:nvPicPr>
          <p:blipFill>
            <a:blip r:embed="rId4"/>
            <a:srcRect/>
            <a:stretch>
              <a:fillRect/>
            </a:stretch>
          </p:blipFill>
          <p:spPr bwMode="auto">
            <a:xfrm>
              <a:off x="-228600" y="0"/>
              <a:ext cx="10591800" cy="5791200"/>
            </a:xfrm>
            <a:prstGeom prst="rect">
              <a:avLst/>
            </a:prstGeom>
            <a:noFill/>
          </p:spPr>
        </p:pic>
        <p:pic>
          <p:nvPicPr>
            <p:cNvPr id="10" name="Picture 7" descr="C:\Users\m.garcia\Desktop\domincan.png"/>
            <p:cNvPicPr>
              <a:picLocks noChangeAspect="1" noChangeArrowheads="1"/>
            </p:cNvPicPr>
            <p:nvPr/>
          </p:nvPicPr>
          <p:blipFill>
            <a:blip r:embed="rId5"/>
            <a:srcRect/>
            <a:stretch>
              <a:fillRect/>
            </a:stretch>
          </p:blipFill>
          <p:spPr bwMode="auto">
            <a:xfrm>
              <a:off x="-228600" y="-242888"/>
              <a:ext cx="10591800" cy="485775"/>
            </a:xfrm>
            <a:prstGeom prst="rect">
              <a:avLst/>
            </a:prstGeom>
            <a:noFill/>
          </p:spPr>
        </p:pic>
        <p:pic>
          <p:nvPicPr>
            <p:cNvPr id="11" name="Picture 11" descr="C:\Users\m.garcia\Desktop\LOGO ONAPI 2012.png"/>
            <p:cNvPicPr>
              <a:picLocks noChangeAspect="1" noChangeArrowheads="1"/>
            </p:cNvPicPr>
            <p:nvPr/>
          </p:nvPicPr>
          <p:blipFill>
            <a:blip r:embed="rId6" cstate="print"/>
            <a:srcRect/>
            <a:stretch>
              <a:fillRect/>
            </a:stretch>
          </p:blipFill>
          <p:spPr bwMode="auto">
            <a:xfrm>
              <a:off x="8001000" y="6283567"/>
              <a:ext cx="2590800" cy="1148866"/>
            </a:xfrm>
            <a:prstGeom prst="rect">
              <a:avLst/>
            </a:prstGeom>
            <a:noFill/>
          </p:spPr>
        </p:pic>
        <p:pic>
          <p:nvPicPr>
            <p:cNvPr id="12" name="Picture 12" descr="C:\Users\m.garcia\Desktop\LOGO RUEDA ONAPI blue.png"/>
            <p:cNvPicPr>
              <a:picLocks noChangeAspect="1" noChangeArrowheads="1"/>
            </p:cNvPicPr>
            <p:nvPr/>
          </p:nvPicPr>
          <p:blipFill>
            <a:blip r:embed="rId7" cstate="print"/>
            <a:srcRect/>
            <a:stretch>
              <a:fillRect/>
            </a:stretch>
          </p:blipFill>
          <p:spPr bwMode="auto">
            <a:xfrm>
              <a:off x="-228600" y="6705600"/>
              <a:ext cx="685800" cy="685800"/>
            </a:xfrm>
            <a:prstGeom prst="rect">
              <a:avLst/>
            </a:prstGeom>
            <a:noFill/>
          </p:spPr>
        </p:pic>
      </p:grpSp>
      <p:sp>
        <p:nvSpPr>
          <p:cNvPr id="5" name="4 Marcador de contenido"/>
          <p:cNvSpPr>
            <a:spLocks noGrp="1"/>
          </p:cNvSpPr>
          <p:nvPr>
            <p:ph idx="1"/>
          </p:nvPr>
        </p:nvSpPr>
        <p:spPr>
          <a:xfrm>
            <a:off x="5350768" y="1130991"/>
            <a:ext cx="3793232" cy="3737642"/>
          </a:xfrm>
        </p:spPr>
        <p:txBody>
          <a:bodyPr>
            <a:noAutofit/>
          </a:bodyPr>
          <a:lstStyle/>
          <a:p>
            <a:pPr>
              <a:buNone/>
            </a:pPr>
            <a:r>
              <a:rPr lang="es-ES" sz="2000" b="1" u="sng" dirty="0" err="1" smtClean="0"/>
              <a:t>Graduates</a:t>
            </a:r>
            <a:r>
              <a:rPr lang="es-ES" sz="2000" b="1" u="sng" dirty="0" smtClean="0"/>
              <a:t> in 2011</a:t>
            </a:r>
          </a:p>
          <a:p>
            <a:pPr>
              <a:buNone/>
            </a:pPr>
            <a:r>
              <a:rPr lang="es-ES" sz="2000" dirty="0" err="1" smtClean="0"/>
              <a:t>Less</a:t>
            </a:r>
            <a:r>
              <a:rPr lang="es-ES" sz="2000" dirty="0" smtClean="0"/>
              <a:t> </a:t>
            </a:r>
            <a:r>
              <a:rPr lang="es-ES" sz="2000" dirty="0" err="1" smtClean="0"/>
              <a:t>than</a:t>
            </a:r>
            <a:r>
              <a:rPr lang="es-ES" sz="2000" dirty="0" smtClean="0"/>
              <a:t> .19% in </a:t>
            </a:r>
            <a:r>
              <a:rPr lang="es-ES" sz="2000" dirty="0" err="1" smtClean="0"/>
              <a:t>basic</a:t>
            </a:r>
            <a:r>
              <a:rPr lang="es-ES" sz="2000" dirty="0" smtClean="0"/>
              <a:t> </a:t>
            </a:r>
            <a:r>
              <a:rPr lang="es-ES" sz="2000" dirty="0" err="1" smtClean="0"/>
              <a:t>sciences</a:t>
            </a:r>
            <a:r>
              <a:rPr lang="es-ES" sz="2000" dirty="0" smtClean="0"/>
              <a:t>. </a:t>
            </a:r>
          </a:p>
          <a:p>
            <a:pPr>
              <a:buNone/>
            </a:pPr>
            <a:endParaRPr lang="es-ES" sz="2000" dirty="0" smtClean="0"/>
          </a:p>
          <a:p>
            <a:pPr>
              <a:buNone/>
            </a:pPr>
            <a:r>
              <a:rPr lang="es-ES" sz="2000" dirty="0" err="1" smtClean="0"/>
              <a:t>Less</a:t>
            </a:r>
            <a:r>
              <a:rPr lang="es-ES" sz="2000" dirty="0" smtClean="0"/>
              <a:t> </a:t>
            </a:r>
            <a:r>
              <a:rPr lang="es-ES" sz="2000" dirty="0" err="1" smtClean="0"/>
              <a:t>than</a:t>
            </a:r>
            <a:r>
              <a:rPr lang="es-ES" sz="2000" dirty="0" smtClean="0"/>
              <a:t> 0.11% in </a:t>
            </a:r>
            <a:r>
              <a:rPr lang="es-ES" sz="2000" dirty="0" err="1" smtClean="0"/>
              <a:t>applied</a:t>
            </a:r>
            <a:r>
              <a:rPr lang="es-ES" sz="2000" dirty="0" smtClean="0"/>
              <a:t> </a:t>
            </a:r>
            <a:r>
              <a:rPr lang="es-ES" sz="2000" dirty="0" err="1" smtClean="0"/>
              <a:t>sciences</a:t>
            </a:r>
            <a:r>
              <a:rPr lang="es-ES" sz="2000" dirty="0" smtClean="0"/>
              <a:t> </a:t>
            </a:r>
            <a:r>
              <a:rPr lang="es-ES" sz="2000" dirty="0" err="1" smtClean="0"/>
              <a:t>such</a:t>
            </a:r>
            <a:r>
              <a:rPr lang="es-ES" sz="2000" dirty="0" smtClean="0"/>
              <a:t> as </a:t>
            </a:r>
            <a:r>
              <a:rPr lang="es-ES" sz="2000" dirty="0" err="1" smtClean="0"/>
              <a:t>biotechnology</a:t>
            </a:r>
            <a:r>
              <a:rPr lang="es-ES" sz="2000" dirty="0" smtClean="0"/>
              <a:t>, </a:t>
            </a:r>
            <a:r>
              <a:rPr lang="es-ES" sz="2000" dirty="0" err="1" smtClean="0"/>
              <a:t>renewable</a:t>
            </a:r>
            <a:r>
              <a:rPr lang="es-ES" sz="2000" dirty="0" smtClean="0"/>
              <a:t> </a:t>
            </a:r>
            <a:r>
              <a:rPr lang="es-ES" sz="2000" dirty="0" err="1" smtClean="0"/>
              <a:t>energy</a:t>
            </a:r>
            <a:r>
              <a:rPr lang="es-ES" sz="2000" dirty="0" smtClean="0"/>
              <a:t>, and </a:t>
            </a:r>
            <a:r>
              <a:rPr lang="es-ES" sz="2000" dirty="0" err="1" smtClean="0"/>
              <a:t>geotechnics</a:t>
            </a:r>
            <a:r>
              <a:rPr lang="es-ES" sz="2000" dirty="0" smtClean="0"/>
              <a:t>.</a:t>
            </a:r>
          </a:p>
          <a:p>
            <a:pPr>
              <a:buNone/>
            </a:pPr>
            <a:r>
              <a:rPr lang="es-ES" sz="2000" dirty="0" smtClean="0"/>
              <a:t>0.29% </a:t>
            </a:r>
            <a:r>
              <a:rPr lang="es-ES" sz="2000" dirty="0" err="1" smtClean="0"/>
              <a:t>agricultural</a:t>
            </a:r>
            <a:r>
              <a:rPr lang="es-ES" sz="2000" dirty="0" smtClean="0"/>
              <a:t> and </a:t>
            </a:r>
            <a:r>
              <a:rPr lang="es-ES" sz="2000" dirty="0" err="1" smtClean="0"/>
              <a:t>veterinary</a:t>
            </a:r>
            <a:r>
              <a:rPr lang="es-ES" sz="2000" dirty="0" smtClean="0"/>
              <a:t> </a:t>
            </a:r>
            <a:r>
              <a:rPr lang="es-ES" sz="2000" dirty="0" err="1" smtClean="0"/>
              <a:t>sciences</a:t>
            </a:r>
            <a:endParaRPr lang="es-ES" sz="2000" dirty="0" smtClean="0"/>
          </a:p>
          <a:p>
            <a:pPr>
              <a:buFont typeface="Wingdings" pitchFamily="2" charset="2"/>
              <a:buChar char="Ø"/>
            </a:pPr>
            <a:endParaRPr lang="es-ES" sz="2000" dirty="0" smtClean="0"/>
          </a:p>
          <a:p>
            <a:pPr>
              <a:buNone/>
            </a:pPr>
            <a:r>
              <a:rPr lang="es-ES" sz="2000" dirty="0" smtClean="0"/>
              <a:t>6.43% in </a:t>
            </a:r>
            <a:r>
              <a:rPr lang="es-ES" sz="2000" dirty="0" err="1" smtClean="0"/>
              <a:t>health</a:t>
            </a:r>
            <a:r>
              <a:rPr lang="es-ES" sz="2000" dirty="0" smtClean="0"/>
              <a:t> </a:t>
            </a:r>
            <a:r>
              <a:rPr lang="es-ES" sz="2000" dirty="0" err="1" smtClean="0"/>
              <a:t>sciences</a:t>
            </a:r>
            <a:r>
              <a:rPr lang="es-ES" sz="2000" dirty="0" smtClean="0"/>
              <a:t> (</a:t>
            </a:r>
            <a:r>
              <a:rPr lang="es-ES" sz="2000" dirty="0" err="1" smtClean="0"/>
              <a:t>predominantly</a:t>
            </a:r>
            <a:r>
              <a:rPr lang="es-ES" sz="2000" dirty="0" smtClean="0"/>
              <a:t> </a:t>
            </a:r>
            <a:r>
              <a:rPr lang="es-ES" sz="2000" dirty="0" err="1" smtClean="0"/>
              <a:t>women</a:t>
            </a:r>
            <a:r>
              <a:rPr lang="es-ES" sz="2000" dirty="0" smtClean="0"/>
              <a:t>)</a:t>
            </a:r>
          </a:p>
          <a:p>
            <a:pPr>
              <a:buNone/>
            </a:pPr>
            <a:r>
              <a:rPr lang="es-ES" sz="2000" dirty="0" smtClean="0"/>
              <a:t>7% In </a:t>
            </a:r>
            <a:r>
              <a:rPr lang="es-ES" sz="2000" dirty="0" err="1" smtClean="0"/>
              <a:t>engineering</a:t>
            </a:r>
            <a:r>
              <a:rPr lang="es-ES" sz="2000" dirty="0" smtClean="0"/>
              <a:t> and </a:t>
            </a:r>
            <a:r>
              <a:rPr lang="es-ES" sz="2000" dirty="0" err="1" smtClean="0"/>
              <a:t>architecture</a:t>
            </a:r>
            <a:r>
              <a:rPr lang="es-ES" sz="2000" dirty="0" smtClean="0"/>
              <a:t>. </a:t>
            </a:r>
          </a:p>
          <a:p>
            <a:pPr>
              <a:buNone/>
            </a:pPr>
            <a:r>
              <a:rPr lang="es-ES" sz="2000" dirty="0" smtClean="0"/>
              <a:t>3.20% in </a:t>
            </a:r>
            <a:r>
              <a:rPr lang="es-ES" sz="2000" dirty="0" err="1" smtClean="0"/>
              <a:t>information</a:t>
            </a:r>
            <a:r>
              <a:rPr lang="es-ES" sz="2000" dirty="0" smtClean="0"/>
              <a:t> </a:t>
            </a:r>
            <a:r>
              <a:rPr lang="es-ES" sz="2000" dirty="0" err="1" smtClean="0"/>
              <a:t>technologies</a:t>
            </a:r>
            <a:r>
              <a:rPr lang="es-ES" sz="2000" dirty="0" smtClean="0"/>
              <a:t>. </a:t>
            </a:r>
            <a:endParaRPr lang="es-ES" sz="2000" dirty="0"/>
          </a:p>
        </p:txBody>
      </p:sp>
      <p:sp>
        <p:nvSpPr>
          <p:cNvPr id="8" name="7 CuadroTexto"/>
          <p:cNvSpPr txBox="1"/>
          <p:nvPr/>
        </p:nvSpPr>
        <p:spPr>
          <a:xfrm>
            <a:off x="353906" y="3686658"/>
            <a:ext cx="4628147" cy="2554545"/>
          </a:xfrm>
          <a:prstGeom prst="rect">
            <a:avLst/>
          </a:prstGeom>
          <a:noFill/>
          <a:ln>
            <a:noFill/>
          </a:ln>
          <a:effectLst>
            <a:outerShdw blurRad="114300" dist="50800" dir="5400000" algn="ctr" rotWithShape="0">
              <a:srgbClr val="000000"/>
            </a:outerShdw>
          </a:effectLst>
        </p:spPr>
        <p:txBody>
          <a:bodyPr wrap="square" rtlCol="0">
            <a:spAutoFit/>
          </a:bodyPr>
          <a:lstStyle/>
          <a:p>
            <a:pPr algn="ctr"/>
            <a:r>
              <a:rPr lang="es-ES" sz="2000" dirty="0" err="1" smtClean="0">
                <a:solidFill>
                  <a:srgbClr val="000000"/>
                </a:solidFill>
                <a:effectLst>
                  <a:outerShdw blurRad="38100" dist="38100" dir="2700000" algn="tl">
                    <a:srgbClr val="000000">
                      <a:alpha val="43137"/>
                    </a:srgbClr>
                  </a:outerShdw>
                </a:effectLst>
              </a:rPr>
              <a:t>The</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Dominican</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Republic</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just</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like</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the</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rest</a:t>
            </a:r>
            <a:r>
              <a:rPr lang="es-ES" sz="2000" dirty="0" smtClean="0">
                <a:solidFill>
                  <a:srgbClr val="000000"/>
                </a:solidFill>
                <a:effectLst>
                  <a:outerShdw blurRad="38100" dist="38100" dir="2700000" algn="tl">
                    <a:srgbClr val="000000">
                      <a:alpha val="43137"/>
                    </a:srgbClr>
                  </a:outerShdw>
                </a:effectLst>
              </a:rPr>
              <a:t> of </a:t>
            </a:r>
            <a:r>
              <a:rPr lang="es-ES" sz="2000" dirty="0" err="1" smtClean="0">
                <a:solidFill>
                  <a:srgbClr val="000000"/>
                </a:solidFill>
                <a:effectLst>
                  <a:outerShdw blurRad="38100" dist="38100" dir="2700000" algn="tl">
                    <a:srgbClr val="000000">
                      <a:alpha val="43137"/>
                    </a:srgbClr>
                  </a:outerShdw>
                </a:effectLst>
              </a:rPr>
              <a:t>Latin</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America</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lacks</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graduate</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students</a:t>
            </a:r>
            <a:r>
              <a:rPr lang="es-ES" sz="2000" dirty="0" smtClean="0">
                <a:solidFill>
                  <a:srgbClr val="000000"/>
                </a:solidFill>
                <a:effectLst>
                  <a:outerShdw blurRad="38100" dist="38100" dir="2700000" algn="tl">
                    <a:srgbClr val="000000">
                      <a:alpha val="43137"/>
                    </a:srgbClr>
                  </a:outerShdw>
                </a:effectLst>
              </a:rPr>
              <a:t> in </a:t>
            </a:r>
            <a:r>
              <a:rPr lang="es-ES" sz="2000" dirty="0" err="1" smtClean="0">
                <a:solidFill>
                  <a:srgbClr val="000000"/>
                </a:solidFill>
                <a:effectLst>
                  <a:outerShdw blurRad="38100" dist="38100" dir="2700000" algn="tl">
                    <a:srgbClr val="000000">
                      <a:alpha val="43137"/>
                    </a:srgbClr>
                  </a:outerShdw>
                </a:effectLst>
              </a:rPr>
              <a:t>basic</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sciences</a:t>
            </a:r>
            <a:r>
              <a:rPr lang="es-ES" sz="2000" dirty="0" smtClean="0">
                <a:solidFill>
                  <a:srgbClr val="000000"/>
                </a:solidFill>
                <a:effectLst>
                  <a:outerShdw blurRad="38100" dist="38100" dir="2700000" algn="tl">
                    <a:srgbClr val="000000">
                      <a:alpha val="43137"/>
                    </a:srgbClr>
                  </a:outerShdw>
                </a:effectLst>
              </a:rPr>
              <a:t> and </a:t>
            </a:r>
            <a:r>
              <a:rPr lang="es-ES" sz="2000" dirty="0" err="1" smtClean="0">
                <a:solidFill>
                  <a:srgbClr val="000000"/>
                </a:solidFill>
                <a:effectLst>
                  <a:outerShdw blurRad="38100" dist="38100" dir="2700000" algn="tl">
                    <a:srgbClr val="000000">
                      <a:alpha val="43137"/>
                    </a:srgbClr>
                  </a:outerShdw>
                </a:effectLst>
              </a:rPr>
              <a:t>needs</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still</a:t>
            </a:r>
            <a:r>
              <a:rPr lang="es-ES" sz="2000" dirty="0" smtClean="0">
                <a:solidFill>
                  <a:srgbClr val="000000"/>
                </a:solidFill>
                <a:effectLst>
                  <a:outerShdw blurRad="38100" dist="38100" dir="2700000" algn="tl">
                    <a:srgbClr val="000000">
                      <a:alpha val="43137"/>
                    </a:srgbClr>
                  </a:outerShdw>
                </a:effectLst>
              </a:rPr>
              <a:t> more </a:t>
            </a:r>
            <a:r>
              <a:rPr lang="es-ES" sz="2000" dirty="0" err="1" smtClean="0">
                <a:solidFill>
                  <a:srgbClr val="000000"/>
                </a:solidFill>
                <a:effectLst>
                  <a:outerShdw blurRad="38100" dist="38100" dir="2700000" algn="tl">
                    <a:srgbClr val="000000">
                      <a:alpha val="43137"/>
                    </a:srgbClr>
                  </a:outerShdw>
                </a:effectLst>
              </a:rPr>
              <a:t>graduates</a:t>
            </a:r>
            <a:r>
              <a:rPr lang="es-ES" sz="2000" dirty="0" smtClean="0">
                <a:solidFill>
                  <a:srgbClr val="000000"/>
                </a:solidFill>
                <a:effectLst>
                  <a:outerShdw blurRad="38100" dist="38100" dir="2700000" algn="tl">
                    <a:srgbClr val="000000">
                      <a:alpha val="43137"/>
                    </a:srgbClr>
                  </a:outerShdw>
                </a:effectLst>
              </a:rPr>
              <a:t> in </a:t>
            </a:r>
            <a:r>
              <a:rPr lang="es-ES" sz="2000" dirty="0" err="1" smtClean="0">
                <a:solidFill>
                  <a:srgbClr val="000000"/>
                </a:solidFill>
                <a:effectLst>
                  <a:outerShdw blurRad="38100" dist="38100" dir="2700000" algn="tl">
                    <a:srgbClr val="000000">
                      <a:alpha val="43137"/>
                    </a:srgbClr>
                  </a:outerShdw>
                </a:effectLst>
              </a:rPr>
              <a:t>engineering</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other</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than</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construction</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all</a:t>
            </a:r>
            <a:r>
              <a:rPr lang="es-ES" sz="2000" dirty="0" smtClean="0">
                <a:solidFill>
                  <a:srgbClr val="000000"/>
                </a:solidFill>
                <a:effectLst>
                  <a:outerShdw blurRad="38100" dist="38100" dir="2700000" algn="tl">
                    <a:srgbClr val="000000">
                      <a:alpha val="43137"/>
                    </a:srgbClr>
                  </a:outerShdw>
                </a:effectLst>
              </a:rPr>
              <a:t> of </a:t>
            </a:r>
            <a:r>
              <a:rPr lang="es-ES" sz="2000" dirty="0" err="1" smtClean="0">
                <a:solidFill>
                  <a:srgbClr val="000000"/>
                </a:solidFill>
                <a:effectLst>
                  <a:outerShdw blurRad="38100" dist="38100" dir="2700000" algn="tl">
                    <a:srgbClr val="000000">
                      <a:alpha val="43137"/>
                    </a:srgbClr>
                  </a:outerShdw>
                </a:effectLst>
              </a:rPr>
              <a:t>which</a:t>
            </a:r>
            <a:r>
              <a:rPr lang="es-ES" sz="2000" dirty="0" smtClean="0">
                <a:solidFill>
                  <a:srgbClr val="000000"/>
                </a:solidFill>
                <a:effectLst>
                  <a:outerShdw blurRad="38100" dist="38100" dir="2700000" algn="tl">
                    <a:srgbClr val="000000">
                      <a:alpha val="43137"/>
                    </a:srgbClr>
                  </a:outerShdw>
                </a:effectLst>
              </a:rPr>
              <a:t> are </a:t>
            </a:r>
            <a:r>
              <a:rPr lang="es-ES" sz="2000" dirty="0" err="1" smtClean="0">
                <a:solidFill>
                  <a:srgbClr val="000000"/>
                </a:solidFill>
                <a:effectLst>
                  <a:outerShdw blurRad="38100" dist="38100" dir="2700000" algn="tl">
                    <a:srgbClr val="000000">
                      <a:alpha val="43137"/>
                    </a:srgbClr>
                  </a:outerShdw>
                </a:effectLst>
              </a:rPr>
              <a:t>prone</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to</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innovation</a:t>
            </a:r>
            <a:r>
              <a:rPr lang="es-ES" sz="2000" dirty="0" smtClean="0">
                <a:solidFill>
                  <a:srgbClr val="000000"/>
                </a:solidFill>
                <a:effectLst>
                  <a:outerShdw blurRad="38100" dist="38100" dir="2700000" algn="tl">
                    <a:srgbClr val="000000">
                      <a:alpha val="43137"/>
                    </a:srgbClr>
                  </a:outerShdw>
                </a:effectLst>
              </a:rPr>
              <a:t> and </a:t>
            </a:r>
            <a:r>
              <a:rPr lang="es-ES" sz="2000" dirty="0" err="1" smtClean="0">
                <a:solidFill>
                  <a:srgbClr val="000000"/>
                </a:solidFill>
                <a:effectLst>
                  <a:outerShdw blurRad="38100" dist="38100" dir="2700000" algn="tl">
                    <a:srgbClr val="000000">
                      <a:alpha val="43137"/>
                    </a:srgbClr>
                  </a:outerShdw>
                </a:effectLst>
              </a:rPr>
              <a:t>invention</a:t>
            </a:r>
            <a:r>
              <a:rPr lang="es-ES" sz="2000" dirty="0" smtClean="0">
                <a:solidFill>
                  <a:srgbClr val="000000"/>
                </a:solidFill>
                <a:effectLst>
                  <a:outerShdw blurRad="38100" dist="38100" dir="2700000" algn="tl">
                    <a:srgbClr val="000000">
                      <a:alpha val="43137"/>
                    </a:srgbClr>
                  </a:outerShdw>
                </a:effectLst>
              </a:rPr>
              <a:t>. </a:t>
            </a:r>
          </a:p>
          <a:p>
            <a:pPr algn="ctr"/>
            <a:r>
              <a:rPr lang="es-ES" sz="2000" dirty="0" smtClean="0">
                <a:solidFill>
                  <a:srgbClr val="000000"/>
                </a:solidFill>
                <a:effectLst>
                  <a:outerShdw blurRad="38100" dist="38100" dir="2700000" algn="tl">
                    <a:srgbClr val="000000">
                      <a:alpha val="43137"/>
                    </a:srgbClr>
                  </a:outerShdw>
                </a:effectLst>
              </a:rPr>
              <a:t>Medicine </a:t>
            </a:r>
            <a:r>
              <a:rPr lang="es-ES" sz="2000" dirty="0" err="1" smtClean="0">
                <a:solidFill>
                  <a:srgbClr val="000000"/>
                </a:solidFill>
                <a:effectLst>
                  <a:outerShdw blurRad="38100" dist="38100" dir="2700000" algn="tl">
                    <a:srgbClr val="000000">
                      <a:alpha val="43137"/>
                    </a:srgbClr>
                  </a:outerShdw>
                </a:effectLst>
              </a:rPr>
              <a:t>remains</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the</a:t>
            </a:r>
            <a:r>
              <a:rPr lang="es-ES" sz="2000" dirty="0" smtClean="0">
                <a:solidFill>
                  <a:srgbClr val="000000"/>
                </a:solidFill>
                <a:effectLst>
                  <a:outerShdw blurRad="38100" dist="38100" dir="2700000" algn="tl">
                    <a:srgbClr val="000000">
                      <a:alpha val="43137"/>
                    </a:srgbClr>
                  </a:outerShdw>
                </a:effectLst>
              </a:rPr>
              <a:t> </a:t>
            </a:r>
            <a:r>
              <a:rPr lang="es-ES" sz="2000" dirty="0" err="1" smtClean="0">
                <a:solidFill>
                  <a:srgbClr val="000000"/>
                </a:solidFill>
                <a:effectLst>
                  <a:outerShdw blurRad="38100" dist="38100" dir="2700000" algn="tl">
                    <a:srgbClr val="000000">
                      <a:alpha val="43137"/>
                    </a:srgbClr>
                  </a:outerShdw>
                </a:effectLst>
              </a:rPr>
              <a:t>exception</a:t>
            </a:r>
            <a:r>
              <a:rPr lang="es-ES" sz="2000" dirty="0" smtClean="0">
                <a:solidFill>
                  <a:srgbClr val="000000"/>
                </a:solidFill>
                <a:effectLst>
                  <a:outerShdw blurRad="38100" dist="38100" dir="2700000" algn="tl">
                    <a:srgbClr val="000000">
                      <a:alpha val="43137"/>
                    </a:srgbClr>
                  </a:outerShdw>
                </a:effectLst>
              </a:rPr>
              <a:t>. </a:t>
            </a:r>
          </a:p>
          <a:p>
            <a:pPr algn="ctr"/>
            <a:endParaRPr lang="es-ES" sz="2000" dirty="0">
              <a:solidFill>
                <a:srgbClr val="000000"/>
              </a:solidFill>
            </a:endParaRPr>
          </a:p>
        </p:txBody>
      </p:sp>
      <p:grpSp>
        <p:nvGrpSpPr>
          <p:cNvPr id="3" name="Agrupar 2"/>
          <p:cNvGrpSpPr/>
          <p:nvPr/>
        </p:nvGrpSpPr>
        <p:grpSpPr>
          <a:xfrm>
            <a:off x="4924155" y="1419248"/>
            <a:ext cx="457200" cy="4368354"/>
            <a:chOff x="4924155" y="1419248"/>
            <a:chExt cx="457200" cy="4368354"/>
          </a:xfrm>
        </p:grpSpPr>
        <p:pic>
          <p:nvPicPr>
            <p:cNvPr id="13" name="Picture 2" descr="C:\Users\m.garcia\Desktop\ggg.png"/>
            <p:cNvPicPr>
              <a:picLocks noChangeAspect="1" noChangeArrowheads="1"/>
            </p:cNvPicPr>
            <p:nvPr/>
          </p:nvPicPr>
          <p:blipFill>
            <a:blip r:embed="rId8" cstate="print"/>
            <a:srcRect/>
            <a:stretch>
              <a:fillRect/>
            </a:stretch>
          </p:blipFill>
          <p:spPr bwMode="auto">
            <a:xfrm>
              <a:off x="4924155" y="1419248"/>
              <a:ext cx="457200" cy="361361"/>
            </a:xfrm>
            <a:prstGeom prst="rect">
              <a:avLst/>
            </a:prstGeom>
            <a:noFill/>
          </p:spPr>
        </p:pic>
        <p:pic>
          <p:nvPicPr>
            <p:cNvPr id="18" name="Picture 2" descr="C:\Users\m.garcia\Desktop\ggg.png"/>
            <p:cNvPicPr>
              <a:picLocks noChangeAspect="1" noChangeArrowheads="1"/>
            </p:cNvPicPr>
            <p:nvPr/>
          </p:nvPicPr>
          <p:blipFill>
            <a:blip r:embed="rId8" cstate="print"/>
            <a:srcRect/>
            <a:stretch>
              <a:fillRect/>
            </a:stretch>
          </p:blipFill>
          <p:spPr bwMode="auto">
            <a:xfrm>
              <a:off x="4924155" y="2408192"/>
              <a:ext cx="457200" cy="404245"/>
            </a:xfrm>
            <a:prstGeom prst="rect">
              <a:avLst/>
            </a:prstGeom>
            <a:noFill/>
          </p:spPr>
        </p:pic>
        <p:pic>
          <p:nvPicPr>
            <p:cNvPr id="19" name="Picture 2" descr="C:\Users\m.garcia\Desktop\ggg.png"/>
            <p:cNvPicPr>
              <a:picLocks noChangeAspect="1" noChangeArrowheads="1"/>
            </p:cNvPicPr>
            <p:nvPr/>
          </p:nvPicPr>
          <p:blipFill>
            <a:blip r:embed="rId8" cstate="print"/>
            <a:srcRect/>
            <a:stretch>
              <a:fillRect/>
            </a:stretch>
          </p:blipFill>
          <p:spPr bwMode="auto">
            <a:xfrm>
              <a:off x="4924155" y="3294929"/>
              <a:ext cx="457200" cy="361361"/>
            </a:xfrm>
            <a:prstGeom prst="rect">
              <a:avLst/>
            </a:prstGeom>
            <a:noFill/>
          </p:spPr>
        </p:pic>
        <p:pic>
          <p:nvPicPr>
            <p:cNvPr id="20" name="Picture 2" descr="C:\Users\m.garcia\Desktop\ggg.png"/>
            <p:cNvPicPr>
              <a:picLocks noChangeAspect="1" noChangeArrowheads="1"/>
            </p:cNvPicPr>
            <p:nvPr/>
          </p:nvPicPr>
          <p:blipFill>
            <a:blip r:embed="rId8" cstate="print"/>
            <a:srcRect/>
            <a:stretch>
              <a:fillRect/>
            </a:stretch>
          </p:blipFill>
          <p:spPr bwMode="auto">
            <a:xfrm>
              <a:off x="4924155" y="4142862"/>
              <a:ext cx="457200" cy="361361"/>
            </a:xfrm>
            <a:prstGeom prst="rect">
              <a:avLst/>
            </a:prstGeom>
            <a:noFill/>
          </p:spPr>
        </p:pic>
        <p:pic>
          <p:nvPicPr>
            <p:cNvPr id="21" name="Picture 2" descr="C:\Users\m.garcia\Desktop\ggg.png"/>
            <p:cNvPicPr>
              <a:picLocks noChangeAspect="1" noChangeArrowheads="1"/>
            </p:cNvPicPr>
            <p:nvPr/>
          </p:nvPicPr>
          <p:blipFill>
            <a:blip r:embed="rId8" cstate="print"/>
            <a:srcRect/>
            <a:stretch>
              <a:fillRect/>
            </a:stretch>
          </p:blipFill>
          <p:spPr bwMode="auto">
            <a:xfrm>
              <a:off x="4924155" y="4712065"/>
              <a:ext cx="457200" cy="361361"/>
            </a:xfrm>
            <a:prstGeom prst="rect">
              <a:avLst/>
            </a:prstGeom>
            <a:noFill/>
          </p:spPr>
        </p:pic>
        <p:pic>
          <p:nvPicPr>
            <p:cNvPr id="22" name="Picture 2" descr="C:\Users\m.garcia\Desktop\ggg.png"/>
            <p:cNvPicPr>
              <a:picLocks noChangeAspect="1" noChangeArrowheads="1"/>
            </p:cNvPicPr>
            <p:nvPr/>
          </p:nvPicPr>
          <p:blipFill>
            <a:blip r:embed="rId8" cstate="print"/>
            <a:srcRect/>
            <a:stretch>
              <a:fillRect/>
            </a:stretch>
          </p:blipFill>
          <p:spPr bwMode="auto">
            <a:xfrm>
              <a:off x="4924155" y="5426241"/>
              <a:ext cx="457200" cy="361361"/>
            </a:xfrm>
            <a:prstGeom prst="rect">
              <a:avLst/>
            </a:prstGeom>
            <a:noFill/>
          </p:spPr>
        </p:pic>
      </p:grpSp>
      <p:pic>
        <p:nvPicPr>
          <p:cNvPr id="2051" name="Picture 3" descr="C:\Users\m.garcia\Desktop\estadistica2.jpg"/>
          <p:cNvPicPr>
            <a:picLocks noChangeAspect="1" noChangeArrowheads="1"/>
          </p:cNvPicPr>
          <p:nvPr/>
        </p:nvPicPr>
        <p:blipFill>
          <a:blip r:embed="rId9"/>
          <a:srcRect l="15202" t="40068" r="26285" b="18093"/>
          <a:stretch>
            <a:fillRect/>
          </a:stretch>
        </p:blipFill>
        <p:spPr bwMode="auto">
          <a:xfrm>
            <a:off x="214282" y="1071546"/>
            <a:ext cx="4949506" cy="2643206"/>
          </a:xfrm>
          <a:prstGeom prst="rect">
            <a:avLst/>
          </a:prstGeom>
          <a:noFill/>
        </p:spPr>
      </p:pic>
      <p:sp>
        <p:nvSpPr>
          <p:cNvPr id="31" name="30 Rectángulo"/>
          <p:cNvSpPr/>
          <p:nvPr/>
        </p:nvSpPr>
        <p:spPr>
          <a:xfrm>
            <a:off x="0" y="381000"/>
            <a:ext cx="5105400" cy="646331"/>
          </a:xfrm>
          <a:prstGeom prst="rect">
            <a:avLst/>
          </a:prstGeom>
        </p:spPr>
        <p:txBody>
          <a:bodyPr wrap="square">
            <a:spAutoFit/>
          </a:bodyPr>
          <a:lstStyle/>
          <a:p>
            <a:pPr algn="ctr"/>
            <a:r>
              <a:rPr lang="es-ES" dirty="0" smtClean="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arn(inVertical)">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barn(in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0" y="1"/>
            <a:ext cx="9372600" cy="6857999"/>
            <a:chOff x="-228600" y="-242888"/>
            <a:chExt cx="10820400" cy="7675321"/>
          </a:xfrm>
        </p:grpSpPr>
        <p:pic>
          <p:nvPicPr>
            <p:cNvPr id="12" name="Picture 6" descr="C:\Users\m.garcia\Desktop\fondo de presentacion.jpg"/>
            <p:cNvPicPr>
              <a:picLocks noChangeAspect="1" noChangeArrowheads="1"/>
            </p:cNvPicPr>
            <p:nvPr/>
          </p:nvPicPr>
          <p:blipFill>
            <a:blip r:embed="rId3"/>
            <a:srcRect/>
            <a:stretch>
              <a:fillRect/>
            </a:stretch>
          </p:blipFill>
          <p:spPr bwMode="auto">
            <a:xfrm>
              <a:off x="-228600" y="-228600"/>
              <a:ext cx="10591800" cy="7612111"/>
            </a:xfrm>
            <a:prstGeom prst="rect">
              <a:avLst/>
            </a:prstGeom>
            <a:noFill/>
          </p:spPr>
        </p:pic>
        <p:pic>
          <p:nvPicPr>
            <p:cNvPr id="13" name="Picture 5" descr="C:\Users\m.garcia\Desktop\banner.png"/>
            <p:cNvPicPr>
              <a:picLocks noChangeAspect="1" noChangeArrowheads="1"/>
            </p:cNvPicPr>
            <p:nvPr/>
          </p:nvPicPr>
          <p:blipFill>
            <a:blip r:embed="rId4"/>
            <a:srcRect/>
            <a:stretch>
              <a:fillRect/>
            </a:stretch>
          </p:blipFill>
          <p:spPr bwMode="auto">
            <a:xfrm>
              <a:off x="-228600" y="0"/>
              <a:ext cx="10591800" cy="5791200"/>
            </a:xfrm>
            <a:prstGeom prst="rect">
              <a:avLst/>
            </a:prstGeom>
            <a:noFill/>
          </p:spPr>
        </p:pic>
        <p:pic>
          <p:nvPicPr>
            <p:cNvPr id="14" name="Picture 7" descr="C:\Users\m.garcia\Desktop\domincan.png"/>
            <p:cNvPicPr>
              <a:picLocks noChangeAspect="1" noChangeArrowheads="1"/>
            </p:cNvPicPr>
            <p:nvPr/>
          </p:nvPicPr>
          <p:blipFill>
            <a:blip r:embed="rId5"/>
            <a:srcRect/>
            <a:stretch>
              <a:fillRect/>
            </a:stretch>
          </p:blipFill>
          <p:spPr bwMode="auto">
            <a:xfrm>
              <a:off x="-228600" y="-242888"/>
              <a:ext cx="10591800" cy="485775"/>
            </a:xfrm>
            <a:prstGeom prst="rect">
              <a:avLst/>
            </a:prstGeom>
            <a:noFill/>
          </p:spPr>
        </p:pic>
        <p:pic>
          <p:nvPicPr>
            <p:cNvPr id="15" name="Picture 11" descr="C:\Users\m.garcia\Desktop\LOGO ONAPI 2012.png"/>
            <p:cNvPicPr>
              <a:picLocks noChangeAspect="1" noChangeArrowheads="1"/>
            </p:cNvPicPr>
            <p:nvPr/>
          </p:nvPicPr>
          <p:blipFill>
            <a:blip r:embed="rId6" cstate="print"/>
            <a:srcRect/>
            <a:stretch>
              <a:fillRect/>
            </a:stretch>
          </p:blipFill>
          <p:spPr bwMode="auto">
            <a:xfrm>
              <a:off x="8001000" y="6283567"/>
              <a:ext cx="2590800" cy="1148866"/>
            </a:xfrm>
            <a:prstGeom prst="rect">
              <a:avLst/>
            </a:prstGeom>
            <a:noFill/>
          </p:spPr>
        </p:pic>
        <p:pic>
          <p:nvPicPr>
            <p:cNvPr id="16" name="Picture 12" descr="C:\Users\m.garcia\Desktop\LOGO RUEDA ONAPI blue.png"/>
            <p:cNvPicPr>
              <a:picLocks noChangeAspect="1" noChangeArrowheads="1"/>
            </p:cNvPicPr>
            <p:nvPr/>
          </p:nvPicPr>
          <p:blipFill>
            <a:blip r:embed="rId7" cstate="print"/>
            <a:srcRect/>
            <a:stretch>
              <a:fillRect/>
            </a:stretch>
          </p:blipFill>
          <p:spPr bwMode="auto">
            <a:xfrm>
              <a:off x="-228600" y="6705600"/>
              <a:ext cx="685800" cy="685800"/>
            </a:xfrm>
            <a:prstGeom prst="rect">
              <a:avLst/>
            </a:prstGeom>
            <a:noFill/>
          </p:spPr>
        </p:pic>
      </p:grpSp>
      <p:sp>
        <p:nvSpPr>
          <p:cNvPr id="3" name="2 Marcador de contenido"/>
          <p:cNvSpPr>
            <a:spLocks noGrp="1"/>
          </p:cNvSpPr>
          <p:nvPr>
            <p:ph idx="1"/>
          </p:nvPr>
        </p:nvSpPr>
        <p:spPr>
          <a:xfrm>
            <a:off x="5136069" y="1187120"/>
            <a:ext cx="3855531" cy="5472608"/>
          </a:xfrm>
        </p:spPr>
        <p:txBody>
          <a:bodyPr>
            <a:noAutofit/>
          </a:bodyPr>
          <a:lstStyle/>
          <a:p>
            <a:pPr>
              <a:buNone/>
            </a:pPr>
            <a:r>
              <a:rPr lang="es-ES" sz="2000" dirty="0" smtClean="0"/>
              <a:t>   Medicine </a:t>
            </a:r>
            <a:r>
              <a:rPr lang="es-ES" sz="2000" dirty="0" err="1" smtClean="0"/>
              <a:t>is</a:t>
            </a:r>
            <a:r>
              <a:rPr lang="es-ES" sz="2000" dirty="0" smtClean="0"/>
              <a:t> </a:t>
            </a:r>
            <a:r>
              <a:rPr lang="es-ES" sz="2000" dirty="0" err="1" smtClean="0"/>
              <a:t>the</a:t>
            </a:r>
            <a:r>
              <a:rPr lang="es-ES" sz="2000" dirty="0" smtClean="0"/>
              <a:t> </a:t>
            </a:r>
            <a:r>
              <a:rPr lang="es-ES" sz="2000" dirty="0" err="1" smtClean="0"/>
              <a:t>only</a:t>
            </a:r>
            <a:r>
              <a:rPr lang="es-ES" sz="2000" dirty="0" smtClean="0"/>
              <a:t> </a:t>
            </a:r>
            <a:r>
              <a:rPr lang="es-ES" sz="2000" dirty="0" err="1" smtClean="0"/>
              <a:t>major</a:t>
            </a:r>
            <a:r>
              <a:rPr lang="es-ES" sz="2000" dirty="0" smtClean="0"/>
              <a:t> </a:t>
            </a:r>
            <a:r>
              <a:rPr lang="es-ES" sz="2000" dirty="0" err="1" smtClean="0"/>
              <a:t>where</a:t>
            </a:r>
            <a:r>
              <a:rPr lang="es-ES" sz="2000" dirty="0" smtClean="0"/>
              <a:t> </a:t>
            </a:r>
            <a:r>
              <a:rPr lang="es-ES" sz="2000" dirty="0" err="1" smtClean="0"/>
              <a:t>innovation</a:t>
            </a:r>
            <a:r>
              <a:rPr lang="es-ES" sz="2000" dirty="0" smtClean="0"/>
              <a:t> </a:t>
            </a:r>
            <a:r>
              <a:rPr lang="es-ES" sz="2000" dirty="0" err="1" smtClean="0"/>
              <a:t>occurs</a:t>
            </a:r>
            <a:r>
              <a:rPr lang="es-ES" sz="2000" dirty="0" smtClean="0"/>
              <a:t> </a:t>
            </a:r>
            <a:r>
              <a:rPr lang="es-ES" sz="2000" dirty="0" err="1" smtClean="0"/>
              <a:t>frequently</a:t>
            </a:r>
            <a:r>
              <a:rPr lang="es-ES" sz="2000" dirty="0"/>
              <a:t> </a:t>
            </a:r>
            <a:r>
              <a:rPr lang="es-ES" sz="2000" dirty="0" err="1" smtClean="0"/>
              <a:t>that</a:t>
            </a:r>
            <a:r>
              <a:rPr lang="es-ES" sz="2000" dirty="0" smtClean="0"/>
              <a:t> </a:t>
            </a:r>
            <a:r>
              <a:rPr lang="es-ES" sz="2000" dirty="0" err="1" smtClean="0"/>
              <a:t>is</a:t>
            </a:r>
            <a:r>
              <a:rPr lang="es-ES" sz="2000" dirty="0" smtClean="0"/>
              <a:t> </a:t>
            </a:r>
            <a:r>
              <a:rPr lang="es-ES" sz="2000" dirty="0" err="1" smtClean="0"/>
              <a:t>also</a:t>
            </a:r>
            <a:r>
              <a:rPr lang="es-ES" sz="2000" dirty="0" smtClean="0"/>
              <a:t> </a:t>
            </a:r>
            <a:r>
              <a:rPr lang="es-ES" sz="2000" dirty="0" err="1" smtClean="0"/>
              <a:t>predominated</a:t>
            </a:r>
            <a:r>
              <a:rPr lang="es-ES" sz="2000" dirty="0" smtClean="0"/>
              <a:t> </a:t>
            </a:r>
            <a:r>
              <a:rPr lang="es-ES" sz="2000" dirty="0" err="1" smtClean="0"/>
              <a:t>by</a:t>
            </a:r>
            <a:r>
              <a:rPr lang="es-ES" sz="2000" dirty="0" smtClean="0"/>
              <a:t> </a:t>
            </a:r>
            <a:r>
              <a:rPr lang="es-ES" sz="2000" dirty="0" err="1" smtClean="0"/>
              <a:t>women</a:t>
            </a:r>
            <a:r>
              <a:rPr lang="es-ES" sz="2000" dirty="0" smtClean="0"/>
              <a:t>. </a:t>
            </a:r>
          </a:p>
          <a:p>
            <a:pPr marL="0" indent="0" algn="just">
              <a:buNone/>
            </a:pPr>
            <a:endParaRPr lang="es-ES" sz="2000" dirty="0" smtClean="0"/>
          </a:p>
          <a:p>
            <a:pPr marL="0" indent="0" algn="just">
              <a:spcBef>
                <a:spcPts val="150"/>
              </a:spcBef>
              <a:buNone/>
            </a:pPr>
            <a:r>
              <a:rPr lang="es-ES" sz="2000" dirty="0" smtClean="0"/>
              <a:t>Of </a:t>
            </a:r>
            <a:r>
              <a:rPr lang="es-ES" sz="2000" dirty="0" err="1" smtClean="0"/>
              <a:t>all</a:t>
            </a:r>
            <a:r>
              <a:rPr lang="es-ES" sz="2000" dirty="0" smtClean="0"/>
              <a:t> 643 </a:t>
            </a:r>
            <a:r>
              <a:rPr lang="es-ES" sz="2000" dirty="0" err="1" smtClean="0"/>
              <a:t>students</a:t>
            </a:r>
            <a:r>
              <a:rPr lang="es-ES" sz="2000" dirty="0" smtClean="0"/>
              <a:t> </a:t>
            </a:r>
            <a:r>
              <a:rPr lang="es-ES" sz="2000" dirty="0" err="1" smtClean="0"/>
              <a:t>enrolled</a:t>
            </a:r>
            <a:r>
              <a:rPr lang="es-ES" sz="2000" dirty="0" smtClean="0"/>
              <a:t> in </a:t>
            </a:r>
            <a:r>
              <a:rPr lang="es-ES" sz="2000" dirty="0" err="1" smtClean="0"/>
              <a:t>basic</a:t>
            </a:r>
            <a:r>
              <a:rPr lang="es-ES" sz="2000" dirty="0" smtClean="0"/>
              <a:t> </a:t>
            </a:r>
            <a:r>
              <a:rPr lang="es-ES" sz="2000" dirty="0" err="1" smtClean="0"/>
              <a:t>sciences</a:t>
            </a:r>
            <a:r>
              <a:rPr lang="es-ES" sz="2000" dirty="0" smtClean="0"/>
              <a:t> in 2011, 413 </a:t>
            </a:r>
            <a:r>
              <a:rPr lang="es-ES" sz="2000" dirty="0" err="1" smtClean="0"/>
              <a:t>were</a:t>
            </a:r>
            <a:r>
              <a:rPr lang="es-ES" sz="2000" dirty="0" smtClean="0"/>
              <a:t> </a:t>
            </a:r>
            <a:r>
              <a:rPr lang="es-ES" sz="2000" dirty="0" err="1" smtClean="0"/>
              <a:t>men</a:t>
            </a:r>
            <a:r>
              <a:rPr lang="es-ES" sz="2000" dirty="0" smtClean="0"/>
              <a:t> and 230 </a:t>
            </a:r>
            <a:r>
              <a:rPr lang="es-ES" sz="2000" dirty="0" err="1" smtClean="0"/>
              <a:t>women</a:t>
            </a:r>
            <a:r>
              <a:rPr lang="es-ES" sz="2000" dirty="0" smtClean="0"/>
              <a:t>. </a:t>
            </a:r>
          </a:p>
          <a:p>
            <a:pPr marL="0" indent="0">
              <a:spcBef>
                <a:spcPts val="150"/>
              </a:spcBef>
              <a:buNone/>
            </a:pPr>
            <a:endParaRPr lang="es-ES" sz="2000" dirty="0" smtClean="0"/>
          </a:p>
          <a:p>
            <a:pPr marL="0" indent="0">
              <a:spcBef>
                <a:spcPts val="150"/>
              </a:spcBef>
              <a:buNone/>
            </a:pPr>
            <a:r>
              <a:rPr lang="es-ES" sz="2000" dirty="0" err="1" smtClean="0"/>
              <a:t>Other</a:t>
            </a:r>
            <a:r>
              <a:rPr lang="es-ES" sz="2000" dirty="0" smtClean="0"/>
              <a:t> </a:t>
            </a:r>
            <a:r>
              <a:rPr lang="es-ES" sz="2000" dirty="0" err="1" smtClean="0"/>
              <a:t>careers</a:t>
            </a:r>
            <a:r>
              <a:rPr lang="es-ES" sz="2000" dirty="0" smtClean="0"/>
              <a:t> and </a:t>
            </a:r>
            <a:r>
              <a:rPr lang="es-ES" sz="2000" dirty="0" err="1" smtClean="0"/>
              <a:t>fields</a:t>
            </a:r>
            <a:r>
              <a:rPr lang="es-ES" sz="2000" dirty="0" smtClean="0"/>
              <a:t> of </a:t>
            </a:r>
            <a:r>
              <a:rPr lang="es-ES" sz="2000" dirty="0" err="1" smtClean="0"/>
              <a:t>study</a:t>
            </a:r>
            <a:r>
              <a:rPr lang="es-ES" sz="2000" dirty="0" smtClean="0"/>
              <a:t> </a:t>
            </a:r>
            <a:r>
              <a:rPr lang="es-ES" sz="2000" dirty="0" err="1" smtClean="0"/>
              <a:t>where</a:t>
            </a:r>
            <a:r>
              <a:rPr lang="es-ES" sz="2000" dirty="0" smtClean="0"/>
              <a:t> </a:t>
            </a:r>
            <a:r>
              <a:rPr lang="es-ES" sz="2000" dirty="0" err="1" smtClean="0"/>
              <a:t>innovation</a:t>
            </a:r>
            <a:r>
              <a:rPr lang="es-ES" sz="2000" dirty="0" smtClean="0"/>
              <a:t> </a:t>
            </a:r>
            <a:r>
              <a:rPr lang="es-ES" sz="2000" dirty="0" err="1" smtClean="0"/>
              <a:t>is</a:t>
            </a:r>
            <a:r>
              <a:rPr lang="es-ES" sz="2000" dirty="0" smtClean="0"/>
              <a:t> </a:t>
            </a:r>
            <a:r>
              <a:rPr lang="es-ES" sz="2000" dirty="0" err="1" smtClean="0"/>
              <a:t>common</a:t>
            </a:r>
            <a:r>
              <a:rPr lang="es-ES" sz="2000" dirty="0" smtClean="0"/>
              <a:t> show a more </a:t>
            </a:r>
            <a:r>
              <a:rPr lang="es-ES" sz="2000" dirty="0" err="1" smtClean="0"/>
              <a:t>balanced</a:t>
            </a:r>
            <a:r>
              <a:rPr lang="es-ES" sz="2000" dirty="0" smtClean="0"/>
              <a:t> </a:t>
            </a:r>
            <a:r>
              <a:rPr lang="es-ES" sz="2000" dirty="0" err="1" smtClean="0"/>
              <a:t>picture</a:t>
            </a:r>
            <a:r>
              <a:rPr lang="es-ES" sz="2000" dirty="0" smtClean="0"/>
              <a:t>. </a:t>
            </a:r>
            <a:r>
              <a:rPr lang="es-ES" sz="2000" dirty="0" err="1" smtClean="0"/>
              <a:t>Chemical</a:t>
            </a:r>
            <a:r>
              <a:rPr lang="es-ES" sz="2000" dirty="0" smtClean="0"/>
              <a:t> </a:t>
            </a:r>
            <a:r>
              <a:rPr lang="es-ES" sz="2000" dirty="0" err="1" smtClean="0"/>
              <a:t>engineering</a:t>
            </a:r>
            <a:r>
              <a:rPr lang="es-ES" sz="2000" dirty="0" smtClean="0"/>
              <a:t>, </a:t>
            </a:r>
            <a:r>
              <a:rPr lang="es-ES" sz="2000" dirty="0" err="1" smtClean="0"/>
              <a:t>for</a:t>
            </a:r>
            <a:r>
              <a:rPr lang="es-ES" sz="2000" dirty="0" smtClean="0"/>
              <a:t> </a:t>
            </a:r>
            <a:r>
              <a:rPr lang="es-ES" sz="2000" dirty="0" err="1" smtClean="0"/>
              <a:t>example</a:t>
            </a:r>
            <a:r>
              <a:rPr lang="es-ES" sz="2000" dirty="0" smtClean="0"/>
              <a:t>, </a:t>
            </a:r>
            <a:r>
              <a:rPr lang="es-ES" sz="2000" dirty="0" err="1" smtClean="0"/>
              <a:t>enrolled</a:t>
            </a:r>
            <a:r>
              <a:rPr lang="es-ES" sz="2000" dirty="0" smtClean="0"/>
              <a:t> 1,270 </a:t>
            </a:r>
            <a:r>
              <a:rPr lang="es-ES" sz="2000" dirty="0" err="1" smtClean="0"/>
              <a:t>students</a:t>
            </a:r>
            <a:r>
              <a:rPr lang="es-ES" sz="2000" dirty="0" smtClean="0"/>
              <a:t> of </a:t>
            </a:r>
            <a:r>
              <a:rPr lang="es-ES" sz="2000" dirty="0" err="1" smtClean="0"/>
              <a:t>which</a:t>
            </a:r>
            <a:r>
              <a:rPr lang="es-ES" sz="2000" dirty="0" smtClean="0"/>
              <a:t> 626 are </a:t>
            </a:r>
            <a:r>
              <a:rPr lang="es-ES" sz="2000" dirty="0" err="1" smtClean="0"/>
              <a:t>women</a:t>
            </a:r>
            <a:r>
              <a:rPr lang="es-ES" sz="2000" dirty="0" smtClean="0"/>
              <a:t>. </a:t>
            </a:r>
          </a:p>
          <a:p>
            <a:pPr marL="0" indent="0">
              <a:spcBef>
                <a:spcPts val="150"/>
              </a:spcBef>
              <a:buNone/>
            </a:pPr>
            <a:r>
              <a:rPr lang="es-ES" sz="2000" dirty="0" err="1" smtClean="0"/>
              <a:t>Statistics</a:t>
            </a:r>
            <a:r>
              <a:rPr lang="es-ES" sz="2000" dirty="0" smtClean="0"/>
              <a:t> </a:t>
            </a:r>
            <a:r>
              <a:rPr lang="es-ES" sz="2000" dirty="0" err="1" smtClean="0"/>
              <a:t>provided</a:t>
            </a:r>
            <a:r>
              <a:rPr lang="es-ES" sz="2000" dirty="0" smtClean="0"/>
              <a:t> </a:t>
            </a:r>
            <a:r>
              <a:rPr lang="es-ES" sz="2000" dirty="0" err="1" smtClean="0"/>
              <a:t>by</a:t>
            </a:r>
            <a:r>
              <a:rPr lang="es-ES" sz="2000" dirty="0" smtClean="0"/>
              <a:t> </a:t>
            </a:r>
            <a:r>
              <a:rPr lang="es-ES" sz="2000" dirty="0" err="1" smtClean="0"/>
              <a:t>the</a:t>
            </a:r>
            <a:r>
              <a:rPr lang="es-ES" sz="2000" dirty="0" smtClean="0"/>
              <a:t> MESCYT.</a:t>
            </a:r>
            <a:endParaRPr lang="es-ES" sz="2000" dirty="0"/>
          </a:p>
        </p:txBody>
      </p:sp>
      <p:pic>
        <p:nvPicPr>
          <p:cNvPr id="3075" name="Picture 3" descr="C:\Users\m.garcia\Desktop\estadistica.jpg"/>
          <p:cNvPicPr>
            <a:picLocks noChangeAspect="1" noChangeArrowheads="1"/>
          </p:cNvPicPr>
          <p:nvPr/>
        </p:nvPicPr>
        <p:blipFill>
          <a:blip r:embed="rId8"/>
          <a:srcRect/>
          <a:stretch>
            <a:fillRect/>
          </a:stretch>
        </p:blipFill>
        <p:spPr bwMode="auto">
          <a:xfrm>
            <a:off x="177680" y="1942727"/>
            <a:ext cx="4538336" cy="33888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 name="Agrupar 1"/>
          <p:cNvGrpSpPr/>
          <p:nvPr/>
        </p:nvGrpSpPr>
        <p:grpSpPr>
          <a:xfrm>
            <a:off x="4788024" y="1124744"/>
            <a:ext cx="729908" cy="2737644"/>
            <a:chOff x="4954491" y="1125529"/>
            <a:chExt cx="729908" cy="2737644"/>
          </a:xfrm>
        </p:grpSpPr>
        <p:pic>
          <p:nvPicPr>
            <p:cNvPr id="3076" name="Picture 4" descr="C:\Users\m.garcia\Desktop\ggg.png"/>
            <p:cNvPicPr>
              <a:picLocks noChangeAspect="1" noChangeArrowheads="1"/>
            </p:cNvPicPr>
            <p:nvPr/>
          </p:nvPicPr>
          <p:blipFill>
            <a:blip r:embed="rId9" cstate="print"/>
            <a:srcRect/>
            <a:stretch>
              <a:fillRect/>
            </a:stretch>
          </p:blipFill>
          <p:spPr bwMode="auto">
            <a:xfrm>
              <a:off x="5026499" y="2421673"/>
              <a:ext cx="548330" cy="433388"/>
            </a:xfrm>
            <a:prstGeom prst="rect">
              <a:avLst/>
            </a:prstGeom>
            <a:noFill/>
          </p:spPr>
        </p:pic>
        <p:pic>
          <p:nvPicPr>
            <p:cNvPr id="24" name="Picture 4" descr="C:\Users\m.garcia\Desktop\ggg.png"/>
            <p:cNvPicPr>
              <a:picLocks noChangeAspect="1" noChangeArrowheads="1"/>
            </p:cNvPicPr>
            <p:nvPr/>
          </p:nvPicPr>
          <p:blipFill>
            <a:blip r:embed="rId9" cstate="print"/>
            <a:srcRect/>
            <a:stretch>
              <a:fillRect/>
            </a:stretch>
          </p:blipFill>
          <p:spPr bwMode="auto">
            <a:xfrm>
              <a:off x="5136069" y="1125529"/>
              <a:ext cx="548330" cy="433388"/>
            </a:xfrm>
            <a:prstGeom prst="rect">
              <a:avLst/>
            </a:prstGeom>
            <a:noFill/>
          </p:spPr>
        </p:pic>
        <p:pic>
          <p:nvPicPr>
            <p:cNvPr id="25" name="Picture 4" descr="C:\Users\m.garcia\Desktop\ggg.png"/>
            <p:cNvPicPr>
              <a:picLocks noChangeAspect="1" noChangeArrowheads="1"/>
            </p:cNvPicPr>
            <p:nvPr/>
          </p:nvPicPr>
          <p:blipFill>
            <a:blip r:embed="rId9" cstate="print"/>
            <a:srcRect/>
            <a:stretch>
              <a:fillRect/>
            </a:stretch>
          </p:blipFill>
          <p:spPr bwMode="auto">
            <a:xfrm>
              <a:off x="4954491" y="3429785"/>
              <a:ext cx="548330" cy="433388"/>
            </a:xfrm>
            <a:prstGeom prst="rect">
              <a:avLst/>
            </a:prstGeom>
            <a:noFill/>
          </p:spPr>
        </p:pic>
      </p:grpSp>
      <p:sp>
        <p:nvSpPr>
          <p:cNvPr id="27" name="26 Rectángulo"/>
          <p:cNvSpPr/>
          <p:nvPr/>
        </p:nvSpPr>
        <p:spPr>
          <a:xfrm>
            <a:off x="526507" y="399102"/>
            <a:ext cx="4572000" cy="646331"/>
          </a:xfrm>
          <a:prstGeom prst="rect">
            <a:avLst/>
          </a:prstGeom>
        </p:spPr>
        <p:txBody>
          <a:bodyPr>
            <a:spAutoFit/>
          </a:bodyPr>
          <a:lstStyle/>
          <a:p>
            <a:r>
              <a:rPr lang="es-ES" dirty="0" smtClean="0">
                <a:solidFill>
                  <a:schemeClr val="bg1"/>
                </a:solidFill>
                <a:latin typeface="Adobe Kaiti Std R" pitchFamily="18" charset="-128"/>
                <a:ea typeface="Adobe Kaiti Std R" pitchFamily="18" charset="-128"/>
                <a:cs typeface="Adobe Gurmukhi" pitchFamily="50" charset="0"/>
              </a:rPr>
              <a:t>MUJER Y PROPIEDAD INDUSTRIAL EN        </a:t>
            </a:r>
          </a:p>
          <a:p>
            <a:r>
              <a:rPr lang="es-ES" dirty="0" smtClean="0">
                <a:solidFill>
                  <a:schemeClr val="bg1"/>
                </a:solidFill>
                <a:latin typeface="Adobe Kaiti Std R" pitchFamily="18" charset="-128"/>
                <a:ea typeface="Adobe Kaiti Std R" pitchFamily="18" charset="-128"/>
                <a:cs typeface="Adobe Gurmukhi" pitchFamily="50" charset="0"/>
              </a:rPr>
              <a:t>          REPÚBLICA DOMINICANA  </a:t>
            </a:r>
            <a:endParaRPr lang="es-E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
                                        <p:tgtEl>
                                          <p:spTgt spid="3075"/>
                                        </p:tgtEl>
                                      </p:cBhvr>
                                    </p:animEffect>
                                    <p:anim calcmode="lin" valueType="num">
                                      <p:cBhvr>
                                        <p:cTn id="14" dur="400" fill="hold"/>
                                        <p:tgtEl>
                                          <p:spTgt spid="3075"/>
                                        </p:tgtEl>
                                        <p:attrNameLst>
                                          <p:attrName>ppt_x</p:attrName>
                                        </p:attrNameLst>
                                      </p:cBhvr>
                                      <p:tavLst>
                                        <p:tav tm="0">
                                          <p:val>
                                            <p:strVal val="#ppt_x"/>
                                          </p:val>
                                        </p:tav>
                                        <p:tav tm="100000">
                                          <p:val>
                                            <p:strVal val="#ppt_x"/>
                                          </p:val>
                                        </p:tav>
                                      </p:tavLst>
                                    </p:anim>
                                    <p:anim calcmode="lin" valueType="num">
                                      <p:cBhvr>
                                        <p:cTn id="15" dur="400" fill="hold"/>
                                        <p:tgtEl>
                                          <p:spTgt spid="3075"/>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0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0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barn(inVertical)">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0" y="0"/>
            <a:ext cx="9372600" cy="6858000"/>
            <a:chOff x="-609600" y="11291"/>
            <a:chExt cx="10820400" cy="7664030"/>
          </a:xfrm>
        </p:grpSpPr>
        <p:pic>
          <p:nvPicPr>
            <p:cNvPr id="7" name="Picture 6" descr="C:\Users\m.garcia\Desktop\fondo de presentacion.jpg"/>
            <p:cNvPicPr>
              <a:picLocks noChangeAspect="1" noChangeArrowheads="1"/>
            </p:cNvPicPr>
            <p:nvPr/>
          </p:nvPicPr>
          <p:blipFill>
            <a:blip r:embed="rId2"/>
            <a:srcRect/>
            <a:stretch>
              <a:fillRect/>
            </a:stretch>
          </p:blipFill>
          <p:spPr bwMode="auto">
            <a:xfrm>
              <a:off x="-609600" y="14288"/>
              <a:ext cx="10591800" cy="7612111"/>
            </a:xfrm>
            <a:prstGeom prst="rect">
              <a:avLst/>
            </a:prstGeom>
            <a:noFill/>
          </p:spPr>
        </p:pic>
        <p:pic>
          <p:nvPicPr>
            <p:cNvPr id="8" name="Picture 5" descr="C:\Users\m.garcia\Desktop\banner.png"/>
            <p:cNvPicPr>
              <a:picLocks noChangeAspect="1" noChangeArrowheads="1"/>
            </p:cNvPicPr>
            <p:nvPr/>
          </p:nvPicPr>
          <p:blipFill>
            <a:blip r:embed="rId3"/>
            <a:srcRect/>
            <a:stretch>
              <a:fillRect/>
            </a:stretch>
          </p:blipFill>
          <p:spPr bwMode="auto">
            <a:xfrm>
              <a:off x="-609600" y="242888"/>
              <a:ext cx="10591800" cy="5791200"/>
            </a:xfrm>
            <a:prstGeom prst="rect">
              <a:avLst/>
            </a:prstGeom>
            <a:noFill/>
          </p:spPr>
        </p:pic>
        <p:pic>
          <p:nvPicPr>
            <p:cNvPr id="9" name="Picture 7" descr="C:\Users\m.garcia\Desktop\domincan.png"/>
            <p:cNvPicPr>
              <a:picLocks noChangeAspect="1" noChangeArrowheads="1"/>
            </p:cNvPicPr>
            <p:nvPr/>
          </p:nvPicPr>
          <p:blipFill>
            <a:blip r:embed="rId4"/>
            <a:srcRect/>
            <a:stretch>
              <a:fillRect/>
            </a:stretch>
          </p:blipFill>
          <p:spPr bwMode="auto">
            <a:xfrm>
              <a:off x="-609600" y="11291"/>
              <a:ext cx="10591800" cy="485775"/>
            </a:xfrm>
            <a:prstGeom prst="rect">
              <a:avLst/>
            </a:prstGeom>
            <a:noFill/>
          </p:spPr>
        </p:pic>
        <p:pic>
          <p:nvPicPr>
            <p:cNvPr id="10" name="Picture 11" descr="C:\Users\m.garcia\Desktop\LOGO ONAPI 2012.png"/>
            <p:cNvPicPr>
              <a:picLocks noChangeAspect="1" noChangeArrowheads="1"/>
            </p:cNvPicPr>
            <p:nvPr/>
          </p:nvPicPr>
          <p:blipFill>
            <a:blip r:embed="rId5" cstate="print"/>
            <a:srcRect/>
            <a:stretch>
              <a:fillRect/>
            </a:stretch>
          </p:blipFill>
          <p:spPr bwMode="auto">
            <a:xfrm>
              <a:off x="7620000" y="6526455"/>
              <a:ext cx="2590800" cy="1148866"/>
            </a:xfrm>
            <a:prstGeom prst="rect">
              <a:avLst/>
            </a:prstGeom>
            <a:noFill/>
          </p:spPr>
        </p:pic>
        <p:pic>
          <p:nvPicPr>
            <p:cNvPr id="11" name="Picture 12" descr="C:\Users\m.garcia\Desktop\LOGO RUEDA ONAPI blue.png"/>
            <p:cNvPicPr>
              <a:picLocks noChangeAspect="1" noChangeArrowheads="1"/>
            </p:cNvPicPr>
            <p:nvPr/>
          </p:nvPicPr>
          <p:blipFill>
            <a:blip r:embed="rId6" cstate="print"/>
            <a:srcRect/>
            <a:stretch>
              <a:fillRect/>
            </a:stretch>
          </p:blipFill>
          <p:spPr bwMode="auto">
            <a:xfrm>
              <a:off x="-609600" y="6948488"/>
              <a:ext cx="685800" cy="685800"/>
            </a:xfrm>
            <a:prstGeom prst="rect">
              <a:avLst/>
            </a:prstGeom>
            <a:noFill/>
          </p:spPr>
        </p:pic>
      </p:grpSp>
      <p:graphicFrame>
        <p:nvGraphicFramePr>
          <p:cNvPr id="4" name="3 Tabla"/>
          <p:cNvGraphicFramePr>
            <a:graphicFrameLocks noGrp="1"/>
          </p:cNvGraphicFramePr>
          <p:nvPr>
            <p:extLst>
              <p:ext uri="{D42A27DB-BD31-4B8C-83A1-F6EECF244321}">
                <p14:modId xmlns:p14="http://schemas.microsoft.com/office/powerpoint/2010/main" val="237450766"/>
              </p:ext>
            </p:extLst>
          </p:nvPr>
        </p:nvGraphicFramePr>
        <p:xfrm>
          <a:off x="91827" y="1988840"/>
          <a:ext cx="9052173" cy="2365908"/>
        </p:xfrm>
        <a:graphic>
          <a:graphicData uri="http://schemas.openxmlformats.org/drawingml/2006/table">
            <a:tbl>
              <a:tblPr>
                <a:tableStyleId>{EB9631B5-78F2-41C9-869B-9F39066F8104}</a:tableStyleId>
              </a:tblPr>
              <a:tblGrid>
                <a:gridCol w="1035472"/>
                <a:gridCol w="817876"/>
                <a:gridCol w="931968"/>
                <a:gridCol w="675049"/>
                <a:gridCol w="931968"/>
                <a:gridCol w="931968"/>
                <a:gridCol w="931968"/>
                <a:gridCol w="931968"/>
                <a:gridCol w="931968"/>
                <a:gridCol w="931968"/>
              </a:tblGrid>
              <a:tr h="394318">
                <a:tc>
                  <a:txBody>
                    <a:bodyPr/>
                    <a:lstStyle/>
                    <a:p>
                      <a:endParaRPr lang="es-ES" dirty="0"/>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endParaRPr lang="es-ES" dirty="0"/>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b"/>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318">
                <a:tc>
                  <a:txBody>
                    <a:bodyPr/>
                    <a:lstStyle/>
                    <a:p>
                      <a:pPr algn="ctr" fontAlgn="b"/>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s-ES" sz="900" u="none" strike="noStrike" dirty="0"/>
                        <a:t> </a:t>
                      </a:r>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dirty="0">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ES" sz="900" b="0" i="0" u="none" strike="noStrike">
                        <a:solidFill>
                          <a:srgbClr val="000000"/>
                        </a:solidFill>
                        <a:latin typeface="Calibri"/>
                      </a:endParaRPr>
                    </a:p>
                  </a:txBody>
                  <a:tcPr marL="6938" marR="6938" marT="693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318">
                <a:tc>
                  <a:txBody>
                    <a:bodyPr/>
                    <a:lstStyle/>
                    <a:p>
                      <a:pPr algn="ctr" fontAlgn="ctr"/>
                      <a:r>
                        <a:rPr lang="es-ES" sz="1800" b="1" u="none" strike="noStrike" dirty="0" err="1" smtClean="0"/>
                        <a:t>Year</a:t>
                      </a:r>
                      <a:endParaRPr lang="es-ES" sz="18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2009</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2010</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2011</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2012</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2013</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2014</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TOTAL</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1" u="none" strike="noStrike" dirty="0"/>
                        <a:t>%</a:t>
                      </a:r>
                      <a:endParaRPr lang="es-ES" sz="2000" b="1"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318">
                <a:tc>
                  <a:txBody>
                    <a:bodyPr/>
                    <a:lstStyle/>
                    <a:p>
                      <a:pPr algn="ctr" fontAlgn="ctr"/>
                      <a:r>
                        <a:rPr lang="es-ES" sz="1800" b="0" i="0" u="none" strike="noStrike" dirty="0" err="1" smtClean="0">
                          <a:solidFill>
                            <a:schemeClr val="dk1"/>
                          </a:solidFill>
                          <a:latin typeface="+mn-lt"/>
                        </a:rPr>
                        <a:t>Female</a:t>
                      </a:r>
                      <a:endParaRPr lang="es-ES" sz="18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a:t>17</a:t>
                      </a:r>
                      <a:endParaRPr lang="es-ES" sz="2000" b="0" i="0" u="none" strike="noStrike">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12</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10</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6</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17</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15</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77</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38.50%</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318">
                <a:tc>
                  <a:txBody>
                    <a:bodyPr/>
                    <a:lstStyle/>
                    <a:p>
                      <a:pPr algn="ctr" fontAlgn="ctr"/>
                      <a:r>
                        <a:rPr lang="es-ES" sz="1800" u="none" strike="noStrike" dirty="0" err="1" smtClean="0"/>
                        <a:t>Male</a:t>
                      </a:r>
                      <a:endParaRPr lang="es-ES" sz="18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19</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21</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22</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13</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30</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18</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123</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61.50%</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4318">
                <a:tc>
                  <a:txBody>
                    <a:bodyPr/>
                    <a:lstStyle/>
                    <a:p>
                      <a:pPr algn="ctr" fontAlgn="ctr"/>
                      <a:endParaRPr lang="es-ES" sz="24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u="none" strike="noStrike" dirty="0"/>
                        <a:t>200</a:t>
                      </a: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sz="2000" b="0" i="0" u="none" strike="noStrike" dirty="0">
                        <a:solidFill>
                          <a:srgbClr val="000000"/>
                        </a:solidFill>
                        <a:latin typeface="Calibri"/>
                      </a:endParaRPr>
                    </a:p>
                  </a:txBody>
                  <a:tcPr marL="6938" marR="6938" marT="6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699519900"/>
              </p:ext>
            </p:extLst>
          </p:nvPr>
        </p:nvGraphicFramePr>
        <p:xfrm>
          <a:off x="26863" y="1124744"/>
          <a:ext cx="8929754" cy="738458"/>
        </p:xfrm>
        <a:graphic>
          <a:graphicData uri="http://schemas.openxmlformats.org/drawingml/2006/table">
            <a:tbl>
              <a:tblPr/>
              <a:tblGrid>
                <a:gridCol w="982162"/>
                <a:gridCol w="993449"/>
                <a:gridCol w="993449"/>
                <a:gridCol w="993449"/>
                <a:gridCol w="993449"/>
                <a:gridCol w="993449"/>
                <a:gridCol w="993449"/>
                <a:gridCol w="993449"/>
                <a:gridCol w="993449"/>
              </a:tblGrid>
              <a:tr h="428628">
                <a:tc>
                  <a:txBody>
                    <a:bodyPr/>
                    <a:lstStyle/>
                    <a:p>
                      <a:pPr algn="ctr" fontAlgn="b"/>
                      <a:endParaRPr lang="es-ES" sz="900" b="0" i="0" u="none" strike="noStrike" dirty="0">
                        <a:solidFill>
                          <a:srgbClr val="000000"/>
                        </a:solidFill>
                        <a:latin typeface="Calibri"/>
                      </a:endParaRPr>
                    </a:p>
                  </a:txBody>
                  <a:tcPr marL="6938" marR="6938" marT="6938" marB="0" anchor="b">
                    <a:lnL>
                      <a:noFill/>
                    </a:lnL>
                    <a:lnR>
                      <a:noFill/>
                    </a:lnR>
                    <a:lnT>
                      <a:noFill/>
                    </a:lnT>
                    <a:lnB>
                      <a:noFill/>
                    </a:lnB>
                  </a:tcPr>
                </a:tc>
                <a:tc gridSpan="8">
                  <a:txBody>
                    <a:bodyPr/>
                    <a:lstStyle/>
                    <a:p>
                      <a:pPr algn="l" fontAlgn="b"/>
                      <a:r>
                        <a:rPr lang="es-ES" sz="2400" b="1" i="0" u="none" strike="noStrike" dirty="0" err="1" smtClean="0">
                          <a:solidFill>
                            <a:srgbClr val="000000"/>
                          </a:solidFill>
                          <a:latin typeface="Calibri"/>
                        </a:rPr>
                        <a:t>Gender</a:t>
                      </a:r>
                      <a:r>
                        <a:rPr lang="es-ES" sz="2400" b="1" i="0" u="none" strike="noStrike" baseline="0" dirty="0" smtClean="0">
                          <a:solidFill>
                            <a:srgbClr val="000000"/>
                          </a:solidFill>
                          <a:latin typeface="Calibri"/>
                        </a:rPr>
                        <a:t> </a:t>
                      </a:r>
                      <a:r>
                        <a:rPr lang="es-ES" sz="2400" b="1" i="0" u="none" strike="noStrike" baseline="0" dirty="0" err="1" smtClean="0">
                          <a:solidFill>
                            <a:srgbClr val="000000"/>
                          </a:solidFill>
                          <a:latin typeface="Calibri"/>
                        </a:rPr>
                        <a:t>statistics</a:t>
                      </a:r>
                      <a:r>
                        <a:rPr lang="es-ES" sz="2400" b="1" i="0" u="none" strike="noStrike" baseline="0" dirty="0" smtClean="0">
                          <a:solidFill>
                            <a:srgbClr val="000000"/>
                          </a:solidFill>
                          <a:latin typeface="Calibri"/>
                        </a:rPr>
                        <a:t> </a:t>
                      </a:r>
                      <a:r>
                        <a:rPr lang="es-ES" sz="2400" b="1" i="0" u="none" strike="noStrike" baseline="0" dirty="0" err="1" smtClean="0">
                          <a:solidFill>
                            <a:srgbClr val="000000"/>
                          </a:solidFill>
                          <a:latin typeface="Calibri"/>
                        </a:rPr>
                        <a:t>for</a:t>
                      </a:r>
                      <a:r>
                        <a:rPr lang="es-ES" sz="2400" b="1" i="0" u="none" strike="noStrike" baseline="0" dirty="0" smtClean="0">
                          <a:solidFill>
                            <a:srgbClr val="000000"/>
                          </a:solidFill>
                          <a:latin typeface="Calibri"/>
                        </a:rPr>
                        <a:t> </a:t>
                      </a:r>
                      <a:r>
                        <a:rPr lang="es-ES" sz="2400" b="1" i="0" u="none" strike="noStrike" baseline="0" dirty="0" err="1" smtClean="0">
                          <a:solidFill>
                            <a:srgbClr val="000000"/>
                          </a:solidFill>
                          <a:latin typeface="Calibri"/>
                        </a:rPr>
                        <a:t>participants</a:t>
                      </a:r>
                      <a:r>
                        <a:rPr lang="es-ES" sz="2400" b="1" i="0" u="none" strike="noStrike" baseline="0" dirty="0" smtClean="0">
                          <a:solidFill>
                            <a:srgbClr val="000000"/>
                          </a:solidFill>
                          <a:latin typeface="Calibri"/>
                        </a:rPr>
                        <a:t> in </a:t>
                      </a:r>
                      <a:r>
                        <a:rPr lang="es-ES" sz="2400" b="1" i="0" u="none" strike="noStrike" baseline="0" dirty="0" err="1" smtClean="0">
                          <a:solidFill>
                            <a:srgbClr val="000000"/>
                          </a:solidFill>
                          <a:latin typeface="Calibri"/>
                        </a:rPr>
                        <a:t>Bussiness</a:t>
                      </a:r>
                      <a:r>
                        <a:rPr lang="es-ES" sz="2400" b="1" i="0" u="none" strike="noStrike" baseline="0" dirty="0" smtClean="0">
                          <a:solidFill>
                            <a:srgbClr val="000000"/>
                          </a:solidFill>
                          <a:latin typeface="Calibri"/>
                        </a:rPr>
                        <a:t> Plan </a:t>
                      </a:r>
                      <a:r>
                        <a:rPr lang="es-ES" sz="2400" b="1" i="0" u="none" strike="noStrike" baseline="0" dirty="0" err="1" smtClean="0">
                          <a:solidFill>
                            <a:srgbClr val="000000"/>
                          </a:solidFill>
                          <a:latin typeface="Calibri"/>
                        </a:rPr>
                        <a:t>Competiton</a:t>
                      </a:r>
                      <a:r>
                        <a:rPr lang="es-ES" sz="2400" b="1" i="0" u="none" strike="noStrike" baseline="0" dirty="0" smtClean="0">
                          <a:solidFill>
                            <a:srgbClr val="000000"/>
                          </a:solidFill>
                          <a:latin typeface="Calibri"/>
                        </a:rPr>
                        <a:t> </a:t>
                      </a:r>
                      <a:r>
                        <a:rPr lang="es-ES" sz="2400" b="1" i="0" u="none" strike="noStrike" baseline="0" dirty="0" err="1" smtClean="0">
                          <a:solidFill>
                            <a:srgbClr val="000000"/>
                          </a:solidFill>
                          <a:latin typeface="Calibri"/>
                        </a:rPr>
                        <a:t>for</a:t>
                      </a:r>
                      <a:r>
                        <a:rPr lang="es-ES" sz="2400" b="1" i="0" u="none" strike="noStrike" baseline="0" dirty="0" smtClean="0">
                          <a:solidFill>
                            <a:srgbClr val="000000"/>
                          </a:solidFill>
                          <a:latin typeface="Calibri"/>
                        </a:rPr>
                        <a:t> </a:t>
                      </a:r>
                      <a:r>
                        <a:rPr lang="es-ES" sz="2400" b="1" i="0" u="none" strike="noStrike" baseline="0" dirty="0" err="1" smtClean="0">
                          <a:solidFill>
                            <a:srgbClr val="000000"/>
                          </a:solidFill>
                          <a:latin typeface="Calibri"/>
                        </a:rPr>
                        <a:t>University</a:t>
                      </a:r>
                      <a:r>
                        <a:rPr lang="es-ES" sz="2400" b="1" i="0" u="none" strike="noStrike" baseline="0" dirty="0" smtClean="0">
                          <a:solidFill>
                            <a:srgbClr val="000000"/>
                          </a:solidFill>
                          <a:latin typeface="Calibri"/>
                        </a:rPr>
                        <a:t> </a:t>
                      </a:r>
                      <a:r>
                        <a:rPr lang="es-ES" sz="2400" b="1" i="0" u="none" strike="noStrike" baseline="0" dirty="0" err="1" smtClean="0">
                          <a:solidFill>
                            <a:srgbClr val="000000"/>
                          </a:solidFill>
                          <a:latin typeface="Calibri"/>
                        </a:rPr>
                        <a:t>students</a:t>
                      </a:r>
                      <a:r>
                        <a:rPr lang="es-ES" sz="2400" b="1" i="0" u="none" strike="noStrike" baseline="0" dirty="0" smtClean="0">
                          <a:solidFill>
                            <a:srgbClr val="000000"/>
                          </a:solidFill>
                          <a:latin typeface="Calibri"/>
                        </a:rPr>
                        <a:t> </a:t>
                      </a:r>
                      <a:r>
                        <a:rPr lang="es-ES" sz="2400" b="1" i="0" u="none" strike="noStrike" dirty="0" smtClean="0">
                          <a:solidFill>
                            <a:srgbClr val="000000"/>
                          </a:solidFill>
                          <a:latin typeface="Calibri"/>
                        </a:rPr>
                        <a:t>2009</a:t>
                      </a:r>
                      <a:r>
                        <a:rPr lang="es-ES" sz="2400" b="1" i="0" u="none" strike="noStrike" dirty="0">
                          <a:solidFill>
                            <a:srgbClr val="000000"/>
                          </a:solidFill>
                          <a:latin typeface="Calibri"/>
                        </a:rPr>
                        <a:t>-2014</a:t>
                      </a:r>
                    </a:p>
                  </a:txBody>
                  <a:tcPr marL="6938" marR="6938" marT="6938" marB="0" anchor="b">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12" name="11 CuadroTexto"/>
          <p:cNvSpPr txBox="1"/>
          <p:nvPr/>
        </p:nvSpPr>
        <p:spPr>
          <a:xfrm>
            <a:off x="899592" y="4509120"/>
            <a:ext cx="7190625" cy="646331"/>
          </a:xfrm>
          <a:prstGeom prst="rect">
            <a:avLst/>
          </a:prstGeom>
          <a:noFill/>
        </p:spPr>
        <p:txBody>
          <a:bodyPr wrap="square" rtlCol="0">
            <a:spAutoFit/>
          </a:bodyPr>
          <a:lstStyle/>
          <a:p>
            <a:endParaRPr lang="en-US" b="1" dirty="0"/>
          </a:p>
          <a:p>
            <a:r>
              <a:rPr lang="en-US" b="1" dirty="0"/>
              <a:t>2009-2014 gender </a:t>
            </a:r>
            <a:r>
              <a:rPr lang="en-US" b="1" dirty="0" smtClean="0"/>
              <a:t>statistics MESCYT</a:t>
            </a:r>
            <a:r>
              <a:rPr lang="en-US" b="1" dirty="0"/>
              <a:t>/</a:t>
            </a:r>
            <a:r>
              <a:rPr lang="en-US" b="1" dirty="0" smtClean="0"/>
              <a:t>EMPLANED. </a:t>
            </a:r>
            <a:endParaRPr lang="es-ES" b="1" dirty="0"/>
          </a:p>
        </p:txBody>
      </p:sp>
      <p:sp>
        <p:nvSpPr>
          <p:cNvPr id="13" name="26 Rectángulo"/>
          <p:cNvSpPr/>
          <p:nvPr/>
        </p:nvSpPr>
        <p:spPr>
          <a:xfrm>
            <a:off x="526507" y="399102"/>
            <a:ext cx="4572000" cy="923330"/>
          </a:xfrm>
          <a:prstGeom prst="rect">
            <a:avLst/>
          </a:prstGeom>
        </p:spPr>
        <p:txBody>
          <a:bodyPr>
            <a:spAutoFit/>
          </a:bodyPr>
          <a:lstStyle/>
          <a:p>
            <a:r>
              <a:rPr lang="es-ES" dirty="0" smtClean="0">
                <a:solidFill>
                  <a:schemeClr val="bg1"/>
                </a:solidFill>
                <a:latin typeface="Adobe Kaiti Std R" pitchFamily="18" charset="-128"/>
                <a:ea typeface="Adobe Kaiti Std R" pitchFamily="18" charset="-128"/>
                <a:cs typeface="Adobe Gurmukhi" pitchFamily="50" charset="0"/>
              </a:rPr>
              <a:t>MUJER Y PROPIEDAD INDUSTRIAL EN        </a:t>
            </a:r>
          </a:p>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3 Grupo"/>
          <p:cNvGrpSpPr/>
          <p:nvPr/>
        </p:nvGrpSpPr>
        <p:grpSpPr>
          <a:xfrm>
            <a:off x="0" y="0"/>
            <a:ext cx="9372600" cy="7075078"/>
            <a:chOff x="-609600" y="11291"/>
            <a:chExt cx="10820400" cy="7664030"/>
          </a:xfrm>
        </p:grpSpPr>
        <p:pic>
          <p:nvPicPr>
            <p:cNvPr id="6" name="Picture 6" descr="C:\Users\m.garcia\Desktop\fondo de presentacion.jpg"/>
            <p:cNvPicPr>
              <a:picLocks noChangeAspect="1" noChangeArrowheads="1"/>
            </p:cNvPicPr>
            <p:nvPr/>
          </p:nvPicPr>
          <p:blipFill>
            <a:blip r:embed="rId3"/>
            <a:srcRect/>
            <a:stretch>
              <a:fillRect/>
            </a:stretch>
          </p:blipFill>
          <p:spPr bwMode="auto">
            <a:xfrm>
              <a:off x="-609600" y="14288"/>
              <a:ext cx="10591800" cy="7612111"/>
            </a:xfrm>
            <a:prstGeom prst="rect">
              <a:avLst/>
            </a:prstGeom>
            <a:noFill/>
          </p:spPr>
        </p:pic>
        <p:pic>
          <p:nvPicPr>
            <p:cNvPr id="7" name="Picture 5" descr="C:\Users\m.garcia\Desktop\banner.png"/>
            <p:cNvPicPr>
              <a:picLocks noChangeAspect="1" noChangeArrowheads="1"/>
            </p:cNvPicPr>
            <p:nvPr/>
          </p:nvPicPr>
          <p:blipFill>
            <a:blip r:embed="rId4"/>
            <a:srcRect/>
            <a:stretch>
              <a:fillRect/>
            </a:stretch>
          </p:blipFill>
          <p:spPr bwMode="auto">
            <a:xfrm>
              <a:off x="-609600" y="242888"/>
              <a:ext cx="10591800" cy="5791200"/>
            </a:xfrm>
            <a:prstGeom prst="rect">
              <a:avLst/>
            </a:prstGeom>
            <a:noFill/>
          </p:spPr>
        </p:pic>
        <p:pic>
          <p:nvPicPr>
            <p:cNvPr id="8" name="Picture 7" descr="C:\Users\m.garcia\Desktop\domincan.png"/>
            <p:cNvPicPr>
              <a:picLocks noChangeAspect="1" noChangeArrowheads="1"/>
            </p:cNvPicPr>
            <p:nvPr/>
          </p:nvPicPr>
          <p:blipFill>
            <a:blip r:embed="rId5"/>
            <a:srcRect/>
            <a:stretch>
              <a:fillRect/>
            </a:stretch>
          </p:blipFill>
          <p:spPr bwMode="auto">
            <a:xfrm>
              <a:off x="-609600" y="11291"/>
              <a:ext cx="10591800" cy="485775"/>
            </a:xfrm>
            <a:prstGeom prst="rect">
              <a:avLst/>
            </a:prstGeom>
            <a:noFill/>
          </p:spPr>
        </p:pic>
        <p:pic>
          <p:nvPicPr>
            <p:cNvPr id="9" name="Picture 11" descr="C:\Users\m.garcia\Desktop\LOGO ONAPI 2012.png"/>
            <p:cNvPicPr>
              <a:picLocks noChangeAspect="1" noChangeArrowheads="1"/>
            </p:cNvPicPr>
            <p:nvPr/>
          </p:nvPicPr>
          <p:blipFill>
            <a:blip r:embed="rId6" cstate="print"/>
            <a:srcRect/>
            <a:stretch>
              <a:fillRect/>
            </a:stretch>
          </p:blipFill>
          <p:spPr bwMode="auto">
            <a:xfrm>
              <a:off x="7620000" y="6526455"/>
              <a:ext cx="2590800" cy="1148866"/>
            </a:xfrm>
            <a:prstGeom prst="rect">
              <a:avLst/>
            </a:prstGeom>
            <a:noFill/>
          </p:spPr>
        </p:pic>
        <p:pic>
          <p:nvPicPr>
            <p:cNvPr id="10" name="Picture 12" descr="C:\Users\m.garcia\Desktop\LOGO RUEDA ONAPI blue.png"/>
            <p:cNvPicPr>
              <a:picLocks noChangeAspect="1" noChangeArrowheads="1"/>
            </p:cNvPicPr>
            <p:nvPr/>
          </p:nvPicPr>
          <p:blipFill>
            <a:blip r:embed="rId7" cstate="print"/>
            <a:srcRect/>
            <a:stretch>
              <a:fillRect/>
            </a:stretch>
          </p:blipFill>
          <p:spPr bwMode="auto">
            <a:xfrm>
              <a:off x="-609600" y="6948488"/>
              <a:ext cx="685800" cy="685800"/>
            </a:xfrm>
            <a:prstGeom prst="rect">
              <a:avLst/>
            </a:prstGeom>
            <a:noFill/>
          </p:spPr>
        </p:pic>
      </p:grpSp>
      <p:sp>
        <p:nvSpPr>
          <p:cNvPr id="19"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sp>
        <p:nvSpPr>
          <p:cNvPr id="4" name="15 CuadroTexto"/>
          <p:cNvSpPr txBox="1">
            <a:spLocks/>
          </p:cNvSpPr>
          <p:nvPr/>
        </p:nvSpPr>
        <p:spPr>
          <a:xfrm>
            <a:off x="4615385" y="1226228"/>
            <a:ext cx="4090068" cy="676800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b="1" dirty="0"/>
              <a:t>1) U2008-0015: ROFANCY DE JESUS NUÑEZ GARCIA (DO).ODOR AND ENVIRONMENT PURIFIER.</a:t>
            </a:r>
          </a:p>
          <a:p>
            <a:endParaRPr lang="en-US" sz="900" b="1" dirty="0"/>
          </a:p>
          <a:p>
            <a:r>
              <a:rPr lang="en-US" sz="900" b="1" dirty="0"/>
              <a:t>2) U2003-0630: JUAN MARIA ARIAS (DO). SANITARY EQUIPMENT FOR DOUBLE RESERVOIR WITH SYSTEM FOR COMPLETE DISCHARGE.</a:t>
            </a:r>
          </a:p>
          <a:p>
            <a:endParaRPr lang="en-US" sz="900" b="1" dirty="0"/>
          </a:p>
          <a:p>
            <a:r>
              <a:rPr lang="en-US" sz="900" b="1" dirty="0"/>
              <a:t>3) U2003-000557: LIYBNAN SCHEKER HASBUN (DO).MODULAR SUPERBLOCK.</a:t>
            </a:r>
          </a:p>
          <a:p>
            <a:endParaRPr lang="en-US" sz="900" b="1" dirty="0"/>
          </a:p>
          <a:p>
            <a:r>
              <a:rPr lang="en-US" sz="900" b="1" dirty="0"/>
              <a:t>}4) U2011-0359: CARLOS RAFAEL NUÑEZ SANCHEZ (DO). DEVICE WITH PRE-PRINTED PUBLICITY MESSAGE.</a:t>
            </a:r>
          </a:p>
          <a:p>
            <a:endParaRPr lang="en-US" sz="900" b="1" dirty="0"/>
          </a:p>
          <a:p>
            <a:r>
              <a:rPr lang="en-US" sz="900" b="1" dirty="0"/>
              <a:t>5) U2012-0145: JOSE JULIO HERNANDEZ MOREL (DO).STEEL PROFILE FOR BUIDINGS, FLOORS AND METALLIC STRUCTURES.</a:t>
            </a:r>
          </a:p>
          <a:p>
            <a:endParaRPr lang="en-US" sz="900" b="1" dirty="0"/>
          </a:p>
          <a:p>
            <a:r>
              <a:rPr lang="en-US" sz="900" b="1" dirty="0"/>
              <a:t>6) P2005000239: DONATO PADILLA RIVAS (DO). VAPOR BATH AND EMPLOYED RESISTANCE SYSTEM.</a:t>
            </a:r>
          </a:p>
          <a:p>
            <a:endParaRPr lang="en-US" sz="900" b="1" dirty="0"/>
          </a:p>
          <a:p>
            <a:r>
              <a:rPr lang="en-US" sz="900" b="1" dirty="0"/>
              <a:t>U2009-0122: EMILIO FELIPE SANTANA (DO). WATERPROOF BOOTS</a:t>
            </a:r>
          </a:p>
          <a:p>
            <a:endParaRPr lang="en-US" sz="900" b="1" dirty="0"/>
          </a:p>
          <a:p>
            <a:r>
              <a:rPr lang="en-US" sz="900" b="1" dirty="0"/>
              <a:t>8)U2009-0108: JULIO CESAR SUERO VENTURA (DO). HYDRAULIC CLUTCH FOR MECHANICAL TRANSMISSION. </a:t>
            </a:r>
          </a:p>
          <a:p>
            <a:endParaRPr lang="en-US" sz="900" b="1" dirty="0"/>
          </a:p>
          <a:p>
            <a:r>
              <a:rPr lang="en-US" sz="900" b="1" dirty="0"/>
              <a:t>9) P2010-0313: DANIEL MATOS CUEVAS (DO). SYSTEM FOR ADAPTING AN INTERNAL COMBUSTION ENGINE FOR AIR OR COMPRESSED GAS FUELS.</a:t>
            </a:r>
          </a:p>
          <a:p>
            <a:endParaRPr lang="en-US" sz="900" b="1" dirty="0"/>
          </a:p>
          <a:p>
            <a:r>
              <a:rPr lang="en-US" sz="900" b="1" dirty="0"/>
              <a:t>10) P2012-0311: HOYMA JOEL MAZARA DIAS  [DO], MANUEL ARTURO JUAN SORI  [DO], MIGUEL ALEJANDRO ORTIZ LARA  [DO], JOSE ROBERTO ORTIZ LARA  [DO], ELECTRONIC AUTOMATIC DEVICE FOR PAINTING AND DRYING NAILS.</a:t>
            </a:r>
          </a:p>
          <a:p>
            <a:endParaRPr lang="en-US" sz="900" b="1" dirty="0"/>
          </a:p>
          <a:p>
            <a:r>
              <a:rPr lang="en-US" sz="900" b="1" dirty="0"/>
              <a:t>11) P2007-0141: FABIO PUELLO [DO]. PUBLICITY AND EXPOSURE DEVICES AND THE STRUCTURES THAT MAKE IT UP.</a:t>
            </a:r>
          </a:p>
          <a:p>
            <a:endParaRPr lang="en-US" sz="900" b="1" dirty="0"/>
          </a:p>
          <a:p>
            <a:r>
              <a:rPr lang="en-US" sz="900" b="1" dirty="0"/>
              <a:t>12) P2009-0008: GUSTAVO O. SANCHEZ DIAZ (DO)/ JOSE VELA ALBERTI (DO).SHIRT BURNER FOR NON-PRESSURIZED ALCOHOL OVEN</a:t>
            </a:r>
          </a:p>
          <a:p>
            <a:endParaRPr lang="en-US" sz="900" b="1" dirty="0"/>
          </a:p>
          <a:p>
            <a:r>
              <a:rPr lang="en-US" sz="900" b="1" dirty="0"/>
              <a:t>13) P2001-000225: HECTOR MANUEL RODRIGUEZ (DO)/JORGE PABLO  GIROUD (US). ARTIFICIAL LARKSPUR FOR FIGHTING COCK WITH A CLOVER BASE.</a:t>
            </a:r>
          </a:p>
          <a:p>
            <a:r>
              <a:rPr lang="en-US" sz="900" b="1" dirty="0"/>
              <a:t>       </a:t>
            </a:r>
          </a:p>
          <a:p>
            <a:r>
              <a:rPr lang="en-US" sz="900" b="1" dirty="0"/>
              <a:t>14) P2007-0006: CARLOS JULIO REYES SOSA (DO). WATER JUG CARRYING DEVICE.</a:t>
            </a:r>
            <a:endParaRPr lang="es-ES" sz="1100" dirty="0"/>
          </a:p>
        </p:txBody>
      </p:sp>
      <p:sp>
        <p:nvSpPr>
          <p:cNvPr id="17" name="Rectángulo 16"/>
          <p:cNvSpPr/>
          <p:nvPr/>
        </p:nvSpPr>
        <p:spPr>
          <a:xfrm>
            <a:off x="5151548" y="2193413"/>
            <a:ext cx="6858000" cy="307777"/>
          </a:xfrm>
          <a:prstGeom prst="rect">
            <a:avLst/>
          </a:prstGeom>
        </p:spPr>
        <p:txBody>
          <a:bodyPr wrap="square">
            <a:spAutoFit/>
          </a:bodyPr>
          <a:lstStyle/>
          <a:p>
            <a:endParaRPr lang="es-ES" sz="1400" b="1" dirty="0"/>
          </a:p>
        </p:txBody>
      </p:sp>
      <p:sp>
        <p:nvSpPr>
          <p:cNvPr id="21" name="Rectángulo 20"/>
          <p:cNvSpPr/>
          <p:nvPr/>
        </p:nvSpPr>
        <p:spPr>
          <a:xfrm>
            <a:off x="179512" y="2189058"/>
            <a:ext cx="4237860" cy="1384995"/>
          </a:xfrm>
          <a:prstGeom prst="rect">
            <a:avLst/>
          </a:prstGeom>
        </p:spPr>
        <p:txBody>
          <a:bodyPr wrap="square">
            <a:spAutoFit/>
          </a:bodyPr>
          <a:lstStyle/>
          <a:p>
            <a:pPr algn="ct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Sadly</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there</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are no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Dominican</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Female</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Patent</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Holders</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in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national</a:t>
            </a:r>
            <a:r>
              <a:rPr lang="es-ES" sz="2800" dirty="0" smtClean="0">
                <a:solidFill>
                  <a:schemeClr val="tx1">
                    <a:lumMod val="95000"/>
                    <a:lumOff val="5000"/>
                  </a:schemeClr>
                </a:solidFill>
                <a:latin typeface="Abadi MT Condensed Extra Bold" charset="0"/>
                <a:ea typeface="Abadi MT Condensed Extra Bold" charset="0"/>
                <a:cs typeface="Abadi MT Condensed Extra Bold" charset="0"/>
              </a:rPr>
              <a:t> </a:t>
            </a:r>
            <a:r>
              <a:rPr lang="es-ES" sz="2800" dirty="0" err="1" smtClean="0">
                <a:solidFill>
                  <a:schemeClr val="tx1">
                    <a:lumMod val="95000"/>
                    <a:lumOff val="5000"/>
                  </a:schemeClr>
                </a:solidFill>
                <a:latin typeface="Abadi MT Condensed Extra Bold" charset="0"/>
                <a:ea typeface="Abadi MT Condensed Extra Bold" charset="0"/>
                <a:cs typeface="Abadi MT Condensed Extra Bold" charset="0"/>
              </a:rPr>
              <a:t>registry</a:t>
            </a:r>
            <a:endParaRPr lang="es-ES" sz="2800" dirty="0">
              <a:solidFill>
                <a:schemeClr val="tx1">
                  <a:lumMod val="95000"/>
                  <a:lumOff val="5000"/>
                </a:schemeClr>
              </a:solidFill>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663568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4497 0.78774 L -0.0191 -1.66921 " pathEditMode="relative" rAng="0" ptsTypes="AA">
                                      <p:cBhvr>
                                        <p:cTn id="6" dur="13750" fill="hold"/>
                                        <p:tgtEl>
                                          <p:spTgt spid="4"/>
                                        </p:tgtEl>
                                        <p:attrNameLst>
                                          <p:attrName>ppt_x</p:attrName>
                                          <p:attrName>ppt_y</p:attrName>
                                        </p:attrNameLst>
                                      </p:cBhvr>
                                      <p:rCtr x="1285" y="-12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24548" y="80211"/>
            <a:ext cx="9372600" cy="6858000"/>
            <a:chOff x="-228600" y="-242888"/>
            <a:chExt cx="10820400" cy="7675321"/>
          </a:xfrm>
        </p:grpSpPr>
        <p:pic>
          <p:nvPicPr>
            <p:cNvPr id="7" name="Picture 6" descr="C:\Users\m.garcia\Desktop\fondo de presentacion.jpg"/>
            <p:cNvPicPr>
              <a:picLocks noChangeAspect="1" noChangeArrowheads="1"/>
            </p:cNvPicPr>
            <p:nvPr/>
          </p:nvPicPr>
          <p:blipFill>
            <a:blip r:embed="rId2"/>
            <a:srcRect/>
            <a:stretch>
              <a:fillRect/>
            </a:stretch>
          </p:blipFill>
          <p:spPr bwMode="auto">
            <a:xfrm>
              <a:off x="-228600" y="-228600"/>
              <a:ext cx="10591800" cy="7612111"/>
            </a:xfrm>
            <a:prstGeom prst="rect">
              <a:avLst/>
            </a:prstGeom>
            <a:noFill/>
          </p:spPr>
        </p:pic>
        <p:pic>
          <p:nvPicPr>
            <p:cNvPr id="8" name="Picture 5" descr="C:\Users\m.garcia\Desktop\banner.png"/>
            <p:cNvPicPr>
              <a:picLocks noChangeAspect="1" noChangeArrowheads="1"/>
            </p:cNvPicPr>
            <p:nvPr/>
          </p:nvPicPr>
          <p:blipFill>
            <a:blip r:embed="rId3"/>
            <a:srcRect/>
            <a:stretch>
              <a:fillRect/>
            </a:stretch>
          </p:blipFill>
          <p:spPr bwMode="auto">
            <a:xfrm>
              <a:off x="-228600" y="0"/>
              <a:ext cx="10591800" cy="5791200"/>
            </a:xfrm>
            <a:prstGeom prst="rect">
              <a:avLst/>
            </a:prstGeom>
            <a:noFill/>
          </p:spPr>
        </p:pic>
        <p:pic>
          <p:nvPicPr>
            <p:cNvPr id="9" name="Picture 7" descr="C:\Users\m.garcia\Desktop\domincan.png"/>
            <p:cNvPicPr>
              <a:picLocks noChangeAspect="1" noChangeArrowheads="1"/>
            </p:cNvPicPr>
            <p:nvPr/>
          </p:nvPicPr>
          <p:blipFill>
            <a:blip r:embed="rId4"/>
            <a:srcRect/>
            <a:stretch>
              <a:fillRect/>
            </a:stretch>
          </p:blipFill>
          <p:spPr bwMode="auto">
            <a:xfrm>
              <a:off x="-228600" y="-242888"/>
              <a:ext cx="10591800" cy="485775"/>
            </a:xfrm>
            <a:prstGeom prst="rect">
              <a:avLst/>
            </a:prstGeom>
            <a:noFill/>
          </p:spPr>
        </p:pic>
        <p:pic>
          <p:nvPicPr>
            <p:cNvPr id="10" name="Picture 11" descr="C:\Users\m.garcia\Desktop\LOGO ONAPI 2012.png"/>
            <p:cNvPicPr>
              <a:picLocks noChangeAspect="1" noChangeArrowheads="1"/>
            </p:cNvPicPr>
            <p:nvPr/>
          </p:nvPicPr>
          <p:blipFill>
            <a:blip r:embed="rId5" cstate="print"/>
            <a:srcRect/>
            <a:stretch>
              <a:fillRect/>
            </a:stretch>
          </p:blipFill>
          <p:spPr bwMode="auto">
            <a:xfrm>
              <a:off x="8001000" y="6283567"/>
              <a:ext cx="2590800" cy="1148866"/>
            </a:xfrm>
            <a:prstGeom prst="rect">
              <a:avLst/>
            </a:prstGeom>
            <a:noFill/>
          </p:spPr>
        </p:pic>
        <p:pic>
          <p:nvPicPr>
            <p:cNvPr id="11" name="Picture 12" descr="C:\Users\m.garcia\Desktop\LOGO RUEDA ONAPI blue.png"/>
            <p:cNvPicPr>
              <a:picLocks noChangeAspect="1" noChangeArrowheads="1"/>
            </p:cNvPicPr>
            <p:nvPr/>
          </p:nvPicPr>
          <p:blipFill>
            <a:blip r:embed="rId6" cstate="print"/>
            <a:srcRect/>
            <a:stretch>
              <a:fillRect/>
            </a:stretch>
          </p:blipFill>
          <p:spPr bwMode="auto">
            <a:xfrm>
              <a:off x="-228600" y="6705600"/>
              <a:ext cx="685800" cy="685800"/>
            </a:xfrm>
            <a:prstGeom prst="rect">
              <a:avLst/>
            </a:prstGeom>
            <a:noFill/>
          </p:spPr>
        </p:pic>
      </p:grpSp>
      <p:sp>
        <p:nvSpPr>
          <p:cNvPr id="15" name="1 Título"/>
          <p:cNvSpPr>
            <a:spLocks noGrp="1"/>
          </p:cNvSpPr>
          <p:nvPr>
            <p:ph type="title"/>
          </p:nvPr>
        </p:nvSpPr>
        <p:spPr>
          <a:xfrm>
            <a:off x="107504" y="476672"/>
            <a:ext cx="5791200" cy="609600"/>
          </a:xfrm>
        </p:spPr>
        <p:txBody>
          <a:bodyPr>
            <a:noAutofit/>
          </a:bodyPr>
          <a:lstStyle/>
          <a:p>
            <a:pPr algn="ctr"/>
            <a:r>
              <a:rPr lang="es-ES" sz="2000"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sz="2000" dirty="0"/>
          </a:p>
        </p:txBody>
      </p:sp>
      <p:sp>
        <p:nvSpPr>
          <p:cNvPr id="3" name="2 Marcador de contenido"/>
          <p:cNvSpPr>
            <a:spLocks noGrp="1"/>
          </p:cNvSpPr>
          <p:nvPr>
            <p:ph idx="1"/>
          </p:nvPr>
        </p:nvSpPr>
        <p:spPr>
          <a:xfrm>
            <a:off x="3902728" y="1479240"/>
            <a:ext cx="5122912" cy="2908920"/>
          </a:xfrm>
        </p:spPr>
        <p:txBody>
          <a:bodyPr>
            <a:noAutofit/>
          </a:bodyPr>
          <a:lstStyle/>
          <a:p>
            <a:pPr>
              <a:buNone/>
            </a:pPr>
            <a:r>
              <a:rPr lang="es-ES" sz="2400" b="1" spc="-150" dirty="0" smtClean="0"/>
              <a:t>ONAPI </a:t>
            </a:r>
            <a:r>
              <a:rPr lang="es-ES" sz="2400" b="1" spc="-150" dirty="0" err="1" smtClean="0"/>
              <a:t>is</a:t>
            </a:r>
            <a:r>
              <a:rPr lang="es-ES" sz="2400" b="1" spc="-150" dirty="0" smtClean="0"/>
              <a:t> </a:t>
            </a:r>
            <a:r>
              <a:rPr lang="es-ES" sz="2400" b="1" spc="-150" dirty="0" err="1" smtClean="0"/>
              <a:t>currently</a:t>
            </a:r>
            <a:r>
              <a:rPr lang="es-ES" sz="2400" b="1" spc="-150" dirty="0" smtClean="0"/>
              <a:t> </a:t>
            </a:r>
            <a:r>
              <a:rPr lang="es-ES" sz="2400" b="1" spc="-150" dirty="0" err="1" smtClean="0"/>
              <a:t>undergoing</a:t>
            </a:r>
            <a:r>
              <a:rPr lang="es-ES" sz="2400" b="1" spc="-150" dirty="0" smtClean="0"/>
              <a:t> </a:t>
            </a:r>
            <a:r>
              <a:rPr lang="es-ES" sz="2400" b="1" spc="-150" dirty="0" err="1" smtClean="0"/>
              <a:t>an</a:t>
            </a:r>
            <a:r>
              <a:rPr lang="es-ES" sz="2400" b="1" spc="-150" dirty="0" smtClean="0"/>
              <a:t> </a:t>
            </a:r>
            <a:r>
              <a:rPr lang="es-ES" sz="2400" b="1" spc="-150" dirty="0" err="1" smtClean="0"/>
              <a:t>intensive</a:t>
            </a:r>
            <a:r>
              <a:rPr lang="es-ES" sz="2400" b="1" spc="-150" dirty="0" smtClean="0"/>
              <a:t> </a:t>
            </a:r>
            <a:r>
              <a:rPr lang="es-ES" sz="2400" b="1" spc="-150" dirty="0" err="1" smtClean="0"/>
              <a:t>innovation</a:t>
            </a:r>
            <a:r>
              <a:rPr lang="es-ES" sz="2400" b="1" spc="-150" dirty="0" smtClean="0"/>
              <a:t> </a:t>
            </a:r>
            <a:r>
              <a:rPr lang="es-ES" sz="2400" b="1" spc="-150" dirty="0" err="1" smtClean="0"/>
              <a:t>promotion</a:t>
            </a:r>
            <a:r>
              <a:rPr lang="es-ES" sz="2400" b="1" spc="-150" dirty="0" smtClean="0"/>
              <a:t> </a:t>
            </a:r>
            <a:r>
              <a:rPr lang="es-ES" sz="2400" b="1" spc="-150" dirty="0" err="1" smtClean="0"/>
              <a:t>program</a:t>
            </a:r>
            <a:r>
              <a:rPr lang="es-ES" sz="2400" b="1" spc="-150" dirty="0" smtClean="0"/>
              <a:t>. </a:t>
            </a:r>
            <a:r>
              <a:rPr lang="es-ES" sz="2400" b="1" spc="-150" dirty="0" err="1" smtClean="0"/>
              <a:t>Not</a:t>
            </a:r>
            <a:r>
              <a:rPr lang="es-ES" sz="2400" b="1" spc="-150" dirty="0" smtClean="0"/>
              <a:t>  </a:t>
            </a:r>
            <a:r>
              <a:rPr lang="es-ES" sz="2400" b="1" spc="-150" dirty="0" err="1" smtClean="0"/>
              <a:t>gender</a:t>
            </a:r>
            <a:r>
              <a:rPr lang="es-ES" sz="2400" b="1" spc="-150" dirty="0" smtClean="0"/>
              <a:t> </a:t>
            </a:r>
            <a:r>
              <a:rPr lang="es-ES" sz="2400" b="1" spc="-150" dirty="0" err="1" smtClean="0"/>
              <a:t>oriented</a:t>
            </a:r>
            <a:r>
              <a:rPr lang="es-ES" sz="2400" b="1" spc="-150" dirty="0" smtClean="0"/>
              <a:t>.</a:t>
            </a:r>
            <a:endParaRPr lang="es-ES" sz="2400" b="1" dirty="0" smtClean="0"/>
          </a:p>
          <a:p>
            <a:pPr algn="just">
              <a:buNone/>
            </a:pPr>
            <a:endParaRPr lang="es-ES" sz="2200" dirty="0" smtClean="0"/>
          </a:p>
          <a:p>
            <a:pPr algn="just">
              <a:buNone/>
            </a:pPr>
            <a:endParaRPr lang="es-ES" sz="2200" dirty="0" smtClean="0"/>
          </a:p>
          <a:p>
            <a:pPr algn="just">
              <a:buNone/>
            </a:pPr>
            <a:endParaRPr lang="es-ES" sz="2200" dirty="0" smtClean="0"/>
          </a:p>
          <a:p>
            <a:pPr algn="just">
              <a:buNone/>
            </a:pPr>
            <a:endParaRPr lang="es-ES" sz="2400" spc="-150" dirty="0" smtClean="0"/>
          </a:p>
          <a:p>
            <a:pPr algn="just">
              <a:buNone/>
            </a:pPr>
            <a:endParaRPr lang="es-ES" sz="2400" spc="-150" dirty="0" smtClean="0"/>
          </a:p>
          <a:p>
            <a:pPr algn="just">
              <a:buNone/>
            </a:pPr>
            <a:endParaRPr lang="es-ES" sz="2400" spc="-150" dirty="0" smtClean="0"/>
          </a:p>
          <a:p>
            <a:pPr algn="just">
              <a:buNone/>
            </a:pPr>
            <a:r>
              <a:rPr lang="es-ES" sz="2400" b="1" spc="-150" dirty="0" err="1" smtClean="0"/>
              <a:t>The</a:t>
            </a:r>
            <a:r>
              <a:rPr lang="es-ES" sz="2400" b="1" spc="-150" dirty="0" smtClean="0"/>
              <a:t> office </a:t>
            </a:r>
            <a:r>
              <a:rPr lang="es-ES" sz="2400" b="1" spc="-150" dirty="0" err="1" smtClean="0"/>
              <a:t>is</a:t>
            </a:r>
            <a:r>
              <a:rPr lang="es-ES" sz="2400" b="1" spc="-150" dirty="0" smtClean="0"/>
              <a:t> </a:t>
            </a:r>
            <a:r>
              <a:rPr lang="es-ES" sz="2400" b="1" spc="-150" dirty="0" err="1" smtClean="0"/>
              <a:t>currently</a:t>
            </a:r>
            <a:r>
              <a:rPr lang="es-ES" sz="2400" b="1" spc="-150" dirty="0" smtClean="0"/>
              <a:t> </a:t>
            </a:r>
            <a:r>
              <a:rPr lang="es-ES" sz="2400" b="1" spc="-150" dirty="0" err="1" smtClean="0"/>
              <a:t>seeking</a:t>
            </a:r>
            <a:r>
              <a:rPr lang="es-ES" sz="2400" b="1" spc="-150" dirty="0" smtClean="0"/>
              <a:t> </a:t>
            </a:r>
            <a:r>
              <a:rPr lang="es-ES" sz="2400" b="1" spc="-150" dirty="0" err="1" smtClean="0"/>
              <a:t>sponshorship</a:t>
            </a:r>
            <a:r>
              <a:rPr lang="es-ES" sz="2400" b="1" spc="-150" dirty="0" smtClean="0"/>
              <a:t> </a:t>
            </a:r>
            <a:r>
              <a:rPr lang="es-ES" sz="2400" b="1" spc="-150" dirty="0" err="1" smtClean="0"/>
              <a:t>for</a:t>
            </a:r>
            <a:r>
              <a:rPr lang="es-ES" sz="2400" b="1" spc="-150" dirty="0" smtClean="0"/>
              <a:t> </a:t>
            </a:r>
            <a:r>
              <a:rPr lang="es-ES" sz="2400" b="1" spc="-150" dirty="0" err="1" smtClean="0"/>
              <a:t>an</a:t>
            </a:r>
            <a:r>
              <a:rPr lang="es-ES" sz="2400" b="1" spc="-150" dirty="0" smtClean="0"/>
              <a:t> </a:t>
            </a:r>
            <a:r>
              <a:rPr lang="es-ES" sz="2400" b="1" spc="-150" dirty="0" err="1" smtClean="0"/>
              <a:t>investigation</a:t>
            </a:r>
            <a:r>
              <a:rPr lang="es-ES" sz="2400" b="1" spc="-150" dirty="0" smtClean="0"/>
              <a:t> </a:t>
            </a:r>
            <a:r>
              <a:rPr lang="es-ES" sz="2400" b="1" spc="-150" dirty="0" err="1" smtClean="0"/>
              <a:t>prize</a:t>
            </a:r>
            <a:r>
              <a:rPr lang="es-ES" sz="2400" b="1" spc="-150" dirty="0" smtClean="0"/>
              <a:t>, </a:t>
            </a:r>
            <a:r>
              <a:rPr lang="es-ES" sz="2400" b="1" spc="-150" dirty="0" err="1" smtClean="0"/>
              <a:t>for</a:t>
            </a:r>
            <a:r>
              <a:rPr lang="es-ES" sz="2400" b="1" spc="-150" dirty="0" smtClean="0"/>
              <a:t> </a:t>
            </a:r>
            <a:r>
              <a:rPr lang="es-ES" sz="2400" b="1" spc="-150" dirty="0" err="1" smtClean="0"/>
              <a:t>teams</a:t>
            </a:r>
            <a:r>
              <a:rPr lang="es-ES" sz="2400" b="1" spc="-150" dirty="0" smtClean="0"/>
              <a:t> </a:t>
            </a:r>
            <a:r>
              <a:rPr lang="es-ES" sz="2400" b="1" spc="-150" dirty="0" err="1" smtClean="0"/>
              <a:t>headed</a:t>
            </a:r>
            <a:r>
              <a:rPr lang="es-ES" sz="2400" b="1" spc="-150" dirty="0" smtClean="0"/>
              <a:t> </a:t>
            </a:r>
            <a:r>
              <a:rPr lang="es-ES" sz="2400" b="1" spc="-150" dirty="0" err="1" smtClean="0"/>
              <a:t>by</a:t>
            </a:r>
            <a:r>
              <a:rPr lang="es-ES" sz="2400" b="1" spc="-150" dirty="0" smtClean="0"/>
              <a:t> </a:t>
            </a:r>
            <a:r>
              <a:rPr lang="es-ES" sz="2400" b="1" spc="-150" dirty="0" err="1" smtClean="0"/>
              <a:t>women</a:t>
            </a:r>
            <a:r>
              <a:rPr lang="es-ES" sz="2400" b="1" spc="-150" dirty="0" smtClean="0"/>
              <a:t> in </a:t>
            </a:r>
            <a:r>
              <a:rPr lang="es-ES" sz="2400" b="1" spc="-150" dirty="0" err="1" smtClean="0"/>
              <a:t>the</a:t>
            </a:r>
            <a:r>
              <a:rPr lang="es-ES" sz="2400" b="1" spc="-150" dirty="0" smtClean="0"/>
              <a:t> </a:t>
            </a:r>
            <a:r>
              <a:rPr lang="es-ES" sz="2400" b="1" spc="-150" dirty="0" err="1" smtClean="0"/>
              <a:t>health</a:t>
            </a:r>
            <a:r>
              <a:rPr lang="es-ES" sz="2400" b="1" spc="-150" dirty="0" smtClean="0"/>
              <a:t> sector. (2017)</a:t>
            </a:r>
            <a:endParaRPr lang="es-ES" sz="2400" b="1" spc="-150" dirty="0"/>
          </a:p>
        </p:txBody>
      </p:sp>
      <p:pic>
        <p:nvPicPr>
          <p:cNvPr id="4" name="Picture 2" descr="C:\Users\Admin\Downloads\VERANO INNOVADOR CON EL PERSONAJE.jpg"/>
          <p:cNvPicPr>
            <a:picLocks noChangeAspect="1" noChangeArrowheads="1"/>
          </p:cNvPicPr>
          <p:nvPr/>
        </p:nvPicPr>
        <p:blipFill>
          <a:blip r:embed="rId7" cstate="print"/>
          <a:srcRect/>
          <a:stretch>
            <a:fillRect/>
          </a:stretch>
        </p:blipFill>
        <p:spPr bwMode="auto">
          <a:xfrm>
            <a:off x="4572000" y="2708920"/>
            <a:ext cx="3672408" cy="18015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4" name="Picture 2"/>
          <p:cNvPicPr>
            <a:picLocks noChangeAspect="1" noChangeArrowheads="1"/>
          </p:cNvPicPr>
          <p:nvPr/>
        </p:nvPicPr>
        <p:blipFill>
          <a:blip r:embed="rId8" cstate="print"/>
          <a:srcRect/>
          <a:stretch>
            <a:fillRect/>
          </a:stretch>
        </p:blipFill>
        <p:spPr bwMode="auto">
          <a:xfrm>
            <a:off x="671701" y="1263905"/>
            <a:ext cx="2542799" cy="467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Agrupar 1"/>
          <p:cNvGrpSpPr/>
          <p:nvPr/>
        </p:nvGrpSpPr>
        <p:grpSpPr>
          <a:xfrm>
            <a:off x="3347864" y="1412776"/>
            <a:ext cx="737792" cy="3735244"/>
            <a:chOff x="3483288" y="1364291"/>
            <a:chExt cx="737792" cy="3735244"/>
          </a:xfrm>
        </p:grpSpPr>
        <p:pic>
          <p:nvPicPr>
            <p:cNvPr id="5122" name="Picture 2" descr="C:\Users\m.garcia\Desktop\ggg.png"/>
            <p:cNvPicPr>
              <a:picLocks noChangeAspect="1" noChangeArrowheads="1"/>
            </p:cNvPicPr>
            <p:nvPr/>
          </p:nvPicPr>
          <p:blipFill>
            <a:blip r:embed="rId9" cstate="print"/>
            <a:srcRect/>
            <a:stretch>
              <a:fillRect/>
            </a:stretch>
          </p:blipFill>
          <p:spPr bwMode="auto">
            <a:xfrm>
              <a:off x="3584375" y="1364291"/>
              <a:ext cx="636705" cy="503237"/>
            </a:xfrm>
            <a:prstGeom prst="rect">
              <a:avLst/>
            </a:prstGeom>
            <a:noFill/>
          </p:spPr>
        </p:pic>
        <p:pic>
          <p:nvPicPr>
            <p:cNvPr id="13" name="Picture 2" descr="C:\Users\m.garcia\Desktop\ggg.png"/>
            <p:cNvPicPr>
              <a:picLocks noChangeAspect="1" noChangeArrowheads="1"/>
            </p:cNvPicPr>
            <p:nvPr/>
          </p:nvPicPr>
          <p:blipFill>
            <a:blip r:embed="rId9" cstate="print"/>
            <a:srcRect/>
            <a:stretch>
              <a:fillRect/>
            </a:stretch>
          </p:blipFill>
          <p:spPr bwMode="auto">
            <a:xfrm>
              <a:off x="3483288" y="4596298"/>
              <a:ext cx="636705" cy="503237"/>
            </a:xfrm>
            <a:prstGeom prst="rect">
              <a:avLst/>
            </a:prstGeom>
            <a:noFill/>
          </p:spPr>
        </p:pic>
      </p:grpSp>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randombar(horizont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
                                        <p:tgtEl>
                                          <p:spTgt spid="2"/>
                                        </p:tgtEl>
                                      </p:cBhvr>
                                    </p:animEffect>
                                    <p:anim calcmode="lin" valueType="num">
                                      <p:cBhvr>
                                        <p:cTn id="19" dur="400" fill="hold"/>
                                        <p:tgtEl>
                                          <p:spTgt spid="2"/>
                                        </p:tgtEl>
                                        <p:attrNameLst>
                                          <p:attrName>ppt_x</p:attrName>
                                        </p:attrNameLst>
                                      </p:cBhvr>
                                      <p:tavLst>
                                        <p:tav tm="0">
                                          <p:val>
                                            <p:strVal val="#ppt_x"/>
                                          </p:val>
                                        </p:tav>
                                        <p:tav tm="100000">
                                          <p:val>
                                            <p:strVal val="#ppt_x"/>
                                          </p:val>
                                        </p:tav>
                                      </p:tavLst>
                                    </p:anim>
                                    <p:anim calcmode="lin" valueType="num">
                                      <p:cBhvr>
                                        <p:cTn id="20" dur="400" fill="hold"/>
                                        <p:tgtEl>
                                          <p:spTgt spid="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3" presetID="43"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
                                        <p:tgtEl>
                                          <p:spTgt spid="3">
                                            <p:txEl>
                                              <p:pRg st="0" end="0"/>
                                            </p:txEl>
                                          </p:spTgt>
                                        </p:tgtEl>
                                      </p:cBhvr>
                                    </p:animEffect>
                                    <p:anim calcmode="lin" valueType="num">
                                      <p:cBhvr>
                                        <p:cTn id="26"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
                                        <p:tgtEl>
                                          <p:spTgt spid="3">
                                            <p:txEl>
                                              <p:pRg st="7" end="7"/>
                                            </p:txEl>
                                          </p:spTgt>
                                        </p:tgtEl>
                                      </p:cBhvr>
                                    </p:animEffect>
                                    <p:anim calcmode="lin" valueType="num">
                                      <p:cBhvr>
                                        <p:cTn id="35"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9" presetID="43"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
                                        <p:tgtEl>
                                          <p:spTgt spid="4"/>
                                        </p:tgtEl>
                                      </p:cBhvr>
                                    </p:animEffect>
                                    <p:anim calcmode="lin" valueType="num">
                                      <p:cBhvr>
                                        <p:cTn id="42" dur="400" fill="hold"/>
                                        <p:tgtEl>
                                          <p:spTgt spid="4"/>
                                        </p:tgtEl>
                                        <p:attrNameLst>
                                          <p:attrName>ppt_x</p:attrName>
                                        </p:attrNameLst>
                                      </p:cBhvr>
                                      <p:tavLst>
                                        <p:tav tm="0">
                                          <p:val>
                                            <p:strVal val="#ppt_x"/>
                                          </p:val>
                                        </p:tav>
                                        <p:tav tm="100000">
                                          <p:val>
                                            <p:strVal val="#ppt_x"/>
                                          </p:val>
                                        </p:tav>
                                      </p:tavLst>
                                    </p:anim>
                                    <p:anim calcmode="lin" valueType="num">
                                      <p:cBhvr>
                                        <p:cTn id="43" dur="400" fill="hold"/>
                                        <p:tgtEl>
                                          <p:spTgt spid="4"/>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0" y="1"/>
            <a:ext cx="9372600" cy="6858000"/>
            <a:chOff x="-228600" y="-242888"/>
            <a:chExt cx="10820400" cy="7675321"/>
          </a:xfrm>
        </p:grpSpPr>
        <p:pic>
          <p:nvPicPr>
            <p:cNvPr id="10" name="Picture 6" descr="C:\Users\m.garcia\Desktop\fondo de presentacion.jpg"/>
            <p:cNvPicPr>
              <a:picLocks noChangeAspect="1" noChangeArrowheads="1"/>
            </p:cNvPicPr>
            <p:nvPr/>
          </p:nvPicPr>
          <p:blipFill>
            <a:blip r:embed="rId3"/>
            <a:srcRect/>
            <a:stretch>
              <a:fillRect/>
            </a:stretch>
          </p:blipFill>
          <p:spPr bwMode="auto">
            <a:xfrm>
              <a:off x="-228600" y="-228600"/>
              <a:ext cx="10591800" cy="7612111"/>
            </a:xfrm>
            <a:prstGeom prst="rect">
              <a:avLst/>
            </a:prstGeom>
            <a:noFill/>
          </p:spPr>
        </p:pic>
        <p:pic>
          <p:nvPicPr>
            <p:cNvPr id="11" name="Picture 5" descr="C:\Users\m.garcia\Desktop\banner.png"/>
            <p:cNvPicPr>
              <a:picLocks noChangeAspect="1" noChangeArrowheads="1"/>
            </p:cNvPicPr>
            <p:nvPr/>
          </p:nvPicPr>
          <p:blipFill>
            <a:blip r:embed="rId4"/>
            <a:srcRect/>
            <a:stretch>
              <a:fillRect/>
            </a:stretch>
          </p:blipFill>
          <p:spPr bwMode="auto">
            <a:xfrm>
              <a:off x="-228600" y="0"/>
              <a:ext cx="10591800" cy="5791200"/>
            </a:xfrm>
            <a:prstGeom prst="rect">
              <a:avLst/>
            </a:prstGeom>
            <a:noFill/>
          </p:spPr>
        </p:pic>
        <p:pic>
          <p:nvPicPr>
            <p:cNvPr id="12" name="Picture 7" descr="C:\Users\m.garcia\Desktop\domincan.png"/>
            <p:cNvPicPr>
              <a:picLocks noChangeAspect="1" noChangeArrowheads="1"/>
            </p:cNvPicPr>
            <p:nvPr/>
          </p:nvPicPr>
          <p:blipFill>
            <a:blip r:embed="rId5"/>
            <a:srcRect/>
            <a:stretch>
              <a:fillRect/>
            </a:stretch>
          </p:blipFill>
          <p:spPr bwMode="auto">
            <a:xfrm>
              <a:off x="-228600" y="-242888"/>
              <a:ext cx="10591800" cy="485775"/>
            </a:xfrm>
            <a:prstGeom prst="rect">
              <a:avLst/>
            </a:prstGeom>
            <a:noFill/>
          </p:spPr>
        </p:pic>
        <p:pic>
          <p:nvPicPr>
            <p:cNvPr id="13" name="Picture 11" descr="C:\Users\m.garcia\Desktop\LOGO ONAPI 2012.png"/>
            <p:cNvPicPr>
              <a:picLocks noChangeAspect="1" noChangeArrowheads="1"/>
            </p:cNvPicPr>
            <p:nvPr/>
          </p:nvPicPr>
          <p:blipFill>
            <a:blip r:embed="rId6" cstate="print"/>
            <a:srcRect/>
            <a:stretch>
              <a:fillRect/>
            </a:stretch>
          </p:blipFill>
          <p:spPr bwMode="auto">
            <a:xfrm>
              <a:off x="8001000" y="6283567"/>
              <a:ext cx="2590800" cy="1148866"/>
            </a:xfrm>
            <a:prstGeom prst="rect">
              <a:avLst/>
            </a:prstGeom>
            <a:noFill/>
          </p:spPr>
        </p:pic>
        <p:pic>
          <p:nvPicPr>
            <p:cNvPr id="14" name="Picture 12" descr="C:\Users\m.garcia\Desktop\LOGO RUEDA ONAPI blue.png"/>
            <p:cNvPicPr>
              <a:picLocks noChangeAspect="1" noChangeArrowheads="1"/>
            </p:cNvPicPr>
            <p:nvPr/>
          </p:nvPicPr>
          <p:blipFill>
            <a:blip r:embed="rId7" cstate="print"/>
            <a:srcRect/>
            <a:stretch>
              <a:fillRect/>
            </a:stretch>
          </p:blipFill>
          <p:spPr bwMode="auto">
            <a:xfrm>
              <a:off x="-228600" y="6705600"/>
              <a:ext cx="685800" cy="685800"/>
            </a:xfrm>
            <a:prstGeom prst="rect">
              <a:avLst/>
            </a:prstGeom>
            <a:noFill/>
          </p:spPr>
        </p:pic>
      </p:grpSp>
      <p:sp>
        <p:nvSpPr>
          <p:cNvPr id="3" name="2 Marcador de contenido"/>
          <p:cNvSpPr>
            <a:spLocks noGrp="1"/>
          </p:cNvSpPr>
          <p:nvPr>
            <p:ph idx="1"/>
          </p:nvPr>
        </p:nvSpPr>
        <p:spPr>
          <a:xfrm>
            <a:off x="5612031" y="1824982"/>
            <a:ext cx="3366518" cy="3962780"/>
          </a:xfrm>
        </p:spPr>
        <p:txBody>
          <a:bodyPr>
            <a:normAutofit/>
          </a:bodyPr>
          <a:lstStyle/>
          <a:p>
            <a:r>
              <a:rPr lang="en-US" sz="2400" dirty="0"/>
              <a:t>According to </a:t>
            </a:r>
            <a:r>
              <a:rPr lang="en-US" sz="2400" dirty="0" err="1" smtClean="0"/>
              <a:t>Fondo</a:t>
            </a:r>
            <a:r>
              <a:rPr lang="en-US" sz="2400" dirty="0" smtClean="0"/>
              <a:t> </a:t>
            </a:r>
            <a:r>
              <a:rPr lang="en-US" sz="2400" dirty="0"/>
              <a:t>Micro 2013 survey, men own </a:t>
            </a:r>
            <a:r>
              <a:rPr lang="en-US" sz="2400" dirty="0" smtClean="0"/>
              <a:t>64.9% </a:t>
            </a:r>
            <a:r>
              <a:rPr lang="en-US" sz="2400" dirty="0"/>
              <a:t>Small and Medium enterprises, whereas women own only 14% of these; finally, </a:t>
            </a:r>
            <a:r>
              <a:rPr lang="en-US" sz="2400" dirty="0" smtClean="0"/>
              <a:t>the rest, 21%, are owned by association of the two genders. </a:t>
            </a:r>
            <a:endParaRPr lang="es-ES" dirty="0"/>
          </a:p>
        </p:txBody>
      </p:sp>
      <p:sp>
        <p:nvSpPr>
          <p:cNvPr id="4" name="3 CuadroTexto"/>
          <p:cNvSpPr txBox="1"/>
          <p:nvPr/>
        </p:nvSpPr>
        <p:spPr>
          <a:xfrm>
            <a:off x="8057" y="860390"/>
            <a:ext cx="8970492" cy="584776"/>
          </a:xfrm>
          <a:prstGeom prst="rect">
            <a:avLst/>
          </a:prstGeom>
          <a:noFill/>
        </p:spPr>
        <p:txBody>
          <a:bodyPr wrap="square" rtlCol="0">
            <a:spAutoFit/>
          </a:bodyPr>
          <a:lstStyle/>
          <a:p>
            <a:pPr algn="ctr"/>
            <a:r>
              <a:rPr lang="es-ES" sz="3200" b="1" dirty="0" err="1" smtClean="0">
                <a:solidFill>
                  <a:schemeClr val="tx2"/>
                </a:solidFill>
              </a:rPr>
              <a:t>What</a:t>
            </a:r>
            <a:r>
              <a:rPr lang="es-ES" sz="3200" b="1" dirty="0" smtClean="0">
                <a:solidFill>
                  <a:schemeClr val="tx2"/>
                </a:solidFill>
              </a:rPr>
              <a:t> </a:t>
            </a:r>
            <a:r>
              <a:rPr lang="es-ES" sz="3200" b="1" dirty="0" err="1" smtClean="0">
                <a:solidFill>
                  <a:schemeClr val="tx2"/>
                </a:solidFill>
              </a:rPr>
              <a:t>the</a:t>
            </a:r>
            <a:r>
              <a:rPr lang="es-ES" sz="3200" b="1" dirty="0" smtClean="0">
                <a:solidFill>
                  <a:schemeClr val="tx2"/>
                </a:solidFill>
              </a:rPr>
              <a:t> Small and Medium Business </a:t>
            </a:r>
            <a:r>
              <a:rPr lang="es-ES" sz="3200" b="1" dirty="0" err="1" smtClean="0">
                <a:solidFill>
                  <a:schemeClr val="tx2"/>
                </a:solidFill>
              </a:rPr>
              <a:t>Statistics</a:t>
            </a:r>
            <a:r>
              <a:rPr lang="es-ES" sz="3200" b="1" dirty="0" smtClean="0">
                <a:solidFill>
                  <a:schemeClr val="tx2"/>
                </a:solidFill>
              </a:rPr>
              <a:t> </a:t>
            </a:r>
            <a:r>
              <a:rPr lang="es-ES" sz="3200" b="1" dirty="0" err="1" smtClean="0">
                <a:solidFill>
                  <a:schemeClr val="tx2"/>
                </a:solidFill>
              </a:rPr>
              <a:t>Say</a:t>
            </a:r>
            <a:endParaRPr lang="es-ES" sz="3200" b="1" dirty="0">
              <a:solidFill>
                <a:schemeClr val="tx2"/>
              </a:solidFill>
            </a:endParaRPr>
          </a:p>
        </p:txBody>
      </p:sp>
      <p:sp>
        <p:nvSpPr>
          <p:cNvPr id="15" name="26 Rectángulo"/>
          <p:cNvSpPr/>
          <p:nvPr/>
        </p:nvSpPr>
        <p:spPr>
          <a:xfrm>
            <a:off x="526507" y="399102"/>
            <a:ext cx="4572000" cy="646331"/>
          </a:xfrm>
          <a:prstGeom prst="rect">
            <a:avLst/>
          </a:prstGeom>
        </p:spPr>
        <p:txBody>
          <a:bodyPr>
            <a:spAutoFit/>
          </a:bodyPr>
          <a:lstStyle/>
          <a:p>
            <a:pPr algn="ctr"/>
            <a:r>
              <a:rPr lang="es-ES" dirty="0">
                <a:solidFill>
                  <a:schemeClr val="bg1"/>
                </a:solidFill>
                <a:latin typeface="Adobe Kaiti Std R" pitchFamily="18" charset="-128"/>
                <a:ea typeface="Adobe Kaiti Std R" pitchFamily="18" charset="-128"/>
                <a:cs typeface="Adobe Gurmukhi" pitchFamily="50" charset="0"/>
              </a:rPr>
              <a:t>WOMEN AND INDUSTRIAL PROPERTY IN THE DOMINICAN REPUBLIC</a:t>
            </a:r>
            <a:endParaRPr lang="es-ES" dirty="0"/>
          </a:p>
        </p:txBody>
      </p:sp>
      <p:pic>
        <p:nvPicPr>
          <p:cNvPr id="2" name="Imagen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2736" y="1354824"/>
            <a:ext cx="8746421" cy="5466513"/>
          </a:xfrm>
          <a:prstGeom prst="rect">
            <a:avLst/>
          </a:prstGeom>
        </p:spPr>
      </p:pic>
    </p:spTree>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p:tgtEl>
                                          <p:spTgt spid="2"/>
                                        </p:tgtEl>
                                        <p:attrNameLst>
                                          <p:attrName>ppt_y</p:attrName>
                                        </p:attrNameLst>
                                      </p:cBhvr>
                                      <p:tavLst>
                                        <p:tav tm="0">
                                          <p:val>
                                            <p:strVal val="#ppt_y+#ppt_h*1.125000"/>
                                          </p:val>
                                        </p:tav>
                                        <p:tav tm="100000">
                                          <p:val>
                                            <p:strVal val="#ppt_y"/>
                                          </p:val>
                                        </p:tav>
                                      </p:tavLst>
                                    </p:anim>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4003</TotalTime>
  <Words>1606</Words>
  <Application>Microsoft Macintosh PowerPoint</Application>
  <PresentationFormat>Présentation à l'écran (4:3)</PresentationFormat>
  <Paragraphs>248</Paragraphs>
  <Slides>16</Slides>
  <Notes>8</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Tema de Office</vt:lpstr>
      <vt:lpstr>Présentation PowerPoint</vt:lpstr>
      <vt:lpstr>  </vt:lpstr>
      <vt:lpstr>WOMEN AND INDUSTRIAL PROPERTY IN THE DOMINICAN REPUBLIC</vt:lpstr>
      <vt:lpstr>Présentation PowerPoint</vt:lpstr>
      <vt:lpstr>Présentation PowerPoint</vt:lpstr>
      <vt:lpstr>Présentation PowerPoint</vt:lpstr>
      <vt:lpstr>Présentation PowerPoint</vt:lpstr>
      <vt:lpstr>WOMEN AND INDUSTRIAL PROPERTY IN THE DOMINICAN REPUBLIC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MUJER Y PI EN REP DOMINICANA</dc:title>
  <dc:creator>Admin</dc:creator>
  <cp:lastModifiedBy>Ysset Roman</cp:lastModifiedBy>
  <cp:revision>148</cp:revision>
  <dcterms:created xsi:type="dcterms:W3CDTF">2015-09-30T13:06:06Z</dcterms:created>
  <dcterms:modified xsi:type="dcterms:W3CDTF">2015-10-09T09:52:33Z</dcterms:modified>
</cp:coreProperties>
</file>