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7" r:id="rId2"/>
    <p:sldId id="337" r:id="rId3"/>
    <p:sldId id="346" r:id="rId4"/>
    <p:sldId id="347" r:id="rId5"/>
    <p:sldId id="323" r:id="rId6"/>
    <p:sldId id="344" r:id="rId7"/>
    <p:sldId id="325" r:id="rId8"/>
    <p:sldId id="322" r:id="rId9"/>
    <p:sldId id="319" r:id="rId10"/>
    <p:sldId id="343" r:id="rId1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756" autoAdjust="0"/>
    <p:restoredTop sz="86444" autoAdjust="0"/>
  </p:normalViewPr>
  <p:slideViewPr>
    <p:cSldViewPr>
      <p:cViewPr>
        <p:scale>
          <a:sx n="110" d="100"/>
          <a:sy n="110" d="100"/>
        </p:scale>
        <p:origin x="-1632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9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FE291E-89FE-4FF4-BD52-B97783E7E050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7C1C1-6BFD-45E4-AA62-1DA8939AF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996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B35988-7590-4C4C-B187-057CED9C3B6C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8930E-A050-485D-A6D6-B84824FA53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13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44B3A36-662B-4E53-B902-E6976A1277D8}" type="slidenum">
              <a:rPr lang="en-US" sz="1200">
                <a:solidFill>
                  <a:prstClr val="black"/>
                </a:solidFill>
              </a:rPr>
              <a:pPr eaLnBrk="1" hangingPunct="1"/>
              <a:t>1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60038-5623-45BC-A034-C84386AC88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93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60038-5623-45BC-A034-C84386AC88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93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60038-5623-45BC-A034-C84386AC88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93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60038-5623-45BC-A034-C84386AC88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16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04961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3305F-35F4-4D38-853F-6972B7651A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91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1C06C-5FA2-4438-B070-4F16D45DBA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685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9EEDA-9492-4994-BB18-1005CD6866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346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B5F7D-D5B1-4D98-B310-16D211F236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900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17826-A1A8-4B20-83BB-6B4226365D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180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46D48-0F63-43E9-B47C-935DCDFAA1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851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760F4-0BB2-41F5-A823-5656424847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93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D60C8-7BA5-467F-BCD3-E871B6D034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96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813F8-B5E0-463F-B52D-A76CAE1804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04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7A5B0-4E40-4836-BF8A-4DD3519947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66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 fontAlgn="base">
              <a:spcAft>
                <a:spcPct val="0"/>
              </a:spcAft>
              <a:defRPr/>
            </a:pPr>
            <a:fld id="{7F3150A8-B334-48D8-BDDC-A2E01CBB87C9}" type="slidenum">
              <a:rPr 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5428894" y="5301208"/>
            <a:ext cx="3672409" cy="155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Aft>
                <a:spcPct val="0"/>
              </a:spcAft>
            </a:pPr>
            <a:r>
              <a:rPr lang="en-US" sz="2000" b="1" dirty="0">
                <a:solidFill>
                  <a:srgbClr val="00408C"/>
                </a:solidFill>
                <a:latin typeface="Calibri" panose="020F0502020204030204" pitchFamily="34" charset="0"/>
                <a:ea typeface="ヒラギノ角ゴ Pro W3" pitchFamily="1" charset="-128"/>
                <a:cs typeface="+mn-cs"/>
              </a:rPr>
              <a:t>Third International Day </a:t>
            </a:r>
            <a:r>
              <a:rPr lang="en-US" sz="2000" b="1" dirty="0" smtClean="0">
                <a:solidFill>
                  <a:srgbClr val="00408C"/>
                </a:solidFill>
                <a:latin typeface="Calibri" panose="020F0502020204030204" pitchFamily="34" charset="0"/>
                <a:ea typeface="ヒラギノ角ゴ Pro W3" pitchFamily="1" charset="-128"/>
                <a:cs typeface="+mn-cs"/>
              </a:rPr>
              <a:t>of</a:t>
            </a:r>
          </a:p>
          <a:p>
            <a:pPr algn="r" fontAlgn="base">
              <a:spcAft>
                <a:spcPct val="0"/>
              </a:spcAft>
            </a:pPr>
            <a:r>
              <a:rPr lang="en-US" sz="2000" b="1" dirty="0" smtClean="0">
                <a:solidFill>
                  <a:srgbClr val="00408C"/>
                </a:solidFill>
                <a:latin typeface="Calibri" panose="020F0502020204030204" pitchFamily="34" charset="0"/>
                <a:ea typeface="ヒラギノ角ゴ Pro W3" pitchFamily="1" charset="-128"/>
                <a:cs typeface="+mn-cs"/>
              </a:rPr>
              <a:t>Women </a:t>
            </a:r>
            <a:r>
              <a:rPr lang="en-US" sz="2000" b="1" dirty="0">
                <a:solidFill>
                  <a:srgbClr val="00408C"/>
                </a:solidFill>
                <a:latin typeface="Calibri" panose="020F0502020204030204" pitchFamily="34" charset="0"/>
                <a:ea typeface="ヒラギノ角ゴ Pro W3" pitchFamily="1" charset="-128"/>
                <a:cs typeface="+mn-cs"/>
              </a:rPr>
              <a:t>and Girls in </a:t>
            </a:r>
            <a:r>
              <a:rPr lang="en-US" sz="2000" b="1" dirty="0" smtClean="0">
                <a:solidFill>
                  <a:srgbClr val="00408C"/>
                </a:solidFill>
                <a:latin typeface="Calibri" panose="020F0502020204030204" pitchFamily="34" charset="0"/>
                <a:ea typeface="ヒラギノ角ゴ Pro W3" pitchFamily="1" charset="-128"/>
                <a:cs typeface="+mn-cs"/>
              </a:rPr>
              <a:t>Science</a:t>
            </a:r>
          </a:p>
          <a:p>
            <a:pPr algn="r" fontAlgn="base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00408C"/>
                </a:solidFill>
                <a:latin typeface="Calibri" panose="020F0502020204030204" pitchFamily="34" charset="0"/>
                <a:ea typeface="ヒラギノ角ゴ Pro W3" pitchFamily="1" charset="-128"/>
                <a:cs typeface="+mn-cs"/>
              </a:rPr>
              <a:t>8 - 9 February 2018</a:t>
            </a:r>
          </a:p>
          <a:p>
            <a:pPr algn="r" fontAlgn="base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00408C"/>
                </a:solidFill>
                <a:latin typeface="Calibri" panose="020F0502020204030204" pitchFamily="34" charset="0"/>
                <a:ea typeface="ヒラギノ角ゴ Pro W3" pitchFamily="1" charset="-128"/>
                <a:cs typeface="+mn-cs"/>
              </a:rPr>
              <a:t>United Nations Headquarters</a:t>
            </a:r>
          </a:p>
          <a:p>
            <a:pPr algn="r" fontAlgn="base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00408C"/>
                </a:solidFill>
                <a:latin typeface="Calibri" panose="020F0502020204030204" pitchFamily="34" charset="0"/>
                <a:ea typeface="ヒラギノ角ゴ Pro W3" pitchFamily="1" charset="-128"/>
                <a:cs typeface="+mn-cs"/>
              </a:rPr>
              <a:t>New York City</a:t>
            </a: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539552" y="3031604"/>
            <a:ext cx="288032" cy="325388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fr-CH" sz="2400">
              <a:solidFill>
                <a:srgbClr val="000000"/>
              </a:solidFill>
            </a:endParaRPr>
          </a:p>
        </p:txBody>
      </p:sp>
      <p:sp>
        <p:nvSpPr>
          <p:cNvPr id="307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27584" y="2852936"/>
            <a:ext cx="8136904" cy="1333500"/>
          </a:xfrm>
          <a:noFill/>
        </p:spPr>
        <p:txBody>
          <a:bodyPr/>
          <a:lstStyle/>
          <a:p>
            <a:r>
              <a:rPr lang="en-US" sz="3800" b="1" dirty="0" smtClean="0">
                <a:solidFill>
                  <a:srgbClr val="00408C"/>
                </a:solidFill>
                <a:ea typeface="ヒラギノ角ゴ Pro W3" pitchFamily="1" charset="-128"/>
              </a:rPr>
              <a:t> Measuring </a:t>
            </a:r>
            <a:r>
              <a:rPr lang="en-US" sz="3800" b="1" dirty="0">
                <a:solidFill>
                  <a:srgbClr val="00408C"/>
                </a:solidFill>
                <a:ea typeface="ヒラギノ角ゴ Pro W3" pitchFamily="1" charset="-128"/>
              </a:rPr>
              <a:t>women’s </a:t>
            </a:r>
            <a:r>
              <a:rPr lang="en-US" sz="3800" b="1" dirty="0" smtClean="0">
                <a:solidFill>
                  <a:srgbClr val="00408C"/>
                </a:solidFill>
                <a:ea typeface="ヒラギノ角ゴ Pro W3" pitchFamily="1" charset="-128"/>
              </a:rPr>
              <a:t>participation</a:t>
            </a:r>
            <a:br>
              <a:rPr lang="en-US" sz="3800" b="1" dirty="0" smtClean="0">
                <a:solidFill>
                  <a:srgbClr val="00408C"/>
                </a:solidFill>
                <a:ea typeface="ヒラギノ角ゴ Pro W3" pitchFamily="1" charset="-128"/>
              </a:rPr>
            </a:br>
            <a:r>
              <a:rPr lang="en-US" sz="3800" b="1" dirty="0" smtClean="0">
                <a:solidFill>
                  <a:srgbClr val="00408C"/>
                </a:solidFill>
                <a:ea typeface="ヒラギノ角ゴ Pro W3" pitchFamily="1" charset="-128"/>
              </a:rPr>
              <a:t>in intellectual property</a:t>
            </a:r>
            <a:r>
              <a:rPr lang="en-US" sz="3200" b="1" noProof="0" dirty="0" smtClean="0">
                <a:solidFill>
                  <a:srgbClr val="00408C"/>
                </a:solidFill>
                <a:ea typeface="ヒラギノ角ゴ Pro W3" pitchFamily="1" charset="-128"/>
              </a:rPr>
              <a:t/>
            </a:r>
            <a:br>
              <a:rPr lang="en-US" sz="3200" b="1" noProof="0" dirty="0" smtClean="0">
                <a:solidFill>
                  <a:srgbClr val="00408C"/>
                </a:solidFill>
                <a:ea typeface="ヒラギノ角ゴ Pro W3" pitchFamily="1" charset="-128"/>
              </a:rPr>
            </a:br>
            <a:endParaRPr lang="en-US" sz="1400" b="1" noProof="0" dirty="0" smtClean="0">
              <a:solidFill>
                <a:srgbClr val="00408C"/>
              </a:solidFill>
              <a:ea typeface="ヒラギノ角ゴ Pro W3" pitchFamily="1" charset="-128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07504" y="5301208"/>
            <a:ext cx="4536504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rgbClr val="00408C"/>
                </a:solidFill>
                <a:latin typeface="Calibri" panose="020F0502020204030204" pitchFamily="34" charset="0"/>
                <a:ea typeface="ヒラギノ角ゴ Pro W3" pitchFamily="1" charset="-128"/>
              </a:rPr>
              <a:t>Bruno Le Feuvre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rgbClr val="00408C"/>
                </a:solidFill>
                <a:latin typeface="Calibri" panose="020F0502020204030204" pitchFamily="34" charset="0"/>
                <a:ea typeface="ヒラギノ角ゴ Pro W3" pitchFamily="1" charset="-128"/>
              </a:rPr>
              <a:t>Statistical analyst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rgbClr val="00408C"/>
                </a:solidFill>
                <a:latin typeface="Calibri" panose="020F0502020204030204" pitchFamily="34" charset="0"/>
                <a:ea typeface="ヒラギノ角ゴ Pro W3" pitchFamily="1" charset="-128"/>
              </a:rPr>
              <a:t>Economics and Statistics Division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rgbClr val="00408C"/>
                </a:solidFill>
                <a:latin typeface="Calibri" panose="020F0502020204030204" pitchFamily="34" charset="0"/>
                <a:ea typeface="ヒラギノ角ゴ Pro W3" pitchFamily="1" charset="-128"/>
              </a:rPr>
              <a:t>World Intellectual Property Organization</a:t>
            </a:r>
            <a:endParaRPr lang="en-US" sz="2000" dirty="0">
              <a:solidFill>
                <a:srgbClr val="00408C"/>
              </a:solidFill>
              <a:latin typeface="Calibri" panose="020F0502020204030204" pitchFamily="34" charset="0"/>
              <a:ea typeface="ヒラギノ角ゴ Pro W3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590872" y="404664"/>
            <a:ext cx="462920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b="1" kern="0" dirty="0" smtClean="0"/>
              <a:t>World Intellectual Property Day</a:t>
            </a:r>
            <a:endParaRPr lang="en-US" b="1" kern="0" dirty="0"/>
          </a:p>
        </p:txBody>
      </p:sp>
      <p:pic>
        <p:nvPicPr>
          <p:cNvPr id="2" name="Picture 1" descr="WIPD18_TWbanner1500x500_v0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68" y="2936776"/>
            <a:ext cx="8605464" cy="286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8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3933056"/>
            <a:ext cx="6228184" cy="2448272"/>
          </a:xfrm>
        </p:spPr>
        <p:txBody>
          <a:bodyPr lIns="0" tIns="0" rIns="0" bIns="0"/>
          <a:lstStyle/>
          <a:p>
            <a:pPr marL="401638" indent="-230188"/>
            <a:r>
              <a:rPr lang="en-US" altLang="ja-JP" sz="2200" dirty="0" smtClean="0"/>
              <a:t> Specialized </a:t>
            </a:r>
            <a:r>
              <a:rPr lang="en-US" altLang="ja-JP" sz="2200" dirty="0"/>
              <a:t>agency of the </a:t>
            </a:r>
            <a:r>
              <a:rPr lang="en-US" altLang="ja-JP" sz="2200" b="1" dirty="0"/>
              <a:t>United </a:t>
            </a:r>
            <a:r>
              <a:rPr lang="en-US" altLang="ja-JP" sz="2200" b="1" dirty="0" smtClean="0"/>
              <a:t>Nations </a:t>
            </a:r>
            <a:r>
              <a:rPr lang="en-US" altLang="ja-JP" sz="2200" dirty="0" smtClean="0"/>
              <a:t>based in Geneva</a:t>
            </a:r>
          </a:p>
          <a:p>
            <a:pPr marL="401638" indent="-230188"/>
            <a:endParaRPr lang="en-US" altLang="ja-JP" sz="1200" dirty="0" smtClean="0"/>
          </a:p>
          <a:p>
            <a:pPr marL="401638" lvl="1" indent="-230188"/>
            <a:r>
              <a:rPr lang="en-US" altLang="ja-JP" sz="2200" dirty="0"/>
              <a:t> A global forum for </a:t>
            </a:r>
            <a:r>
              <a:rPr lang="en-US" altLang="ja-JP" sz="2200" b="1" dirty="0"/>
              <a:t>intellectual property </a:t>
            </a:r>
            <a:r>
              <a:rPr lang="en-US" altLang="ja-JP" sz="2200" dirty="0"/>
              <a:t>policy, services, information and </a:t>
            </a:r>
            <a:r>
              <a:rPr lang="en-US" altLang="ja-JP" sz="2200" dirty="0" smtClean="0"/>
              <a:t>cooperation</a:t>
            </a:r>
          </a:p>
          <a:p>
            <a:pPr marL="401638" lvl="1" indent="-230188"/>
            <a:endParaRPr lang="en-US" altLang="ja-JP" sz="1400" dirty="0" smtClean="0"/>
          </a:p>
          <a:p>
            <a:pPr marL="401638" lvl="1" indent="-230188"/>
            <a:r>
              <a:rPr lang="en-US" altLang="ja-JP" sz="2200" dirty="0" smtClean="0"/>
              <a:t> Promoting </a:t>
            </a:r>
            <a:r>
              <a:rPr lang="en-US" altLang="ja-JP" sz="2200" b="1" dirty="0"/>
              <a:t>gender equality </a:t>
            </a:r>
            <a:r>
              <a:rPr lang="en-US" altLang="ja-JP" sz="2200" dirty="0"/>
              <a:t>within its </a:t>
            </a:r>
            <a:r>
              <a:rPr lang="en-US" altLang="ja-JP" sz="2200" dirty="0" smtClean="0"/>
              <a:t>mandate</a:t>
            </a:r>
            <a:endParaRPr lang="en-US" sz="22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5" t="13093" r="39510" b="9026"/>
          <a:stretch/>
        </p:blipFill>
        <p:spPr bwMode="auto">
          <a:xfrm>
            <a:off x="6244289" y="1196752"/>
            <a:ext cx="2792207" cy="558924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1" b="8517"/>
          <a:stretch/>
        </p:blipFill>
        <p:spPr bwMode="auto">
          <a:xfrm>
            <a:off x="395536" y="116632"/>
            <a:ext cx="5105400" cy="3148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130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96944" cy="1008112"/>
          </a:xfrm>
        </p:spPr>
        <p:txBody>
          <a:bodyPr/>
          <a:lstStyle/>
          <a:p>
            <a:pPr algn="ctr"/>
            <a:r>
              <a:rPr lang="en-US" b="1" dirty="0" smtClean="0"/>
              <a:t>WIPO reports statistics on the gender of inventors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340768"/>
            <a:ext cx="8496944" cy="5328592"/>
          </a:xfrm>
        </p:spPr>
        <p:txBody>
          <a:bodyPr lIns="0" tIns="0" rIns="0" bIns="0"/>
          <a:lstStyle/>
          <a:p>
            <a:pPr marL="401638" indent="-230188"/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smtClean="0"/>
              <a:t>Created a </a:t>
            </a:r>
            <a:r>
              <a:rPr lang="en-US" sz="2400" b="1" dirty="0" smtClean="0"/>
              <a:t>Worldwide</a:t>
            </a:r>
            <a:r>
              <a:rPr lang="en-US" sz="2400" dirty="0" smtClean="0"/>
              <a:t> </a:t>
            </a:r>
            <a:r>
              <a:rPr lang="en-US" sz="2400" b="1" dirty="0" smtClean="0"/>
              <a:t>Gender-Name</a:t>
            </a:r>
            <a:r>
              <a:rPr lang="en-US" sz="2400" dirty="0" smtClean="0"/>
              <a:t> </a:t>
            </a:r>
            <a:r>
              <a:rPr lang="en-US" sz="2400" b="1" dirty="0" smtClean="0"/>
              <a:t>Dictionary </a:t>
            </a:r>
            <a:r>
              <a:rPr lang="en-US" sz="2400" dirty="0" smtClean="0"/>
              <a:t>in 2016</a:t>
            </a:r>
          </a:p>
          <a:p>
            <a:pPr marL="1371600" lvl="3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000" dirty="0" smtClean="0"/>
              <a:t>covering over 6.1 million names valid for 182 countries</a:t>
            </a:r>
          </a:p>
          <a:p>
            <a:pPr marL="401638" indent="-230188"/>
            <a:endParaRPr lang="en-US" sz="2400" dirty="0" smtClean="0"/>
          </a:p>
          <a:p>
            <a:pPr marL="401638" indent="-230188"/>
            <a:r>
              <a:rPr lang="en-US" sz="2400" dirty="0" smtClean="0"/>
              <a:t> </a:t>
            </a:r>
            <a:r>
              <a:rPr lang="en-US" sz="2400" b="1" dirty="0" smtClean="0"/>
              <a:t>Identified the gender of inventors </a:t>
            </a:r>
            <a:r>
              <a:rPr lang="en-US" sz="2400" dirty="0" smtClean="0"/>
              <a:t>named</a:t>
            </a:r>
            <a:r>
              <a:rPr lang="en-US" sz="2400" b="1" dirty="0" smtClean="0"/>
              <a:t> </a:t>
            </a:r>
            <a:r>
              <a:rPr lang="en-US" sz="2400" dirty="0" smtClean="0"/>
              <a:t>in</a:t>
            </a:r>
            <a:r>
              <a:rPr lang="en-US" sz="2400" b="1" dirty="0" smtClean="0"/>
              <a:t> </a:t>
            </a:r>
            <a:r>
              <a:rPr lang="en-US" sz="2400" dirty="0" smtClean="0"/>
              <a:t>international patent applications</a:t>
            </a:r>
            <a:r>
              <a:rPr lang="en-US" sz="2000" baseline="30000" dirty="0" smtClean="0"/>
              <a:t>1</a:t>
            </a:r>
          </a:p>
          <a:p>
            <a:pPr marL="1314450" lvl="2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 gender of over 9 million inventors representing 96% of total </a:t>
            </a:r>
          </a:p>
          <a:p>
            <a:pPr marL="401638" indent="-230188"/>
            <a:endParaRPr lang="en-US" altLang="ja-JP" sz="2000" b="1" dirty="0" smtClean="0">
              <a:ea typeface="ＭＳ Ｐゴシック" pitchFamily="34" charset="-128"/>
            </a:endParaRPr>
          </a:p>
          <a:p>
            <a:pPr marL="401638" indent="-230188"/>
            <a:r>
              <a:rPr lang="en-US" altLang="ja-JP" sz="2400" dirty="0" smtClean="0"/>
              <a:t> Mainstreamed </a:t>
            </a:r>
            <a:r>
              <a:rPr lang="en-US" altLang="ja-JP" sz="2400" b="1" dirty="0" smtClean="0"/>
              <a:t>statistics on women’s participation in international patenting</a:t>
            </a:r>
            <a:endParaRPr lang="en-US" sz="2400" b="1" dirty="0" smtClean="0"/>
          </a:p>
          <a:p>
            <a:pPr marL="1257300" lvl="2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/>
              <a:t>a</a:t>
            </a:r>
            <a:r>
              <a:rPr lang="en-US" dirty="0" smtClean="0"/>
              <a:t>nalyzing patent filing trends in economic and statistic </a:t>
            </a:r>
            <a:r>
              <a:rPr lang="en-US" dirty="0"/>
              <a:t>reports </a:t>
            </a:r>
            <a:endParaRPr lang="en-US" b="1" u="sng" dirty="0" smtClean="0"/>
          </a:p>
          <a:p>
            <a:pPr marL="401638" indent="-230188"/>
            <a:endParaRPr lang="en-US" sz="1800" b="1" u="sng" dirty="0" smtClean="0"/>
          </a:p>
          <a:p>
            <a:pPr marL="171450" indent="0">
              <a:buNone/>
            </a:pPr>
            <a:r>
              <a:rPr lang="en-US" sz="1600" baseline="30000" dirty="0" smtClean="0"/>
              <a:t>1</a:t>
            </a:r>
            <a:r>
              <a:rPr lang="en-US" sz="2000" dirty="0" smtClean="0"/>
              <a:t> </a:t>
            </a:r>
            <a:r>
              <a:rPr lang="en-US" sz="1800" i="1" dirty="0" smtClean="0"/>
              <a:t>Patent Cooperation Treaty (PCT) international applications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326161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7503" y="116632"/>
            <a:ext cx="9001001" cy="1008112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b="1" dirty="0" smtClean="0"/>
              <a:t>Number </a:t>
            </a:r>
            <a:r>
              <a:rPr lang="en-US" b="1" dirty="0"/>
              <a:t>of </a:t>
            </a:r>
            <a:r>
              <a:rPr lang="en-US" b="1" dirty="0" smtClean="0"/>
              <a:t>international patent applications with </a:t>
            </a:r>
            <a:r>
              <a:rPr lang="en-US" b="1" dirty="0"/>
              <a:t>women inventors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41" t="26297" r="7613" b="21350"/>
          <a:stretch/>
        </p:blipFill>
        <p:spPr bwMode="auto">
          <a:xfrm>
            <a:off x="467544" y="1511913"/>
            <a:ext cx="6909415" cy="4517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72200" y="1700808"/>
            <a:ext cx="1728192" cy="4572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fr-CH" sz="2800" b="1" dirty="0" smtClean="0">
                <a:solidFill>
                  <a:srgbClr val="C00000"/>
                </a:solidFill>
              </a:rPr>
              <a:t>70,857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57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9001001" cy="1152128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b="1" dirty="0"/>
              <a:t>Share of international patent applications with women inventors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" t="24910" r="52447" b="20708"/>
          <a:stretch/>
        </p:blipFill>
        <p:spPr bwMode="auto">
          <a:xfrm>
            <a:off x="755576" y="1412776"/>
            <a:ext cx="6834640" cy="4657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44208" y="2204864"/>
            <a:ext cx="1728192" cy="4572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fr-CH" sz="3200" b="1" dirty="0" smtClean="0">
                <a:solidFill>
                  <a:srgbClr val="C00000"/>
                </a:solidFill>
              </a:rPr>
              <a:t>30.5%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55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" y="44624"/>
            <a:ext cx="9108504" cy="1008112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3500" b="1" dirty="0"/>
              <a:t>Share </a:t>
            </a:r>
            <a:r>
              <a:rPr lang="en-US" sz="3500" b="1" dirty="0" smtClean="0"/>
              <a:t>of international patent applications with  women inventors by region</a:t>
            </a:r>
            <a:endParaRPr lang="en-US" sz="35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020307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60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964488" cy="64807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b="1" dirty="0"/>
              <a:t>Share </a:t>
            </a:r>
            <a:r>
              <a:rPr lang="en-US" b="1" dirty="0" smtClean="0"/>
              <a:t>for </a:t>
            </a:r>
            <a:r>
              <a:rPr lang="en-US" b="1" dirty="0"/>
              <a:t>selected fields of technology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2" t="18912" r="8862" b="65612"/>
          <a:stretch/>
        </p:blipFill>
        <p:spPr bwMode="auto">
          <a:xfrm>
            <a:off x="323528" y="1772816"/>
            <a:ext cx="8710778" cy="152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2" t="75196" r="8862" b="11907"/>
          <a:stretch/>
        </p:blipFill>
        <p:spPr bwMode="auto">
          <a:xfrm>
            <a:off x="323528" y="4464255"/>
            <a:ext cx="8710779" cy="1269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2051720" y="1258128"/>
            <a:ext cx="4968552" cy="504056"/>
          </a:xfrm>
        </p:spPr>
        <p:txBody>
          <a:bodyPr lIns="0" tIns="0" rIns="0" bIns="0"/>
          <a:lstStyle/>
          <a:p>
            <a:pPr marL="171450" indent="0" algn="ctr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Top 10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051720" y="3861048"/>
            <a:ext cx="496855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171450" indent="0" algn="ctr">
              <a:buFontTx/>
              <a:buNone/>
            </a:pPr>
            <a:r>
              <a:rPr lang="en-US" sz="2800" b="1" kern="0" dirty="0" smtClean="0">
                <a:solidFill>
                  <a:schemeClr val="accent2"/>
                </a:solidFill>
              </a:rPr>
              <a:t>Last 5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 rot="16200000">
            <a:off x="-2196751" y="3429000"/>
            <a:ext cx="496855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171450" indent="0" algn="ctr">
              <a:buFontTx/>
              <a:buNone/>
            </a:pPr>
            <a:r>
              <a:rPr lang="en-US" sz="12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Field of technology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26" t="19800" r="64991" b="74574"/>
          <a:stretch/>
        </p:blipFill>
        <p:spPr bwMode="auto">
          <a:xfrm>
            <a:off x="2555776" y="3595449"/>
            <a:ext cx="103517" cy="553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691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 idx="4294967295"/>
          </p:nvPr>
        </p:nvSpPr>
        <p:spPr>
          <a:xfrm>
            <a:off x="72009" y="44624"/>
            <a:ext cx="8964487" cy="648072"/>
          </a:xfrm>
        </p:spPr>
        <p:txBody>
          <a:bodyPr/>
          <a:lstStyle/>
          <a:p>
            <a:pPr algn="ctr"/>
            <a:r>
              <a:rPr lang="en-US" b="1" dirty="0" smtClean="0"/>
              <a:t>Resources free-to-use on WIPO website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843808" y="980728"/>
            <a:ext cx="3240360" cy="568863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31000">
                <a:srgbClr val="D4DEFF"/>
              </a:gs>
              <a:gs pos="100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/>
          <a:lstStyle>
            <a:defPPr>
              <a:defRPr lang="en-US"/>
            </a:defPPr>
            <a:lvl1pPr indent="0" algn="ctr" fontAlgn="base">
              <a:spcBef>
                <a:spcPct val="20000"/>
              </a:spcBef>
              <a:spcAft>
                <a:spcPct val="0"/>
              </a:spcAft>
              <a:buNone/>
              <a:defRPr sz="3000" kern="0">
                <a:solidFill>
                  <a:schemeClr val="accent2"/>
                </a:solidFill>
              </a:defRPr>
            </a:lvl1pPr>
            <a:lvl2pPr marL="742950" indent="-28575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/>
            </a:lvl2pPr>
            <a:lvl3pPr marL="1143000" indent="-22860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/>
            </a:lvl3pPr>
            <a:lvl4pPr marL="1600200" indent="-22860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/>
            </a:lvl4pPr>
            <a:lvl5pPr marL="2057400" indent="-22860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/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/>
            </a:lvl9pPr>
          </a:lstStyle>
          <a:p>
            <a:r>
              <a:rPr lang="en-US" sz="3200" dirty="0"/>
              <a:t>Statistical </a:t>
            </a:r>
            <a:br>
              <a:rPr lang="en-US" sz="3200" dirty="0"/>
            </a:br>
            <a:r>
              <a:rPr lang="en-US" sz="3200" b="1" dirty="0"/>
              <a:t>reports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525800" y="1124742"/>
            <a:ext cx="2222664" cy="489654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31000">
                <a:srgbClr val="D4DEFF"/>
              </a:gs>
              <a:gs pos="100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kern="0" dirty="0">
                <a:solidFill>
                  <a:schemeClr val="accent2"/>
                </a:solidFill>
              </a:rPr>
              <a:t>Economic </a:t>
            </a:r>
            <a:r>
              <a:rPr lang="en-US" sz="3000" b="1" kern="0" dirty="0">
                <a:solidFill>
                  <a:schemeClr val="accent2"/>
                </a:solidFill>
              </a:rPr>
              <a:t>r</a:t>
            </a:r>
            <a:r>
              <a:rPr lang="en-US" sz="3000" b="1" kern="0" dirty="0" smtClean="0">
                <a:solidFill>
                  <a:schemeClr val="accent2"/>
                </a:solidFill>
              </a:rPr>
              <a:t>esearch</a:t>
            </a:r>
            <a:r>
              <a:rPr lang="en-US" sz="3000" kern="0" dirty="0" smtClean="0">
                <a:solidFill>
                  <a:schemeClr val="accent2"/>
                </a:solidFill>
              </a:rPr>
              <a:t> working paper</a:t>
            </a:r>
            <a:endParaRPr lang="en-US" sz="3200" kern="0" dirty="0" smtClean="0">
              <a:solidFill>
                <a:schemeClr val="accent2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61104" y="1124743"/>
            <a:ext cx="2222664" cy="531964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31000">
                <a:srgbClr val="D4DEFF"/>
              </a:gs>
              <a:gs pos="100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/>
          <a:lstStyle>
            <a:defPPr>
              <a:defRPr lang="en-US"/>
            </a:defPPr>
            <a:lvl1pPr indent="0" algn="ctr" fontAlgn="base">
              <a:spcBef>
                <a:spcPct val="20000"/>
              </a:spcBef>
              <a:spcAft>
                <a:spcPct val="0"/>
              </a:spcAft>
              <a:buNone/>
              <a:defRPr sz="3000" kern="0">
                <a:solidFill>
                  <a:schemeClr val="accent2"/>
                </a:solidFill>
              </a:defRPr>
            </a:lvl1pPr>
            <a:lvl2pPr marL="742950" indent="-28575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/>
            </a:lvl2pPr>
            <a:lvl3pPr marL="1143000" indent="-22860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/>
            </a:lvl3pPr>
            <a:lvl4pPr marL="1600200" indent="-22860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/>
            </a:lvl4pPr>
            <a:lvl5pPr marL="2057400" indent="-22860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/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/>
            </a:lvl9pPr>
          </a:lstStyle>
          <a:p>
            <a:r>
              <a:rPr lang="en-US" dirty="0"/>
              <a:t>Worldwide gender-name </a:t>
            </a:r>
            <a:r>
              <a:rPr lang="en-US" b="1" dirty="0"/>
              <a:t>dictionary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34" r="30390" b="1884"/>
          <a:stretch/>
        </p:blipFill>
        <p:spPr bwMode="auto">
          <a:xfrm>
            <a:off x="6677000" y="3140968"/>
            <a:ext cx="1927448" cy="27363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28" r="30521"/>
          <a:stretch/>
        </p:blipFill>
        <p:spPr bwMode="auto">
          <a:xfrm>
            <a:off x="3059832" y="2420888"/>
            <a:ext cx="2842227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8" r="76643" b="7165"/>
          <a:stretch/>
        </p:blipFill>
        <p:spPr bwMode="auto">
          <a:xfrm>
            <a:off x="467544" y="3140968"/>
            <a:ext cx="1727058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201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44624"/>
            <a:ext cx="8229600" cy="792088"/>
          </a:xfrm>
        </p:spPr>
        <p:txBody>
          <a:bodyPr/>
          <a:lstStyle/>
          <a:p>
            <a:pPr algn="ctr"/>
            <a:r>
              <a:rPr lang="en-US" b="1" dirty="0"/>
              <a:t>WIPO </a:t>
            </a:r>
            <a:r>
              <a:rPr lang="en-US" b="1" dirty="0" smtClean="0"/>
              <a:t>is exploring further…</a:t>
            </a: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554451"/>
              </p:ext>
            </p:extLst>
          </p:nvPr>
        </p:nvGraphicFramePr>
        <p:xfrm>
          <a:off x="395536" y="1124744"/>
          <a:ext cx="8352928" cy="47806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03045"/>
                <a:gridCol w="4949883"/>
              </a:tblGrid>
              <a:tr h="936103">
                <a:tc>
                  <a:txBody>
                    <a:bodyPr/>
                    <a:lstStyle/>
                    <a:p>
                      <a:pPr algn="ctr"/>
                      <a:r>
                        <a:rPr lang="en-US" sz="2800" noProof="0" dirty="0" smtClean="0"/>
                        <a:t>Gender</a:t>
                      </a:r>
                      <a:r>
                        <a:rPr lang="en-US" sz="2400" noProof="0" dirty="0" smtClean="0"/>
                        <a:t/>
                      </a:r>
                      <a:br>
                        <a:rPr lang="en-US" sz="2400" noProof="0" dirty="0" smtClean="0"/>
                      </a:br>
                      <a:r>
                        <a:rPr lang="en-US" sz="2400" b="0" noProof="0" dirty="0" smtClean="0"/>
                        <a:t>of</a:t>
                      </a:r>
                      <a:endParaRPr lang="en-US" sz="2400" b="0" noProof="0" dirty="0" smtClean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noProof="0" dirty="0" smtClean="0"/>
                        <a:t>Intellectual Property</a:t>
                      </a:r>
                      <a:r>
                        <a:rPr lang="en-US" sz="2400" baseline="0" noProof="0" dirty="0" smtClean="0"/>
                        <a:t/>
                      </a:r>
                      <a:br>
                        <a:rPr lang="en-US" sz="2400" baseline="0" noProof="0" dirty="0" smtClean="0"/>
                      </a:br>
                      <a:r>
                        <a:rPr lang="en-US" sz="2400" b="0" baseline="0" noProof="0" dirty="0" smtClean="0"/>
                        <a:t>Data</a:t>
                      </a:r>
                      <a:endParaRPr lang="en-US" sz="24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867222">
                <a:tc>
                  <a:txBody>
                    <a:bodyPr/>
                    <a:lstStyle/>
                    <a:p>
                      <a:pPr algn="ctr"/>
                      <a:r>
                        <a:rPr lang="en-US" sz="2800" b="1" noProof="0" dirty="0" smtClean="0">
                          <a:solidFill>
                            <a:schemeClr val="accent2"/>
                          </a:solidFill>
                        </a:rPr>
                        <a:t>Inventors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solidFill>
                            <a:schemeClr val="accent2"/>
                          </a:solidFill>
                        </a:rPr>
                        <a:t>National </a:t>
                      </a:r>
                      <a:r>
                        <a:rPr lang="en-US" b="1" noProof="0" dirty="0" smtClean="0">
                          <a:solidFill>
                            <a:schemeClr val="accent2"/>
                          </a:solidFill>
                        </a:rPr>
                        <a:t>Patent</a:t>
                      </a:r>
                      <a:r>
                        <a:rPr lang="en-US" b="1" baseline="0" noProof="0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en-US" b="0" baseline="0" noProof="0" dirty="0" smtClean="0">
                          <a:solidFill>
                            <a:schemeClr val="accent2"/>
                          </a:solidFill>
                        </a:rPr>
                        <a:t>collection</a:t>
                      </a:r>
                      <a:r>
                        <a:rPr lang="en-US" b="0" noProof="0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  <a:endParaRPr lang="en-US" b="0" noProof="0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</a:tr>
              <a:tr h="992453">
                <a:tc>
                  <a:txBody>
                    <a:bodyPr/>
                    <a:lstStyle/>
                    <a:p>
                      <a:pPr algn="ctr"/>
                      <a:r>
                        <a:rPr lang="en-US" sz="2800" b="1" noProof="0" dirty="0" smtClean="0">
                          <a:solidFill>
                            <a:schemeClr val="accent2"/>
                          </a:solidFill>
                        </a:rPr>
                        <a:t>Brand holders</a:t>
                      </a:r>
                      <a:endParaRPr lang="en-US" sz="2800" b="1" noProof="0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solidFill>
                            <a:schemeClr val="accent2"/>
                          </a:solidFill>
                        </a:rPr>
                        <a:t>International registration of </a:t>
                      </a:r>
                      <a:r>
                        <a:rPr lang="en-US" b="1" noProof="0" dirty="0" smtClean="0">
                          <a:solidFill>
                            <a:schemeClr val="accent2"/>
                          </a:solidFill>
                        </a:rPr>
                        <a:t>Trademarks </a:t>
                      </a:r>
                      <a:endParaRPr lang="en-US" b="1" noProof="0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</a:tr>
              <a:tr h="992453">
                <a:tc>
                  <a:txBody>
                    <a:bodyPr/>
                    <a:lstStyle/>
                    <a:p>
                      <a:pPr algn="ctr"/>
                      <a:r>
                        <a:rPr lang="en-US" sz="2800" b="1" noProof="0" dirty="0" smtClean="0">
                          <a:solidFill>
                            <a:schemeClr val="accent2"/>
                          </a:solidFill>
                        </a:rPr>
                        <a:t>Creators</a:t>
                      </a:r>
                      <a:endParaRPr lang="en-US" sz="2800" b="1" noProof="0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solidFill>
                            <a:schemeClr val="accent2"/>
                          </a:solidFill>
                        </a:rPr>
                        <a:t>International registration of </a:t>
                      </a:r>
                      <a:r>
                        <a:rPr lang="en-US" b="1" noProof="0" dirty="0" smtClean="0">
                          <a:solidFill>
                            <a:schemeClr val="accent2"/>
                          </a:solidFill>
                        </a:rPr>
                        <a:t>Industrial Designs </a:t>
                      </a:r>
                      <a:endParaRPr lang="en-US" b="1" noProof="0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</a:tr>
              <a:tr h="992453">
                <a:tc>
                  <a:txBody>
                    <a:bodyPr/>
                    <a:lstStyle/>
                    <a:p>
                      <a:pPr algn="ctr"/>
                      <a:r>
                        <a:rPr lang="en-US" sz="2800" b="1" noProof="0" dirty="0" smtClean="0">
                          <a:solidFill>
                            <a:schemeClr val="accent2"/>
                          </a:solidFill>
                        </a:rPr>
                        <a:t>Lawyers</a:t>
                      </a:r>
                      <a:endParaRPr lang="en-US" sz="2800" b="1" noProof="0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noProof="0" dirty="0" smtClean="0">
                          <a:solidFill>
                            <a:schemeClr val="accent2"/>
                          </a:solidFill>
                        </a:rPr>
                        <a:t>Agents</a:t>
                      </a:r>
                      <a:r>
                        <a:rPr lang="en-US" noProof="0" dirty="0" smtClean="0">
                          <a:solidFill>
                            <a:schemeClr val="accent2"/>
                          </a:solidFill>
                        </a:rPr>
                        <a:t> named in international IP applications </a:t>
                      </a:r>
                      <a:endParaRPr lang="en-US" noProof="0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glish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  <a:txDef>
      <a:spPr>
        <a:noFill/>
        <a:ln>
          <a:solidFill>
            <a:schemeClr val="tx1"/>
          </a:solidFill>
        </a:ln>
      </a:spPr>
      <a:bodyPr wrap="square" rtlCol="0">
        <a:noAutofit/>
      </a:bodyPr>
      <a:lstStyle>
        <a:defPPr>
          <a:defRPr dirty="0"/>
        </a:defPPr>
      </a:lstStyle>
    </a:tx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2484</TotalTime>
  <Words>238</Words>
  <Application>Microsoft Office PowerPoint</Application>
  <PresentationFormat>On-screen Show (4:3)</PresentationFormat>
  <Paragraphs>56</Paragraphs>
  <Slides>10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English</vt:lpstr>
      <vt:lpstr>PowerPoint Presentation</vt:lpstr>
      <vt:lpstr>PowerPoint Presentation</vt:lpstr>
      <vt:lpstr>WIPO reports statistics on the gender of inventors</vt:lpstr>
      <vt:lpstr>Number of international patent applications with women inventors</vt:lpstr>
      <vt:lpstr>Share of international patent applications with women inventors</vt:lpstr>
      <vt:lpstr>Share of international patent applications with  women inventors by region</vt:lpstr>
      <vt:lpstr>Share for selected fields of technology</vt:lpstr>
      <vt:lpstr>Resources free-to-use on WIPO website</vt:lpstr>
      <vt:lpstr>WIPO is exploring further…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Julio Raffo</dc:creator>
  <cp:lastModifiedBy>Bruno Le Feuvre</cp:lastModifiedBy>
  <cp:revision>151</cp:revision>
  <cp:lastPrinted>2018-02-06T11:23:03Z</cp:lastPrinted>
  <dcterms:created xsi:type="dcterms:W3CDTF">2017-03-28T11:14:25Z</dcterms:created>
  <dcterms:modified xsi:type="dcterms:W3CDTF">2018-02-06T11:25:02Z</dcterms:modified>
</cp:coreProperties>
</file>