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335" r:id="rId4"/>
    <p:sldId id="332" r:id="rId5"/>
    <p:sldId id="322" r:id="rId6"/>
    <p:sldId id="290" r:id="rId7"/>
    <p:sldId id="298" r:id="rId8"/>
    <p:sldId id="337" r:id="rId9"/>
    <p:sldId id="320" r:id="rId10"/>
    <p:sldId id="338" r:id="rId11"/>
    <p:sldId id="336" r:id="rId12"/>
    <p:sldId id="342" r:id="rId13"/>
    <p:sldId id="323" r:id="rId14"/>
    <p:sldId id="324" r:id="rId15"/>
    <p:sldId id="325" r:id="rId16"/>
    <p:sldId id="350" r:id="rId17"/>
    <p:sldId id="327" r:id="rId18"/>
    <p:sldId id="339" r:id="rId19"/>
    <p:sldId id="319" r:id="rId20"/>
    <p:sldId id="331" r:id="rId21"/>
    <p:sldId id="343" r:id="rId22"/>
    <p:sldId id="344" r:id="rId23"/>
    <p:sldId id="345" r:id="rId24"/>
    <p:sldId id="347" r:id="rId25"/>
    <p:sldId id="348" r:id="rId26"/>
    <p:sldId id="349" r:id="rId27"/>
    <p:sldId id="352" r:id="rId28"/>
    <p:sldId id="341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70" autoAdjust="0"/>
    <p:restoredTop sz="86444" autoAdjust="0"/>
  </p:normalViewPr>
  <p:slideViewPr>
    <p:cSldViewPr>
      <p:cViewPr varScale="1"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5988-7590-4C4C-B187-057CED9C3B6C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8930E-A050-485D-A6D6-B84824FA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0038-5623-45BC-A034-C84386AC88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0038-5623-45BC-A034-C84386AC88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0038-5623-45BC-A034-C84386AC88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0038-5623-45BC-A034-C84386AC88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0038-5623-45BC-A034-C84386AC88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4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3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9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2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57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5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8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6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9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5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7F3150A8-B334-48D8-BDDC-A2E01CBB87C9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69E9-E59F-4DD3-A3CC-A673AD55348B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06.07.2017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889FC-389A-4528-96F1-94A9E465DBC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9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ipo.int/publications/en/details.jsp?id=4125&amp;plang=E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7392665" y="5990455"/>
            <a:ext cx="1571823" cy="46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Geneva </a:t>
            </a:r>
          </a:p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July 6, 2017</a:t>
            </a:r>
            <a:endParaRPr lang="en-US" sz="16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39784" y="3135428"/>
            <a:ext cx="288032" cy="32538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CH" sz="2400">
              <a:solidFill>
                <a:srgbClr val="000000"/>
              </a:solidFill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51519" y="5589240"/>
            <a:ext cx="7560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 err="1" smtClean="0">
                <a:solidFill>
                  <a:srgbClr val="00408C"/>
                </a:solidFill>
                <a:ea typeface="ヒラギノ角ゴ Pro W3" pitchFamily="1" charset="-128"/>
              </a:rPr>
              <a:t>Gema</a:t>
            </a:r>
            <a:r>
              <a:rPr lang="en-US" altLang="en-US" sz="1600" b="1" dirty="0" smtClean="0">
                <a:solidFill>
                  <a:srgbClr val="00408C"/>
                </a:solidFill>
                <a:ea typeface="ヒラギノ角ゴ Pro W3" pitchFamily="1" charset="-128"/>
              </a:rPr>
              <a:t> Lax </a:t>
            </a:r>
            <a:r>
              <a:rPr lang="en-US" altLang="en-US" sz="1600" b="1" dirty="0" err="1" smtClean="0">
                <a:solidFill>
                  <a:srgbClr val="00408C"/>
                </a:solidFill>
                <a:ea typeface="ヒラギノ角ゴ Pro W3" pitchFamily="1" charset="-128"/>
              </a:rPr>
              <a:t>Martínez</a:t>
            </a:r>
            <a:r>
              <a:rPr lang="en-US" altLang="en-US" sz="1600" b="1" dirty="0" smtClean="0">
                <a:solidFill>
                  <a:srgbClr val="00408C"/>
                </a:solidFill>
                <a:ea typeface="ヒラギノ角ゴ Pro W3" pitchFamily="1" charset="-128"/>
              </a:rPr>
              <a:t>, University of Lausanne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408C"/>
                </a:solidFill>
                <a:ea typeface="ヒラギノ角ゴ Pro W3" pitchFamily="1" charset="-128"/>
              </a:rPr>
              <a:t>Bruno Le Feuvre, WIPO, Economics and Statistics Division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408C"/>
                </a:solidFill>
                <a:ea typeface="ヒラギノ角ゴ Pro W3" pitchFamily="1" charset="-128"/>
              </a:rPr>
              <a:t>Kyle Bergquist, </a:t>
            </a:r>
            <a:r>
              <a:rPr lang="en-US" altLang="en-US" sz="1600" b="1" dirty="0" smtClean="0">
                <a:solidFill>
                  <a:srgbClr val="00408C"/>
                </a:solidFill>
                <a:ea typeface="ヒラギノ角ゴ Pro W3" pitchFamily="1" charset="-128"/>
              </a:rPr>
              <a:t>WIPO, </a:t>
            </a:r>
            <a:r>
              <a:rPr lang="en-US" altLang="en-US" sz="1600" b="1" dirty="0">
                <a:solidFill>
                  <a:srgbClr val="00408C"/>
                </a:solidFill>
                <a:ea typeface="ヒラギノ角ゴ Pro W3" pitchFamily="1" charset="-128"/>
              </a:rPr>
              <a:t>Economics and Statistics Division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6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639" y="2971316"/>
            <a:ext cx="7632849" cy="1333500"/>
          </a:xfrm>
          <a:noFill/>
        </p:spPr>
        <p:txBody>
          <a:bodyPr/>
          <a:lstStyle/>
          <a:p>
            <a:r>
              <a:rPr lang="en-US" sz="3600" b="1" dirty="0">
                <a:solidFill>
                  <a:srgbClr val="00408C"/>
                </a:solidFill>
                <a:ea typeface="ヒラギノ角ゴ Pro W3" pitchFamily="1" charset="-128"/>
              </a:rPr>
              <a:t>Measuring women’s </a:t>
            </a:r>
            <a:r>
              <a:rPr lang="en-US" sz="3600" b="1" dirty="0" smtClean="0">
                <a:solidFill>
                  <a:srgbClr val="00408C"/>
                </a:solidFill>
                <a:ea typeface="ヒラギノ角ゴ Pro W3" pitchFamily="1" charset="-128"/>
              </a:rPr>
              <a:t>participation</a:t>
            </a:r>
            <a:br>
              <a:rPr lang="en-US" sz="3600" b="1" dirty="0" smtClean="0">
                <a:solidFill>
                  <a:srgbClr val="00408C"/>
                </a:solidFill>
                <a:ea typeface="ヒラギノ角ゴ Pro W3" pitchFamily="1" charset="-128"/>
              </a:rPr>
            </a:br>
            <a:r>
              <a:rPr lang="en-US" sz="3600" b="1" dirty="0" smtClean="0">
                <a:solidFill>
                  <a:srgbClr val="00408C"/>
                </a:solidFill>
                <a:ea typeface="ヒラギノ角ゴ Pro W3" pitchFamily="1" charset="-128"/>
              </a:rPr>
              <a:t>in </a:t>
            </a:r>
            <a:r>
              <a:rPr lang="en-US" sz="3600" b="1" dirty="0">
                <a:solidFill>
                  <a:srgbClr val="00408C"/>
                </a:solidFill>
                <a:ea typeface="ヒラギノ角ゴ Pro W3" pitchFamily="1" charset="-128"/>
              </a:rPr>
              <a:t>international patenting</a:t>
            </a:r>
            <a:r>
              <a:rPr lang="en-US" sz="3200" b="1" noProof="0" dirty="0" smtClean="0">
                <a:solidFill>
                  <a:srgbClr val="00408C"/>
                </a:solidFill>
                <a:ea typeface="ヒラギノ角ゴ Pro W3" pitchFamily="1" charset="-128"/>
              </a:rPr>
              <a:t/>
            </a:r>
            <a:br>
              <a:rPr lang="en-US" sz="3200" b="1" noProof="0" dirty="0" smtClean="0">
                <a:solidFill>
                  <a:srgbClr val="00408C"/>
                </a:solidFill>
                <a:ea typeface="ヒラギノ角ゴ Pro W3" pitchFamily="1" charset="-128"/>
              </a:rPr>
            </a:br>
            <a:endParaRPr lang="en-US" sz="1400" b="1" noProof="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82949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Part II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statistical results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520" y="5313189"/>
            <a:ext cx="7772400" cy="1500187"/>
          </a:xfrm>
        </p:spPr>
        <p:txBody>
          <a:bodyPr/>
          <a:lstStyle/>
          <a:p>
            <a:r>
              <a:rPr lang="en-US" b="1" dirty="0">
                <a:solidFill>
                  <a:srgbClr val="00408C"/>
                </a:solidFill>
                <a:ea typeface="ヒラギノ角ゴ Pro W3" pitchFamily="1" charset="-128"/>
              </a:rPr>
              <a:t>Bruno Le </a:t>
            </a:r>
            <a:r>
              <a:rPr lang="en-US" b="1" dirty="0" err="1">
                <a:solidFill>
                  <a:srgbClr val="00408C"/>
                </a:solidFill>
                <a:ea typeface="ヒラギノ角ゴ Pro W3" pitchFamily="1" charset="-128"/>
              </a:rPr>
              <a:t>Feuvre</a:t>
            </a:r>
            <a:r>
              <a:rPr lang="en-US" b="1" dirty="0">
                <a:solidFill>
                  <a:srgbClr val="00408C"/>
                </a:solidFill>
                <a:ea typeface="ヒラギノ角ゴ Pro W3" pitchFamily="1" charset="-128"/>
              </a:rPr>
              <a:t>, WIPO, </a:t>
            </a:r>
            <a:r>
              <a:rPr lang="en-US" b="1" dirty="0" smtClean="0">
                <a:solidFill>
                  <a:srgbClr val="00408C"/>
                </a:solidFill>
                <a:ea typeface="ヒラギノ角ゴ Pro W3" pitchFamily="1" charset="-128"/>
              </a:rPr>
              <a:t/>
            </a:r>
            <a:br>
              <a:rPr lang="en-US" b="1" dirty="0" smtClean="0">
                <a:solidFill>
                  <a:srgbClr val="00408C"/>
                </a:solidFill>
                <a:ea typeface="ヒラギノ角ゴ Pro W3" pitchFamily="1" charset="-128"/>
              </a:rPr>
            </a:br>
            <a:r>
              <a:rPr lang="en-US" b="1" dirty="0" smtClean="0">
                <a:solidFill>
                  <a:srgbClr val="00408C"/>
                </a:solidFill>
                <a:ea typeface="ヒラギノ角ゴ Pro W3" pitchFamily="1" charset="-128"/>
              </a:rPr>
              <a:t>Economics </a:t>
            </a:r>
            <a:r>
              <a:rPr lang="en-US" b="1" dirty="0">
                <a:solidFill>
                  <a:srgbClr val="00408C"/>
                </a:solidFill>
                <a:ea typeface="ヒラギノ角ゴ Pro W3" pitchFamily="1" charset="-128"/>
              </a:rPr>
              <a:t>and Statistics </a:t>
            </a:r>
            <a:r>
              <a:rPr lang="en-US" b="1" dirty="0" smtClean="0">
                <a:solidFill>
                  <a:srgbClr val="00408C"/>
                </a:solidFill>
                <a:ea typeface="ヒラギノ角ゴ Pro W3" pitchFamily="1" charset="-128"/>
              </a:rPr>
              <a:t>Division</a:t>
            </a:r>
            <a:endParaRPr lang="en-US" altLang="en-US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8856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fontAlgn="base">
              <a:spcBef>
                <a:spcPts val="0"/>
              </a:spcBef>
              <a:spcAft>
                <a:spcPct val="0"/>
              </a:spcAft>
              <a:defRPr sz="3600" b="1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PCT Yearly Review, 2017 edition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1844824"/>
            <a:ext cx="4824536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ja-JP" sz="2800" b="1" u="sng" dirty="0" smtClean="0">
                <a:solidFill>
                  <a:srgbClr val="0070C0"/>
                </a:solidFill>
                <a:ea typeface="ＭＳ Ｐゴシック" pitchFamily="34" charset="-128"/>
              </a:rPr>
              <a:t>Gender Mainstreaming</a:t>
            </a:r>
          </a:p>
          <a:p>
            <a:pPr algn="ctr">
              <a:spcBef>
                <a:spcPts val="0"/>
              </a:spcBef>
            </a:pPr>
            <a:endParaRPr lang="en-US" altLang="ja-JP" sz="2800" u="sng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US" altLang="ja-JP" sz="2400" b="1" dirty="0" smtClean="0">
                <a:solidFill>
                  <a:srgbClr val="0070C0"/>
                </a:solidFill>
                <a:ea typeface="ＭＳ Ｐゴシック" pitchFamily="34" charset="-128"/>
              </a:rPr>
              <a:t>Statistics on women inventors have become part of the regular reporting on the PCT System</a:t>
            </a:r>
            <a:endParaRPr lang="en-US" sz="2400" b="1" dirty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r="22074"/>
          <a:stretch/>
        </p:blipFill>
        <p:spPr bwMode="auto">
          <a:xfrm>
            <a:off x="398984" y="1196752"/>
            <a:ext cx="3668960" cy="524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3" y="260648"/>
            <a:ext cx="9001001" cy="6480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Share and number of PCT applications with  women inventors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0" r="7613" b="2991"/>
          <a:stretch/>
        </p:blipFill>
        <p:spPr bwMode="auto">
          <a:xfrm>
            <a:off x="107504" y="1666875"/>
            <a:ext cx="8890675" cy="43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3" y="44624"/>
            <a:ext cx="9001001" cy="10081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Share of PCT applications with women inventors for the top 20 origins,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12829" r="3027" b="3875"/>
          <a:stretch/>
        </p:blipFill>
        <p:spPr bwMode="auto">
          <a:xfrm>
            <a:off x="121015" y="1268760"/>
            <a:ext cx="8843473" cy="54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3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64488" cy="6480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Share for selected fields of technology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r="7413" b="2814"/>
          <a:stretch/>
        </p:blipFill>
        <p:spPr bwMode="auto">
          <a:xfrm>
            <a:off x="179512" y="764703"/>
            <a:ext cx="6840761" cy="60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9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5" r="3657" b="5014"/>
          <a:stretch/>
        </p:blipFill>
        <p:spPr bwMode="auto">
          <a:xfrm>
            <a:off x="0" y="1268760"/>
            <a:ext cx="89476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3" y="188640"/>
            <a:ext cx="9001001" cy="8640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PCT applications with women inventors by institutional sector</a:t>
            </a:r>
          </a:p>
        </p:txBody>
      </p:sp>
    </p:spTree>
    <p:extLst>
      <p:ext uri="{BB962C8B-B14F-4D97-AF65-F5344CB8AC3E}">
        <p14:creationId xmlns:p14="http://schemas.microsoft.com/office/powerpoint/2010/main" val="15659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9001001" cy="8640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When will we achieve gender balance?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1" y="1259557"/>
            <a:ext cx="7748351" cy="469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82949"/>
            <a:ext cx="7772400" cy="1362075"/>
          </a:xfrm>
        </p:spPr>
        <p:txBody>
          <a:bodyPr/>
          <a:lstStyle/>
          <a:p>
            <a:pPr algn="ctr"/>
            <a:r>
              <a:rPr lang="en-US" b="1" dirty="0" smtClean="0"/>
              <a:t>Part III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Further Research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520" y="5313189"/>
            <a:ext cx="7772400" cy="1500187"/>
          </a:xfrm>
        </p:spPr>
        <p:txBody>
          <a:bodyPr/>
          <a:lstStyle/>
          <a:p>
            <a:r>
              <a:rPr lang="en-US" altLang="en-US" b="1" dirty="0">
                <a:solidFill>
                  <a:srgbClr val="00408C"/>
                </a:solidFill>
                <a:ea typeface="ヒラギノ角ゴ Pro W3" pitchFamily="1" charset="-128"/>
              </a:rPr>
              <a:t>Kyle Bergquist, WIPO, </a:t>
            </a:r>
            <a:r>
              <a:rPr lang="en-US" altLang="en-US" b="1" dirty="0" smtClean="0">
                <a:solidFill>
                  <a:srgbClr val="00408C"/>
                </a:solidFill>
                <a:ea typeface="ヒラギノ角ゴ Pro W3" pitchFamily="1" charset="-128"/>
              </a:rPr>
              <a:t/>
            </a:r>
            <a:br>
              <a:rPr lang="en-US" altLang="en-US" b="1" dirty="0" smtClean="0">
                <a:solidFill>
                  <a:srgbClr val="00408C"/>
                </a:solidFill>
                <a:ea typeface="ヒラギノ角ゴ Pro W3" pitchFamily="1" charset="-128"/>
              </a:rPr>
            </a:br>
            <a:r>
              <a:rPr lang="en-US" altLang="en-US" b="1" dirty="0" smtClean="0">
                <a:solidFill>
                  <a:srgbClr val="00408C"/>
                </a:solidFill>
                <a:ea typeface="ヒラギノ角ゴ Pro W3" pitchFamily="1" charset="-128"/>
              </a:rPr>
              <a:t>Economics </a:t>
            </a:r>
            <a:r>
              <a:rPr lang="en-US" altLang="en-US" b="1" dirty="0">
                <a:solidFill>
                  <a:srgbClr val="00408C"/>
                </a:solidFill>
                <a:ea typeface="ヒラギノ角ゴ Pro W3" pitchFamily="1" charset="-128"/>
              </a:rPr>
              <a:t>and Statistics Division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New developments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Identify gender in Hague and Madrid Systems statistics</a:t>
            </a:r>
          </a:p>
          <a:p>
            <a:r>
              <a:rPr lang="en-US" dirty="0" smtClean="0"/>
              <a:t>Increase sources of World Gender-Name Dictionary</a:t>
            </a:r>
          </a:p>
          <a:p>
            <a:r>
              <a:rPr lang="en-US" dirty="0" smtClean="0"/>
              <a:t>Refine gender indicators </a:t>
            </a:r>
          </a:p>
          <a:p>
            <a:r>
              <a:rPr lang="en-US" dirty="0" smtClean="0"/>
              <a:t>Link to different data sources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8856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fontAlgn="base">
              <a:spcBef>
                <a:spcPts val="0"/>
              </a:spcBef>
              <a:spcAft>
                <a:spcPct val="0"/>
              </a:spcAft>
              <a:defRPr sz="3600" b="1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Global innovation index, 2017 edition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0269" y="1196752"/>
            <a:ext cx="40684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  <a:ea typeface="ＭＳ Ｐゴシック" pitchFamily="34" charset="-128"/>
              </a:rPr>
              <a:t>Identified and ranked global clusters via inventors’ </a:t>
            </a:r>
            <a:r>
              <a:rPr lang="en-US" altLang="ja-JP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geolocation</a:t>
            </a:r>
            <a:endParaRPr lang="en-US" altLang="ja-JP" sz="2400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</a:pPr>
            <a:endParaRPr lang="en-US" altLang="ja-JP" sz="2400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US" altLang="ja-JP" sz="2400" dirty="0" smtClean="0">
                <a:solidFill>
                  <a:srgbClr val="0070C0"/>
                </a:solidFill>
                <a:ea typeface="ＭＳ Ｐゴシック" pitchFamily="34" charset="-128"/>
              </a:rPr>
              <a:t>Shows the share of women inventors for the top 100 clusters in the world</a:t>
            </a:r>
          </a:p>
          <a:p>
            <a:pPr marL="457200" indent="-4572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ja-JP" sz="2000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</a:pPr>
            <a:endParaRPr lang="en-US" altLang="ja-JP" sz="2000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US" altLang="ja-JP" sz="2400" dirty="0" smtClean="0">
                <a:solidFill>
                  <a:srgbClr val="0070C0"/>
                </a:solidFill>
                <a:ea typeface="ＭＳ Ｐゴシック" pitchFamily="34" charset="-128"/>
              </a:rPr>
              <a:t>For example</a:t>
            </a:r>
            <a:br>
              <a:rPr lang="en-US" altLang="ja-JP" sz="2400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ja-JP" sz="2400" dirty="0" smtClean="0">
                <a:solidFill>
                  <a:srgbClr val="0070C0"/>
                </a:solidFill>
                <a:ea typeface="ＭＳ Ｐゴシック" pitchFamily="34" charset="-128"/>
              </a:rPr>
              <a:t> 31.3% of PCT applications filed in Beijing had women inventors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t="1313" r="19689"/>
          <a:stretch/>
        </p:blipFill>
        <p:spPr bwMode="auto">
          <a:xfrm>
            <a:off x="176405" y="981075"/>
            <a:ext cx="4179571" cy="5441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Part I </a:t>
            </a:r>
            <a:r>
              <a:rPr lang="en-US" b="1" dirty="0" smtClean="0"/>
              <a:t>- Research </a:t>
            </a:r>
            <a:r>
              <a:rPr lang="en-US" b="1" dirty="0"/>
              <a:t>&amp; </a:t>
            </a:r>
            <a:r>
              <a:rPr lang="en-US" b="1" dirty="0" smtClean="0"/>
              <a:t>methodology</a:t>
            </a:r>
          </a:p>
          <a:p>
            <a:pPr>
              <a:lnSpc>
                <a:spcPct val="200000"/>
              </a:lnSpc>
            </a:pPr>
            <a:r>
              <a:rPr lang="en-US" b="1" dirty="0"/>
              <a:t>Part II </a:t>
            </a:r>
            <a:r>
              <a:rPr lang="en-US" b="1" dirty="0" smtClean="0"/>
              <a:t>- Statistical results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Part III </a:t>
            </a:r>
            <a:r>
              <a:rPr lang="en-US" b="1" dirty="0" smtClean="0"/>
              <a:t>- Further </a:t>
            </a:r>
            <a:r>
              <a:rPr lang="en-US" b="1" dirty="0"/>
              <a:t>Research</a:t>
            </a:r>
            <a:endParaRPr lang="en-US" b="1" dirty="0" smtClean="0"/>
          </a:p>
          <a:p>
            <a:pPr>
              <a:lnSpc>
                <a:spcPct val="200000"/>
              </a:lnSpc>
            </a:pPr>
            <a:endParaRPr lang="en-US" b="1" dirty="0" smtClean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listed inventors</a:t>
            </a:r>
            <a:endParaRPr lang="fr-CH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Callout 2 (Accent Bar) 3"/>
          <p:cNvSpPr/>
          <p:nvPr/>
        </p:nvSpPr>
        <p:spPr>
          <a:xfrm flipH="1">
            <a:off x="6444208" y="3438841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7860"/>
              <a:gd name="adj6" fmla="val 22559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Shenzen</a:t>
            </a:r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-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Hong Kong (China)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Line Callout 2 (Accent Bar) 6"/>
          <p:cNvSpPr/>
          <p:nvPr/>
        </p:nvSpPr>
        <p:spPr>
          <a:xfrm flipH="1">
            <a:off x="8028384" y="3062211"/>
            <a:ext cx="990600" cy="190500"/>
          </a:xfrm>
          <a:prstGeom prst="accentCallout2">
            <a:avLst>
              <a:gd name="adj1" fmla="val 47841"/>
              <a:gd name="adj2" fmla="val 106352"/>
              <a:gd name="adj3" fmla="val 42993"/>
              <a:gd name="adj4" fmla="val 117599"/>
              <a:gd name="adj5" fmla="val -108164"/>
              <a:gd name="adj6" fmla="val 113935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Tokyo-Yokohama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Callout 2 (Accent Bar) 9"/>
          <p:cNvSpPr/>
          <p:nvPr/>
        </p:nvSpPr>
        <p:spPr>
          <a:xfrm flipH="1">
            <a:off x="-252536" y="242088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208"/>
              <a:gd name="adj6" fmla="val -33145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San Jose-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San Francisco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Callout 2 (Accent Bar) 10"/>
          <p:cNvSpPr/>
          <p:nvPr/>
        </p:nvSpPr>
        <p:spPr>
          <a:xfrm flipH="1">
            <a:off x="7812360" y="2230388"/>
            <a:ext cx="990600" cy="190500"/>
          </a:xfrm>
          <a:prstGeom prst="accentCallout2">
            <a:avLst>
              <a:gd name="adj1" fmla="val 47841"/>
              <a:gd name="adj2" fmla="val 106352"/>
              <a:gd name="adj3" fmla="val 42993"/>
              <a:gd name="adj4" fmla="val 117599"/>
              <a:gd name="adj5" fmla="val 274693"/>
              <a:gd name="adj6" fmla="val 1260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Seoul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 female inventors</a:t>
            </a:r>
            <a:endParaRPr lang="fr-CH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of female inventors to all inventors</a:t>
            </a:r>
            <a:endParaRPr lang="fr-CH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4" name="Line Callout 2 (Accent Bar) 3"/>
          <p:cNvSpPr/>
          <p:nvPr/>
        </p:nvSpPr>
        <p:spPr>
          <a:xfrm flipH="1">
            <a:off x="6444208" y="3438841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7860"/>
              <a:gd name="adj6" fmla="val 22559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Shenzhen-Hong Kong (China)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28.9%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Line Callout 2 (Accent Bar) 4"/>
          <p:cNvSpPr/>
          <p:nvPr/>
        </p:nvSpPr>
        <p:spPr>
          <a:xfrm flipH="1">
            <a:off x="8028384" y="3062211"/>
            <a:ext cx="990600" cy="190500"/>
          </a:xfrm>
          <a:prstGeom prst="accentCallout2">
            <a:avLst>
              <a:gd name="adj1" fmla="val 47841"/>
              <a:gd name="adj2" fmla="val 106352"/>
              <a:gd name="adj3" fmla="val 42993"/>
              <a:gd name="adj4" fmla="val 117599"/>
              <a:gd name="adj5" fmla="val -108164"/>
              <a:gd name="adj6" fmla="val 113935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Tokyo-Yokohama</a:t>
            </a:r>
          </a:p>
          <a:p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8.5%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Line Callout 2 (Accent Bar) 6"/>
          <p:cNvSpPr/>
          <p:nvPr/>
        </p:nvSpPr>
        <p:spPr>
          <a:xfrm flipH="1">
            <a:off x="-252536" y="242088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208"/>
              <a:gd name="adj6" fmla="val -33145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San Jose-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San Francisco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15.0%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 flipH="1">
            <a:off x="7812360" y="2230388"/>
            <a:ext cx="990600" cy="190500"/>
          </a:xfrm>
          <a:prstGeom prst="accentCallout2">
            <a:avLst>
              <a:gd name="adj1" fmla="val 47841"/>
              <a:gd name="adj2" fmla="val 106352"/>
              <a:gd name="adj3" fmla="val 42993"/>
              <a:gd name="adj4" fmla="val 117599"/>
              <a:gd name="adj5" fmla="val 274693"/>
              <a:gd name="adj6" fmla="val 1260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Seoul</a:t>
            </a:r>
          </a:p>
          <a:p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27.5%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inventors: 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Northeast US</a:t>
            </a:r>
            <a:endParaRPr lang="fr-CH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381"/>
            <a:ext cx="9144000" cy="5333238"/>
          </a:xfrm>
          <a:prstGeom prst="rect">
            <a:avLst/>
          </a:prstGeom>
        </p:spPr>
      </p:pic>
      <p:sp>
        <p:nvSpPr>
          <p:cNvPr id="4" name="Line Callout 2 (Accent Bar) 3"/>
          <p:cNvSpPr/>
          <p:nvPr/>
        </p:nvSpPr>
        <p:spPr>
          <a:xfrm flipH="1">
            <a:off x="0" y="314096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Chicago, IL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 flipH="1">
            <a:off x="2483768" y="348386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Cleveland, OH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 flipH="1">
            <a:off x="4283968" y="4725144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Washington DC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Callout 2 (Accent Bar) 9"/>
          <p:cNvSpPr/>
          <p:nvPr/>
        </p:nvSpPr>
        <p:spPr>
          <a:xfrm flipH="1">
            <a:off x="4986536" y="4174842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Philadelphia, PA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Callout 2 (Accent Bar) 10"/>
          <p:cNvSpPr/>
          <p:nvPr/>
        </p:nvSpPr>
        <p:spPr>
          <a:xfrm flipH="1">
            <a:off x="1331640" y="4629894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Cincinnati, OH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Line Callout 2 (Accent Bar) 11"/>
          <p:cNvSpPr/>
          <p:nvPr/>
        </p:nvSpPr>
        <p:spPr>
          <a:xfrm flipH="1">
            <a:off x="7452320" y="3984342"/>
            <a:ext cx="990600" cy="190500"/>
          </a:xfrm>
          <a:prstGeom prst="accentCallout2">
            <a:avLst>
              <a:gd name="adj1" fmla="val 41607"/>
              <a:gd name="adj2" fmla="val 109249"/>
              <a:gd name="adj3" fmla="val 53035"/>
              <a:gd name="adj4" fmla="val 122893"/>
              <a:gd name="adj5" fmla="val -123574"/>
              <a:gd name="adj6" fmla="val 133547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New York, NY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Line Callout 2 (Accent Bar) 13"/>
          <p:cNvSpPr/>
          <p:nvPr/>
        </p:nvSpPr>
        <p:spPr>
          <a:xfrm flipH="1">
            <a:off x="6588224" y="2132856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5636"/>
              <a:gd name="adj6" fmla="val -71607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Boston-Cambridge, MA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Line Callout 2 (Accent Bar) 14"/>
          <p:cNvSpPr/>
          <p:nvPr/>
        </p:nvSpPr>
        <p:spPr>
          <a:xfrm flipH="1">
            <a:off x="5948469" y="303408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065"/>
              <a:gd name="adj6" fmla="val -74904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Hartford, CT</a:t>
            </a:r>
          </a:p>
        </p:txBody>
      </p:sp>
    </p:spTree>
    <p:extLst>
      <p:ext uri="{BB962C8B-B14F-4D97-AF65-F5344CB8AC3E}">
        <p14:creationId xmlns:p14="http://schemas.microsoft.com/office/powerpoint/2010/main" val="143851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of female inventors: 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Northeast US</a:t>
            </a:r>
            <a:endParaRPr lang="fr-CH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381"/>
            <a:ext cx="9144000" cy="5333238"/>
          </a:xfrm>
          <a:prstGeom prst="rect">
            <a:avLst/>
          </a:prstGeom>
        </p:spPr>
      </p:pic>
      <p:sp>
        <p:nvSpPr>
          <p:cNvPr id="4" name="Line Callout 2 (Accent Bar) 3"/>
          <p:cNvSpPr/>
          <p:nvPr/>
        </p:nvSpPr>
        <p:spPr>
          <a:xfrm flipH="1">
            <a:off x="0" y="314096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Chicago 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13.1%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Line Callout 2 (Accent Bar) 6"/>
          <p:cNvSpPr/>
          <p:nvPr/>
        </p:nvSpPr>
        <p:spPr>
          <a:xfrm flipH="1">
            <a:off x="2483768" y="348386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Cleveland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11.2%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 flipH="1">
            <a:off x="4283968" y="4725144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Washington DC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19.4%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 flipH="1">
            <a:off x="4986536" y="4174842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Philadelphia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19.6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Callout 2 (Accent Bar) 9"/>
          <p:cNvSpPr/>
          <p:nvPr/>
        </p:nvSpPr>
        <p:spPr>
          <a:xfrm flipH="1">
            <a:off x="1331640" y="4629894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Cincinnati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14.6%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Callout 2 (Accent Bar) 10"/>
          <p:cNvSpPr/>
          <p:nvPr/>
        </p:nvSpPr>
        <p:spPr>
          <a:xfrm flipH="1">
            <a:off x="7452320" y="3984342"/>
            <a:ext cx="990600" cy="190500"/>
          </a:xfrm>
          <a:prstGeom prst="accentCallout2">
            <a:avLst>
              <a:gd name="adj1" fmla="val 41607"/>
              <a:gd name="adj2" fmla="val 109249"/>
              <a:gd name="adj3" fmla="val 53035"/>
              <a:gd name="adj4" fmla="val 122893"/>
              <a:gd name="adj5" fmla="val -123574"/>
              <a:gd name="adj6" fmla="val 133547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New York</a:t>
            </a:r>
          </a:p>
          <a:p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20.0%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Line Callout 2 (Accent Bar) 11"/>
          <p:cNvSpPr/>
          <p:nvPr/>
        </p:nvSpPr>
        <p:spPr>
          <a:xfrm flipH="1">
            <a:off x="6588224" y="2132856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5636"/>
              <a:gd name="adj6" fmla="val -71607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Boston-Cambridge 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17.4%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Line Callout 2 (Accent Bar) 12"/>
          <p:cNvSpPr/>
          <p:nvPr/>
        </p:nvSpPr>
        <p:spPr>
          <a:xfrm flipH="1">
            <a:off x="5948469" y="303408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351"/>
              <a:gd name="adj6" fmla="val -72706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Hartford</a:t>
            </a:r>
          </a:p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9.7%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372"/>
            <a:ext cx="9144000" cy="5333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technology sector: 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Northeast US</a:t>
            </a:r>
            <a:endParaRPr lang="fr-CH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Callout 2 (Accent Bar) 3"/>
          <p:cNvSpPr/>
          <p:nvPr/>
        </p:nvSpPr>
        <p:spPr>
          <a:xfrm flipH="1">
            <a:off x="0" y="314096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Chicago, IL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Line Callout 2 (Accent Bar) 4"/>
          <p:cNvSpPr/>
          <p:nvPr/>
        </p:nvSpPr>
        <p:spPr>
          <a:xfrm flipH="1">
            <a:off x="2483768" y="348386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Cleveland, OH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Line Callout 2 (Accent Bar) 6"/>
          <p:cNvSpPr/>
          <p:nvPr/>
        </p:nvSpPr>
        <p:spPr>
          <a:xfrm flipH="1">
            <a:off x="4283968" y="4725144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Washington DC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 flipH="1">
            <a:off x="4986536" y="4174842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Philadelphia, PA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 flipH="1">
            <a:off x="1331640" y="4629894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7"/>
              <a:gd name="adj6" fmla="val -55123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Cincinnati, OH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Callout 2 (Accent Bar) 9"/>
          <p:cNvSpPr/>
          <p:nvPr/>
        </p:nvSpPr>
        <p:spPr>
          <a:xfrm flipH="1">
            <a:off x="7452320" y="3984342"/>
            <a:ext cx="990600" cy="190500"/>
          </a:xfrm>
          <a:prstGeom prst="accentCallout2">
            <a:avLst>
              <a:gd name="adj1" fmla="val 41607"/>
              <a:gd name="adj2" fmla="val 109249"/>
              <a:gd name="adj3" fmla="val 53035"/>
              <a:gd name="adj4" fmla="val 122893"/>
              <a:gd name="adj5" fmla="val -123574"/>
              <a:gd name="adj6" fmla="val 133547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New York, NY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Callout 2 (Accent Bar) 10"/>
          <p:cNvSpPr/>
          <p:nvPr/>
        </p:nvSpPr>
        <p:spPr>
          <a:xfrm flipH="1">
            <a:off x="6588224" y="2132856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5636"/>
              <a:gd name="adj6" fmla="val -71607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Boston-Cambridge, MA</a:t>
            </a:r>
            <a:endParaRPr lang="en-US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Line Callout 2 (Accent Bar) 11"/>
          <p:cNvSpPr/>
          <p:nvPr/>
        </p:nvSpPr>
        <p:spPr>
          <a:xfrm flipH="1">
            <a:off x="5948469" y="3034088"/>
            <a:ext cx="990600" cy="1905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065"/>
              <a:gd name="adj6" fmla="val -74904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Hartford, CT</a:t>
            </a:r>
          </a:p>
        </p:txBody>
      </p:sp>
    </p:spTree>
    <p:extLst>
      <p:ext uri="{BB962C8B-B14F-4D97-AF65-F5344CB8AC3E}">
        <p14:creationId xmlns:p14="http://schemas.microsoft.com/office/powerpoint/2010/main" val="10877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World Gender-Name Dictionary </a:t>
            </a:r>
            <a:r>
              <a:rPr lang="en-US" sz="2000" dirty="0" smtClean="0"/>
              <a:t>is a valuable contribution to gender studies in multiple areas of research</a:t>
            </a:r>
          </a:p>
          <a:p>
            <a:endParaRPr lang="en-US" sz="2000" dirty="0"/>
          </a:p>
          <a:p>
            <a:r>
              <a:rPr lang="en-US" sz="2000" dirty="0" smtClean="0"/>
              <a:t>Gender participation in the IP system </a:t>
            </a:r>
            <a:r>
              <a:rPr lang="en-US" sz="2000" b="1" dirty="0" smtClean="0"/>
              <a:t>is getting better</a:t>
            </a:r>
            <a:r>
              <a:rPr lang="en-US" sz="2000" dirty="0" smtClean="0"/>
              <a:t>. Progress is observed in most countries, in all technical fields and in both academic institutions and companies</a:t>
            </a:r>
          </a:p>
          <a:p>
            <a:endParaRPr lang="en-US" sz="2000" dirty="0" smtClean="0"/>
          </a:p>
          <a:p>
            <a:r>
              <a:rPr lang="en-US" sz="2000" dirty="0" smtClean="0"/>
              <a:t>However, it remains </a:t>
            </a:r>
            <a:r>
              <a:rPr lang="en-US" sz="2000" b="1" dirty="0" smtClean="0"/>
              <a:t>far from balanced </a:t>
            </a:r>
            <a:r>
              <a:rPr lang="en-US" sz="2000" dirty="0" smtClean="0"/>
              <a:t>and women participation in patenting is not equally distributed across countries, technologies and sectors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Possible extensions </a:t>
            </a:r>
            <a:r>
              <a:rPr lang="en-US" sz="2000" dirty="0" smtClean="0"/>
              <a:t>to statistics of the </a:t>
            </a:r>
            <a:r>
              <a:rPr lang="en-US" sz="2000" dirty="0"/>
              <a:t>Madrid </a:t>
            </a:r>
            <a:r>
              <a:rPr lang="en-US" sz="2000" dirty="0" smtClean="0"/>
              <a:t>and Hague systems &amp; other research (see part III)</a:t>
            </a:r>
          </a:p>
        </p:txBody>
      </p:sp>
    </p:spTree>
    <p:extLst>
      <p:ext uri="{BB962C8B-B14F-4D97-AF65-F5344CB8AC3E}">
        <p14:creationId xmlns:p14="http://schemas.microsoft.com/office/powerpoint/2010/main" val="17789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006" y="2826345"/>
            <a:ext cx="7772400" cy="1470025"/>
          </a:xfrm>
        </p:spPr>
        <p:txBody>
          <a:bodyPr/>
          <a:lstStyle/>
          <a:p>
            <a:pPr algn="ctr"/>
            <a:r>
              <a:rPr lang="en-US" sz="4800" b="1" dirty="0" smtClean="0"/>
              <a:t>Thank you!</a:t>
            </a:r>
            <a:endParaRPr lang="en-US" sz="48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0806" y="5013176"/>
            <a:ext cx="6400800" cy="1296144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Questions?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82949"/>
            <a:ext cx="7772400" cy="1362075"/>
          </a:xfrm>
        </p:spPr>
        <p:txBody>
          <a:bodyPr/>
          <a:lstStyle/>
          <a:p>
            <a:pPr algn="ctr"/>
            <a:r>
              <a:rPr lang="en-US" b="1" dirty="0" smtClean="0"/>
              <a:t>Part I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Research &amp; methodology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520" y="5313189"/>
            <a:ext cx="7772400" cy="1500187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00408C"/>
                </a:solidFill>
                <a:ea typeface="ヒラギノ角ゴ Pro W3" pitchFamily="1" charset="-128"/>
              </a:rPr>
              <a:t>Gema</a:t>
            </a:r>
            <a:r>
              <a:rPr lang="en-US" altLang="en-US" b="1" dirty="0">
                <a:solidFill>
                  <a:srgbClr val="00408C"/>
                </a:solidFill>
                <a:ea typeface="ヒラギノ角ゴ Pro W3" pitchFamily="1" charset="-128"/>
              </a:rPr>
              <a:t> Lax </a:t>
            </a:r>
            <a:r>
              <a:rPr lang="en-US" altLang="en-US" b="1" dirty="0" err="1">
                <a:solidFill>
                  <a:srgbClr val="00408C"/>
                </a:solidFill>
                <a:ea typeface="ヒラギノ角ゴ Pro W3" pitchFamily="1" charset="-128"/>
              </a:rPr>
              <a:t>Martínez</a:t>
            </a:r>
            <a:r>
              <a:rPr lang="en-US" altLang="en-US" b="1" dirty="0">
                <a:solidFill>
                  <a:srgbClr val="00408C"/>
                </a:solidFill>
                <a:ea typeface="ヒラギノ角ゴ Pro W3" pitchFamily="1" charset="-128"/>
              </a:rPr>
              <a:t>, University of Lausanne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46D48-0F63-43E9-B47C-935DCDFAA14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60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341" t="14391" r="19480" b="9813"/>
          <a:stretch>
            <a:fillRect/>
          </a:stretch>
        </p:blipFill>
        <p:spPr bwMode="auto">
          <a:xfrm>
            <a:off x="64524" y="1196752"/>
            <a:ext cx="9001000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pPr algn="ctr"/>
            <a:r>
              <a:rPr lang="en-US" b="1" dirty="0" smtClean="0"/>
              <a:t>Gender Research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20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pPr algn="ctr"/>
            <a:r>
              <a:rPr lang="en-US" b="1" dirty="0" smtClean="0"/>
              <a:t>Why it matters?</a:t>
            </a:r>
            <a:endParaRPr lang="en-US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980728"/>
            <a:ext cx="8604448" cy="547260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u="sng" dirty="0">
                <a:solidFill>
                  <a:srgbClr val="0070C0"/>
                </a:solidFill>
              </a:rPr>
              <a:t>Women contribute to all fields of creativity</a:t>
            </a:r>
            <a:r>
              <a:rPr lang="en-US" dirty="0"/>
              <a:t>, yet they remain </a:t>
            </a:r>
            <a:r>
              <a:rPr lang="en-US" dirty="0" smtClean="0"/>
              <a:t>underrepresented, including in </a:t>
            </a:r>
            <a:r>
              <a:rPr lang="en-US" dirty="0"/>
              <a:t>advanced economies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“Leaky </a:t>
            </a:r>
            <a:r>
              <a:rPr lang="en-US" dirty="0"/>
              <a:t>pipeline</a:t>
            </a:r>
            <a:r>
              <a:rPr lang="en-US" dirty="0" smtClean="0"/>
              <a:t>”: </a:t>
            </a:r>
            <a:r>
              <a:rPr lang="en-US" b="1" u="sng" dirty="0" smtClean="0">
                <a:solidFill>
                  <a:srgbClr val="0070C0"/>
                </a:solidFill>
              </a:rPr>
              <a:t>Gender inequality is increasingly worse along a researcher career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u="sng" dirty="0" smtClean="0">
                <a:solidFill>
                  <a:srgbClr val="0070C0"/>
                </a:solidFill>
              </a:rPr>
              <a:t>Lack </a:t>
            </a:r>
            <a:r>
              <a:rPr lang="en-US" b="1" u="sng" dirty="0">
                <a:solidFill>
                  <a:srgbClr val="0070C0"/>
                </a:solidFill>
              </a:rPr>
              <a:t>of encouragement </a:t>
            </a:r>
            <a:r>
              <a:rPr lang="en-US" b="1" u="sng" dirty="0" smtClean="0">
                <a:solidFill>
                  <a:srgbClr val="0070C0"/>
                </a:solidFill>
              </a:rPr>
              <a:t>and lower </a:t>
            </a:r>
            <a:r>
              <a:rPr lang="en-US" b="1" u="sng" dirty="0">
                <a:solidFill>
                  <a:srgbClr val="0070C0"/>
                </a:solidFill>
              </a:rPr>
              <a:t>position in the hierarchy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explain any </a:t>
            </a:r>
            <a:r>
              <a:rPr lang="en-US" dirty="0"/>
              <a:t>productivity </a:t>
            </a:r>
            <a:r>
              <a:rPr lang="en-US" dirty="0" smtClean="0"/>
              <a:t>gap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While women patent less, </a:t>
            </a:r>
            <a:r>
              <a:rPr lang="en-US" b="1" u="sng" dirty="0">
                <a:solidFill>
                  <a:srgbClr val="0070C0"/>
                </a:solidFill>
              </a:rPr>
              <a:t>the quality and impact of their patents are equal or better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All studies </a:t>
            </a:r>
            <a:r>
              <a:rPr lang="en-US" dirty="0"/>
              <a:t>pointed to the </a:t>
            </a:r>
            <a:r>
              <a:rPr lang="en-US" b="1" u="sng" dirty="0">
                <a:solidFill>
                  <a:srgbClr val="0070C0"/>
                </a:solidFill>
              </a:rPr>
              <a:t>need for more </a:t>
            </a:r>
            <a:r>
              <a:rPr lang="en-US" b="1" u="sng" dirty="0" smtClean="0">
                <a:solidFill>
                  <a:srgbClr val="0070C0"/>
                </a:solidFill>
              </a:rPr>
              <a:t>data broken down by gender</a:t>
            </a:r>
            <a:r>
              <a:rPr lang="en-US" dirty="0" smtClean="0"/>
              <a:t>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What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532440" cy="5832648"/>
          </a:xfrm>
        </p:spPr>
        <p:txBody>
          <a:bodyPr wrap="square" lIns="0" tIns="0" rIns="0" bIns="0"/>
          <a:lstStyle/>
          <a:p>
            <a:pPr fontAlgn="t">
              <a:spcBef>
                <a:spcPts val="2400"/>
              </a:spcBef>
            </a:pPr>
            <a:r>
              <a:rPr lang="en-US" sz="2200" b="1" dirty="0" smtClean="0"/>
              <a:t>Direct: Self-declaration </a:t>
            </a:r>
          </a:p>
          <a:p>
            <a:pPr marL="457200" lvl="1" indent="0" fontAlgn="t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+ </a:t>
            </a:r>
            <a:r>
              <a:rPr lang="en-US" sz="2000" b="1" dirty="0">
                <a:solidFill>
                  <a:srgbClr val="0070C0"/>
                </a:solidFill>
                <a:ea typeface="Calibri"/>
                <a:cs typeface="Century"/>
              </a:rPr>
              <a:t>Captures information directly at source </a:t>
            </a:r>
            <a:endParaRPr lang="en-US" sz="2000" b="1" dirty="0" smtClean="0">
              <a:solidFill>
                <a:srgbClr val="0070C0"/>
              </a:solidFill>
              <a:ea typeface="Calibri"/>
              <a:cs typeface="Century"/>
            </a:endParaRPr>
          </a:p>
          <a:p>
            <a:pPr marL="457200" lvl="1" indent="0" fontAlgn="t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– Cannot </a:t>
            </a:r>
            <a:r>
              <a:rPr lang="en-US" sz="2000" b="1" dirty="0">
                <a:solidFill>
                  <a:srgbClr val="FF0000"/>
                </a:solidFill>
              </a:rPr>
              <a:t>be applied retroactively</a:t>
            </a:r>
          </a:p>
          <a:p>
            <a:pPr fontAlgn="t">
              <a:spcBef>
                <a:spcPts val="2400"/>
              </a:spcBef>
            </a:pPr>
            <a:r>
              <a:rPr lang="en-US" sz="2200" b="1" dirty="0" smtClean="0"/>
              <a:t>Indirect: Attribution </a:t>
            </a:r>
            <a:r>
              <a:rPr lang="en-US" sz="2200" b="1" dirty="0"/>
              <a:t>based on secondary </a:t>
            </a:r>
            <a:r>
              <a:rPr lang="en-US" sz="2200" b="1" dirty="0" smtClean="0"/>
              <a:t>source</a:t>
            </a:r>
            <a:endParaRPr lang="en-US" sz="2200" b="1" dirty="0"/>
          </a:p>
          <a:p>
            <a:pPr marL="457200" lvl="1" indent="0" fontAlgn="t">
              <a:buNone/>
            </a:pPr>
            <a:r>
              <a:rPr lang="en-US" sz="2000" b="1" dirty="0">
                <a:solidFill>
                  <a:srgbClr val="0070C0"/>
                </a:solidFill>
              </a:rPr>
              <a:t>+ Can be as reliable as primary  </a:t>
            </a:r>
          </a:p>
          <a:p>
            <a:pPr marL="457200" lvl="1" indent="0" fontAlgn="t">
              <a:buNone/>
            </a:pPr>
            <a:r>
              <a:rPr lang="en-US" sz="2000" b="1" dirty="0">
                <a:solidFill>
                  <a:srgbClr val="FF0000"/>
                </a:solidFill>
              </a:rPr>
              <a:t>– Difficult to collect in multiple countries and years  </a:t>
            </a:r>
          </a:p>
          <a:p>
            <a:pPr fontAlgn="t">
              <a:spcBef>
                <a:spcPts val="2400"/>
              </a:spcBef>
            </a:pPr>
            <a:r>
              <a:rPr lang="en-US" sz="2200" b="1" dirty="0" smtClean="0"/>
              <a:t>Indirect: Attribution </a:t>
            </a:r>
            <a:r>
              <a:rPr lang="en-US" sz="2200" b="1" dirty="0"/>
              <a:t>based on name gender semantics </a:t>
            </a:r>
          </a:p>
          <a:p>
            <a:pPr marL="457200" lvl="1" indent="0" fontAlgn="t">
              <a:buNone/>
            </a:pPr>
            <a:r>
              <a:rPr lang="en-US" sz="2000" b="1" dirty="0">
                <a:solidFill>
                  <a:srgbClr val="0070C0"/>
                </a:solidFill>
              </a:rPr>
              <a:t>+ Can be applied retroactively</a:t>
            </a:r>
          </a:p>
          <a:p>
            <a:pPr marL="457200" lvl="1" indent="0" fontAlgn="t">
              <a:buNone/>
            </a:pPr>
            <a:r>
              <a:rPr lang="en-US" sz="2000" b="1" dirty="0">
                <a:solidFill>
                  <a:srgbClr val="FF0000"/>
                </a:solidFill>
              </a:rPr>
              <a:t>– Difficult for languages without clear-cut rules. </a:t>
            </a:r>
          </a:p>
          <a:p>
            <a:pPr fontAlgn="t">
              <a:spcBef>
                <a:spcPts val="2400"/>
              </a:spcBef>
            </a:pPr>
            <a:r>
              <a:rPr lang="en-US" sz="2200" b="1" dirty="0" smtClean="0"/>
              <a:t>Indirect: Attribution </a:t>
            </a:r>
            <a:r>
              <a:rPr lang="en-US" sz="2200" b="1" dirty="0"/>
              <a:t>based on name-gender </a:t>
            </a:r>
            <a:r>
              <a:rPr lang="en-US" sz="2200" b="1" dirty="0" smtClean="0"/>
              <a:t>dictionary</a:t>
            </a:r>
          </a:p>
          <a:p>
            <a:pPr marL="457200" lvl="1" indent="0" fontAlgn="t">
              <a:buNone/>
            </a:pPr>
            <a:r>
              <a:rPr lang="en-US" sz="2000" b="1" dirty="0">
                <a:solidFill>
                  <a:srgbClr val="0070C0"/>
                </a:solidFill>
              </a:rPr>
              <a:t>+ Can be applied retroactively</a:t>
            </a:r>
          </a:p>
          <a:p>
            <a:pPr marL="457200" lvl="1" indent="0" fontAlgn="t">
              <a:buNone/>
            </a:pPr>
            <a:r>
              <a:rPr lang="en-US" sz="2000" b="1" dirty="0">
                <a:solidFill>
                  <a:srgbClr val="FF0000"/>
                </a:solidFill>
              </a:rPr>
              <a:t>– Depends heavily on the dictionary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4170" y="5013176"/>
            <a:ext cx="8050382" cy="1060024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562074"/>
          </a:xfrm>
        </p:spPr>
        <p:txBody>
          <a:bodyPr/>
          <a:lstStyle/>
          <a:p>
            <a:pPr algn="ctr"/>
            <a:r>
              <a:rPr lang="fr-CH" b="1" dirty="0" err="1"/>
              <a:t>What</a:t>
            </a:r>
            <a:r>
              <a:rPr lang="fr-CH" b="1" dirty="0"/>
              <a:t> have </a:t>
            </a:r>
            <a:r>
              <a:rPr lang="fr-CH" b="1" dirty="0" err="1"/>
              <a:t>we</a:t>
            </a:r>
            <a:r>
              <a:rPr lang="fr-CH" b="1" dirty="0"/>
              <a:t> </a:t>
            </a:r>
            <a:r>
              <a:rPr lang="fr-CH" b="1" dirty="0" err="1"/>
              <a:t>done</a:t>
            </a:r>
            <a:r>
              <a:rPr lang="fr-CH" b="1" dirty="0"/>
              <a:t>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4008" y="1452339"/>
            <a:ext cx="4388296" cy="4352925"/>
          </a:xfrm>
        </p:spPr>
        <p:txBody>
          <a:bodyPr lIns="0" tIns="0" rIns="0" bIns="0"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300" b="1" u="sng" dirty="0" smtClean="0">
                <a:solidFill>
                  <a:srgbClr val="0070C0"/>
                </a:solidFill>
              </a:rPr>
              <a:t>World </a:t>
            </a:r>
            <a:r>
              <a:rPr lang="en-US" sz="2300" b="1" u="sng" dirty="0">
                <a:solidFill>
                  <a:srgbClr val="0070C0"/>
                </a:solidFill>
              </a:rPr>
              <a:t>Gender-Name </a:t>
            </a:r>
            <a:r>
              <a:rPr lang="en-US" sz="2300" b="1" u="sng" dirty="0" smtClean="0">
                <a:solidFill>
                  <a:srgbClr val="0070C0"/>
                </a:solidFill>
              </a:rPr>
              <a:t>Dictionary</a:t>
            </a:r>
          </a:p>
          <a:p>
            <a:pPr marL="401638" indent="-230188"/>
            <a:r>
              <a:rPr lang="en-US" sz="1900" dirty="0" smtClean="0"/>
              <a:t>Consolidated </a:t>
            </a:r>
            <a:r>
              <a:rPr lang="en-US" sz="1900" b="1" u="sng" dirty="0" smtClean="0">
                <a:solidFill>
                  <a:srgbClr val="0070C0"/>
                </a:solidFill>
              </a:rPr>
              <a:t>14 different sources</a:t>
            </a:r>
          </a:p>
          <a:p>
            <a:pPr marL="401638" indent="-230188"/>
            <a:r>
              <a:rPr lang="en-US" sz="1900" dirty="0" smtClean="0"/>
              <a:t>Extended for </a:t>
            </a:r>
            <a:r>
              <a:rPr lang="en-US" sz="1900" b="1" u="sng" dirty="0" smtClean="0">
                <a:solidFill>
                  <a:srgbClr val="0070C0"/>
                </a:solidFill>
              </a:rPr>
              <a:t>12 languages</a:t>
            </a:r>
          </a:p>
          <a:p>
            <a:pPr marL="401638" indent="-230188"/>
            <a:endParaRPr lang="en-US" sz="1900" dirty="0" smtClean="0"/>
          </a:p>
          <a:p>
            <a:pPr marL="401638" indent="-230188"/>
            <a:r>
              <a:rPr lang="en-US" sz="1900" dirty="0" smtClean="0"/>
              <a:t>Contains </a:t>
            </a:r>
            <a:r>
              <a:rPr lang="en-US" sz="1900" b="1" u="sng" dirty="0" smtClean="0">
                <a:solidFill>
                  <a:srgbClr val="0070C0"/>
                </a:solidFill>
              </a:rPr>
              <a:t>6.2 </a:t>
            </a:r>
            <a:r>
              <a:rPr lang="en-US" sz="1900" b="1" u="sng" dirty="0">
                <a:solidFill>
                  <a:srgbClr val="0070C0"/>
                </a:solidFill>
              </a:rPr>
              <a:t>million </a:t>
            </a:r>
            <a:r>
              <a:rPr lang="en-US" sz="1900" b="1" u="sng" dirty="0" smtClean="0">
                <a:solidFill>
                  <a:srgbClr val="0070C0"/>
                </a:solidFill>
              </a:rPr>
              <a:t>names</a:t>
            </a:r>
          </a:p>
          <a:p>
            <a:pPr marL="401638" indent="-230188"/>
            <a:r>
              <a:rPr lang="en-US" sz="1900" dirty="0" smtClean="0"/>
              <a:t>for </a:t>
            </a:r>
            <a:r>
              <a:rPr lang="en-US" sz="1900" b="1" u="sng" dirty="0" smtClean="0">
                <a:solidFill>
                  <a:srgbClr val="0070C0"/>
                </a:solidFill>
              </a:rPr>
              <a:t>182 </a:t>
            </a:r>
            <a:r>
              <a:rPr lang="en-US" sz="1900" b="1" u="sng" dirty="0">
                <a:solidFill>
                  <a:srgbClr val="0070C0"/>
                </a:solidFill>
              </a:rPr>
              <a:t>different </a:t>
            </a:r>
            <a:r>
              <a:rPr lang="en-US" sz="1900" b="1" u="sng" dirty="0" smtClean="0">
                <a:solidFill>
                  <a:srgbClr val="0070C0"/>
                </a:solidFill>
              </a:rPr>
              <a:t>countries</a:t>
            </a:r>
            <a:endParaRPr lang="en-US" sz="1900" b="1" u="sng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5720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3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CH" b="1" dirty="0" err="1"/>
              <a:t>What</a:t>
            </a:r>
            <a:r>
              <a:rPr lang="fr-CH" b="1" dirty="0"/>
              <a:t> have </a:t>
            </a:r>
            <a:r>
              <a:rPr lang="fr-CH" b="1" dirty="0" err="1"/>
              <a:t>we</a:t>
            </a:r>
            <a:r>
              <a:rPr lang="fr-CH" b="1" dirty="0"/>
              <a:t> </a:t>
            </a:r>
            <a:r>
              <a:rPr lang="fr-CH" b="1" dirty="0" err="1"/>
              <a:t>done</a:t>
            </a:r>
            <a:r>
              <a:rPr lang="fr-CH" b="1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9168" y="1523925"/>
            <a:ext cx="4330824" cy="4785395"/>
          </a:xfrm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sz="1800" dirty="0" smtClean="0"/>
              <a:t>We applied the WGND to the patent </a:t>
            </a:r>
            <a:r>
              <a:rPr lang="en-US" sz="1800" dirty="0"/>
              <a:t>applications filed through the Patent Cooperation Treaty (PCT) </a:t>
            </a:r>
            <a:r>
              <a:rPr lang="en-US" sz="1800" dirty="0" smtClean="0"/>
              <a:t>System: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</a:rPr>
              <a:t>nventors </a:t>
            </a:r>
            <a:r>
              <a:rPr lang="en-US" sz="2000" b="1" dirty="0">
                <a:solidFill>
                  <a:srgbClr val="0070C0"/>
                </a:solidFill>
              </a:rPr>
              <a:t>and individual </a:t>
            </a:r>
            <a:r>
              <a:rPr lang="en-US" sz="2000" b="1" dirty="0" smtClean="0">
                <a:solidFill>
                  <a:srgbClr val="0070C0"/>
                </a:solidFill>
              </a:rPr>
              <a:t>applicants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9 </a:t>
            </a:r>
            <a:r>
              <a:rPr lang="en-US" sz="2800" b="1" dirty="0" smtClean="0">
                <a:solidFill>
                  <a:srgbClr val="0070C0"/>
                </a:solidFill>
              </a:rPr>
              <a:t>millions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Gender </a:t>
            </a:r>
            <a:r>
              <a:rPr lang="en-US" sz="2800" b="1" dirty="0">
                <a:solidFill>
                  <a:srgbClr val="0070C0"/>
                </a:solidFill>
              </a:rPr>
              <a:t>attribution</a:t>
            </a:r>
            <a:r>
              <a:rPr lang="en-US" sz="3200" dirty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96.1</a:t>
            </a:r>
            <a:r>
              <a:rPr lang="en-US" sz="3200" b="1" dirty="0">
                <a:solidFill>
                  <a:srgbClr val="0070C0"/>
                </a:solidFill>
              </a:rPr>
              <a:t>%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sz="1800" dirty="0"/>
          </a:p>
          <a:p>
            <a:endParaRPr lang="fr-CH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9" y="1268760"/>
            <a:ext cx="4392488" cy="309711"/>
          </a:xfrm>
        </p:spPr>
        <p:txBody>
          <a:bodyPr lIns="0" tIns="0" rIns="0" bIns="0"/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Gender attribution </a:t>
            </a:r>
            <a:r>
              <a:rPr lang="en-US" sz="1600" dirty="0" smtClean="0">
                <a:solidFill>
                  <a:srgbClr val="0070C0"/>
                </a:solidFill>
              </a:rPr>
              <a:t>by </a:t>
            </a:r>
            <a:r>
              <a:rPr lang="en-US" sz="1600" dirty="0">
                <a:solidFill>
                  <a:srgbClr val="0070C0"/>
                </a:solidFill>
              </a:rPr>
              <a:t>country of </a:t>
            </a:r>
            <a:r>
              <a:rPr lang="en-US" sz="1600" dirty="0" smtClean="0">
                <a:solidFill>
                  <a:srgbClr val="0070C0"/>
                </a:solidFill>
              </a:rPr>
              <a:t>residence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928"/>
          <a:stretch/>
        </p:blipFill>
        <p:spPr bwMode="auto">
          <a:xfrm>
            <a:off x="4655073" y="1578471"/>
            <a:ext cx="441858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fontAlgn="base">
              <a:spcBef>
                <a:spcPts val="0"/>
              </a:spcBef>
              <a:spcAft>
                <a:spcPct val="0"/>
              </a:spcAft>
              <a:defRPr sz="3600" b="1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World Intellectual Property </a:t>
            </a:r>
            <a:r>
              <a:rPr lang="en-US" dirty="0" smtClean="0"/>
              <a:t>Indicators</a:t>
            </a:r>
            <a:br>
              <a:rPr lang="en-US" dirty="0" smtClean="0"/>
            </a:br>
            <a:r>
              <a:rPr lang="en-US" dirty="0" smtClean="0"/>
              <a:t>2016 edition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2448" y="2456309"/>
            <a:ext cx="5076056" cy="16927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ja-JP" sz="2800" b="1" u="sng" dirty="0" smtClean="0">
                <a:solidFill>
                  <a:srgbClr val="0070C0"/>
                </a:solidFill>
                <a:ea typeface="ＭＳ Ｐゴシック" pitchFamily="34" charset="-128"/>
              </a:rPr>
              <a:t>Special theme</a:t>
            </a:r>
            <a:endParaRPr lang="en-US" altLang="ja-JP" sz="2800" b="1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</a:pPr>
            <a:r>
              <a:rPr lang="en-US" altLang="ja-JP" sz="2800" dirty="0" smtClean="0">
                <a:solidFill>
                  <a:srgbClr val="0070C0"/>
                </a:solidFill>
                <a:ea typeface="ＭＳ Ｐゴシック" pitchFamily="34" charset="-128"/>
              </a:rPr>
              <a:t/>
            </a:r>
            <a:br>
              <a:rPr lang="en-US" altLang="ja-JP" sz="2800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ja-JP" sz="2400" b="1" dirty="0" smtClean="0">
                <a:solidFill>
                  <a:srgbClr val="0070C0"/>
                </a:solidFill>
                <a:ea typeface="ＭＳ Ｐゴシック" pitchFamily="34" charset="-128"/>
              </a:rPr>
              <a:t>Measuring women’s participation in international patenting</a:t>
            </a:r>
            <a:endParaRPr lang="en-US" altLang="ja-JP" sz="3200" b="1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r="21992" b="1188"/>
          <a:stretch/>
        </p:blipFill>
        <p:spPr bwMode="auto">
          <a:xfrm>
            <a:off x="308082" y="1412776"/>
            <a:ext cx="3687854" cy="518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plate_englis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671</Words>
  <Application>Microsoft Office PowerPoint</Application>
  <PresentationFormat>On-screen Show (4:3)</PresentationFormat>
  <Paragraphs>152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English</vt:lpstr>
      <vt:lpstr>Office Theme</vt:lpstr>
      <vt:lpstr>PowerPoint Presentation</vt:lpstr>
      <vt:lpstr>Outline</vt:lpstr>
      <vt:lpstr>Part I   Research &amp; methodology</vt:lpstr>
      <vt:lpstr>Gender Research</vt:lpstr>
      <vt:lpstr>Why it matters?</vt:lpstr>
      <vt:lpstr>What can be done?</vt:lpstr>
      <vt:lpstr>What have we done? </vt:lpstr>
      <vt:lpstr>What have we done? </vt:lpstr>
      <vt:lpstr>PowerPoint Presentation</vt:lpstr>
      <vt:lpstr>Part II   statistical results</vt:lpstr>
      <vt:lpstr>PowerPoint Presentation</vt:lpstr>
      <vt:lpstr>Share and number of PCT applications with  women inventors</vt:lpstr>
      <vt:lpstr>Share of PCT applications with women inventors for the top 20 origins, 2016</vt:lpstr>
      <vt:lpstr>Share for selected fields of technology</vt:lpstr>
      <vt:lpstr>PCT applications with women inventors by institutional sector</vt:lpstr>
      <vt:lpstr>When will we achieve gender balance?</vt:lpstr>
      <vt:lpstr>Part III   Further Research</vt:lpstr>
      <vt:lpstr>New developments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Julio Raffo</dc:creator>
  <cp:lastModifiedBy>Bruno Le Feuvre</cp:lastModifiedBy>
  <cp:revision>97</cp:revision>
  <dcterms:created xsi:type="dcterms:W3CDTF">2017-03-28T11:14:25Z</dcterms:created>
  <dcterms:modified xsi:type="dcterms:W3CDTF">2017-07-06T09:44:06Z</dcterms:modified>
</cp:coreProperties>
</file>