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7" autoAdjust="0"/>
  </p:normalViewPr>
  <p:slideViewPr>
    <p:cSldViewPr>
      <p:cViewPr varScale="1">
        <p:scale>
          <a:sx n="71" d="100"/>
          <a:sy n="71" d="100"/>
        </p:scale>
        <p:origin x="113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344468" cy="1406525"/>
          </a:xfrm>
          <a:noFill/>
        </p:spPr>
        <p:txBody>
          <a:bodyPr/>
          <a:lstStyle/>
          <a:p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实施细则自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日起生效的修改</a:t>
            </a:r>
            <a:endParaRPr lang="en-US" sz="3600" b="1" dirty="0">
              <a:solidFill>
                <a:srgbClr val="70899B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细则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日起生效的修改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（1）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08912" cy="489654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PCT细则5、12、13之三、19.4和49的修改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ST.26取代ST.25成为序列表的标准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对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行政规程的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相应修改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包括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对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附件C的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全面修改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（取代WIPO标准ST.25）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所有序列表必须以XML格式提供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语言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相关自由文本不再需要在说明书的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正文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部分重复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自由文本可以用一种以上的语言提交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Aft>
                <a:spcPts val="600"/>
              </a:spcAft>
            </a:pPr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GB" dirty="0" err="1">
                <a:latin typeface="SimSun" panose="02010600030101010101" pitchFamily="2" charset="-122"/>
                <a:ea typeface="SimSun" panose="02010600030101010101" pitchFamily="2" charset="-122"/>
              </a:rPr>
              <a:t>每个序列的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附加</a:t>
            </a:r>
            <a:r>
              <a:rPr lang="en-GB" dirty="0" err="1">
                <a:latin typeface="SimSun" panose="02010600030101010101" pitchFamily="2" charset="-122"/>
                <a:ea typeface="SimSun" panose="02010600030101010101" pitchFamily="2" charset="-122"/>
              </a:rPr>
              <a:t>强制性限定符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Aft>
                <a:spcPts val="600"/>
              </a:spcAft>
            </a:pPr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 ST.26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标准下</a:t>
            </a:r>
            <a:r>
              <a:rPr lang="en-GB" dirty="0" err="1">
                <a:latin typeface="SimSun" panose="02010600030101010101" pitchFamily="2" charset="-122"/>
                <a:ea typeface="SimSun" panose="02010600030101010101" pitchFamily="2" charset="-122"/>
              </a:rPr>
              <a:t>要求包括更多的序列类型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如果相关受理局不接受自由文本的语言或电子格式，申请将被转送至国际局受理局（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RO/IB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细则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日起生效的修改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（2）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WIPO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Sequence桌面工具</a:t>
            </a:r>
            <a:r>
              <a:rPr 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使申请人能够制作符合标准的序列表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Aft>
                <a:spcPts val="600"/>
              </a:spcAft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可通过以下链接下载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 </a:t>
            </a:r>
            <a:r>
              <a:rPr lang="en-US" sz="2200" dirty="0">
                <a:ea typeface="SimSun" panose="02010600030101010101" pitchFamily="2" charset="-122"/>
                <a:hlinkClick r:id="rId3"/>
              </a:rPr>
              <a:t>https://www.wipo.int/standards/zh/sequence/index.html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修改后的细则适用于2022年7月1日或之后提交的国际申请</a:t>
            </a:r>
          </a:p>
          <a:p>
            <a:pPr>
              <a:spcAft>
                <a:spcPts val="600"/>
              </a:spcAft>
            </a:pP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新标准也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应当用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于自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该日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起提交的国家申请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332656"/>
            <a:ext cx="8507288" cy="1008112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PCT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细则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日起生效的修改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（3）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3960440"/>
          </a:xfrm>
        </p:spPr>
        <p:txBody>
          <a:bodyPr/>
          <a:lstStyle/>
          <a:p>
            <a:pPr marL="0" indent="-400050">
              <a:spcAft>
                <a:spcPts val="600"/>
              </a:spcAft>
            </a:pPr>
            <a:r>
              <a:rPr kumimoji="0" lang="en-US" altLang="en-US" b="0" i="0" u="none" strike="noStrike" kern="1200" cap="none" spc="0" normalizeH="0" baseline="0" noProof="0" dirty="0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PCT细则82</a:t>
            </a:r>
            <a:r>
              <a:rPr dirty="0" err="1">
                <a:latin typeface="SimSun" panose="02010600030101010101" pitchFamily="2" charset="-122"/>
                <a:ea typeface="SimSun" panose="02010600030101010101" pitchFamily="2" charset="-122"/>
              </a:rPr>
              <a:t>之四的修改</a:t>
            </a:r>
            <a:endParaRPr kumimoji="0" lang="en-US" altLang="en-US" b="0" i="1" u="none" strike="noStrike" kern="1200" cap="none" spc="0" normalizeH="0" baseline="0" noProof="0" dirty="0"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/>
              <a:sym typeface="Wingdings"/>
            </a:endParaRP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流行病”被列为紧急情况之一</a:t>
            </a:r>
            <a:endParaRPr lang="en-US" altLang="en-US" i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858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允许主管局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豁免根据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细则82之四.1为宽免期限延误提交证据的要求</a:t>
            </a:r>
          </a:p>
          <a:p>
            <a:pPr marL="685800" lvl="2" indent="-285750"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zh-CN" altLang="en-US" b="0" i="0" u="none" strike="noStrike" kern="1200" cap="none" spc="0" normalizeH="0" baseline="0" noProof="0" dirty="0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授权主管局在</a:t>
            </a:r>
            <a:r>
              <a:rPr lang="en-US" altLang="en-US" u="sng" kern="1200" dirty="0" err="1">
                <a:latin typeface="SimSun" panose="02010600030101010101" pitchFamily="2" charset="-122"/>
                <a:ea typeface="SimSun" panose="02010600030101010101" pitchFamily="2" charset="-122"/>
                <a:sym typeface="Wingdings"/>
              </a:rPr>
              <a:t>普遍</a:t>
            </a:r>
            <a:r>
              <a:rPr lang="zh-CN" altLang="en-US" u="sng" kern="1200" dirty="0">
                <a:latin typeface="SimSun" panose="02010600030101010101" pitchFamily="2" charset="-122"/>
                <a:ea typeface="SimSun" panose="02010600030101010101" pitchFamily="2" charset="-122"/>
                <a:sym typeface="Wingdings"/>
              </a:rPr>
              <a:t>业务</a:t>
            </a:r>
            <a:r>
              <a:rPr lang="en-US" altLang="en-US" u="sng" kern="1200" dirty="0" err="1">
                <a:latin typeface="SimSun" panose="02010600030101010101" pitchFamily="2" charset="-122"/>
                <a:ea typeface="SimSun" panose="02010600030101010101" pitchFamily="2" charset="-122"/>
                <a:sym typeface="Wingdings"/>
              </a:rPr>
              <a:t>中断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  <a:sym typeface="Wingdings"/>
              </a:rPr>
              <a:t>的</a:t>
            </a:r>
            <a:r>
              <a:rPr dirty="0" err="1">
                <a:latin typeface="SimSun" panose="02010600030101010101" pitchFamily="2" charset="-122"/>
                <a:ea typeface="SimSun" panose="02010600030101010101" pitchFamily="2" charset="-122"/>
              </a:rPr>
              <a:t>情况下延长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期限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-400050"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修改后的细则适用于2022年7月1日或之后届满的细则中规定的期限</a:t>
            </a:r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261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SimSun</vt:lpstr>
      <vt:lpstr>Arial</vt:lpstr>
      <vt:lpstr>Calibri</vt:lpstr>
      <vt:lpstr>Wingdings</vt:lpstr>
      <vt:lpstr>PCT POT EN draft rev2</vt:lpstr>
      <vt:lpstr>PowerPoint Presentation</vt:lpstr>
      <vt:lpstr>PCT细则2022年7月1日起生效的修改（1）</vt:lpstr>
      <vt:lpstr>PCT细则2022年7月1日起生效的修改（2）</vt:lpstr>
      <vt:lpstr>PCT细则2022年7月1日起生效的修改（3）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2022年7月1日起对《PCT实施细则》的修改</dc:title>
  <dc:creator>WIPO</dc:creator>
  <cp:keywords>PUBLIC</cp:keywords>
  <cp:lastModifiedBy>JULLIARD Corinne</cp:lastModifiedBy>
  <cp:revision>173</cp:revision>
  <dcterms:created xsi:type="dcterms:W3CDTF">2020-07-15T13:26:41Z</dcterms:created>
  <dcterms:modified xsi:type="dcterms:W3CDTF">2024-06-06T05:07:40Z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  <property fmtid="{D5CDD505-2E9C-101B-9397-08002B2CF9AE}" pid="8" name="ClassificationContentMarkingFooterLocations">
    <vt:lpwstr>PCT POT EN draft rev2:3</vt:lpwstr>
  </property>
  <property fmtid="{D5CDD505-2E9C-101B-9397-08002B2CF9AE}" pid="9" name="ClassificationContentMarkingFooterText">
    <vt:lpwstr>WIPO FOR OFFICIAL USE ONLY </vt:lpwstr>
  </property>
  <property fmtid="{D5CDD505-2E9C-101B-9397-08002B2CF9AE}" pid="10" name="MSIP_Label_20773ee6-353b-4fb9-a59d-0b94c8c67bea_Enabled">
    <vt:lpwstr>true</vt:lpwstr>
  </property>
  <property fmtid="{D5CDD505-2E9C-101B-9397-08002B2CF9AE}" pid="11" name="MSIP_Label_20773ee6-353b-4fb9-a59d-0b94c8c67bea_SetDate">
    <vt:lpwstr>2024-06-05T15:52:43Z</vt:lpwstr>
  </property>
  <property fmtid="{D5CDD505-2E9C-101B-9397-08002B2CF9AE}" pid="12" name="MSIP_Label_20773ee6-353b-4fb9-a59d-0b94c8c67bea_Method">
    <vt:lpwstr>Privileged</vt:lpwstr>
  </property>
  <property fmtid="{D5CDD505-2E9C-101B-9397-08002B2CF9AE}" pid="13" name="MSIP_Label_20773ee6-353b-4fb9-a59d-0b94c8c67bea_Name">
    <vt:lpwstr>No markings</vt:lpwstr>
  </property>
  <property fmtid="{D5CDD505-2E9C-101B-9397-08002B2CF9AE}" pid="14" name="MSIP_Label_20773ee6-353b-4fb9-a59d-0b94c8c67bea_SiteId">
    <vt:lpwstr>faa31b06-8ccc-48c9-867f-f7510dd11c02</vt:lpwstr>
  </property>
  <property fmtid="{D5CDD505-2E9C-101B-9397-08002B2CF9AE}" pid="15" name="MSIP_Label_20773ee6-353b-4fb9-a59d-0b94c8c67bea_ActionId">
    <vt:lpwstr>c0d6fa6c-4ed4-4bcb-814b-828b7fd9cd58</vt:lpwstr>
  </property>
  <property fmtid="{D5CDD505-2E9C-101B-9397-08002B2CF9AE}" pid="16" name="MSIP_Label_20773ee6-353b-4fb9-a59d-0b94c8c67bea_ContentBits">
    <vt:lpwstr>0</vt:lpwstr>
  </property>
</Properties>
</file>