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27" autoAdjust="0"/>
  </p:normalViewPr>
  <p:slideViewPr>
    <p:cSldViewPr>
      <p:cViewPr varScale="1">
        <p:scale>
          <a:sx n="71" d="100"/>
          <a:sy n="71" d="100"/>
        </p:scale>
        <p:origin x="1133" y="48"/>
      </p:cViewPr>
      <p:guideLst>
        <p:guide orient="horz" pos="3929"/>
        <p:guide pos="4876"/>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287951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dirty="0"/>
          </a:p>
        </p:txBody>
      </p:sp>
    </p:spTree>
    <p:extLst>
      <p:ext uri="{BB962C8B-B14F-4D97-AF65-F5344CB8AC3E}">
        <p14:creationId xmlns:p14="http://schemas.microsoft.com/office/powerpoint/2010/main" val="316015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45507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24828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12094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1067768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a:t>Click to edit Master title style</a:t>
            </a:r>
            <a:endParaRPr lang="en-US" noProof="0" dirty="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a:solidFill>
                  <a:srgbClr val="9D0A2B"/>
                </a:solidFill>
              </a:rPr>
              <a:t>The International </a:t>
            </a:r>
            <a:br>
              <a:rPr lang="fr-CH" sz="1200" b="1" dirty="0">
                <a:solidFill>
                  <a:srgbClr val="9D0A2B"/>
                </a:solidFill>
              </a:rPr>
            </a:br>
            <a:r>
              <a:rPr lang="fr-CH" sz="1200" b="1" dirty="0">
                <a:solidFill>
                  <a:srgbClr val="9D0A2B"/>
                </a:solidFill>
              </a:rPr>
              <a:t>Patent System</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dirty="0"/>
          </a:p>
        </p:txBody>
      </p:sp>
      <p:sp>
        <p:nvSpPr>
          <p:cNvPr id="5" name="TextBox 4"/>
          <p:cNvSpPr txBox="1"/>
          <p:nvPr userDrawn="1"/>
        </p:nvSpPr>
        <p:spPr>
          <a:xfrm>
            <a:off x="77854" y="6279112"/>
            <a:ext cx="1216842" cy="507831"/>
          </a:xfrm>
          <a:prstGeom prst="rect">
            <a:avLst/>
          </a:prstGeom>
          <a:noFill/>
        </p:spPr>
        <p:txBody>
          <a:bodyPr wrap="square" rtlCol="0">
            <a:spAutoFit/>
          </a:bodyPr>
          <a:lstStyle/>
          <a:p>
            <a:pPr>
              <a:spcBef>
                <a:spcPts val="0"/>
              </a:spcBef>
              <a:defRPr/>
            </a:pPr>
            <a:r>
              <a:rPr lang="en-US" sz="900" dirty="0"/>
              <a:t>July</a:t>
            </a:r>
            <a:r>
              <a:rPr lang="en-US" sz="900" baseline="0" dirty="0"/>
              <a:t> 2020 rule changes</a:t>
            </a:r>
            <a:r>
              <a:rPr lang="en-US" sz="900" dirty="0"/>
              <a:t>-</a:t>
            </a:r>
            <a:fld id="{DA79EEDA-9492-4994-BB18-1005CD6866B1}" type="slidenum">
              <a:rPr lang="en-US" sz="900" smtClean="0"/>
              <a:pPr>
                <a:spcBef>
                  <a:spcPts val="0"/>
                </a:spcBef>
                <a:defRPr/>
              </a:pPr>
              <a:t>‹#›</a:t>
            </a:fld>
            <a:endParaRPr lang="en-US" sz="900" dirty="0"/>
          </a:p>
          <a:p>
            <a:pPr>
              <a:spcBef>
                <a:spcPts val="0"/>
              </a:spcBef>
              <a:defRPr/>
            </a:pPr>
            <a:r>
              <a:rPr lang="en-US" sz="900" dirty="0"/>
              <a:t>20.04.2020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a:solidFill>
                  <a:srgbClr val="9D0A2B"/>
                </a:solidFill>
              </a:rPr>
              <a:t>The International </a:t>
            </a:r>
            <a:br>
              <a:rPr lang="fr-CH" sz="800" b="1" dirty="0">
                <a:solidFill>
                  <a:srgbClr val="9D0A2B"/>
                </a:solidFill>
              </a:rPr>
            </a:br>
            <a:r>
              <a:rPr lang="fr-CH" sz="800" b="1" dirty="0">
                <a:solidFill>
                  <a:srgbClr val="9D0A2B"/>
                </a:solidFill>
              </a:rPr>
              <a:t>Patent System</a:t>
            </a: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6676"/>
            <a:ext cx="6768404" cy="1406525"/>
          </a:xfrm>
          <a:noFill/>
        </p:spPr>
        <p:txBody>
          <a:bodyPr/>
          <a:lstStyle/>
          <a:p>
            <a:r>
              <a:rPr lang="en-US" altLang="zh-CN" sz="3600" b="1" dirty="0">
                <a:solidFill>
                  <a:srgbClr val="70899B"/>
                </a:solidFill>
                <a:latin typeface="SimSun" panose="02010600030101010101" pitchFamily="2" charset="-122"/>
                <a:ea typeface="SimSun" panose="02010600030101010101" pitchFamily="2" charset="-122"/>
              </a:rPr>
              <a:t>PCT</a:t>
            </a:r>
            <a:r>
              <a:rPr lang="zh-CN" altLang="en-US" sz="3600" b="1" dirty="0">
                <a:solidFill>
                  <a:srgbClr val="70899B"/>
                </a:solidFill>
                <a:latin typeface="SimSun" panose="02010600030101010101" pitchFamily="2" charset="-122"/>
                <a:ea typeface="SimSun" panose="02010600030101010101" pitchFamily="2" charset="-122"/>
              </a:rPr>
              <a:t>实施细则自</a:t>
            </a:r>
            <a:r>
              <a:rPr lang="en-US" altLang="zh-CN" sz="3600" b="1" dirty="0">
                <a:solidFill>
                  <a:srgbClr val="70899B"/>
                </a:solidFill>
                <a:latin typeface="SimSun" panose="02010600030101010101" pitchFamily="2" charset="-122"/>
                <a:ea typeface="SimSun" panose="02010600030101010101" pitchFamily="2" charset="-122"/>
              </a:rPr>
              <a:t>2020</a:t>
            </a:r>
            <a:r>
              <a:rPr lang="zh-CN" altLang="en-US" sz="3600" b="1" dirty="0">
                <a:solidFill>
                  <a:srgbClr val="70899B"/>
                </a:solidFill>
                <a:latin typeface="SimSun" panose="02010600030101010101" pitchFamily="2" charset="-122"/>
                <a:ea typeface="SimSun" panose="02010600030101010101" pitchFamily="2" charset="-122"/>
              </a:rPr>
              <a:t>年</a:t>
            </a:r>
            <a:r>
              <a:rPr lang="en-US" altLang="zh-CN" sz="3600" b="1" dirty="0">
                <a:solidFill>
                  <a:srgbClr val="70899B"/>
                </a:solidFill>
                <a:latin typeface="SimSun" panose="02010600030101010101" pitchFamily="2" charset="-122"/>
                <a:ea typeface="SimSun" panose="02010600030101010101" pitchFamily="2" charset="-122"/>
              </a:rPr>
              <a:t>7</a:t>
            </a:r>
            <a:r>
              <a:rPr lang="zh-CN" altLang="en-US" sz="3600" b="1" dirty="0">
                <a:solidFill>
                  <a:srgbClr val="70899B"/>
                </a:solidFill>
                <a:latin typeface="SimSun" panose="02010600030101010101" pitchFamily="2" charset="-122"/>
                <a:ea typeface="SimSun" panose="02010600030101010101" pitchFamily="2" charset="-122"/>
              </a:rPr>
              <a:t>月</a:t>
            </a:r>
            <a:r>
              <a:rPr lang="en-US" altLang="zh-CN" sz="3600" b="1" dirty="0">
                <a:solidFill>
                  <a:srgbClr val="70899B"/>
                </a:solidFill>
                <a:latin typeface="SimSun" panose="02010600030101010101" pitchFamily="2" charset="-122"/>
                <a:ea typeface="SimSun" panose="02010600030101010101" pitchFamily="2" charset="-122"/>
              </a:rPr>
              <a:t>1</a:t>
            </a:r>
            <a:r>
              <a:rPr lang="zh-CN" altLang="en-US" sz="3600" b="1" dirty="0">
                <a:solidFill>
                  <a:srgbClr val="70899B"/>
                </a:solidFill>
                <a:latin typeface="SimSun" panose="02010600030101010101" pitchFamily="2" charset="-122"/>
                <a:ea typeface="SimSun" panose="02010600030101010101" pitchFamily="2" charset="-122"/>
              </a:rPr>
              <a:t>日起生效的修改</a:t>
            </a:r>
            <a:endParaRPr lang="en-US" sz="3600" b="1" dirty="0">
              <a:solidFill>
                <a:srgbClr val="70899B"/>
              </a:solidFill>
              <a:latin typeface="SimSun" panose="02010600030101010101" pitchFamily="2" charset="-122"/>
              <a:ea typeface="SimSun" panose="02010600030101010101" pitchFamily="2" charset="-122"/>
            </a:endParaRPr>
          </a:p>
        </p:txBody>
      </p:sp>
      <p:pic>
        <p:nvPicPr>
          <p:cNvPr id="3075" name="Picture 8" descr="Puce-3_p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577" y="355361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3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147406"/>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a:t>
            </a:r>
            <a:r>
              <a:rPr lang="en-US" altLang="zh-CN" b="1" dirty="0">
                <a:latin typeface="SimSun" panose="02010600030101010101" pitchFamily="2" charset="-122"/>
                <a:ea typeface="SimSun" panose="02010600030101010101" pitchFamily="2" charset="-122"/>
              </a:rPr>
              <a:t>2020</a:t>
            </a:r>
            <a:r>
              <a:rPr lang="zh-CN" altLang="en-US" b="1" dirty="0">
                <a:latin typeface="SimSun" panose="02010600030101010101" pitchFamily="2" charset="-122"/>
                <a:ea typeface="SimSun" panose="02010600030101010101" pitchFamily="2" charset="-122"/>
              </a:rPr>
              <a:t>年</a:t>
            </a:r>
            <a:r>
              <a:rPr lang="en-US"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US"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日起生效的修改</a:t>
            </a:r>
            <a:r>
              <a:rPr lang="en-US" b="1" dirty="0">
                <a:latin typeface="SimSun" panose="02010600030101010101" pitchFamily="2" charset="-122"/>
                <a:ea typeface="SimSun" panose="02010600030101010101" pitchFamily="2" charset="-122"/>
              </a:rPr>
              <a:t>(1)</a:t>
            </a:r>
          </a:p>
        </p:txBody>
      </p:sp>
      <p:sp>
        <p:nvSpPr>
          <p:cNvPr id="3" name="Content Placeholder 2"/>
          <p:cNvSpPr>
            <a:spLocks noGrp="1"/>
          </p:cNvSpPr>
          <p:nvPr>
            <p:ph idx="1"/>
          </p:nvPr>
        </p:nvSpPr>
        <p:spPr>
          <a:xfrm>
            <a:off x="382238" y="1556792"/>
            <a:ext cx="8520586" cy="4448577"/>
          </a:xfrm>
        </p:spPr>
        <p:txBody>
          <a:bodyPr/>
          <a:lstStyle/>
          <a:p>
            <a:pPr>
              <a:spcBef>
                <a:spcPts val="600"/>
              </a:spcBef>
              <a:spcAft>
                <a:spcPts val="600"/>
              </a:spcAft>
            </a:pPr>
            <a:r>
              <a:rPr lang="zh-CN" altLang="en-US" dirty="0">
                <a:latin typeface="SimSun" panose="02010600030101010101" pitchFamily="2" charset="-122"/>
                <a:ea typeface="SimSun" panose="02010600030101010101" pitchFamily="2" charset="-122"/>
              </a:rPr>
              <a:t>对细则</a:t>
            </a:r>
            <a:r>
              <a:rPr lang="en-GB" altLang="en-US" dirty="0">
                <a:latin typeface="SimSun" panose="02010600030101010101" pitchFamily="2" charset="-122"/>
                <a:ea typeface="SimSun" panose="02010600030101010101" pitchFamily="2" charset="-122"/>
              </a:rPr>
              <a:t>4</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12</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20</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48</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51</a:t>
            </a:r>
            <a:r>
              <a:rPr lang="zh-CN" altLang="en-US" dirty="0">
                <a:latin typeface="SimSun" panose="02010600030101010101" pitchFamily="2" charset="-122"/>
                <a:ea typeface="SimSun" panose="02010600030101010101" pitchFamily="2" charset="-122"/>
              </a:rPr>
              <a:t>之二、</a:t>
            </a:r>
            <a:r>
              <a:rPr lang="en-GB" altLang="en-US" dirty="0">
                <a:latin typeface="SimSun" panose="02010600030101010101" pitchFamily="2" charset="-122"/>
                <a:ea typeface="SimSun" panose="02010600030101010101" pitchFamily="2" charset="-122"/>
              </a:rPr>
              <a:t>55</a:t>
            </a:r>
            <a:r>
              <a:rPr lang="zh-CN" altLang="en-US" dirty="0">
                <a:latin typeface="SimSun" panose="02010600030101010101" pitchFamily="2" charset="-122"/>
                <a:ea typeface="SimSun" panose="02010600030101010101" pitchFamily="2" charset="-122"/>
              </a:rPr>
              <a:t>和</a:t>
            </a:r>
            <a:r>
              <a:rPr lang="en-GB" altLang="en-US" dirty="0">
                <a:latin typeface="SimSun" panose="02010600030101010101" pitchFamily="2" charset="-122"/>
                <a:ea typeface="SimSun" panose="02010600030101010101" pitchFamily="2" charset="-122"/>
              </a:rPr>
              <a:t>82</a:t>
            </a:r>
            <a:r>
              <a:rPr lang="zh-CN" altLang="en-US" dirty="0">
                <a:latin typeface="SimSun" panose="02010600030101010101" pitchFamily="2" charset="-122"/>
                <a:ea typeface="SimSun" panose="02010600030101010101" pitchFamily="2" charset="-122"/>
              </a:rPr>
              <a:t>之三的修改，以及新的细则</a:t>
            </a:r>
            <a:r>
              <a:rPr lang="fr-CH" altLang="en-US" dirty="0">
                <a:latin typeface="SimSun" panose="02010600030101010101" pitchFamily="2" charset="-122"/>
                <a:ea typeface="SimSun" panose="02010600030101010101" pitchFamily="2" charset="-122"/>
              </a:rPr>
              <a:t>20.5</a:t>
            </a:r>
            <a:r>
              <a:rPr lang="zh-CN" altLang="en-US" dirty="0">
                <a:latin typeface="SimSun" panose="02010600030101010101" pitchFamily="2" charset="-122"/>
                <a:ea typeface="SimSun" panose="02010600030101010101" pitchFamily="2" charset="-122"/>
              </a:rPr>
              <a:t>之二和</a:t>
            </a:r>
            <a:r>
              <a:rPr lang="en-GB" altLang="en-US" dirty="0">
                <a:latin typeface="SimSun" panose="02010600030101010101" pitchFamily="2" charset="-122"/>
                <a:ea typeface="SimSun" panose="02010600030101010101" pitchFamily="2" charset="-122"/>
              </a:rPr>
              <a:t>40</a:t>
            </a:r>
            <a:r>
              <a:rPr lang="zh-CN" altLang="en-US" dirty="0">
                <a:latin typeface="SimSun" panose="02010600030101010101" pitchFamily="2" charset="-122"/>
                <a:ea typeface="SimSun" panose="02010600030101010101" pitchFamily="2" charset="-122"/>
              </a:rPr>
              <a:t>之二</a:t>
            </a:r>
            <a:endParaRPr lang="en-GB" altLang="en-US" i="1" dirty="0">
              <a:latin typeface="SimSun" panose="02010600030101010101" pitchFamily="2" charset="-122"/>
              <a:ea typeface="SimSun" panose="02010600030101010101" pitchFamily="2" charset="-122"/>
            </a:endParaRPr>
          </a:p>
          <a:p>
            <a:pPr marL="74295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明确了不仅遗漏项目和部分可以援引加入，在错误提交项目或部分的情况下，也可以通过援引加入正确的项目或部分，如果其包含在在先申请中的话</a:t>
            </a:r>
            <a:endParaRPr lang="en-US" altLang="zh-CN" dirty="0">
              <a:latin typeface="SimSun" panose="02010600030101010101" pitchFamily="2" charset="-122"/>
              <a:ea typeface="SimSun" panose="02010600030101010101" pitchFamily="2" charset="-122"/>
            </a:endParaRPr>
          </a:p>
          <a:p>
            <a:pPr marL="74295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在援引加入不成功或者不适用的情况下，提供新的法律依据允许将错误提交的项目或部分替换为正确的项目或部分（可能影响国际申请日）</a:t>
            </a:r>
            <a:endParaRPr lang="en-US" altLang="en-US" dirty="0">
              <a:latin typeface="SimSun" panose="02010600030101010101" pitchFamily="2" charset="-122"/>
              <a:ea typeface="SimSun" panose="02010600030101010101" pitchFamily="2" charset="-122"/>
            </a:endParaRPr>
          </a:p>
          <a:p>
            <a:pPr marL="74295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适用于</a:t>
            </a:r>
            <a:r>
              <a:rPr lang="en-US" altLang="zh-CN" dirty="0">
                <a:latin typeface="SimSun" panose="02010600030101010101" pitchFamily="2" charset="-122"/>
                <a:ea typeface="SimSun" panose="02010600030101010101" pitchFamily="2" charset="-122"/>
              </a:rPr>
              <a:t>2020</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日或之后提交的任何国际申请</a:t>
            </a:r>
            <a:endParaRPr lang="en-US"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8724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368" y="166068"/>
            <a:ext cx="8507288" cy="1390724"/>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a:t>
            </a:r>
            <a:r>
              <a:rPr lang="en-US" altLang="zh-CN" b="1" dirty="0">
                <a:latin typeface="SimSun" panose="02010600030101010101" pitchFamily="2" charset="-122"/>
                <a:ea typeface="SimSun" panose="02010600030101010101" pitchFamily="2" charset="-122"/>
              </a:rPr>
              <a:t>2020</a:t>
            </a:r>
            <a:r>
              <a:rPr lang="zh-CN" altLang="en-US" b="1" dirty="0">
                <a:latin typeface="SimSun" panose="02010600030101010101" pitchFamily="2" charset="-122"/>
                <a:ea typeface="SimSun" panose="02010600030101010101" pitchFamily="2" charset="-122"/>
              </a:rPr>
              <a:t>年</a:t>
            </a:r>
            <a:r>
              <a:rPr lang="en-US"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US"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日起生效的修改</a:t>
            </a:r>
            <a:r>
              <a:rPr lang="en-US" b="1" dirty="0">
                <a:latin typeface="SimSun" panose="02010600030101010101" pitchFamily="2" charset="-122"/>
                <a:ea typeface="SimSun" panose="02010600030101010101" pitchFamily="2" charset="-122"/>
              </a:rPr>
              <a:t>(2)</a:t>
            </a:r>
          </a:p>
        </p:txBody>
      </p:sp>
      <p:sp>
        <p:nvSpPr>
          <p:cNvPr id="3" name="Content Placeholder 2"/>
          <p:cNvSpPr>
            <a:spLocks noGrp="1"/>
          </p:cNvSpPr>
          <p:nvPr>
            <p:ph idx="1"/>
          </p:nvPr>
        </p:nvSpPr>
        <p:spPr>
          <a:xfrm>
            <a:off x="539552" y="1772816"/>
            <a:ext cx="7992888" cy="3816424"/>
          </a:xfrm>
        </p:spPr>
        <p:txBody>
          <a:bodyPr/>
          <a:lstStyle/>
          <a:p>
            <a:pPr>
              <a:spcBef>
                <a:spcPts val="600"/>
              </a:spcBef>
              <a:spcAft>
                <a:spcPts val="600"/>
              </a:spcAft>
            </a:pPr>
            <a:r>
              <a:rPr lang="zh-CN" altLang="en-US" dirty="0">
                <a:latin typeface="SimSun" panose="02010600030101010101" pitchFamily="2" charset="-122"/>
                <a:ea typeface="SimSun" panose="02010600030101010101" pitchFamily="2" charset="-122"/>
              </a:rPr>
              <a:t>对细则</a:t>
            </a:r>
            <a:r>
              <a:rPr lang="en-GB" altLang="en-US" dirty="0">
                <a:latin typeface="SimSun" panose="02010600030101010101" pitchFamily="2" charset="-122"/>
                <a:ea typeface="SimSun" panose="02010600030101010101" pitchFamily="2" charset="-122"/>
              </a:rPr>
              <a:t>82</a:t>
            </a:r>
            <a:r>
              <a:rPr lang="zh-CN" altLang="en-US" dirty="0">
                <a:latin typeface="SimSun" panose="02010600030101010101" pitchFamily="2" charset="-122"/>
                <a:ea typeface="SimSun" panose="02010600030101010101" pitchFamily="2" charset="-122"/>
              </a:rPr>
              <a:t>之四的修改</a:t>
            </a:r>
            <a:endParaRPr lang="en-GB" altLang="en-US" i="1" dirty="0">
              <a:latin typeface="SimSun" panose="02010600030101010101" pitchFamily="2" charset="-122"/>
              <a:ea typeface="SimSun" panose="02010600030101010101" pitchFamily="2" charset="-122"/>
            </a:endParaRPr>
          </a:p>
          <a:p>
            <a:pPr marL="68400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允许主管局对由于该局所允许的电子方式通信不可用而导致的期限延误给予宽免，例如由于意外故障或者计划维护的原因</a:t>
            </a:r>
            <a:endParaRPr lang="en-US" altLang="en-US" dirty="0">
              <a:latin typeface="SimSun" panose="02010600030101010101" pitchFamily="2" charset="-122"/>
              <a:ea typeface="SimSun" panose="02010600030101010101" pitchFamily="2" charset="-122"/>
            </a:endParaRPr>
          </a:p>
          <a:p>
            <a:pPr marL="68400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不适用于优先权期限和进入国家阶段的期限</a:t>
            </a:r>
            <a:endParaRPr lang="en-US" altLang="en-US" dirty="0">
              <a:latin typeface="SimSun" panose="02010600030101010101" pitchFamily="2" charset="-122"/>
              <a:ea typeface="SimSun" panose="02010600030101010101" pitchFamily="2" charset="-122"/>
            </a:endParaRPr>
          </a:p>
          <a:p>
            <a:pPr marL="68400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适用于</a:t>
            </a:r>
            <a:r>
              <a:rPr lang="en-US" altLang="zh-CN" dirty="0">
                <a:latin typeface="SimSun" panose="02010600030101010101" pitchFamily="2" charset="-122"/>
                <a:ea typeface="SimSun" panose="02010600030101010101" pitchFamily="2" charset="-122"/>
              </a:rPr>
              <a:t>2020</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日或之后届满的细则中规定的任何期限</a:t>
            </a:r>
            <a:endParaRPr lang="fr-CH"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40103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48" y="113164"/>
            <a:ext cx="8507288" cy="1334912"/>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a:t>
            </a:r>
            <a:r>
              <a:rPr lang="en-US" altLang="zh-CN" b="1" dirty="0">
                <a:latin typeface="SimSun" panose="02010600030101010101" pitchFamily="2" charset="-122"/>
                <a:ea typeface="SimSun" panose="02010600030101010101" pitchFamily="2" charset="-122"/>
              </a:rPr>
              <a:t>2020</a:t>
            </a:r>
            <a:r>
              <a:rPr lang="zh-CN" altLang="en-US" b="1" dirty="0">
                <a:latin typeface="SimSun" panose="02010600030101010101" pitchFamily="2" charset="-122"/>
                <a:ea typeface="SimSun" panose="02010600030101010101" pitchFamily="2" charset="-122"/>
              </a:rPr>
              <a:t>年</a:t>
            </a:r>
            <a:r>
              <a:rPr lang="en-US"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US"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日起生效的修改</a:t>
            </a:r>
            <a:r>
              <a:rPr lang="en-US" b="1" dirty="0">
                <a:latin typeface="SimSun" panose="02010600030101010101" pitchFamily="2" charset="-122"/>
                <a:ea typeface="SimSun" panose="02010600030101010101" pitchFamily="2" charset="-122"/>
              </a:rPr>
              <a:t>(3)</a:t>
            </a:r>
          </a:p>
        </p:txBody>
      </p:sp>
      <p:sp>
        <p:nvSpPr>
          <p:cNvPr id="3" name="Content Placeholder 2"/>
          <p:cNvSpPr>
            <a:spLocks noGrp="1"/>
          </p:cNvSpPr>
          <p:nvPr>
            <p:ph idx="1"/>
          </p:nvPr>
        </p:nvSpPr>
        <p:spPr>
          <a:xfrm>
            <a:off x="473298" y="1428410"/>
            <a:ext cx="8472038" cy="4664886"/>
          </a:xfrm>
        </p:spPr>
        <p:txBody>
          <a:bodyPr/>
          <a:lstStyle/>
          <a:p>
            <a:pPr>
              <a:spcBef>
                <a:spcPts val="600"/>
              </a:spcBef>
              <a:spcAft>
                <a:spcPts val="600"/>
              </a:spcAft>
            </a:pPr>
            <a:r>
              <a:rPr lang="zh-CN" altLang="en-US" dirty="0">
                <a:latin typeface="SimSun" panose="02010600030101010101" pitchFamily="2" charset="-122"/>
                <a:ea typeface="SimSun" panose="02010600030101010101" pitchFamily="2" charset="-122"/>
              </a:rPr>
              <a:t>新的细则</a:t>
            </a:r>
            <a:r>
              <a:rPr lang="en-GB" altLang="en-US" dirty="0">
                <a:latin typeface="SimSun" panose="02010600030101010101" pitchFamily="2" charset="-122"/>
                <a:ea typeface="SimSun" panose="02010600030101010101" pitchFamily="2" charset="-122"/>
              </a:rPr>
              <a:t>26</a:t>
            </a:r>
            <a:r>
              <a:rPr lang="zh-CN" altLang="en-US" dirty="0">
                <a:latin typeface="SimSun" panose="02010600030101010101" pitchFamily="2" charset="-122"/>
                <a:ea typeface="SimSun" panose="02010600030101010101" pitchFamily="2" charset="-122"/>
              </a:rPr>
              <a:t>之四</a:t>
            </a:r>
            <a:endParaRPr lang="en-GB" altLang="en-US" i="1"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允许在国际阶段对请求书中细则</a:t>
            </a:r>
            <a:r>
              <a:rPr lang="en-US" altLang="zh-CN" dirty="0">
                <a:latin typeface="SimSun" panose="02010600030101010101" pitchFamily="2" charset="-122"/>
                <a:ea typeface="SimSun" panose="02010600030101010101" pitchFamily="2" charset="-122"/>
              </a:rPr>
              <a:t>4.11</a:t>
            </a:r>
            <a:r>
              <a:rPr lang="zh-CN" altLang="en-US" dirty="0">
                <a:latin typeface="SimSun" panose="02010600030101010101" pitchFamily="2" charset="-122"/>
                <a:ea typeface="SimSun" panose="02010600030101010101" pitchFamily="2" charset="-122"/>
              </a:rPr>
              <a:t>所述的说明进行改正或增加，即，关于申请人希望国际申请在某指定国作为以下申请处理的说明：</a:t>
            </a:r>
            <a:endParaRPr lang="fr-CH" altLang="en-US" dirty="0">
              <a:latin typeface="SimSun" panose="02010600030101010101" pitchFamily="2" charset="-122"/>
              <a:ea typeface="SimSun" panose="02010600030101010101" pitchFamily="2" charset="-122"/>
            </a:endParaRPr>
          </a:p>
          <a:p>
            <a:pPr lvl="2">
              <a:spcBef>
                <a:spcPts val="600"/>
              </a:spcBef>
              <a:spcAft>
                <a:spcPts val="600"/>
              </a:spcAft>
            </a:pPr>
            <a:r>
              <a:rPr lang="zh-CN" altLang="en-US" dirty="0">
                <a:latin typeface="SimSun" panose="02010600030101010101" pitchFamily="2" charset="-122"/>
                <a:ea typeface="SimSun" panose="02010600030101010101" pitchFamily="2" charset="-122"/>
              </a:rPr>
              <a:t>一件在先申请的继续申请或者部分继续申请</a:t>
            </a:r>
            <a:endParaRPr lang="en-US" altLang="zh-CN" dirty="0">
              <a:latin typeface="SimSun" panose="02010600030101010101" pitchFamily="2" charset="-122"/>
              <a:ea typeface="SimSun" panose="02010600030101010101" pitchFamily="2" charset="-122"/>
            </a:endParaRPr>
          </a:p>
          <a:p>
            <a:pPr lvl="2">
              <a:spcBef>
                <a:spcPts val="600"/>
              </a:spcBef>
              <a:spcAft>
                <a:spcPts val="600"/>
              </a:spcAft>
            </a:pPr>
            <a:r>
              <a:rPr lang="zh-CN" altLang="en-US" dirty="0">
                <a:latin typeface="SimSun" panose="02010600030101010101" pitchFamily="2" charset="-122"/>
                <a:ea typeface="SimSun" panose="02010600030101010101" pitchFamily="2" charset="-122"/>
              </a:rPr>
              <a:t>增补专利、增补证书、增补发明人证书或者增补实用证书的申请</a:t>
            </a:r>
            <a:endParaRPr lang="fr-CH" altLang="en-US"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申请人可以在自优先权日起</a:t>
            </a:r>
            <a:r>
              <a:rPr lang="en-US" altLang="zh-CN" dirty="0">
                <a:latin typeface="SimSun" panose="02010600030101010101" pitchFamily="2" charset="-122"/>
                <a:ea typeface="SimSun" panose="02010600030101010101" pitchFamily="2" charset="-122"/>
              </a:rPr>
              <a:t>16</a:t>
            </a:r>
            <a:r>
              <a:rPr lang="zh-CN" altLang="en-US" dirty="0">
                <a:latin typeface="SimSun" panose="02010600030101010101" pitchFamily="2" charset="-122"/>
                <a:ea typeface="SimSun" panose="02010600030101010101" pitchFamily="2" charset="-122"/>
              </a:rPr>
              <a:t>个月内向国际局提交改正或者增加的请求</a:t>
            </a:r>
            <a:endParaRPr lang="fr-CH" altLang="en-US" dirty="0">
              <a:latin typeface="SimSun" panose="02010600030101010101" pitchFamily="2" charset="-122"/>
              <a:ea typeface="SimSun" panose="02010600030101010101" pitchFamily="2" charset="-122"/>
            </a:endParaRPr>
          </a:p>
          <a:p>
            <a:pPr marL="742950" lvl="2" indent="-342900">
              <a:spcBef>
                <a:spcPts val="600"/>
              </a:spcBef>
              <a:spcAft>
                <a:spcPts val="600"/>
              </a:spcAft>
              <a:buClr>
                <a:srgbClr val="C00000"/>
              </a:buClr>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适用于</a:t>
            </a:r>
            <a:r>
              <a:rPr lang="en-US" altLang="zh-CN" dirty="0">
                <a:latin typeface="SimSun" panose="02010600030101010101" pitchFamily="2" charset="-122"/>
                <a:ea typeface="SimSun" panose="02010600030101010101" pitchFamily="2" charset="-122"/>
              </a:rPr>
              <a:t>2020</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日或之后提交的任何国际申请</a:t>
            </a:r>
            <a:endParaRPr lang="en-US"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720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976"/>
            <a:ext cx="8507288" cy="1334912"/>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a:t>
            </a:r>
            <a:r>
              <a:rPr lang="en-US" altLang="zh-CN" b="1" dirty="0">
                <a:latin typeface="SimSun" panose="02010600030101010101" pitchFamily="2" charset="-122"/>
                <a:ea typeface="SimSun" panose="02010600030101010101" pitchFamily="2" charset="-122"/>
              </a:rPr>
              <a:t>2020</a:t>
            </a:r>
            <a:r>
              <a:rPr lang="zh-CN" altLang="en-US" b="1" dirty="0">
                <a:latin typeface="SimSun" panose="02010600030101010101" pitchFamily="2" charset="-122"/>
                <a:ea typeface="SimSun" panose="02010600030101010101" pitchFamily="2" charset="-122"/>
              </a:rPr>
              <a:t>年</a:t>
            </a:r>
            <a:r>
              <a:rPr lang="en-US"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US"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日起生效的修改</a:t>
            </a:r>
            <a:r>
              <a:rPr lang="en-US" b="1" dirty="0">
                <a:latin typeface="SimSun" panose="02010600030101010101" pitchFamily="2" charset="-122"/>
                <a:ea typeface="SimSun" panose="02010600030101010101" pitchFamily="2" charset="-122"/>
              </a:rPr>
              <a:t>(4)</a:t>
            </a:r>
          </a:p>
        </p:txBody>
      </p:sp>
      <p:sp>
        <p:nvSpPr>
          <p:cNvPr id="3" name="Content Placeholder 2"/>
          <p:cNvSpPr>
            <a:spLocks noGrp="1"/>
          </p:cNvSpPr>
          <p:nvPr>
            <p:ph idx="1"/>
          </p:nvPr>
        </p:nvSpPr>
        <p:spPr>
          <a:xfrm>
            <a:off x="323528" y="1268760"/>
            <a:ext cx="8352928" cy="5040560"/>
          </a:xfrm>
        </p:spPr>
        <p:txBody>
          <a:bodyPr/>
          <a:lstStyle/>
          <a:p>
            <a:pPr>
              <a:spcBef>
                <a:spcPts val="600"/>
              </a:spcBef>
              <a:spcAft>
                <a:spcPts val="600"/>
              </a:spcAft>
            </a:pPr>
            <a:r>
              <a:rPr lang="en-US" altLang="zh-CN" sz="2200" dirty="0">
                <a:latin typeface="SimSun" panose="02010600030101010101" pitchFamily="2" charset="-122"/>
                <a:ea typeface="SimSun" panose="02010600030101010101" pitchFamily="2" charset="-122"/>
              </a:rPr>
              <a:t>PCT</a:t>
            </a:r>
            <a:r>
              <a:rPr lang="zh-CN" altLang="en-US" sz="2200" dirty="0">
                <a:latin typeface="SimSun" panose="02010600030101010101" pitchFamily="2" charset="-122"/>
                <a:ea typeface="SimSun" panose="02010600030101010101" pitchFamily="2" charset="-122"/>
              </a:rPr>
              <a:t>大会的解释</a:t>
            </a:r>
            <a:endParaRPr lang="fr-CH" altLang="en-US" sz="2200" dirty="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a:latin typeface="SimSun" panose="02010600030101010101" pitchFamily="2" charset="-122"/>
                <a:ea typeface="SimSun" panose="02010600030101010101" pitchFamily="2" charset="-122"/>
              </a:rPr>
              <a:t>在通过细则</a:t>
            </a:r>
            <a:r>
              <a:rPr lang="en-US" altLang="zh-CN" sz="2200" dirty="0">
                <a:latin typeface="SimSun" panose="02010600030101010101" pitchFamily="2" charset="-122"/>
                <a:ea typeface="SimSun" panose="02010600030101010101" pitchFamily="2" charset="-122"/>
              </a:rPr>
              <a:t>20.5</a:t>
            </a:r>
            <a:r>
              <a:rPr lang="zh-CN" altLang="en-US" sz="2200" dirty="0">
                <a:latin typeface="SimSun" panose="02010600030101010101" pitchFamily="2" charset="-122"/>
                <a:ea typeface="SimSun" panose="02010600030101010101" pitchFamily="2" charset="-122"/>
              </a:rPr>
              <a:t>之二时，大会同意，在根据细则</a:t>
            </a:r>
            <a:r>
              <a:rPr lang="en-US" altLang="zh-CN" sz="2200" dirty="0">
                <a:latin typeface="SimSun" panose="02010600030101010101" pitchFamily="2" charset="-122"/>
                <a:ea typeface="SimSun" panose="02010600030101010101" pitchFamily="2" charset="-122"/>
              </a:rPr>
              <a:t>20.5</a:t>
            </a:r>
            <a:r>
              <a:rPr lang="zh-CN" altLang="en-US" sz="2200" dirty="0">
                <a:latin typeface="SimSun" panose="02010600030101010101" pitchFamily="2" charset="-122"/>
                <a:ea typeface="SimSun" panose="02010600030101010101" pitchFamily="2" charset="-122"/>
              </a:rPr>
              <a:t>之二</a:t>
            </a:r>
            <a:r>
              <a:rPr lang="en-US" altLang="zh-CN" sz="2200" dirty="0">
                <a:latin typeface="SimSun" panose="02010600030101010101" pitchFamily="2" charset="-122"/>
                <a:ea typeface="SimSun" panose="02010600030101010101" pitchFamily="2" charset="-122"/>
              </a:rPr>
              <a:t>(d)</a:t>
            </a:r>
            <a:r>
              <a:rPr lang="zh-CN" altLang="en-US" sz="2200" dirty="0">
                <a:latin typeface="SimSun" panose="02010600030101010101" pitchFamily="2" charset="-122"/>
                <a:ea typeface="SimSun" panose="02010600030101010101" pitchFamily="2" charset="-122"/>
              </a:rPr>
              <a:t>援引加入了正确项目或部分的情况下，国际检索单位在进行国际检索时无需考虑任何仍保留在申请中的错误提交的项目或部分</a:t>
            </a:r>
            <a:endParaRPr lang="fr-CH" altLang="en-US" sz="2200" dirty="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a:latin typeface="SimSun" panose="02010600030101010101" pitchFamily="2" charset="-122"/>
                <a:ea typeface="SimSun" panose="02010600030101010101" pitchFamily="2" charset="-122"/>
              </a:rPr>
              <a:t>在通过细则</a:t>
            </a:r>
            <a:r>
              <a:rPr lang="en-US" altLang="zh-CN" sz="2200" dirty="0">
                <a:latin typeface="SimSun" panose="02010600030101010101" pitchFamily="2" charset="-122"/>
                <a:ea typeface="SimSun" panose="02010600030101010101" pitchFamily="2" charset="-122"/>
              </a:rPr>
              <a:t>20.8(a</a:t>
            </a:r>
            <a:r>
              <a:rPr lang="zh-CN" altLang="en-US" sz="2200" dirty="0">
                <a:latin typeface="SimSun" panose="02010600030101010101" pitchFamily="2" charset="-122"/>
                <a:ea typeface="SimSun" panose="02010600030101010101" pitchFamily="2" charset="-122"/>
              </a:rPr>
              <a:t>之二</a:t>
            </a:r>
            <a:r>
              <a:rPr lang="en-US" altLang="zh-CN" sz="2200" dirty="0">
                <a:latin typeface="SimSun" panose="02010600030101010101" pitchFamily="2" charset="-122"/>
                <a:ea typeface="SimSun" panose="02010600030101010101" pitchFamily="2" charset="-122"/>
              </a:rPr>
              <a:t>)</a:t>
            </a:r>
            <a:r>
              <a:rPr lang="zh-CN" altLang="en-US" sz="2200" dirty="0">
                <a:latin typeface="SimSun" panose="02010600030101010101" pitchFamily="2" charset="-122"/>
                <a:ea typeface="SimSun" panose="02010600030101010101" pitchFamily="2" charset="-122"/>
              </a:rPr>
              <a:t>时，大会同意，如果受理局由于根据该细则提出的保留而无法援引加入正确的项目或部分，则有关受理局和国际局应当在申请人授权的情况下，同意适用细则</a:t>
            </a:r>
            <a:r>
              <a:rPr lang="en-US" altLang="zh-CN" sz="2200" dirty="0">
                <a:latin typeface="SimSun" panose="02010600030101010101" pitchFamily="2" charset="-122"/>
                <a:ea typeface="SimSun" panose="02010600030101010101" pitchFamily="2" charset="-122"/>
              </a:rPr>
              <a:t>19.4</a:t>
            </a:r>
            <a:r>
              <a:rPr lang="zh-CN" altLang="en-US" sz="2200" dirty="0">
                <a:latin typeface="SimSun" panose="02010600030101010101" pitchFamily="2" charset="-122"/>
                <a:ea typeface="SimSun" panose="02010600030101010101" pitchFamily="2" charset="-122"/>
              </a:rPr>
              <a:t>的程序</a:t>
            </a:r>
            <a:endParaRPr lang="fr-CH" altLang="en-US" sz="2200" dirty="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a:latin typeface="SimSun" panose="02010600030101010101" pitchFamily="2" charset="-122"/>
                <a:ea typeface="SimSun" panose="02010600030101010101" pitchFamily="2" charset="-122"/>
              </a:rPr>
              <a:t>如果申请人在收到细则</a:t>
            </a:r>
            <a:r>
              <a:rPr lang="en-US" altLang="zh-CN" sz="2200" dirty="0">
                <a:latin typeface="SimSun" panose="02010600030101010101" pitchFamily="2" charset="-122"/>
                <a:ea typeface="SimSun" panose="02010600030101010101" pitchFamily="2" charset="-122"/>
              </a:rPr>
              <a:t>40</a:t>
            </a:r>
            <a:r>
              <a:rPr lang="zh-CN" altLang="en-US" sz="2200" dirty="0">
                <a:latin typeface="SimSun" panose="02010600030101010101" pitchFamily="2" charset="-122"/>
                <a:ea typeface="SimSun" panose="02010600030101010101" pitchFamily="2" charset="-122"/>
              </a:rPr>
              <a:t>之二的通知后没有缴纳附加费（当国际检索单位在开始制作国际检索报告后才收到正确项目或部分包含在国际申请中或者被援引加入的通知时），国际检索单位在进行国际检索时无需考虑该正确的项目或部分</a:t>
            </a:r>
            <a:endParaRPr lang="en-US"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77206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07288" cy="936104"/>
          </a:xfrm>
        </p:spPr>
        <p:txBody>
          <a:bodyPr/>
          <a:lstStyle/>
          <a:p>
            <a:r>
              <a:rPr lang="en-US" altLang="zh-CN" b="1" dirty="0">
                <a:latin typeface="SimSun" panose="02010600030101010101" pitchFamily="2" charset="-122"/>
                <a:ea typeface="SimSun" panose="02010600030101010101" pitchFamily="2" charset="-122"/>
              </a:rPr>
              <a:t>PCT</a:t>
            </a:r>
            <a:r>
              <a:rPr lang="zh-CN" altLang="en-US" b="1" dirty="0">
                <a:latin typeface="SimSun" panose="02010600030101010101" pitchFamily="2" charset="-122"/>
                <a:ea typeface="SimSun" panose="02010600030101010101" pitchFamily="2" charset="-122"/>
              </a:rPr>
              <a:t>细则</a:t>
            </a:r>
            <a:r>
              <a:rPr lang="en-US" altLang="zh-CN" b="1" dirty="0">
                <a:latin typeface="SimSun" panose="02010600030101010101" pitchFamily="2" charset="-122"/>
                <a:ea typeface="SimSun" panose="02010600030101010101" pitchFamily="2" charset="-122"/>
              </a:rPr>
              <a:t>2020</a:t>
            </a:r>
            <a:r>
              <a:rPr lang="zh-CN" altLang="en-US" b="1" dirty="0">
                <a:latin typeface="SimSun" panose="02010600030101010101" pitchFamily="2" charset="-122"/>
                <a:ea typeface="SimSun" panose="02010600030101010101" pitchFamily="2" charset="-122"/>
              </a:rPr>
              <a:t>年</a:t>
            </a:r>
            <a:r>
              <a:rPr lang="en-US" altLang="zh-CN" b="1" dirty="0">
                <a:latin typeface="SimSun" panose="02010600030101010101" pitchFamily="2" charset="-122"/>
                <a:ea typeface="SimSun" panose="02010600030101010101" pitchFamily="2" charset="-122"/>
              </a:rPr>
              <a:t>7</a:t>
            </a:r>
            <a:r>
              <a:rPr lang="zh-CN" altLang="en-US" b="1" dirty="0">
                <a:latin typeface="SimSun" panose="02010600030101010101" pitchFamily="2" charset="-122"/>
                <a:ea typeface="SimSun" panose="02010600030101010101" pitchFamily="2" charset="-122"/>
              </a:rPr>
              <a:t>月</a:t>
            </a:r>
            <a:r>
              <a:rPr lang="en-US" altLang="zh-CN" b="1" dirty="0">
                <a:latin typeface="SimSun" panose="02010600030101010101" pitchFamily="2" charset="-122"/>
                <a:ea typeface="SimSun" panose="02010600030101010101" pitchFamily="2" charset="-122"/>
              </a:rPr>
              <a:t>1</a:t>
            </a:r>
            <a:r>
              <a:rPr lang="zh-CN" altLang="en-US" b="1" dirty="0">
                <a:latin typeface="SimSun" panose="02010600030101010101" pitchFamily="2" charset="-122"/>
                <a:ea typeface="SimSun" panose="02010600030101010101" pitchFamily="2" charset="-122"/>
              </a:rPr>
              <a:t>日起生效的修改</a:t>
            </a:r>
            <a:r>
              <a:rPr lang="en-US" b="1" dirty="0">
                <a:latin typeface="SimSun" panose="02010600030101010101" pitchFamily="2" charset="-122"/>
                <a:ea typeface="SimSun" panose="02010600030101010101" pitchFamily="2" charset="-122"/>
              </a:rPr>
              <a:t>(5)</a:t>
            </a:r>
          </a:p>
        </p:txBody>
      </p:sp>
      <p:sp>
        <p:nvSpPr>
          <p:cNvPr id="3" name="Content Placeholder 2"/>
          <p:cNvSpPr>
            <a:spLocks noGrp="1"/>
          </p:cNvSpPr>
          <p:nvPr>
            <p:ph idx="1"/>
          </p:nvPr>
        </p:nvSpPr>
        <p:spPr>
          <a:xfrm>
            <a:off x="414590" y="1412776"/>
            <a:ext cx="8336406" cy="4615162"/>
          </a:xfrm>
        </p:spPr>
        <p:txBody>
          <a:bodyPr/>
          <a:lstStyle/>
          <a:p>
            <a:pPr>
              <a:spcBef>
                <a:spcPts val="600"/>
              </a:spcBef>
              <a:spcAft>
                <a:spcPts val="600"/>
              </a:spcAft>
            </a:pPr>
            <a:r>
              <a:rPr lang="zh-CN" altLang="en-US" dirty="0">
                <a:latin typeface="SimSun" panose="02010600030101010101" pitchFamily="2" charset="-122"/>
                <a:ea typeface="SimSun" panose="02010600030101010101" pitchFamily="2" charset="-122"/>
              </a:rPr>
              <a:t>对细则</a:t>
            </a:r>
            <a:r>
              <a:rPr lang="en-GB" altLang="en-US" dirty="0">
                <a:latin typeface="SimSun" panose="02010600030101010101" pitchFamily="2" charset="-122"/>
                <a:ea typeface="SimSun" panose="02010600030101010101" pitchFamily="2" charset="-122"/>
              </a:rPr>
              <a:t>15</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16</a:t>
            </a:r>
            <a:r>
              <a:rPr lang="zh-CN" altLang="en-US" dirty="0">
                <a:latin typeface="SimSun" panose="02010600030101010101" pitchFamily="2" charset="-122"/>
                <a:ea typeface="SimSun" panose="02010600030101010101" pitchFamily="2" charset="-122"/>
              </a:rPr>
              <a:t>、</a:t>
            </a:r>
            <a:r>
              <a:rPr lang="en-GB" altLang="en-US" dirty="0">
                <a:latin typeface="SimSun" panose="02010600030101010101" pitchFamily="2" charset="-122"/>
                <a:ea typeface="SimSun" panose="02010600030101010101" pitchFamily="2" charset="-122"/>
              </a:rPr>
              <a:t>57</a:t>
            </a:r>
            <a:r>
              <a:rPr lang="zh-CN" altLang="en-US" dirty="0">
                <a:latin typeface="SimSun" panose="02010600030101010101" pitchFamily="2" charset="-122"/>
                <a:ea typeface="SimSun" panose="02010600030101010101" pitchFamily="2" charset="-122"/>
              </a:rPr>
              <a:t>和</a:t>
            </a:r>
            <a:r>
              <a:rPr lang="en-GB" altLang="en-US" dirty="0">
                <a:latin typeface="SimSun" panose="02010600030101010101" pitchFamily="2" charset="-122"/>
                <a:ea typeface="SimSun" panose="02010600030101010101" pitchFamily="2" charset="-122"/>
              </a:rPr>
              <a:t>96</a:t>
            </a:r>
            <a:r>
              <a:rPr lang="zh-CN" altLang="en-US" dirty="0">
                <a:latin typeface="SimSun" panose="02010600030101010101" pitchFamily="2" charset="-122"/>
                <a:ea typeface="SimSun" panose="02010600030101010101" pitchFamily="2" charset="-122"/>
              </a:rPr>
              <a:t>的修改</a:t>
            </a:r>
            <a:endParaRPr lang="en-GB" altLang="en-US"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明确允许一个主管局为另一个主管局代为收取的费用可以通过国际局转付</a:t>
            </a:r>
            <a:endParaRPr lang="en-US" altLang="en-US"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适用于费用由收取局在</a:t>
            </a:r>
            <a:r>
              <a:rPr lang="en-US" altLang="zh-CN" dirty="0">
                <a:latin typeface="SimSun" panose="02010600030101010101" pitchFamily="2" charset="-122"/>
                <a:ea typeface="SimSun" panose="02010600030101010101" pitchFamily="2" charset="-122"/>
              </a:rPr>
              <a:t>2020</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日或之后转付的任何国际申请</a:t>
            </a:r>
            <a:endParaRPr lang="en-US" altLang="en-US" dirty="0">
              <a:latin typeface="SimSun" panose="02010600030101010101" pitchFamily="2" charset="-122"/>
              <a:ea typeface="SimSun" panose="02010600030101010101" pitchFamily="2" charset="-122"/>
            </a:endParaRPr>
          </a:p>
          <a:p>
            <a:pPr marL="0" indent="-400050">
              <a:spcBef>
                <a:spcPts val="600"/>
              </a:spcBef>
              <a:spcAft>
                <a:spcPts val="600"/>
              </a:spcAft>
            </a:pPr>
            <a:r>
              <a:rPr lang="zh-CN" altLang="en-US" dirty="0">
                <a:latin typeface="SimSun" panose="02010600030101010101" pitchFamily="2" charset="-122"/>
                <a:ea typeface="SimSun" panose="02010600030101010101" pitchFamily="2" charset="-122"/>
              </a:rPr>
              <a:t>对细则</a:t>
            </a:r>
            <a:r>
              <a:rPr lang="en-US" altLang="en-US" dirty="0">
                <a:latin typeface="SimSun" panose="02010600030101010101" pitchFamily="2" charset="-122"/>
                <a:ea typeface="SimSun" panose="02010600030101010101" pitchFamily="2" charset="-122"/>
              </a:rPr>
              <a:t>71</a:t>
            </a:r>
            <a:r>
              <a:rPr lang="zh-CN" altLang="en-US" dirty="0">
                <a:latin typeface="SimSun" panose="02010600030101010101" pitchFamily="2" charset="-122"/>
                <a:ea typeface="SimSun" panose="02010600030101010101" pitchFamily="2" charset="-122"/>
              </a:rPr>
              <a:t>和</a:t>
            </a:r>
            <a:r>
              <a:rPr lang="en-US" altLang="en-US" dirty="0">
                <a:latin typeface="SimSun" panose="02010600030101010101" pitchFamily="2" charset="-122"/>
                <a:ea typeface="SimSun" panose="02010600030101010101" pitchFamily="2" charset="-122"/>
              </a:rPr>
              <a:t>94</a:t>
            </a:r>
            <a:r>
              <a:rPr lang="zh-CN" altLang="en-US" dirty="0">
                <a:latin typeface="SimSun" panose="02010600030101010101" pitchFamily="2" charset="-122"/>
                <a:ea typeface="SimSun" panose="02010600030101010101" pitchFamily="2" charset="-122"/>
              </a:rPr>
              <a:t>的修改</a:t>
            </a:r>
            <a:endParaRPr lang="en-US" altLang="en-US" dirty="0">
              <a:latin typeface="SimSun" panose="02010600030101010101" pitchFamily="2" charset="-122"/>
              <a:ea typeface="SimSun" panose="02010600030101010101" pitchFamily="2" charset="-122"/>
            </a:endParaRPr>
          </a:p>
          <a:p>
            <a:pPr marL="685800" lvl="2" indent="-285750">
              <a:spcBef>
                <a:spcPts val="600"/>
              </a:spcBef>
              <a:spcAft>
                <a:spcPts val="600"/>
              </a:spcAft>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要求国际初步审查单位向国际局传送其文档中某些文件的副本，由国际局代表选定局将其公开</a:t>
            </a:r>
            <a:endParaRPr lang="en-US" altLang="en-US" dirty="0">
              <a:latin typeface="SimSun" panose="02010600030101010101" pitchFamily="2" charset="-122"/>
              <a:ea typeface="SimSun" panose="02010600030101010101" pitchFamily="2" charset="-122"/>
            </a:endParaRPr>
          </a:p>
          <a:p>
            <a:pPr marL="685800" lvl="2" indent="-285750">
              <a:spcBef>
                <a:spcPts val="600"/>
              </a:spcBef>
              <a:spcAft>
                <a:spcPts val="600"/>
              </a:spcAft>
              <a:buFont typeface="Wingdings" panose="05000000000000000000" pitchFamily="2" charset="2"/>
              <a:buChar char="q"/>
            </a:pPr>
            <a:r>
              <a:rPr lang="zh-CN" altLang="en-US" dirty="0">
                <a:latin typeface="SimSun" panose="02010600030101010101" pitchFamily="2" charset="-122"/>
                <a:ea typeface="SimSun" panose="02010600030101010101" pitchFamily="2" charset="-122"/>
              </a:rPr>
              <a:t>适用于国际初步审查单位于</a:t>
            </a:r>
            <a:r>
              <a:rPr lang="en-US" altLang="zh-CN" dirty="0">
                <a:latin typeface="SimSun" panose="02010600030101010101" pitchFamily="2" charset="-122"/>
                <a:ea typeface="SimSun" panose="02010600030101010101" pitchFamily="2" charset="-122"/>
              </a:rPr>
              <a:t>2020</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日或之后收到的或者作出的任何有关文件</a:t>
            </a:r>
            <a:endParaRPr lang="en-US"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662839231"/>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240</TotalTime>
  <Words>998</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SimSun</vt:lpstr>
      <vt:lpstr>Arial</vt:lpstr>
      <vt:lpstr>Microsoft Sans Serif</vt:lpstr>
      <vt:lpstr>Wingdings</vt:lpstr>
      <vt:lpstr>EN_2010_pct background png</vt:lpstr>
      <vt:lpstr>PowerPoint Presentation</vt:lpstr>
      <vt:lpstr>PCT细则2020年7月1日起生效的修改(1)</vt:lpstr>
      <vt:lpstr>PCT细则2020年7月1日起生效的修改(2)</vt:lpstr>
      <vt:lpstr>PCT细则2020年7月1日起生效的修改(3)</vt:lpstr>
      <vt:lpstr>PCT细则2020年7月1日起生效的修改(4)</vt:lpstr>
      <vt:lpstr>PCT细则2020年7月1日起生效的修改(5)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27</cp:revision>
  <dcterms:created xsi:type="dcterms:W3CDTF">2014-01-29T16:51:57Z</dcterms:created>
  <dcterms:modified xsi:type="dcterms:W3CDTF">2024-06-06T05:06:55Z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1a4bbc90-5ecf-4c2c-a143-331f760064e3</vt:lpwstr>
  </property>
  <property fmtid="{D5CDD505-2E9C-101B-9397-08002B2CF9AE}" pid="3" name="Classification">
    <vt:lpwstr>Public</vt:lpwstr>
  </property>
  <property fmtid="{D5CDD505-2E9C-101B-9397-08002B2CF9AE}" pid="4" name="VisualMarkings">
    <vt:lpwstr>None</vt:lpwstr>
  </property>
  <property fmtid="{D5CDD505-2E9C-101B-9397-08002B2CF9AE}" pid="5" name="JustificationReason">
    <vt:lpwstr>
    </vt:lpwstr>
  </property>
  <property fmtid="{D5CDD505-2E9C-101B-9397-08002B2CF9AE}" pid="6" name="Alignment">
    <vt:lpwstr>Centre</vt:lpwstr>
  </property>
  <property fmtid="{D5CDD505-2E9C-101B-9397-08002B2CF9AE}" pid="7" name="Language">
    <vt:lpwstr>English</vt:lpwstr>
  </property>
  <property fmtid="{D5CDD505-2E9C-101B-9397-08002B2CF9AE}" pid="8" name="ClassificationContentMarkingFooterLocations">
    <vt:lpwstr>EN_2010_pct background png:4</vt:lpwstr>
  </property>
  <property fmtid="{D5CDD505-2E9C-101B-9397-08002B2CF9AE}" pid="9" name="ClassificationContentMarkingFooterText">
    <vt:lpwstr>WIPO FOR OFFICIAL USE ONLY </vt:lpwstr>
  </property>
  <property fmtid="{D5CDD505-2E9C-101B-9397-08002B2CF9AE}" pid="10" name="MSIP_Label_20773ee6-353b-4fb9-a59d-0b94c8c67bea_Enabled">
    <vt:lpwstr>true</vt:lpwstr>
  </property>
  <property fmtid="{D5CDD505-2E9C-101B-9397-08002B2CF9AE}" pid="11" name="MSIP_Label_20773ee6-353b-4fb9-a59d-0b94c8c67bea_SetDate">
    <vt:lpwstr>2024-06-05T16:01:38Z</vt:lpwstr>
  </property>
  <property fmtid="{D5CDD505-2E9C-101B-9397-08002B2CF9AE}" pid="12" name="MSIP_Label_20773ee6-353b-4fb9-a59d-0b94c8c67bea_Method">
    <vt:lpwstr>Privileged</vt:lpwstr>
  </property>
  <property fmtid="{D5CDD505-2E9C-101B-9397-08002B2CF9AE}" pid="13" name="MSIP_Label_20773ee6-353b-4fb9-a59d-0b94c8c67bea_Name">
    <vt:lpwstr>No markings</vt:lpwstr>
  </property>
  <property fmtid="{D5CDD505-2E9C-101B-9397-08002B2CF9AE}" pid="14" name="MSIP_Label_20773ee6-353b-4fb9-a59d-0b94c8c67bea_SiteId">
    <vt:lpwstr>faa31b06-8ccc-48c9-867f-f7510dd11c02</vt:lpwstr>
  </property>
  <property fmtid="{D5CDD505-2E9C-101B-9397-08002B2CF9AE}" pid="15" name="MSIP_Label_20773ee6-353b-4fb9-a59d-0b94c8c67bea_ActionId">
    <vt:lpwstr>d025156b-70f2-48b8-80d7-f174e5f7a6f8</vt:lpwstr>
  </property>
  <property fmtid="{D5CDD505-2E9C-101B-9397-08002B2CF9AE}" pid="16" name="MSIP_Label_20773ee6-353b-4fb9-a59d-0b94c8c67bea_ContentBits">
    <vt:lpwstr>0</vt:lpwstr>
  </property>
</Properties>
</file>