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66" r:id="rId5"/>
    <p:sldId id="267" r:id="rId6"/>
    <p:sldId id="268" r:id="rId7"/>
    <p:sldId id="263" r:id="rId8"/>
    <p:sldId id="270" r:id="rId9"/>
    <p:sldId id="269" r:id="rId10"/>
    <p:sldId id="271" r:id="rId11"/>
    <p:sldId id="259" r:id="rId12"/>
  </p:sldIdLst>
  <p:sldSz cx="9144000" cy="6858000" type="screen4x3"/>
  <p:notesSz cx="6858000" cy="9144000"/>
  <p:custDataLst>
    <p:tags r:id="rId13"/>
  </p:custDataLst>
  <p:defaultTextStyle>
    <a:defPPr>
      <a:defRPr lang="en-GB"/>
    </a:defPPr>
    <a:lvl1pPr algn="ctr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ctr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ctr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ctr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ctr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6001A"/>
    <a:srgbClr val="CC0000"/>
    <a:srgbClr val="7089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 varScale="1">
        <p:scale>
          <a:sx n="134" d="100"/>
          <a:sy n="134" d="100"/>
        </p:scale>
        <p:origin x="996" y="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026"/>
    </p:cViewPr>
  </p:sorter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92150" y="3886200"/>
            <a:ext cx="64008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032778544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138E090-31D7-470E-B87E-53541147A3D1}" type="slidenum">
              <a:rPr lang="en-GB" altLang="en-US"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70911257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A6A3758-8937-47E3-B92C-F12CABAA472E}" type="slidenum">
              <a:rPr lang="en-GB" altLang="en-US"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97121921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2C17904-D699-4737-A895-6758EEA9A893}" type="slidenum">
              <a:rPr lang="en-GB" altLang="en-US"/>
              <a:t>‹#›</a:t>
            </a:fld>
            <a:endParaRPr lang="en-GB" altLang="en-US"/>
          </a:p>
        </p:txBody>
      </p:sp>
      <p:sp>
        <p:nvSpPr>
          <p:cNvPr id="5" name="TextBox 4"/>
          <p:cNvSpPr txBox="1"/>
          <p:nvPr userDrawn="1"/>
        </p:nvSpPr>
        <p:spPr>
          <a:xfrm>
            <a:off x="114819" y="6274401"/>
            <a:ext cx="1223412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 algn="l" rtl="0" fontAlgn="base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914400" algn="l" rtl="0" fontAlgn="base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371600" algn="l" rtl="0" fontAlgn="base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1828800" algn="l" rtl="0" fontAlgn="base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9pPr>
          </a:lstStyle>
          <a:p>
            <a:pPr algn="l">
              <a:spcBef>
                <a:spcPct val="0"/>
              </a:spcBef>
              <a:defRPr/>
            </a:pPr>
            <a:r>
              <a:rPr lang="en-US" sz="900" dirty="0" smtClean="0"/>
              <a:t>Impact</a:t>
            </a:r>
            <a:r>
              <a:rPr lang="en-US" sz="900" baseline="0" dirty="0" smtClean="0"/>
              <a:t> of COVID-19</a:t>
            </a:r>
            <a:br>
              <a:rPr lang="en-US" sz="900" baseline="0" dirty="0" smtClean="0"/>
            </a:br>
            <a:r>
              <a:rPr lang="en-US" sz="900" baseline="0" dirty="0" smtClean="0"/>
              <a:t>on the PCT</a:t>
            </a:r>
            <a:r>
              <a:rPr lang="en-US" sz="900" dirty="0" smtClean="0"/>
              <a:t>-</a:t>
            </a:r>
            <a:fld id="{DA79EEDA-9492-4994-BB18-1005CD6866B1}" type="slidenum">
              <a:rPr lang="en-US" sz="900" smtClean="0"/>
              <a:pPr algn="l">
                <a:spcBef>
                  <a:spcPct val="0"/>
                </a:spcBef>
                <a:defRPr/>
              </a:pPr>
              <a:t>‹#›</a:t>
            </a:fld>
            <a:r>
              <a:rPr lang="en-US" sz="900" dirty="0" smtClean="0"/>
              <a:t/>
            </a:r>
            <a:br>
              <a:rPr lang="en-US" sz="900" dirty="0" smtClean="0"/>
            </a:br>
            <a:r>
              <a:rPr lang="fr-CH" sz="900" baseline="0" dirty="0" smtClean="0"/>
              <a:t>12.05.2020</a:t>
            </a:r>
            <a:endParaRPr lang="en-US" sz="900" dirty="0" smtClean="0"/>
          </a:p>
        </p:txBody>
      </p:sp>
    </p:spTree>
    <p:extLst>
      <p:ext uri="{BB962C8B-B14F-4D97-AF65-F5344CB8AC3E}">
        <p14:creationId xmlns:p14="http://schemas.microsoft.com/office/powerpoint/2010/main" val="1869075347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A87FB48-C12E-4DC9-88C9-E685045291FA}" type="slidenum">
              <a:rPr lang="en-GB" altLang="en-US"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85845588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238"/>
            <a:ext cx="4038600" cy="435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238"/>
            <a:ext cx="4038600" cy="435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38D68B7-D473-48A9-A840-E1EDBA61BAE1}" type="slidenum">
              <a:rPr lang="en-GB" altLang="en-US"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73785288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CDAFF99-10EF-422E-A82A-487C037452ED}" type="slidenum">
              <a:rPr lang="en-GB" altLang="en-US"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73842795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5D125B9-BE68-4FA1-9A5D-562A3754B107}" type="slidenum">
              <a:rPr lang="en-GB" altLang="en-US"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4359159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B5BDD62-DBBA-4430-A2E8-E9C6CA89DB68}" type="slidenum">
              <a:rPr lang="en-GB" altLang="en-US"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8862185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F485091-EC37-474B-82CE-B34A6386DFBD}" type="slidenum">
              <a:rPr lang="en-GB" altLang="en-US"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48833035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fr-C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B73E8E7-2FDE-4F5C-9538-89EA0A684E8D}" type="slidenum">
              <a:rPr lang="en-GB" altLang="en-US"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09891158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73238"/>
            <a:ext cx="8229600" cy="435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 Click to edit Master text styles</a:t>
            </a:r>
          </a:p>
          <a:p>
            <a:pPr lvl="1"/>
            <a:r>
              <a:rPr lang="en-GB" altLang="en-US"/>
              <a:t> Second level</a:t>
            </a:r>
          </a:p>
          <a:p>
            <a:pPr lvl="2"/>
            <a:r>
              <a:rPr lang="en-GB" altLang="en-US"/>
              <a:t> Third level</a:t>
            </a:r>
          </a:p>
          <a:p>
            <a:pPr lvl="3"/>
            <a:r>
              <a:rPr lang="en-GB" altLang="en-US"/>
              <a:t> Fourth level</a:t>
            </a:r>
          </a:p>
          <a:p>
            <a:pPr lvl="4"/>
            <a:r>
              <a:rPr lang="en-GB" altLang="en-US"/>
              <a:t> 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/>
            </a:lvl1pPr>
          </a:lstStyle>
          <a:p>
            <a:fld id="{7FD26862-1CCD-4A64-A2A6-BF4086BC9D47}" type="slidenum">
              <a:rPr lang="en-GB" altLang="en-US"/>
              <a:t>‹#›</a:t>
            </a:fld>
            <a:endParaRPr lang="en-GB" altLang="en-US"/>
          </a:p>
        </p:txBody>
      </p:sp>
      <p:sp>
        <p:nvSpPr>
          <p:cNvPr id="8" name="fr" descr="  "/>
          <p:cNvSpPr txBox="1"/>
          <p:nvPr userDrawn="1"/>
        </p:nvSpPr>
        <p:spPr>
          <a:xfrm>
            <a:off x="0" y="6537960"/>
            <a:ext cx="9144000" cy="22313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r"/>
            <a:r>
              <a:rPr lang="en-GB" sz="850" b="0" i="0" u="none" baseline="0">
                <a:solidFill>
                  <a:srgbClr val="000000"/>
                </a:solidFill>
                <a:latin typeface="Microsoft Sans Serif" panose="020B0604020202020204" pitchFamily="34" charset="0"/>
              </a:rPr>
              <a:t> 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70899B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70899B"/>
          </a:solidFill>
          <a:latin typeface="Arial" pitchFamily="34" charset="0"/>
          <a:cs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70899B"/>
          </a:solidFill>
          <a:latin typeface="Arial" pitchFamily="34" charset="0"/>
          <a:cs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70899B"/>
          </a:solidFill>
          <a:latin typeface="Arial" pitchFamily="34" charset="0"/>
          <a:cs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70899B"/>
          </a:solidFill>
          <a:latin typeface="Arial" pitchFamily="34" charset="0"/>
          <a:cs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70899B"/>
          </a:solidFill>
          <a:latin typeface="Arial" pitchFamily="34" charset="0"/>
          <a:cs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70899B"/>
          </a:solidFill>
          <a:latin typeface="Arial" pitchFamily="34" charset="0"/>
          <a:cs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70899B"/>
          </a:solidFill>
          <a:latin typeface="Arial" pitchFamily="34" charset="0"/>
          <a:cs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70899B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po.int/covid19-policy-tracker/#/covid19-policy-tracker/ipo-operations" TargetMode="External"/><Relationship Id="rId2" Type="http://schemas.openxmlformats.org/officeDocument/2006/relationships/hyperlink" Target="http://www.wipo.int/pct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ipo.int/pct/dc/closeddates/faces/page/index.x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8"/>
          <p:cNvSpPr>
            <a:spLocks noGrp="1" noChangeArrowheads="1"/>
          </p:cNvSpPr>
          <p:nvPr>
            <p:ph type="ctrTitle"/>
          </p:nvPr>
        </p:nvSpPr>
        <p:spPr>
          <a:xfrm>
            <a:off x="1460673" y="2924944"/>
            <a:ext cx="6768752" cy="2018319"/>
          </a:xfrm>
          <a:noFill/>
        </p:spPr>
        <p:txBody>
          <a:bodyPr/>
          <a:lstStyle/>
          <a:p>
            <a:pPr eaLnBrk="1" hangingPunct="1"/>
            <a:r>
              <a:rPr kumimoji="0" lang="en-GB" altLang="en-US" sz="3000" b="1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Влияние</a:t>
            </a:r>
            <a:r>
              <a:rPr kumimoji="0" lang="en-GB" altLang="en-US" sz="3000" b="1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</a:t>
            </a:r>
            <a:r>
              <a:rPr kumimoji="0" lang="en-GB" altLang="en-US" sz="3000" b="1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санитарного</a:t>
            </a:r>
            <a:r>
              <a:rPr kumimoji="0" lang="en-GB" altLang="en-US" sz="3000" b="1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</a:t>
            </a:r>
            <a:r>
              <a:rPr kumimoji="0" lang="en-GB" altLang="en-US" sz="3000" b="1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кризиса</a:t>
            </a:r>
            <a:r>
              <a:rPr kumimoji="0" lang="en-GB" altLang="en-US" sz="3000" b="1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COVID-19</a:t>
            </a:r>
            <a:r>
              <a:rPr dirty="0"/>
              <a:t> </a:t>
            </a:r>
            <a:r>
              <a:rPr kumimoji="0" lang="en-GB" altLang="en-US" sz="3000" b="1" i="0" u="none" strike="noStrike" kern="1200" cap="none" spc="0" normalizeH="0" baseline="0" noProof="0" dirty="0" err="1" smtClean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на</a:t>
            </a:r>
            <a:r>
              <a:rPr kumimoji="0" lang="en-GB" altLang="en-US" sz="3000" b="1" i="0" u="none" strike="noStrike" kern="1200" cap="none" spc="0" normalizeH="0" baseline="0" noProof="0" dirty="0" smtClean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</a:t>
            </a:r>
            <a:r>
              <a:rPr kumimoji="0" lang="en-GB" altLang="en-US" sz="3000" b="1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PCT</a:t>
            </a:r>
            <a:r>
              <a:rPr dirty="0"/>
              <a:t> </a:t>
            </a:r>
            <a:br>
              <a:rPr dirty="0"/>
            </a:br>
            <a:r>
              <a:rPr dirty="0"/>
              <a:t> </a:t>
            </a:r>
            <a:br>
              <a:rPr dirty="0"/>
            </a:br>
            <a:r>
              <a:rPr dirty="0"/>
              <a:t> </a:t>
            </a:r>
            <a:br>
              <a:rPr dirty="0"/>
            </a:br>
            <a:r>
              <a:rPr dirty="0"/>
              <a:t> </a:t>
            </a:r>
            <a:r>
              <a:rPr kumimoji="0" lang="en-GB" altLang="en-US" sz="3000" b="1" i="0" u="none" strike="noStrike" kern="1200" cap="none" spc="0" normalizeH="0" baseline="0" noProof="0" dirty="0" err="1" smtClean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Вебинар</a:t>
            </a:r>
            <a:endParaRPr kumimoji="0" lang="en-GB" altLang="en-US" sz="3000" b="1" i="0" u="none" strike="noStrike" kern="1200" cap="none" spc="0" normalizeH="0" baseline="0" noProof="0" dirty="0">
              <a:highlight>
                <a:srgbClr val="000000">
                  <a:alpha val="0"/>
                </a:srgbClr>
              </a:highlight>
              <a:uLnTx/>
              <a:uFillTx/>
              <a:latin typeface="Arial"/>
              <a:ea typeface="Arial"/>
              <a:cs typeface="Arial"/>
              <a:sym typeface="Wingdings"/>
            </a:endParaRPr>
          </a:p>
        </p:txBody>
      </p:sp>
      <p:sp>
        <p:nvSpPr>
          <p:cNvPr id="3075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5186927" y="5095875"/>
            <a:ext cx="3168352" cy="349349"/>
          </a:xfrm>
          <a:noFill/>
        </p:spPr>
        <p:txBody>
          <a:bodyPr/>
          <a:lstStyle/>
          <a:p>
            <a:pPr eaLnBrk="1" hangingPunct="1"/>
            <a:r>
              <a:rPr lang="ru-RU" altLang="en-US" sz="1300" dirty="0" smtClean="0">
                <a:solidFill>
                  <a:srgbClr val="990033"/>
                </a:solidFill>
                <a:latin typeface="Arial Black" panose="020B0A04020102020204" pitchFamily="34" charset="0"/>
              </a:rPr>
              <a:t>ВОИС, Женева, </a:t>
            </a:r>
            <a:r>
              <a:rPr lang="ru-RU" altLang="en-US" sz="1300" dirty="0">
                <a:solidFill>
                  <a:srgbClr val="990033"/>
                </a:solidFill>
                <a:latin typeface="Arial Black" panose="020B0A04020102020204" pitchFamily="34" charset="0"/>
              </a:rPr>
              <a:t>а</a:t>
            </a:r>
            <a:r>
              <a:rPr lang="en-US" altLang="en-US" sz="1300" dirty="0" err="1" smtClean="0">
                <a:solidFill>
                  <a:srgbClr val="990033"/>
                </a:solidFill>
                <a:latin typeface="Arial Black" panose="020B0A04020102020204" pitchFamily="34" charset="0"/>
              </a:rPr>
              <a:t>прель</a:t>
            </a:r>
            <a:r>
              <a:rPr lang="en-US" altLang="en-US" sz="1300" dirty="0" smtClean="0">
                <a:solidFill>
                  <a:srgbClr val="990033"/>
                </a:solidFill>
                <a:latin typeface="Arial Black" panose="020B0A04020102020204" pitchFamily="34" charset="0"/>
              </a:rPr>
              <a:t> 2020</a:t>
            </a:r>
            <a:endParaRPr lang="en-US" altLang="en-US" sz="1300" dirty="0">
              <a:solidFill>
                <a:srgbClr val="990033"/>
              </a:solidFill>
              <a:latin typeface="Arial Black" panose="020B0A04020102020204" pitchFamily="34" charset="0"/>
            </a:endParaRPr>
          </a:p>
        </p:txBody>
      </p:sp>
      <p:pic>
        <p:nvPicPr>
          <p:cNvPr id="3076" name="Picture 10" descr="Puce-3_pc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99305" y="2713744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Text Box 11"/>
          <p:cNvSpPr txBox="1">
            <a:spLocks noChangeArrowheads="1"/>
          </p:cNvSpPr>
          <p:nvPr/>
        </p:nvSpPr>
        <p:spPr bwMode="auto">
          <a:xfrm>
            <a:off x="1532681" y="5270549"/>
            <a:ext cx="6011991" cy="16466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eaLnBrk="1" hangingPunct="1"/>
            <a:r>
              <a:rPr lang="ru-RU" altLang="en-US" sz="1800" dirty="0" smtClean="0">
                <a:solidFill>
                  <a:srgbClr val="70899B"/>
                </a:solidFill>
              </a:rPr>
              <a:t>Ольга </a:t>
            </a:r>
            <a:r>
              <a:rPr lang="ru-RU" altLang="en-US" sz="1800" dirty="0" err="1" smtClean="0">
                <a:solidFill>
                  <a:srgbClr val="70899B"/>
                </a:solidFill>
              </a:rPr>
              <a:t>Блазер</a:t>
            </a:r>
            <a:r>
              <a:rPr lang="ru-RU" altLang="en-US" sz="1800" dirty="0" smtClean="0">
                <a:solidFill>
                  <a:srgbClr val="70899B"/>
                </a:solidFill>
              </a:rPr>
              <a:t> </a:t>
            </a:r>
          </a:p>
          <a:p>
            <a:pPr algn="l" eaLnBrk="1" hangingPunct="1"/>
            <a:r>
              <a:rPr lang="ru-RU" altLang="en-US" dirty="0" smtClean="0">
                <a:solidFill>
                  <a:srgbClr val="70899B"/>
                </a:solidFill>
              </a:rPr>
              <a:t>Специалист по работе с пользователями РСТ</a:t>
            </a:r>
            <a:br>
              <a:rPr lang="ru-RU" altLang="en-US" dirty="0" smtClean="0">
                <a:solidFill>
                  <a:srgbClr val="70899B"/>
                </a:solidFill>
              </a:rPr>
            </a:br>
            <a:r>
              <a:rPr lang="ru-RU" altLang="en-US" dirty="0" smtClean="0">
                <a:solidFill>
                  <a:srgbClr val="70899B"/>
                </a:solidFill>
              </a:rPr>
              <a:t>Отдел юридических вопросов и взаимодействия с пользователями РСТ</a:t>
            </a:r>
          </a:p>
          <a:p>
            <a:pPr algn="l" eaLnBrk="1" hangingPunct="1"/>
            <a:endParaRPr lang="en-GB" altLang="en-US" sz="1800" dirty="0">
              <a:solidFill>
                <a:srgbClr val="70899B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283" y="57703"/>
            <a:ext cx="8579296" cy="1143000"/>
          </a:xfrm>
        </p:spPr>
        <p:txBody>
          <a:bodyPr/>
          <a:lstStyle/>
          <a:p>
            <a:r>
              <a:rPr lang="en-US" sz="3200" dirty="0" err="1"/>
              <a:t>Особые</a:t>
            </a:r>
            <a:r>
              <a:rPr lang="en-US" sz="3200" dirty="0"/>
              <a:t> </a:t>
            </a:r>
            <a:r>
              <a:rPr lang="en-US" sz="3200" dirty="0" err="1"/>
              <a:t>защитные</a:t>
            </a:r>
            <a:r>
              <a:rPr lang="en-US" sz="3200" dirty="0"/>
              <a:t> </a:t>
            </a:r>
            <a:r>
              <a:rPr lang="en-US" sz="3200" dirty="0" err="1"/>
              <a:t>меры</a:t>
            </a:r>
            <a:r>
              <a:rPr lang="en-US" sz="3200" dirty="0"/>
              <a:t> </a:t>
            </a:r>
            <a:r>
              <a:rPr lang="en-US" sz="3200" dirty="0" err="1"/>
              <a:t>согласно</a:t>
            </a:r>
            <a:r>
              <a:rPr lang="en-US" sz="3200" dirty="0"/>
              <a:t> РСТ (4)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360018"/>
            <a:ext cx="8229600" cy="4320480"/>
          </a:xfrm>
        </p:spPr>
        <p:txBody>
          <a:bodyPr/>
          <a:lstStyle/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en-US" dirty="0" err="1"/>
              <a:t>Несоблюдение</a:t>
            </a:r>
            <a:r>
              <a:rPr lang="en-US" dirty="0"/>
              <a:t> </a:t>
            </a:r>
            <a:r>
              <a:rPr lang="en-US" dirty="0" err="1"/>
              <a:t>срока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ru-RU" dirty="0" err="1"/>
              <a:t>С</a:t>
            </a:r>
            <a:r>
              <a:rPr lang="en-US" dirty="0" err="1" smtClean="0"/>
              <a:t>татьям</a:t>
            </a:r>
            <a:r>
              <a:rPr lang="en-US" dirty="0" smtClean="0"/>
              <a:t> </a:t>
            </a:r>
            <a:r>
              <a:rPr lang="en-US" dirty="0"/>
              <a:t>22 и 39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перехода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национальную</a:t>
            </a:r>
            <a:r>
              <a:rPr lang="en-US" dirty="0"/>
              <a:t> </a:t>
            </a:r>
            <a:r>
              <a:rPr lang="en-US" dirty="0" err="1" smtClean="0"/>
              <a:t>фазу</a:t>
            </a:r>
            <a:endParaRPr lang="en-US" dirty="0"/>
          </a:p>
          <a:p>
            <a:pPr lvl="1">
              <a:spcBef>
                <a:spcPts val="800"/>
              </a:spcBef>
              <a:spcAft>
                <a:spcPts val="800"/>
              </a:spcAft>
              <a:buClr>
                <a:srgbClr val="86001A"/>
              </a:buClr>
              <a:buFont typeface="Wingdings" panose="05000000000000000000" pitchFamily="2" charset="2"/>
              <a:buChar char="q"/>
            </a:pPr>
            <a:r>
              <a:rPr lang="en-US" dirty="0" err="1"/>
              <a:t>Можно</a:t>
            </a:r>
            <a:r>
              <a:rPr lang="en-US" dirty="0"/>
              <a:t> </a:t>
            </a:r>
            <a:r>
              <a:rPr lang="en-US" dirty="0" err="1"/>
              <a:t>рассчитывать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защиту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правилу</a:t>
            </a:r>
            <a:r>
              <a:rPr lang="en-US" dirty="0"/>
              <a:t> 49.6</a:t>
            </a:r>
          </a:p>
          <a:p>
            <a:pPr lvl="1">
              <a:spcBef>
                <a:spcPts val="800"/>
              </a:spcBef>
              <a:spcAft>
                <a:spcPts val="800"/>
              </a:spcAft>
              <a:buClr>
                <a:srgbClr val="86001A"/>
              </a:buClr>
              <a:buFont typeface="Wingdings" panose="05000000000000000000" pitchFamily="2" charset="2"/>
              <a:buChar char="q"/>
            </a:pPr>
            <a:r>
              <a:rPr lang="en-US" dirty="0" err="1"/>
              <a:t>Более</a:t>
            </a:r>
            <a:r>
              <a:rPr lang="en-US" dirty="0"/>
              <a:t> </a:t>
            </a:r>
            <a:r>
              <a:rPr lang="en-US" dirty="0" err="1"/>
              <a:t>благоприятные</a:t>
            </a:r>
            <a:r>
              <a:rPr lang="en-US" dirty="0"/>
              <a:t> </a:t>
            </a:r>
            <a:r>
              <a:rPr lang="en-US" dirty="0" err="1"/>
              <a:t>национальные</a:t>
            </a:r>
            <a:r>
              <a:rPr lang="en-US" dirty="0"/>
              <a:t> </a:t>
            </a:r>
            <a:r>
              <a:rPr lang="en-US" dirty="0" err="1"/>
              <a:t>положения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восстановления</a:t>
            </a:r>
            <a:r>
              <a:rPr lang="en-US" dirty="0"/>
              <a:t> </a:t>
            </a:r>
            <a:r>
              <a:rPr lang="en-US" dirty="0" err="1"/>
              <a:t>вашей</a:t>
            </a:r>
            <a:r>
              <a:rPr lang="en-US" dirty="0"/>
              <a:t> </a:t>
            </a:r>
            <a:r>
              <a:rPr lang="en-US" dirty="0" err="1"/>
              <a:t>международной</a:t>
            </a:r>
            <a:r>
              <a:rPr lang="en-US" dirty="0"/>
              <a:t> </a:t>
            </a:r>
            <a:r>
              <a:rPr lang="en-US" dirty="0" err="1"/>
              <a:t>заявки</a:t>
            </a:r>
            <a:r>
              <a:rPr lang="en-US" dirty="0"/>
              <a:t> </a:t>
            </a:r>
            <a:r>
              <a:rPr lang="ru-RU" dirty="0" smtClean="0"/>
              <a:t>в </a:t>
            </a:r>
            <a:r>
              <a:rPr lang="en-US" dirty="0" smtClean="0"/>
              <a:t>DO/EO </a:t>
            </a:r>
            <a:r>
              <a:rPr lang="ru-RU" dirty="0" smtClean="0"/>
              <a:t>могут также применяться</a:t>
            </a:r>
            <a:endParaRPr lang="en-US" dirty="0"/>
          </a:p>
          <a:p>
            <a:pPr marL="457200" lvl="1" indent="0">
              <a:spcBef>
                <a:spcPts val="800"/>
              </a:spcBef>
              <a:spcAft>
                <a:spcPts val="800"/>
              </a:spcAft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34852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en-US" dirty="0" err="1"/>
              <a:t>Дополнительная</a:t>
            </a:r>
            <a:r>
              <a:rPr lang="en-US" dirty="0"/>
              <a:t> </a:t>
            </a:r>
            <a:r>
              <a:rPr lang="en-US" dirty="0" err="1"/>
              <a:t>информация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435280" cy="4824536"/>
          </a:xfrm>
        </p:spPr>
        <p:txBody>
          <a:bodyPr/>
          <a:lstStyle/>
          <a:p>
            <a:r>
              <a:rPr lang="en-US" dirty="0" err="1"/>
              <a:t>Последняя</a:t>
            </a:r>
            <a:r>
              <a:rPr lang="en-US" dirty="0"/>
              <a:t> </a:t>
            </a:r>
            <a:r>
              <a:rPr lang="en-US" dirty="0" err="1"/>
              <a:t>информация</a:t>
            </a:r>
            <a:r>
              <a:rPr lang="en-US" dirty="0"/>
              <a:t> </a:t>
            </a:r>
            <a:r>
              <a:rPr lang="ru-RU" dirty="0" smtClean="0"/>
              <a:t>доступна на вкладке </a:t>
            </a:r>
            <a:r>
              <a:rPr lang="en-US" dirty="0" smtClean="0"/>
              <a:t>«</a:t>
            </a:r>
            <a:r>
              <a:rPr lang="en-US" dirty="0" err="1" smtClean="0"/>
              <a:t>Обновление</a:t>
            </a:r>
            <a:r>
              <a:rPr lang="en-US" dirty="0" smtClean="0"/>
              <a:t> </a:t>
            </a:r>
            <a:r>
              <a:rPr lang="en-US" dirty="0"/>
              <a:t>в </a:t>
            </a:r>
            <a:r>
              <a:rPr lang="en-US" dirty="0" err="1"/>
              <a:t>связи</a:t>
            </a:r>
            <a:r>
              <a:rPr lang="en-US" dirty="0"/>
              <a:t> с COVID-19» в </a:t>
            </a:r>
            <a:r>
              <a:rPr lang="en-US" dirty="0" err="1"/>
              <a:t>верхней</a:t>
            </a:r>
            <a:r>
              <a:rPr lang="en-US" dirty="0"/>
              <a:t> </a:t>
            </a:r>
            <a:r>
              <a:rPr lang="en-US" dirty="0" err="1"/>
              <a:t>части</a:t>
            </a:r>
            <a:r>
              <a:rPr lang="en-US" dirty="0"/>
              <a:t> </a:t>
            </a:r>
            <a:r>
              <a:rPr lang="en-US" dirty="0" err="1"/>
              <a:t>главной</a:t>
            </a:r>
            <a:r>
              <a:rPr lang="en-US" dirty="0"/>
              <a:t> </a:t>
            </a:r>
            <a:r>
              <a:rPr lang="en-US" dirty="0" err="1"/>
              <a:t>страницы</a:t>
            </a:r>
            <a:r>
              <a:rPr lang="en-US" dirty="0"/>
              <a:t> PCT</a:t>
            </a:r>
            <a:r>
              <a:rPr lang="en-US" dirty="0" smtClean="0"/>
              <a:t>:</a:t>
            </a:r>
            <a:endParaRPr lang="en-US" dirty="0"/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www.wipo.int/pct</a:t>
            </a:r>
            <a:r>
              <a:rPr lang="en-US" dirty="0" smtClean="0">
                <a:hlinkClick r:id="rId2"/>
              </a:rPr>
              <a:t>/</a:t>
            </a:r>
            <a:r>
              <a:rPr lang="ru-RU" dirty="0" smtClean="0"/>
              <a:t> </a:t>
            </a:r>
            <a:endParaRPr lang="en-US" dirty="0"/>
          </a:p>
          <a:p>
            <a:r>
              <a:rPr lang="en-US" dirty="0" err="1"/>
              <a:t>Аналогичная</a:t>
            </a:r>
            <a:r>
              <a:rPr lang="en-US" dirty="0"/>
              <a:t> </a:t>
            </a:r>
            <a:r>
              <a:rPr lang="en-US" dirty="0" err="1"/>
              <a:t>информация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Мадридской</a:t>
            </a:r>
            <a:r>
              <a:rPr lang="en-US" dirty="0"/>
              <a:t> и </a:t>
            </a:r>
            <a:r>
              <a:rPr lang="en-US" dirty="0" err="1"/>
              <a:t>Гаагской</a:t>
            </a:r>
            <a:r>
              <a:rPr lang="en-US" dirty="0"/>
              <a:t> </a:t>
            </a:r>
            <a:r>
              <a:rPr lang="en-US" dirty="0" err="1"/>
              <a:t>систем</a:t>
            </a:r>
            <a:r>
              <a:rPr lang="en-US" dirty="0"/>
              <a:t> </a:t>
            </a:r>
            <a:r>
              <a:rPr lang="en-US" dirty="0" err="1"/>
              <a:t>доступна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соответствующих</a:t>
            </a:r>
            <a:r>
              <a:rPr lang="en-US" dirty="0"/>
              <a:t> </a:t>
            </a:r>
            <a:r>
              <a:rPr lang="en-US" dirty="0" err="1" smtClean="0"/>
              <a:t>страницах</a:t>
            </a:r>
            <a:r>
              <a:rPr lang="ru-RU" dirty="0" smtClean="0"/>
              <a:t>; ссылки на них имеются на </a:t>
            </a:r>
            <a:r>
              <a:rPr lang="en-US" dirty="0" err="1" smtClean="0"/>
              <a:t>информационной</a:t>
            </a:r>
            <a:r>
              <a:rPr lang="en-US" dirty="0" smtClean="0"/>
              <a:t> </a:t>
            </a:r>
            <a:r>
              <a:rPr lang="en-US" dirty="0" err="1" smtClean="0"/>
              <a:t>странице</a:t>
            </a:r>
            <a:r>
              <a:rPr lang="en-US" dirty="0" smtClean="0"/>
              <a:t> </a:t>
            </a:r>
            <a:r>
              <a:rPr lang="en-US" dirty="0"/>
              <a:t>РСТ</a:t>
            </a:r>
            <a:r>
              <a:rPr lang="en-US" dirty="0" smtClean="0"/>
              <a:t>.</a:t>
            </a:r>
          </a:p>
          <a:p>
            <a:r>
              <a:rPr lang="ru-RU" dirty="0" smtClean="0"/>
              <a:t>Инструмент для мониторинга информации о политике в области ИС в условиях пандемии </a:t>
            </a:r>
            <a:r>
              <a:rPr lang="en-US" sz="2200" dirty="0" smtClean="0"/>
              <a:t>COVID-19</a:t>
            </a:r>
            <a:r>
              <a:rPr lang="ru-RU" sz="2200" smtClean="0"/>
              <a:t>:</a:t>
            </a:r>
            <a:r>
              <a:rPr lang="en-US" smtClean="0"/>
              <a:t> </a:t>
            </a:r>
            <a:r>
              <a:rPr lang="en-US" dirty="0">
                <a:hlinkClick r:id="rId3"/>
              </a:rPr>
              <a:t>https://www.wipo.int/covid19-policy-tracker/#/</a:t>
            </a:r>
            <a:r>
              <a:rPr lang="en-US" dirty="0" smtClean="0">
                <a:hlinkClick r:id="rId3"/>
              </a:rPr>
              <a:t>covid19-policy-tracker/ipo-operations</a:t>
            </a:r>
            <a:r>
              <a:rPr lang="ru-RU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2151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Текущая ситуация (1)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00809"/>
            <a:ext cx="8229600" cy="4716644"/>
          </a:xfrm>
        </p:spPr>
        <p:txBody>
          <a:bodyPr/>
          <a:lstStyle/>
          <a:p>
            <a:pPr eaLnBrk="1" hangingPunct="1"/>
            <a:r>
              <a:rPr lang="en-US" altLang="en-US" dirty="0" err="1"/>
              <a:t>По-прежнему</a:t>
            </a:r>
            <a:r>
              <a:rPr lang="en-US" altLang="en-US" dirty="0"/>
              <a:t> </a:t>
            </a:r>
            <a:r>
              <a:rPr lang="en-US" altLang="en-US" dirty="0" err="1"/>
              <a:t>ли</a:t>
            </a:r>
            <a:r>
              <a:rPr lang="en-US" altLang="en-US" dirty="0"/>
              <a:t> </a:t>
            </a:r>
            <a:r>
              <a:rPr lang="en-US" altLang="en-US" dirty="0" err="1"/>
              <a:t>работают</a:t>
            </a:r>
            <a:r>
              <a:rPr lang="en-US" altLang="en-US" dirty="0"/>
              <a:t> </a:t>
            </a:r>
            <a:r>
              <a:rPr lang="en-US" altLang="en-US" dirty="0" err="1"/>
              <a:t>Получающие</a:t>
            </a:r>
            <a:r>
              <a:rPr lang="en-US" altLang="en-US" dirty="0"/>
              <a:t> </a:t>
            </a:r>
            <a:r>
              <a:rPr lang="en-US" altLang="en-US" dirty="0" err="1"/>
              <a:t>ведомства</a:t>
            </a:r>
            <a:r>
              <a:rPr lang="en-US" altLang="en-US" dirty="0"/>
              <a:t>  </a:t>
            </a:r>
            <a:r>
              <a:rPr lang="en-US" altLang="en-US" dirty="0" smtClean="0"/>
              <a:t>(RO)?</a:t>
            </a:r>
            <a:endParaRPr lang="en-US" altLang="en-US" dirty="0"/>
          </a:p>
          <a:p>
            <a:pPr lvl="1">
              <a:buClr>
                <a:srgbClr val="7E0000"/>
              </a:buClr>
              <a:buFont typeface="Wingdings" panose="05000000000000000000" pitchFamily="2" charset="2"/>
              <a:buChar char="q"/>
            </a:pPr>
            <a:r>
              <a:rPr lang="en-US" altLang="en-US" dirty="0" err="1"/>
              <a:t>Большинство</a:t>
            </a:r>
            <a:r>
              <a:rPr lang="en-US" altLang="en-US" dirty="0"/>
              <a:t> RO </a:t>
            </a:r>
            <a:r>
              <a:rPr lang="en-US" altLang="en-US" dirty="0" err="1"/>
              <a:t>остаются</a:t>
            </a:r>
            <a:r>
              <a:rPr lang="en-US" altLang="en-US" dirty="0"/>
              <a:t> </a:t>
            </a:r>
            <a:r>
              <a:rPr lang="en-US" altLang="en-US" dirty="0" err="1"/>
              <a:t>открыты</a:t>
            </a:r>
            <a:r>
              <a:rPr lang="en-US" altLang="en-US" dirty="0"/>
              <a:t> (</a:t>
            </a:r>
            <a:r>
              <a:rPr lang="en-US" altLang="en-US" dirty="0" err="1"/>
              <a:t>включая</a:t>
            </a:r>
            <a:r>
              <a:rPr lang="en-US" altLang="en-US" dirty="0"/>
              <a:t> RO/IB) </a:t>
            </a:r>
            <a:r>
              <a:rPr lang="en-US" altLang="en-US" dirty="0" err="1"/>
              <a:t>для</a:t>
            </a:r>
            <a:r>
              <a:rPr lang="en-US" altLang="en-US" dirty="0"/>
              <a:t> </a:t>
            </a:r>
            <a:r>
              <a:rPr lang="en-US" altLang="en-US" dirty="0" err="1"/>
              <a:t>подачи</a:t>
            </a:r>
            <a:r>
              <a:rPr lang="en-US" altLang="en-US" dirty="0"/>
              <a:t> </a:t>
            </a:r>
            <a:r>
              <a:rPr lang="en-US" altLang="en-US" dirty="0" err="1"/>
              <a:t>международных</a:t>
            </a:r>
            <a:r>
              <a:rPr lang="en-US" altLang="en-US" dirty="0"/>
              <a:t> </a:t>
            </a:r>
            <a:r>
              <a:rPr lang="en-US" altLang="en-US" dirty="0" err="1"/>
              <a:t>заявок</a:t>
            </a:r>
            <a:endParaRPr lang="en-US" altLang="en-US" dirty="0"/>
          </a:p>
          <a:p>
            <a:pPr lvl="1">
              <a:buClr>
                <a:srgbClr val="7E0000"/>
              </a:buClr>
              <a:buFont typeface="Wingdings" panose="05000000000000000000" pitchFamily="2" charset="2"/>
              <a:buChar char="q"/>
            </a:pPr>
            <a:r>
              <a:rPr lang="en-US" altLang="en-US" dirty="0" err="1"/>
              <a:t>Некоторые</a:t>
            </a:r>
            <a:r>
              <a:rPr lang="en-US" altLang="en-US" dirty="0"/>
              <a:t> RO </a:t>
            </a:r>
            <a:r>
              <a:rPr lang="en-US" altLang="en-US" dirty="0" err="1"/>
              <a:t>принимают</a:t>
            </a:r>
            <a:r>
              <a:rPr lang="en-US" altLang="en-US" dirty="0"/>
              <a:t> </a:t>
            </a:r>
            <a:r>
              <a:rPr lang="en-US" altLang="en-US" dirty="0" err="1"/>
              <a:t>международные</a:t>
            </a:r>
            <a:r>
              <a:rPr lang="en-US" altLang="en-US" dirty="0"/>
              <a:t> </a:t>
            </a:r>
            <a:r>
              <a:rPr lang="en-US" altLang="en-US" dirty="0" err="1"/>
              <a:t>заявки</a:t>
            </a:r>
            <a:r>
              <a:rPr lang="en-US" altLang="en-US" dirty="0"/>
              <a:t> </a:t>
            </a:r>
            <a:r>
              <a:rPr lang="en-US" altLang="en-US" dirty="0" err="1"/>
              <a:t>только</a:t>
            </a:r>
            <a:r>
              <a:rPr lang="en-US" altLang="en-US" dirty="0"/>
              <a:t> в </a:t>
            </a:r>
            <a:r>
              <a:rPr lang="en-US" altLang="en-US" dirty="0" err="1"/>
              <a:t>электронной</a:t>
            </a:r>
            <a:r>
              <a:rPr lang="en-US" altLang="en-US" dirty="0"/>
              <a:t> </a:t>
            </a:r>
            <a:r>
              <a:rPr lang="en-US" altLang="en-US" dirty="0" err="1"/>
              <a:t>форме</a:t>
            </a:r>
            <a:endParaRPr lang="en-US" altLang="en-US" dirty="0"/>
          </a:p>
          <a:p>
            <a:pPr lvl="1">
              <a:buClr>
                <a:srgbClr val="7E0000"/>
              </a:buClr>
              <a:buFont typeface="Wingdings" panose="05000000000000000000" pitchFamily="2" charset="2"/>
              <a:buChar char="q"/>
            </a:pPr>
            <a:r>
              <a:rPr kumimoji="0" lang="en-US" altLang="en-US" sz="2400" b="0" i="0" u="none" strike="noStrike" kern="1200" cap="none" spc="0" normalizeH="0" baseline="0" noProof="0" dirty="0" err="1" smtClean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Некоторые</a:t>
            </a:r>
            <a:r>
              <a:rPr kumimoji="0" lang="en-US" altLang="en-US" sz="2400" b="0" i="0" u="none" strike="noStrike" kern="1200" cap="none" spc="0" normalizeH="0" baseline="0" noProof="0" dirty="0" smtClean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</a:t>
            </a:r>
            <a:r>
              <a:rPr lang="en-US" altLang="en-US" dirty="0"/>
              <a:t>RO</a:t>
            </a:r>
            <a:r>
              <a:rPr kumimoji="0" lang="en-US" altLang="en-US" sz="2400" b="0" i="0" u="none" strike="noStrike" kern="1200" cap="none" spc="0" normalizeH="0" baseline="0" noProof="0" dirty="0" smtClean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не</a:t>
            </a:r>
            <a:r>
              <a:rPr kumimoji="0" lang="en-US" altLang="en-US" sz="24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открыты</a:t>
            </a:r>
            <a:r>
              <a:rPr kumimoji="0" lang="en-US" altLang="en-US" sz="24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для</a:t>
            </a:r>
            <a:r>
              <a:rPr kumimoji="0" lang="en-US" altLang="en-US" sz="24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приема</a:t>
            </a:r>
            <a:r>
              <a:rPr kumimoji="0" lang="en-US" altLang="en-US" sz="24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заявок</a:t>
            </a:r>
            <a:r>
              <a:rPr kumimoji="0" lang="en-US" altLang="en-US" sz="24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(</a:t>
            </a:r>
            <a:r>
              <a:rPr kumimoji="0" lang="en-US" altLang="en-US" sz="24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см</a:t>
            </a:r>
            <a:r>
              <a:rPr kumimoji="0" lang="en-US" altLang="en-US" sz="24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. </a:t>
            </a:r>
            <a:r>
              <a:rPr dirty="0"/>
              <a:t> </a:t>
            </a:r>
            <a:r>
              <a:rPr kumimoji="0" lang="en-US" altLang="en-US" sz="24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  <a:hlinkClick r:id="rId2"/>
              </a:rPr>
              <a:t>https://www.wipo.int/pct/dc/closeddates/faces/page/index.xhtml</a:t>
            </a:r>
            <a:r>
              <a:rPr dirty="0"/>
              <a:t> </a:t>
            </a:r>
            <a:r>
              <a:rPr kumimoji="0" lang="en-US" altLang="en-US" sz="24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) </a:t>
            </a:r>
          </a:p>
          <a:p>
            <a:pPr marL="0" indent="0">
              <a:buNone/>
            </a:pPr>
            <a:endParaRPr lang="en-US" altLang="en-US" dirty="0"/>
          </a:p>
          <a:p>
            <a:pPr lvl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Текущая ситуация (2)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340768"/>
            <a:ext cx="8280920" cy="5256584"/>
          </a:xfrm>
        </p:spPr>
        <p:txBody>
          <a:bodyPr/>
          <a:lstStyle/>
          <a:p>
            <a:pPr eaLnBrk="1" hangingPunct="1"/>
            <a:r>
              <a:rPr lang="en-US" altLang="en-US" sz="2200" dirty="0" err="1"/>
              <a:t>Влияние</a:t>
            </a:r>
            <a:r>
              <a:rPr lang="en-US" altLang="en-US" sz="2200" dirty="0"/>
              <a:t> </a:t>
            </a:r>
            <a:r>
              <a:rPr lang="en-US" altLang="en-US" sz="2200" dirty="0" err="1"/>
              <a:t>на</a:t>
            </a:r>
            <a:r>
              <a:rPr lang="en-US" altLang="en-US" sz="2200" dirty="0"/>
              <a:t> </a:t>
            </a:r>
            <a:r>
              <a:rPr lang="en-US" altLang="en-US" sz="2200" dirty="0" err="1"/>
              <a:t>количество</a:t>
            </a:r>
            <a:r>
              <a:rPr lang="en-US" altLang="en-US" sz="2200" dirty="0"/>
              <a:t> </a:t>
            </a:r>
            <a:r>
              <a:rPr lang="en-US" altLang="en-US" sz="2200" dirty="0" err="1"/>
              <a:t>поданных</a:t>
            </a:r>
            <a:r>
              <a:rPr lang="en-US" altLang="en-US" sz="2200" dirty="0"/>
              <a:t> </a:t>
            </a:r>
            <a:r>
              <a:rPr lang="en-US" altLang="en-US" sz="2200" dirty="0" err="1"/>
              <a:t>международных</a:t>
            </a:r>
            <a:r>
              <a:rPr lang="en-US" altLang="en-US" sz="2200" dirty="0"/>
              <a:t> </a:t>
            </a:r>
            <a:r>
              <a:rPr lang="en-US" altLang="en-US" sz="2200" dirty="0" err="1" smtClean="0"/>
              <a:t>заявок</a:t>
            </a:r>
            <a:endParaRPr lang="en-US" altLang="en-US" sz="2200" dirty="0"/>
          </a:p>
          <a:p>
            <a:pPr lvl="1">
              <a:buClr>
                <a:srgbClr val="820019"/>
              </a:buClr>
              <a:buFont typeface="Wingdings" panose="05000000000000000000" pitchFamily="2" charset="2"/>
              <a:buChar char="q"/>
            </a:pPr>
            <a:r>
              <a:rPr lang="en-US" altLang="en-US" sz="2200" dirty="0" err="1"/>
              <a:t>Пока</a:t>
            </a:r>
            <a:r>
              <a:rPr lang="en-US" altLang="en-US" sz="2200" dirty="0"/>
              <a:t> </a:t>
            </a:r>
            <a:r>
              <a:rPr lang="en-US" altLang="en-US" sz="2200" dirty="0" err="1"/>
              <a:t>не</a:t>
            </a:r>
            <a:r>
              <a:rPr lang="en-US" altLang="en-US" sz="2200" dirty="0"/>
              <a:t> </a:t>
            </a:r>
            <a:r>
              <a:rPr lang="en-US" altLang="en-US" sz="2200" dirty="0" err="1"/>
              <a:t>известно</a:t>
            </a:r>
            <a:endParaRPr lang="en-US" altLang="en-US" sz="2200" dirty="0"/>
          </a:p>
          <a:p>
            <a:pPr lvl="1">
              <a:buClr>
                <a:srgbClr val="820019"/>
              </a:buClr>
              <a:buFont typeface="Wingdings" panose="05000000000000000000" pitchFamily="2" charset="2"/>
              <a:buChar char="q"/>
            </a:pPr>
            <a:r>
              <a:rPr lang="en-US" altLang="en-US" sz="2200" dirty="0" err="1"/>
              <a:t>Возможно</a:t>
            </a:r>
            <a:r>
              <a:rPr lang="en-US" altLang="en-US" sz="2200" dirty="0"/>
              <a:t> </a:t>
            </a:r>
            <a:r>
              <a:rPr lang="en-US" altLang="en-US" sz="2200" dirty="0" err="1"/>
              <a:t>снижение</a:t>
            </a:r>
            <a:r>
              <a:rPr lang="en-US" altLang="en-US" sz="2200" dirty="0"/>
              <a:t> </a:t>
            </a:r>
            <a:r>
              <a:rPr lang="en-US" altLang="en-US" sz="2200" dirty="0" err="1"/>
              <a:t>числа</a:t>
            </a:r>
            <a:r>
              <a:rPr lang="en-US" altLang="en-US" sz="2200" dirty="0"/>
              <a:t> </a:t>
            </a:r>
            <a:r>
              <a:rPr lang="en-US" altLang="en-US" sz="2200" dirty="0" err="1"/>
              <a:t>подач</a:t>
            </a:r>
            <a:endParaRPr lang="en-US" altLang="en-US" sz="2200" dirty="0"/>
          </a:p>
          <a:p>
            <a:pPr marL="457200" lvl="1" indent="0">
              <a:buNone/>
            </a:pPr>
            <a:endParaRPr lang="en-US" altLang="en-US" sz="2200" dirty="0"/>
          </a:p>
          <a:p>
            <a:r>
              <a:rPr lang="en-US" altLang="en-US" sz="2200" dirty="0" err="1"/>
              <a:t>Нарушение</a:t>
            </a:r>
            <a:r>
              <a:rPr lang="en-US" altLang="en-US" sz="2200" dirty="0"/>
              <a:t> </a:t>
            </a:r>
            <a:r>
              <a:rPr lang="en-US" altLang="en-US" sz="2200" dirty="0" err="1"/>
              <a:t>работы</a:t>
            </a:r>
            <a:r>
              <a:rPr lang="en-US" altLang="en-US" sz="2200" dirty="0"/>
              <a:t> </a:t>
            </a:r>
            <a:r>
              <a:rPr lang="en-US" altLang="en-US" sz="2200" dirty="0" err="1"/>
              <a:t>почтовых</a:t>
            </a:r>
            <a:r>
              <a:rPr lang="en-US" altLang="en-US" sz="2200" dirty="0"/>
              <a:t> и </a:t>
            </a:r>
            <a:r>
              <a:rPr lang="en-US" altLang="en-US" sz="2200" dirty="0" err="1"/>
              <a:t>частных</a:t>
            </a:r>
            <a:r>
              <a:rPr lang="en-US" altLang="en-US" sz="2200" dirty="0"/>
              <a:t> </a:t>
            </a:r>
            <a:r>
              <a:rPr lang="en-US" altLang="en-US" sz="2200" dirty="0" err="1"/>
              <a:t>служб</a:t>
            </a:r>
            <a:r>
              <a:rPr lang="en-US" altLang="en-US" sz="2200" dirty="0"/>
              <a:t> </a:t>
            </a:r>
            <a:r>
              <a:rPr lang="en-US" altLang="en-US" sz="2200" dirty="0" err="1" smtClean="0"/>
              <a:t>доставки</a:t>
            </a:r>
            <a:endParaRPr lang="en-US" altLang="en-US" sz="2200" dirty="0" smtClean="0"/>
          </a:p>
          <a:p>
            <a:pPr lvl="1">
              <a:buClr>
                <a:srgbClr val="86001A"/>
              </a:buClr>
              <a:buFont typeface="Wingdings" panose="05000000000000000000" pitchFamily="2" charset="2"/>
              <a:buChar char="q"/>
            </a:pPr>
            <a:r>
              <a:rPr lang="en-US" altLang="en-US" sz="2200" dirty="0" err="1" smtClean="0"/>
              <a:t>Доставка</a:t>
            </a:r>
            <a:r>
              <a:rPr lang="en-US" altLang="en-US" sz="2200" dirty="0" smtClean="0"/>
              <a:t> </a:t>
            </a:r>
            <a:r>
              <a:rPr lang="en-US" altLang="en-US" sz="2200" dirty="0" err="1"/>
              <a:t>почты</a:t>
            </a:r>
            <a:r>
              <a:rPr lang="en-US" altLang="en-US" sz="2200" dirty="0"/>
              <a:t> </a:t>
            </a:r>
            <a:r>
              <a:rPr lang="en-US" altLang="en-US" sz="2200" dirty="0" err="1"/>
              <a:t>нарушена</a:t>
            </a:r>
            <a:r>
              <a:rPr lang="en-US" altLang="en-US" sz="2200" dirty="0"/>
              <a:t> </a:t>
            </a:r>
            <a:r>
              <a:rPr lang="en-US" altLang="en-US" sz="2200" dirty="0" err="1"/>
              <a:t>во</a:t>
            </a:r>
            <a:r>
              <a:rPr lang="en-US" altLang="en-US" sz="2200" dirty="0"/>
              <a:t> </a:t>
            </a:r>
            <a:r>
              <a:rPr lang="en-US" altLang="en-US" sz="2200" dirty="0" err="1"/>
              <a:t>многих</a:t>
            </a:r>
            <a:r>
              <a:rPr lang="en-US" altLang="en-US" sz="2200" dirty="0"/>
              <a:t> </a:t>
            </a:r>
            <a:r>
              <a:rPr lang="en-US" altLang="en-US" sz="2200" dirty="0" err="1" smtClean="0"/>
              <a:t>странах</a:t>
            </a:r>
            <a:endParaRPr lang="en-US" altLang="en-US" sz="2200" dirty="0" smtClean="0"/>
          </a:p>
          <a:p>
            <a:pPr lvl="1">
              <a:buClr>
                <a:srgbClr val="86001A"/>
              </a:buClr>
              <a:buFont typeface="Wingdings" panose="05000000000000000000" pitchFamily="2" charset="2"/>
              <a:buChar char="q"/>
            </a:pPr>
            <a:r>
              <a:rPr lang="en-US" altLang="en-US" sz="2200" dirty="0" err="1" smtClean="0"/>
              <a:t>Частные</a:t>
            </a:r>
            <a:r>
              <a:rPr lang="en-US" altLang="en-US" sz="2200" dirty="0" smtClean="0"/>
              <a:t> </a:t>
            </a:r>
            <a:r>
              <a:rPr lang="en-US" altLang="en-US" sz="2200" dirty="0" err="1"/>
              <a:t>службы</a:t>
            </a:r>
            <a:r>
              <a:rPr lang="en-US" altLang="en-US" sz="2200" dirty="0"/>
              <a:t> </a:t>
            </a:r>
            <a:r>
              <a:rPr lang="en-US" altLang="en-US" sz="2200" dirty="0" err="1"/>
              <a:t>доставки</a:t>
            </a:r>
            <a:r>
              <a:rPr lang="en-US" altLang="en-US" sz="2200" dirty="0"/>
              <a:t>: </a:t>
            </a:r>
            <a:r>
              <a:rPr lang="en-US" altLang="en-US" sz="2200" dirty="0" err="1"/>
              <a:t>также</a:t>
            </a:r>
            <a:r>
              <a:rPr lang="en-US" altLang="en-US" sz="2200" dirty="0"/>
              <a:t> </a:t>
            </a:r>
            <a:r>
              <a:rPr lang="en-US" altLang="en-US" sz="2200" dirty="0" err="1"/>
              <a:t>пострадали</a:t>
            </a:r>
            <a:endParaRPr lang="en-US" altLang="en-US" sz="2200" dirty="0"/>
          </a:p>
          <a:p>
            <a:pPr marL="457200" lvl="1" indent="0">
              <a:buNone/>
            </a:pPr>
            <a:endParaRPr lang="en-US" altLang="en-US" sz="2200" dirty="0"/>
          </a:p>
          <a:p>
            <a:r>
              <a:rPr lang="en-US" altLang="en-US" sz="2200" dirty="0" err="1"/>
              <a:t>Ситуация</a:t>
            </a:r>
            <a:r>
              <a:rPr lang="en-US" altLang="en-US" sz="2200" dirty="0"/>
              <a:t> </a:t>
            </a:r>
            <a:r>
              <a:rPr lang="en-US" altLang="en-US" sz="2200" dirty="0" err="1"/>
              <a:t>меняется</a:t>
            </a:r>
            <a:r>
              <a:rPr lang="en-US" altLang="en-US" sz="2200" dirty="0"/>
              <a:t> </a:t>
            </a:r>
            <a:r>
              <a:rPr lang="en-US" altLang="en-US" sz="2200" dirty="0" err="1"/>
              <a:t>ежедневно</a:t>
            </a:r>
            <a:r>
              <a:rPr lang="en-US" altLang="en-US" sz="2200" dirty="0"/>
              <a:t>; </a:t>
            </a:r>
            <a:r>
              <a:rPr lang="en-US" altLang="en-US" sz="2200" dirty="0" err="1"/>
              <a:t>продолжайте</a:t>
            </a:r>
            <a:r>
              <a:rPr lang="en-US" altLang="en-US" sz="2200" dirty="0"/>
              <a:t> </a:t>
            </a:r>
            <a:r>
              <a:rPr lang="en-US" altLang="en-US" sz="2200" dirty="0" err="1"/>
              <a:t>внимательно</a:t>
            </a:r>
            <a:r>
              <a:rPr lang="en-US" altLang="en-US" sz="2200" dirty="0"/>
              <a:t> </a:t>
            </a:r>
            <a:r>
              <a:rPr lang="en-US" altLang="en-US" sz="2200" dirty="0" err="1"/>
              <a:t>следить</a:t>
            </a:r>
            <a:r>
              <a:rPr lang="en-US" altLang="en-US" sz="2200" dirty="0"/>
              <a:t> </a:t>
            </a:r>
            <a:r>
              <a:rPr lang="en-US" altLang="en-US" sz="2200" dirty="0" err="1"/>
              <a:t>за</a:t>
            </a:r>
            <a:r>
              <a:rPr lang="en-US" altLang="en-US" sz="2200" dirty="0"/>
              <a:t> </a:t>
            </a:r>
            <a:r>
              <a:rPr lang="en-US" altLang="en-US" sz="2200" dirty="0" err="1"/>
              <a:t>ситуацией</a:t>
            </a:r>
            <a:r>
              <a:rPr lang="en-US" altLang="en-US" sz="2200" dirty="0"/>
              <a:t> в </a:t>
            </a:r>
            <a:r>
              <a:rPr lang="en-US" altLang="en-US" sz="2200" dirty="0" err="1"/>
              <a:t>Вашей</a:t>
            </a:r>
            <a:r>
              <a:rPr lang="en-US" altLang="en-US" sz="2200" dirty="0"/>
              <a:t> </a:t>
            </a:r>
            <a:r>
              <a:rPr lang="en-US" altLang="en-US" sz="2200" dirty="0" err="1"/>
              <a:t>стране</a:t>
            </a:r>
            <a:endParaRPr lang="en-US" altLang="en-US" sz="2200" dirty="0"/>
          </a:p>
          <a:p>
            <a:pPr marL="0" indent="0">
              <a:buNone/>
            </a:pPr>
            <a:endParaRPr lang="en-US" altLang="en-US" sz="2200" dirty="0"/>
          </a:p>
          <a:p>
            <a:pPr lvl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612759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/>
              <a:t>Текущая</a:t>
            </a:r>
            <a:r>
              <a:rPr lang="en-US" altLang="en-US" dirty="0"/>
              <a:t> </a:t>
            </a:r>
            <a:r>
              <a:rPr lang="en-US" altLang="en-US" dirty="0" err="1"/>
              <a:t>ситуация</a:t>
            </a:r>
            <a:r>
              <a:rPr lang="en-US" altLang="en-US" dirty="0"/>
              <a:t> </a:t>
            </a:r>
            <a:r>
              <a:rPr lang="ru-RU" altLang="en-US" dirty="0" smtClean="0"/>
              <a:t/>
            </a:r>
            <a:br>
              <a:rPr lang="ru-RU" altLang="en-US" dirty="0" smtClean="0"/>
            </a:br>
            <a:r>
              <a:rPr lang="en-US" altLang="en-US" dirty="0" smtClean="0"/>
              <a:t>в М</a:t>
            </a:r>
            <a:r>
              <a:rPr lang="ru-RU" altLang="en-US" dirty="0" err="1" smtClean="0"/>
              <a:t>еждународном</a:t>
            </a:r>
            <a:r>
              <a:rPr lang="ru-RU" altLang="en-US" dirty="0" smtClean="0"/>
              <a:t> бюро (МБ)</a:t>
            </a:r>
            <a:r>
              <a:rPr lang="en-US" altLang="en-US" dirty="0" smtClean="0"/>
              <a:t> </a:t>
            </a:r>
            <a:r>
              <a:rPr lang="en-US" altLang="en-US" dirty="0"/>
              <a:t>(1)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6792"/>
            <a:ext cx="8229600" cy="5040560"/>
          </a:xfrm>
        </p:spPr>
        <p:txBody>
          <a:bodyPr/>
          <a:lstStyle/>
          <a:p>
            <a:pPr marL="342900" lvl="1" indent="-342900"/>
            <a:r>
              <a:rPr lang="en-US" sz="2000" dirty="0" err="1"/>
              <a:t>Почти</a:t>
            </a:r>
            <a:r>
              <a:rPr lang="en-US" sz="2000" dirty="0"/>
              <a:t> </a:t>
            </a:r>
            <a:r>
              <a:rPr lang="en-US" sz="2000" dirty="0" err="1"/>
              <a:t>весь</a:t>
            </a:r>
            <a:r>
              <a:rPr lang="en-US" sz="2000" dirty="0"/>
              <a:t> </a:t>
            </a:r>
            <a:r>
              <a:rPr lang="en-US" sz="2000" dirty="0" err="1"/>
              <a:t>персонал</a:t>
            </a:r>
            <a:r>
              <a:rPr lang="en-US" sz="2000" dirty="0"/>
              <a:t> </a:t>
            </a:r>
            <a:r>
              <a:rPr lang="en-US" sz="2000" dirty="0" err="1"/>
              <a:t>работает</a:t>
            </a:r>
            <a:r>
              <a:rPr lang="en-US" sz="2000" dirty="0"/>
              <a:t> </a:t>
            </a:r>
            <a:r>
              <a:rPr lang="en-US" sz="2000" dirty="0" err="1"/>
              <a:t>удаленно</a:t>
            </a:r>
            <a:r>
              <a:rPr lang="en-US" sz="2000" dirty="0"/>
              <a:t> - </a:t>
            </a:r>
            <a:r>
              <a:rPr lang="en-US" sz="2000" dirty="0" err="1"/>
              <a:t>большинство</a:t>
            </a:r>
            <a:r>
              <a:rPr lang="en-US" sz="2000" dirty="0"/>
              <a:t> </a:t>
            </a:r>
            <a:r>
              <a:rPr lang="en-US" sz="2000" dirty="0" err="1"/>
              <a:t>услуг</a:t>
            </a:r>
            <a:r>
              <a:rPr lang="en-US" sz="2000" dirty="0"/>
              <a:t> </a:t>
            </a:r>
            <a:r>
              <a:rPr lang="en-US" sz="2000" dirty="0" err="1"/>
              <a:t>предоставляются</a:t>
            </a:r>
            <a:r>
              <a:rPr lang="en-US" sz="2000" dirty="0"/>
              <a:t> в </a:t>
            </a:r>
            <a:r>
              <a:rPr lang="en-US" sz="2000" dirty="0" err="1"/>
              <a:t>обычном</a:t>
            </a:r>
            <a:r>
              <a:rPr lang="en-US" sz="2000" dirty="0"/>
              <a:t> </a:t>
            </a:r>
            <a:r>
              <a:rPr lang="en-US" sz="2000" dirty="0" err="1"/>
              <a:t>режиме</a:t>
            </a:r>
            <a:endParaRPr lang="en-US" sz="2000" dirty="0"/>
          </a:p>
          <a:p>
            <a:r>
              <a:rPr lang="en-US" altLang="en-US" sz="2000" dirty="0"/>
              <a:t>RO/IB </a:t>
            </a:r>
            <a:r>
              <a:rPr lang="en-US" altLang="en-US" sz="2000" dirty="0" err="1"/>
              <a:t>открыто</a:t>
            </a:r>
            <a:r>
              <a:rPr lang="en-US" altLang="en-US" sz="2000" dirty="0"/>
              <a:t> </a:t>
            </a:r>
            <a:r>
              <a:rPr lang="en-US" altLang="en-US" sz="2000" dirty="0" err="1"/>
              <a:t>для</a:t>
            </a:r>
            <a:r>
              <a:rPr lang="en-US" altLang="en-US" sz="2000" dirty="0"/>
              <a:t> </a:t>
            </a:r>
            <a:r>
              <a:rPr lang="en-US" altLang="en-US" sz="2000" dirty="0" err="1"/>
              <a:t>приема</a:t>
            </a:r>
            <a:r>
              <a:rPr lang="en-US" altLang="en-US" sz="2000" dirty="0"/>
              <a:t> </a:t>
            </a:r>
            <a:r>
              <a:rPr lang="en-US" altLang="en-US" sz="2000" dirty="0" err="1"/>
              <a:t>международных</a:t>
            </a:r>
            <a:r>
              <a:rPr lang="en-US" altLang="en-US" sz="2000" dirty="0"/>
              <a:t> </a:t>
            </a:r>
            <a:r>
              <a:rPr lang="en-US" altLang="en-US" sz="2000" dirty="0" err="1"/>
              <a:t>заявок</a:t>
            </a:r>
            <a:endParaRPr lang="en-US" altLang="en-US" sz="2000" dirty="0"/>
          </a:p>
          <a:p>
            <a:pPr lvl="1">
              <a:buClr>
                <a:srgbClr val="86001A"/>
              </a:buClr>
              <a:buFont typeface="Wingdings" panose="05000000000000000000" pitchFamily="2" charset="2"/>
              <a:buChar char="q"/>
            </a:pPr>
            <a:r>
              <a:rPr lang="en-US" altLang="en-US" sz="2000" dirty="0" err="1" smtClean="0"/>
              <a:t>Оптимально</a:t>
            </a:r>
            <a:r>
              <a:rPr lang="en-US" altLang="en-US" sz="2000" dirty="0" smtClean="0"/>
              <a:t> </a:t>
            </a:r>
            <a:r>
              <a:rPr lang="en-US" altLang="en-US" sz="2000" dirty="0"/>
              <a:t>- </a:t>
            </a:r>
            <a:r>
              <a:rPr lang="en-US" altLang="en-US" sz="2000" dirty="0" err="1"/>
              <a:t>посредством</a:t>
            </a:r>
            <a:r>
              <a:rPr lang="en-US" altLang="en-US" sz="2000" dirty="0"/>
              <a:t> </a:t>
            </a:r>
            <a:r>
              <a:rPr lang="en-US" altLang="en-US" sz="2000" dirty="0" err="1" smtClean="0"/>
              <a:t>электронной</a:t>
            </a:r>
            <a:r>
              <a:rPr lang="en-US" altLang="en-US" sz="2000" dirty="0" smtClean="0"/>
              <a:t> </a:t>
            </a:r>
            <a:r>
              <a:rPr lang="en-US" altLang="en-US" sz="2000" dirty="0" err="1"/>
              <a:t>подачи</a:t>
            </a:r>
            <a:r>
              <a:rPr lang="en-US" altLang="en-US" sz="2000" dirty="0"/>
              <a:t> </a:t>
            </a:r>
            <a:r>
              <a:rPr lang="en-US" altLang="en-US" sz="2000" dirty="0" smtClean="0"/>
              <a:t/>
            </a:r>
            <a:br>
              <a:rPr lang="en-US" altLang="en-US" sz="2000" dirty="0" smtClean="0"/>
            </a:br>
            <a:r>
              <a:rPr lang="en-US" altLang="en-US" sz="2000" dirty="0" smtClean="0"/>
              <a:t>(</a:t>
            </a:r>
            <a:r>
              <a:rPr lang="en-US" altLang="en-US" sz="2000" dirty="0" err="1"/>
              <a:t>ePCT</a:t>
            </a:r>
            <a:r>
              <a:rPr lang="en-US" altLang="en-US" sz="2000" dirty="0"/>
              <a:t>, PCT SAFE)</a:t>
            </a:r>
          </a:p>
          <a:p>
            <a:pPr lvl="1">
              <a:buClr>
                <a:srgbClr val="86001A"/>
              </a:buClr>
              <a:buFont typeface="Wingdings" panose="05000000000000000000" pitchFamily="2" charset="2"/>
              <a:buChar char="q"/>
            </a:pPr>
            <a:r>
              <a:rPr lang="en-US" altLang="en-US" sz="2000" dirty="0" err="1" smtClean="0"/>
              <a:t>Если</a:t>
            </a:r>
            <a:r>
              <a:rPr lang="en-US" altLang="en-US" sz="2000" dirty="0" smtClean="0"/>
              <a:t> </a:t>
            </a:r>
            <a:r>
              <a:rPr lang="en-US" altLang="en-US" sz="2000" dirty="0" err="1"/>
              <a:t>это</a:t>
            </a:r>
            <a:r>
              <a:rPr lang="en-US" altLang="en-US" sz="2000" dirty="0"/>
              <a:t> </a:t>
            </a:r>
            <a:r>
              <a:rPr lang="en-US" altLang="en-US" sz="2000" dirty="0" err="1"/>
              <a:t>невозможно</a:t>
            </a:r>
            <a:r>
              <a:rPr lang="en-US" altLang="en-US" sz="2000" dirty="0"/>
              <a:t>, </a:t>
            </a:r>
            <a:r>
              <a:rPr lang="en-US" altLang="en-US" sz="2000" dirty="0" err="1"/>
              <a:t>воспользуйтесь</a:t>
            </a:r>
            <a:r>
              <a:rPr lang="en-US" altLang="en-US" sz="2000" dirty="0"/>
              <a:t> </a:t>
            </a:r>
            <a:r>
              <a:rPr lang="en-US" altLang="en-US" sz="2000" dirty="0" err="1"/>
              <a:t>Службой</a:t>
            </a:r>
            <a:r>
              <a:rPr lang="en-US" altLang="en-US" sz="2000" dirty="0"/>
              <a:t> </a:t>
            </a:r>
            <a:r>
              <a:rPr lang="en-US" altLang="en-US" sz="2000" dirty="0" err="1"/>
              <a:t>резервной</a:t>
            </a:r>
            <a:r>
              <a:rPr lang="en-US" altLang="en-US" sz="2000" dirty="0"/>
              <a:t> </a:t>
            </a:r>
            <a:r>
              <a:rPr lang="en-US" altLang="en-US" sz="2000" dirty="0" err="1"/>
              <a:t>загрузки</a:t>
            </a:r>
            <a:endParaRPr lang="en-US" altLang="en-US" sz="2000" dirty="0"/>
          </a:p>
          <a:p>
            <a:pPr lvl="1">
              <a:buClr>
                <a:srgbClr val="86001A"/>
              </a:buClr>
              <a:buFont typeface="Wingdings" panose="05000000000000000000" pitchFamily="2" charset="2"/>
              <a:buChar char="q"/>
            </a:pPr>
            <a:r>
              <a:rPr lang="en-US" altLang="en-US" sz="2000" dirty="0" err="1"/>
              <a:t>Если</a:t>
            </a:r>
            <a:r>
              <a:rPr lang="en-US" altLang="en-US" sz="2000" dirty="0"/>
              <a:t> </a:t>
            </a:r>
            <a:r>
              <a:rPr lang="en-US" altLang="en-US" sz="2000" dirty="0" err="1"/>
              <a:t>ничего</a:t>
            </a:r>
            <a:r>
              <a:rPr lang="en-US" altLang="en-US" sz="2000" dirty="0"/>
              <a:t> </a:t>
            </a:r>
            <a:r>
              <a:rPr lang="en-US" altLang="en-US" sz="2000" dirty="0" err="1"/>
              <a:t>другого</a:t>
            </a:r>
            <a:r>
              <a:rPr lang="en-US" altLang="en-US" sz="2000" dirty="0"/>
              <a:t> </a:t>
            </a:r>
            <a:r>
              <a:rPr lang="en-US" altLang="en-US" sz="2000" dirty="0" err="1"/>
              <a:t>не</a:t>
            </a:r>
            <a:r>
              <a:rPr lang="en-US" altLang="en-US" sz="2000" dirty="0"/>
              <a:t> </a:t>
            </a:r>
            <a:r>
              <a:rPr lang="en-US" altLang="en-US" sz="2000" dirty="0" err="1"/>
              <a:t>возможно</a:t>
            </a:r>
            <a:r>
              <a:rPr lang="en-US" altLang="en-US" sz="2000" dirty="0"/>
              <a:t>: </a:t>
            </a:r>
            <a:r>
              <a:rPr lang="en-US" altLang="en-US" sz="2000" dirty="0" err="1"/>
              <a:t>подача</a:t>
            </a:r>
            <a:r>
              <a:rPr lang="en-US" altLang="en-US" sz="2000" dirty="0"/>
              <a:t> </a:t>
            </a:r>
            <a:r>
              <a:rPr lang="en-US" altLang="en-US" sz="2000" dirty="0" err="1"/>
              <a:t>по</a:t>
            </a:r>
            <a:r>
              <a:rPr lang="en-US" altLang="en-US" sz="2000" dirty="0"/>
              <a:t> </a:t>
            </a:r>
            <a:r>
              <a:rPr lang="en-US" altLang="en-US" sz="2000" dirty="0" err="1"/>
              <a:t>факсу</a:t>
            </a:r>
            <a:r>
              <a:rPr lang="en-US" altLang="en-US" sz="2000" dirty="0"/>
              <a:t> - </a:t>
            </a:r>
            <a:r>
              <a:rPr lang="en-US" altLang="en-US" sz="2000" dirty="0" err="1"/>
              <a:t>самый</a:t>
            </a:r>
            <a:r>
              <a:rPr lang="en-US" altLang="en-US" sz="2000" dirty="0"/>
              <a:t> </a:t>
            </a:r>
            <a:r>
              <a:rPr lang="en-US" altLang="en-US" sz="2000" dirty="0" err="1"/>
              <a:t>последний</a:t>
            </a:r>
            <a:r>
              <a:rPr lang="en-US" altLang="en-US" sz="2000" dirty="0"/>
              <a:t> </a:t>
            </a:r>
            <a:r>
              <a:rPr lang="en-US" altLang="en-US" sz="2000" dirty="0" err="1"/>
              <a:t>вариант</a:t>
            </a:r>
            <a:endParaRPr lang="en-US" altLang="en-US" sz="2000" dirty="0"/>
          </a:p>
          <a:p>
            <a:pPr lvl="1">
              <a:buClr>
                <a:srgbClr val="86001A"/>
              </a:buClr>
              <a:buFont typeface="Wingdings" panose="05000000000000000000" pitchFamily="2" charset="2"/>
              <a:buChar char="q"/>
            </a:pPr>
            <a:r>
              <a:rPr lang="en-US" altLang="en-US" sz="2000" dirty="0" err="1" smtClean="0"/>
              <a:t>Следует</a:t>
            </a:r>
            <a:r>
              <a:rPr lang="en-US" altLang="en-US" sz="2000" dirty="0" smtClean="0"/>
              <a:t> </a:t>
            </a:r>
            <a:r>
              <a:rPr lang="en-US" altLang="en-US" sz="2000" dirty="0" err="1"/>
              <a:t>избегать</a:t>
            </a:r>
            <a:r>
              <a:rPr lang="en-US" altLang="en-US" sz="2000" dirty="0"/>
              <a:t> </a:t>
            </a:r>
            <a:r>
              <a:rPr lang="en-US" altLang="en-US" sz="2000" dirty="0" err="1"/>
              <a:t>подачи</a:t>
            </a:r>
            <a:r>
              <a:rPr lang="en-US" altLang="en-US" sz="2000" dirty="0"/>
              <a:t> в </a:t>
            </a:r>
            <a:r>
              <a:rPr lang="en-US" altLang="en-US" sz="2000" dirty="0" err="1"/>
              <a:t>бумажной</a:t>
            </a:r>
            <a:r>
              <a:rPr lang="en-US" altLang="en-US" sz="2000" dirty="0"/>
              <a:t> </a:t>
            </a:r>
            <a:r>
              <a:rPr lang="en-US" altLang="en-US" sz="2000" dirty="0" err="1"/>
              <a:t>форме</a:t>
            </a:r>
            <a:r>
              <a:rPr lang="en-US" altLang="en-US" sz="2000" dirty="0"/>
              <a:t> </a:t>
            </a:r>
            <a:r>
              <a:rPr lang="en-US" altLang="en-US" sz="2000" dirty="0" err="1"/>
              <a:t>из-за</a:t>
            </a:r>
            <a:r>
              <a:rPr lang="en-US" altLang="en-US" sz="2000" dirty="0"/>
              <a:t> </a:t>
            </a:r>
            <a:r>
              <a:rPr lang="en-US" altLang="en-US" sz="2000" dirty="0" err="1"/>
              <a:t>нарушения</a:t>
            </a:r>
            <a:r>
              <a:rPr lang="en-US" altLang="en-US" sz="2000" dirty="0"/>
              <a:t> </a:t>
            </a:r>
            <a:r>
              <a:rPr lang="en-US" altLang="en-US" sz="2000" dirty="0" err="1"/>
              <a:t>работы</a:t>
            </a:r>
            <a:r>
              <a:rPr lang="en-US" altLang="en-US" sz="2000" dirty="0"/>
              <a:t> </a:t>
            </a:r>
            <a:r>
              <a:rPr lang="en-US" altLang="en-US" sz="2000" dirty="0" err="1"/>
              <a:t>почтовых</a:t>
            </a:r>
            <a:r>
              <a:rPr lang="en-US" altLang="en-US" sz="2000" dirty="0"/>
              <a:t> и </a:t>
            </a:r>
            <a:r>
              <a:rPr lang="en-US" altLang="en-US" sz="2000" dirty="0" err="1"/>
              <a:t>частных</a:t>
            </a:r>
            <a:r>
              <a:rPr lang="en-US" altLang="en-US" sz="2000" dirty="0"/>
              <a:t> </a:t>
            </a:r>
            <a:r>
              <a:rPr lang="en-US" altLang="en-US" sz="2000" dirty="0" err="1"/>
              <a:t>служб</a:t>
            </a:r>
            <a:r>
              <a:rPr lang="en-US" altLang="en-US" sz="2000" dirty="0"/>
              <a:t> </a:t>
            </a:r>
            <a:r>
              <a:rPr lang="en-US" altLang="en-US" sz="2000" dirty="0" err="1"/>
              <a:t>доставки</a:t>
            </a:r>
            <a:r>
              <a:rPr lang="en-US" altLang="en-US" sz="2000" dirty="0"/>
              <a:t> </a:t>
            </a:r>
            <a:r>
              <a:rPr lang="en-US" altLang="en-US" sz="2000" dirty="0" err="1"/>
              <a:t>во</a:t>
            </a:r>
            <a:r>
              <a:rPr lang="en-US" altLang="en-US" sz="2000" dirty="0"/>
              <a:t> </a:t>
            </a:r>
            <a:r>
              <a:rPr lang="en-US" altLang="en-US" sz="2000" dirty="0" err="1"/>
              <a:t>многих</a:t>
            </a:r>
            <a:r>
              <a:rPr lang="en-US" altLang="en-US" sz="2000" dirty="0"/>
              <a:t> </a:t>
            </a:r>
            <a:r>
              <a:rPr lang="en-US" altLang="en-US" sz="2000" dirty="0" err="1"/>
              <a:t>странах</a:t>
            </a:r>
            <a:r>
              <a:rPr lang="en-US" altLang="en-US" sz="2000" dirty="0"/>
              <a:t>.</a:t>
            </a:r>
          </a:p>
          <a:p>
            <a:r>
              <a:rPr lang="en-US" altLang="en-US" sz="2000" dirty="0"/>
              <a:t>В </a:t>
            </a:r>
            <a:r>
              <a:rPr lang="en-US" altLang="en-US" sz="2000" dirty="0" err="1"/>
              <a:t>общем</a:t>
            </a:r>
            <a:r>
              <a:rPr lang="en-US" altLang="en-US" sz="2000" dirty="0"/>
              <a:t> и </a:t>
            </a:r>
            <a:r>
              <a:rPr lang="en-US" altLang="en-US" sz="2000" dirty="0" err="1"/>
              <a:t>целом</a:t>
            </a:r>
            <a:r>
              <a:rPr lang="en-US" altLang="en-US" sz="2000" dirty="0"/>
              <a:t>, МБ </a:t>
            </a:r>
            <a:r>
              <a:rPr lang="en-US" altLang="en-US" sz="2000" dirty="0" err="1" smtClean="0"/>
              <a:t>обеспечи</a:t>
            </a:r>
            <a:r>
              <a:rPr lang="ru-RU" altLang="en-US" sz="2000" dirty="0" err="1" smtClean="0"/>
              <a:t>вает</a:t>
            </a:r>
            <a:r>
              <a:rPr lang="en-US" altLang="en-US" sz="2000" dirty="0" smtClean="0"/>
              <a:t> </a:t>
            </a:r>
            <a:r>
              <a:rPr lang="en-US" altLang="en-US" sz="2000" dirty="0" err="1"/>
              <a:t>обработку</a:t>
            </a:r>
            <a:r>
              <a:rPr lang="en-US" altLang="en-US" sz="2000" dirty="0"/>
              <a:t> </a:t>
            </a:r>
            <a:r>
              <a:rPr lang="en-US" altLang="en-US" sz="2000" dirty="0" err="1"/>
              <a:t>международных</a:t>
            </a:r>
            <a:r>
              <a:rPr lang="en-US" altLang="en-US" sz="2000" dirty="0"/>
              <a:t> </a:t>
            </a:r>
            <a:r>
              <a:rPr lang="en-US" altLang="en-US" sz="2000" dirty="0" err="1"/>
              <a:t>заявок</a:t>
            </a:r>
            <a:endParaRPr lang="en-US" altLang="en-US" sz="2000" dirty="0"/>
          </a:p>
          <a:p>
            <a:pPr marL="457200" lvl="1" indent="0">
              <a:buNone/>
            </a:pPr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138251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582685" y="125078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dirty="0" err="1"/>
              <a:t>Текущая</a:t>
            </a:r>
            <a:r>
              <a:rPr lang="en-US" altLang="en-US" dirty="0"/>
              <a:t> </a:t>
            </a:r>
            <a:r>
              <a:rPr lang="en-US" altLang="en-US" dirty="0" err="1"/>
              <a:t>ситуация</a:t>
            </a:r>
            <a:r>
              <a:rPr lang="en-US" altLang="en-US" dirty="0"/>
              <a:t> в МБ (2)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268760"/>
            <a:ext cx="8229600" cy="5040560"/>
          </a:xfrm>
        </p:spPr>
        <p:txBody>
          <a:bodyPr/>
          <a:lstStyle/>
          <a:p>
            <a:r>
              <a:rPr lang="en-US" altLang="en-US" sz="2000" dirty="0" err="1"/>
              <a:t>Формы</a:t>
            </a:r>
            <a:r>
              <a:rPr lang="en-US" altLang="en-US" sz="2000" dirty="0"/>
              <a:t> и </a:t>
            </a:r>
            <a:r>
              <a:rPr lang="ru-RU" altLang="en-US" sz="2000" dirty="0" smtClean="0"/>
              <a:t>уведомления </a:t>
            </a:r>
            <a:r>
              <a:rPr lang="en-US" altLang="en-US" sz="2000" dirty="0" smtClean="0"/>
              <a:t>в </a:t>
            </a:r>
            <a:r>
              <a:rPr lang="en-US" altLang="en-US" sz="2000" dirty="0" err="1"/>
              <a:t>настоящее</a:t>
            </a:r>
            <a:r>
              <a:rPr lang="en-US" altLang="en-US" sz="2000" dirty="0"/>
              <a:t> </a:t>
            </a:r>
            <a:r>
              <a:rPr lang="en-US" altLang="en-US" sz="2000" dirty="0" err="1"/>
              <a:t>время</a:t>
            </a:r>
            <a:r>
              <a:rPr lang="en-US" altLang="en-US" sz="2000" dirty="0"/>
              <a:t> </a:t>
            </a:r>
            <a:r>
              <a:rPr lang="en-US" altLang="en-US" sz="2000" dirty="0" err="1"/>
              <a:t>предоставляются</a:t>
            </a:r>
            <a:r>
              <a:rPr lang="en-US" altLang="en-US" sz="2000" dirty="0"/>
              <a:t> </a:t>
            </a:r>
            <a:r>
              <a:rPr lang="en-US" altLang="en-US" sz="2000" dirty="0" err="1"/>
              <a:t>заявителям</a:t>
            </a:r>
            <a:r>
              <a:rPr lang="en-US" altLang="en-US" sz="2000" dirty="0"/>
              <a:t> и </a:t>
            </a:r>
            <a:r>
              <a:rPr lang="en-US" altLang="en-US" sz="2000" dirty="0" err="1"/>
              <a:t>Ведомствам</a:t>
            </a:r>
            <a:r>
              <a:rPr lang="en-US" altLang="en-US" sz="2000" dirty="0"/>
              <a:t> </a:t>
            </a:r>
            <a:r>
              <a:rPr lang="en-US" altLang="en-US" sz="2000" dirty="0" err="1"/>
              <a:t>только</a:t>
            </a:r>
            <a:r>
              <a:rPr lang="en-US" altLang="en-US" sz="2000" dirty="0"/>
              <a:t> в </a:t>
            </a:r>
            <a:r>
              <a:rPr lang="en-US" altLang="en-US" sz="2000" dirty="0" err="1"/>
              <a:t>электронном</a:t>
            </a:r>
            <a:r>
              <a:rPr lang="en-US" altLang="en-US" sz="2000" dirty="0"/>
              <a:t> </a:t>
            </a:r>
            <a:r>
              <a:rPr lang="en-US" altLang="en-US" sz="2000" dirty="0" err="1"/>
              <a:t>виде</a:t>
            </a:r>
            <a:r>
              <a:rPr lang="en-US" altLang="en-US" sz="2000" dirty="0"/>
              <a:t>.</a:t>
            </a:r>
          </a:p>
          <a:p>
            <a:pPr lvl="1">
              <a:buClr>
                <a:srgbClr val="86001A"/>
              </a:buClr>
              <a:buFont typeface="Wingdings" panose="05000000000000000000" pitchFamily="2" charset="2"/>
              <a:buChar char="q"/>
            </a:pPr>
            <a:r>
              <a:rPr lang="en-US" altLang="en-US" sz="2000" dirty="0" err="1" smtClean="0"/>
              <a:t>Формы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доступ</a:t>
            </a:r>
            <a:r>
              <a:rPr lang="ru-RU" altLang="en-US" sz="2000" dirty="0" smtClean="0"/>
              <a:t>ны</a:t>
            </a:r>
            <a:r>
              <a:rPr lang="en-US" altLang="en-US" sz="2000" dirty="0" smtClean="0"/>
              <a:t> в </a:t>
            </a:r>
            <a:r>
              <a:rPr lang="en-US" altLang="en-US" sz="2000" dirty="0" err="1" smtClean="0"/>
              <a:t>ePCT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или</a:t>
            </a:r>
            <a:r>
              <a:rPr lang="en-US" altLang="en-US" sz="2000" dirty="0" smtClean="0"/>
              <a:t> (</a:t>
            </a:r>
            <a:r>
              <a:rPr lang="en-US" altLang="en-US" sz="2000" dirty="0" err="1" smtClean="0"/>
              <a:t>после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публикации</a:t>
            </a:r>
            <a:r>
              <a:rPr lang="en-US" altLang="en-US" sz="2000" dirty="0" smtClean="0"/>
              <a:t>) </a:t>
            </a:r>
            <a:r>
              <a:rPr lang="ru-RU" altLang="en-US" sz="2000" dirty="0" smtClean="0"/>
              <a:t>на</a:t>
            </a:r>
            <a:r>
              <a:rPr lang="en-US" altLang="en-US" sz="2000" dirty="0" smtClean="0"/>
              <a:t> PATENTSCOPE</a:t>
            </a:r>
          </a:p>
          <a:p>
            <a:pPr lvl="1">
              <a:buClr>
                <a:srgbClr val="86001A"/>
              </a:buClr>
              <a:buFont typeface="Wingdings" panose="05000000000000000000" pitchFamily="2" charset="2"/>
              <a:buChar char="q"/>
            </a:pPr>
            <a:r>
              <a:rPr lang="en-US" altLang="en-US" sz="2000" dirty="0" err="1" smtClean="0"/>
              <a:t>Формы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отправляются</a:t>
            </a:r>
            <a:r>
              <a:rPr lang="en-US" altLang="en-US" sz="2000" dirty="0" smtClean="0"/>
              <a:t> в </a:t>
            </a:r>
            <a:r>
              <a:rPr lang="en-US" altLang="en-US" sz="2000" dirty="0" err="1" smtClean="0"/>
              <a:t>виде</a:t>
            </a:r>
            <a:r>
              <a:rPr lang="en-US" altLang="en-US" sz="2000" dirty="0" smtClean="0"/>
              <a:t> PDF-</a:t>
            </a:r>
            <a:r>
              <a:rPr lang="en-US" altLang="en-US" sz="2000" dirty="0" err="1" smtClean="0"/>
              <a:t>вложений</a:t>
            </a:r>
            <a:endParaRPr lang="en-US" altLang="en-US" sz="2000" dirty="0" smtClean="0"/>
          </a:p>
          <a:p>
            <a:pPr lvl="1">
              <a:buClr>
                <a:srgbClr val="86001A"/>
              </a:buClr>
              <a:buFont typeface="Wingdings" panose="05000000000000000000" pitchFamily="2" charset="2"/>
              <a:buChar char="q"/>
            </a:pPr>
            <a:r>
              <a:rPr lang="en-US" altLang="en-US" sz="2000" dirty="0" err="1" smtClean="0"/>
              <a:t>Приоритетные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документы</a:t>
            </a:r>
            <a:r>
              <a:rPr lang="en-US" altLang="en-US" sz="2000" dirty="0" smtClean="0"/>
              <a:t> и </a:t>
            </a:r>
            <a:r>
              <a:rPr lang="en-US" altLang="en-US" sz="2000" dirty="0" err="1" smtClean="0"/>
              <a:t>заверенные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копии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документов</a:t>
            </a:r>
            <a:r>
              <a:rPr lang="ru-RU" altLang="en-US" sz="2000" dirty="0" smtClean="0"/>
              <a:t>, находящихся в </a:t>
            </a:r>
            <a:r>
              <a:rPr lang="en-US" altLang="en-US" sz="2000" dirty="0" smtClean="0"/>
              <a:t>МБ </a:t>
            </a:r>
            <a:r>
              <a:rPr lang="en-US" altLang="en-US" sz="2000" dirty="0" err="1" smtClean="0"/>
              <a:t>оформляются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только</a:t>
            </a:r>
            <a:r>
              <a:rPr lang="en-US" altLang="en-US" sz="2000" dirty="0" smtClean="0"/>
              <a:t> в </a:t>
            </a:r>
            <a:r>
              <a:rPr lang="en-US" altLang="en-US" sz="2000" dirty="0" err="1" smtClean="0"/>
              <a:t>электронном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виде</a:t>
            </a:r>
            <a:endParaRPr lang="en-US" altLang="en-US" sz="2000" dirty="0" smtClean="0"/>
          </a:p>
          <a:p>
            <a:pPr lvl="1">
              <a:buClr>
                <a:srgbClr val="86001A"/>
              </a:buClr>
              <a:buFont typeface="Wingdings" panose="05000000000000000000" pitchFamily="2" charset="2"/>
              <a:buChar char="q"/>
            </a:pPr>
            <a:r>
              <a:rPr lang="en-US" altLang="en-US" sz="2000" dirty="0" err="1" smtClean="0"/>
              <a:t>Насколько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это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возможно</a:t>
            </a:r>
            <a:r>
              <a:rPr lang="en-US" altLang="en-US" sz="2000" dirty="0" smtClean="0"/>
              <a:t>, </a:t>
            </a:r>
            <a:r>
              <a:rPr lang="en-US" altLang="en-US" sz="2000" dirty="0" err="1" smtClean="0"/>
              <a:t>пользуйтесь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услугами</a:t>
            </a:r>
            <a:r>
              <a:rPr lang="en-US" altLang="en-US" sz="2000" dirty="0" smtClean="0"/>
              <a:t> </a:t>
            </a:r>
            <a:r>
              <a:rPr lang="ru-RU" altLang="en-US" sz="2000" dirty="0" smtClean="0"/>
              <a:t>цифровой библиотеки</a:t>
            </a:r>
            <a:r>
              <a:rPr lang="en-US" altLang="en-US" sz="2000" dirty="0" smtClean="0"/>
              <a:t> (DAS)</a:t>
            </a:r>
          </a:p>
          <a:p>
            <a:pPr lvl="1">
              <a:buClr>
                <a:srgbClr val="86001A"/>
              </a:buClr>
              <a:buFont typeface="Wingdings" panose="05000000000000000000" pitchFamily="2" charset="2"/>
              <a:buChar char="q"/>
            </a:pPr>
            <a:r>
              <a:rPr lang="en-US" altLang="en-US" sz="2000" dirty="0" err="1" smtClean="0"/>
              <a:t>Заявителям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нужно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предоставить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адреса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электронной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почты</a:t>
            </a:r>
            <a:r>
              <a:rPr lang="en-US" altLang="en-US" sz="2000" dirty="0" smtClean="0"/>
              <a:t>, </a:t>
            </a:r>
            <a:r>
              <a:rPr lang="en-US" altLang="en-US" sz="2000" dirty="0" err="1" smtClean="0"/>
              <a:t>если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этого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ещё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не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сделано</a:t>
            </a:r>
            <a:r>
              <a:rPr lang="en-US" altLang="en-US" sz="2000" dirty="0" smtClean="0"/>
              <a:t>, </a:t>
            </a:r>
            <a:r>
              <a:rPr lang="en-US" altLang="en-US" sz="2000" dirty="0" err="1" smtClean="0"/>
              <a:t>чтобы</a:t>
            </a:r>
            <a:r>
              <a:rPr lang="en-US" altLang="en-US" sz="2000" dirty="0" smtClean="0"/>
              <a:t> МБ </a:t>
            </a:r>
            <a:r>
              <a:rPr lang="en-US" altLang="en-US" sz="2000" dirty="0" err="1" smtClean="0"/>
              <a:t>смогло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отправлять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формы</a:t>
            </a:r>
            <a:r>
              <a:rPr lang="en-US" altLang="en-US" sz="2000" dirty="0" smtClean="0"/>
              <a:t> и </a:t>
            </a:r>
            <a:r>
              <a:rPr lang="en-US" altLang="en-US" sz="2000" dirty="0" err="1" smtClean="0"/>
              <a:t>другие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сообщения</a:t>
            </a:r>
            <a:r>
              <a:rPr lang="en-US" altLang="en-US" sz="2000" dirty="0" smtClean="0"/>
              <a:t> в </a:t>
            </a:r>
            <a:r>
              <a:rPr lang="en-US" altLang="en-US" sz="2000" dirty="0" err="1" smtClean="0"/>
              <a:t>виде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вложений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электронной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почты</a:t>
            </a:r>
            <a:r>
              <a:rPr lang="en-US" altLang="en-US" sz="2000" dirty="0" smtClean="0"/>
              <a:t> (https://www.wipo.int/pct/en/news/2020/ news_0008.html)</a:t>
            </a:r>
          </a:p>
          <a:p>
            <a:pPr lvl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462520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Текущая ситуация в МБ (3)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2321" y="1412776"/>
            <a:ext cx="8229600" cy="4352925"/>
          </a:xfrm>
        </p:spPr>
        <p:txBody>
          <a:bodyPr/>
          <a:lstStyle/>
          <a:p>
            <a:r>
              <a:rPr lang="en-US" altLang="en-US" sz="2000" dirty="0" err="1"/>
              <a:t>Представление</a:t>
            </a:r>
            <a:r>
              <a:rPr lang="en-US" altLang="en-US" sz="2000" dirty="0"/>
              <a:t> </a:t>
            </a:r>
            <a:r>
              <a:rPr lang="en-US" altLang="en-US" sz="2000" dirty="0" err="1"/>
              <a:t>документов</a:t>
            </a:r>
            <a:r>
              <a:rPr lang="en-US" altLang="en-US" sz="2000" dirty="0"/>
              <a:t> в МБ:</a:t>
            </a:r>
          </a:p>
          <a:p>
            <a:pPr lvl="1">
              <a:buClr>
                <a:srgbClr val="86001A"/>
              </a:buClr>
              <a:buFont typeface="Wingdings" panose="05000000000000000000" pitchFamily="2" charset="2"/>
              <a:buChar char="q"/>
            </a:pPr>
            <a:r>
              <a:rPr lang="en-US" altLang="en-US" sz="2000" dirty="0" err="1"/>
              <a:t>Желательно</a:t>
            </a:r>
            <a:r>
              <a:rPr lang="en-US" altLang="en-US" sz="2000" dirty="0"/>
              <a:t> </a:t>
            </a:r>
            <a:r>
              <a:rPr lang="en-US" altLang="en-US" sz="2000" dirty="0" err="1"/>
              <a:t>только</a:t>
            </a:r>
            <a:r>
              <a:rPr lang="en-US" altLang="en-US" sz="2000" dirty="0"/>
              <a:t> в </a:t>
            </a:r>
            <a:r>
              <a:rPr lang="en-US" altLang="en-US" sz="2000" dirty="0" err="1"/>
              <a:t>электронном</a:t>
            </a:r>
            <a:r>
              <a:rPr lang="en-US" altLang="en-US" sz="2000" dirty="0"/>
              <a:t> </a:t>
            </a:r>
            <a:r>
              <a:rPr lang="en-US" altLang="en-US" sz="2000" dirty="0" err="1"/>
              <a:t>виде</a:t>
            </a:r>
            <a:r>
              <a:rPr lang="en-US" altLang="en-US" sz="2000" dirty="0"/>
              <a:t>:</a:t>
            </a:r>
          </a:p>
          <a:p>
            <a:pPr lvl="2">
              <a:buClr>
                <a:srgbClr val="86001A"/>
              </a:buClr>
              <a:buFont typeface="Wingdings" panose="05000000000000000000" pitchFamily="2" charset="2"/>
              <a:buChar char="§"/>
            </a:pPr>
            <a:r>
              <a:rPr lang="en-US" altLang="en-US" sz="2000" dirty="0"/>
              <a:t> </a:t>
            </a:r>
            <a:r>
              <a:rPr lang="en-US" altLang="en-US" sz="2000" dirty="0" err="1"/>
              <a:t>ePCT</a:t>
            </a:r>
            <a:r>
              <a:rPr lang="en-US" altLang="en-US" sz="2000" dirty="0"/>
              <a:t> (</a:t>
            </a:r>
            <a:r>
              <a:rPr lang="en-US" altLang="en-US" sz="2000" dirty="0" err="1"/>
              <a:t>со</a:t>
            </a:r>
            <a:r>
              <a:rPr lang="en-US" altLang="en-US" sz="2000" dirty="0"/>
              <a:t> </a:t>
            </a:r>
            <a:r>
              <a:rPr lang="en-US" altLang="en-US" sz="2000" dirty="0" err="1"/>
              <a:t>строгой</a:t>
            </a:r>
            <a:r>
              <a:rPr lang="en-US" altLang="en-US" sz="2000" dirty="0"/>
              <a:t> </a:t>
            </a:r>
            <a:r>
              <a:rPr lang="en-US" altLang="en-US" sz="2000" dirty="0" err="1"/>
              <a:t>проверкой</a:t>
            </a:r>
            <a:r>
              <a:rPr lang="en-US" altLang="en-US" sz="2000" dirty="0"/>
              <a:t> </a:t>
            </a:r>
            <a:r>
              <a:rPr lang="en-US" altLang="en-US" sz="2000" dirty="0" err="1"/>
              <a:t>подлинности</a:t>
            </a:r>
            <a:r>
              <a:rPr lang="en-US" altLang="en-US" sz="2000" dirty="0"/>
              <a:t> </a:t>
            </a:r>
            <a:r>
              <a:rPr lang="en-US" altLang="en-US" sz="2000" dirty="0" err="1"/>
              <a:t>или</a:t>
            </a:r>
            <a:r>
              <a:rPr lang="en-US" altLang="en-US" sz="2000" dirty="0"/>
              <a:t> </a:t>
            </a:r>
            <a:r>
              <a:rPr lang="en-US" altLang="en-US" sz="2000" dirty="0" err="1"/>
              <a:t>без</a:t>
            </a:r>
            <a:r>
              <a:rPr lang="en-US" altLang="en-US" sz="2000" dirty="0"/>
              <a:t> </a:t>
            </a:r>
            <a:r>
              <a:rPr lang="en-US" altLang="en-US" sz="2000" dirty="0" err="1"/>
              <a:t>нее</a:t>
            </a:r>
            <a:r>
              <a:rPr lang="en-US" altLang="en-US" sz="2000" dirty="0"/>
              <a:t>)</a:t>
            </a:r>
          </a:p>
          <a:p>
            <a:pPr lvl="2">
              <a:buClr>
                <a:srgbClr val="86001A"/>
              </a:buClr>
              <a:buFont typeface="Wingdings" panose="05000000000000000000" pitchFamily="2" charset="2"/>
              <a:buChar char="§"/>
            </a:pPr>
            <a:r>
              <a:rPr lang="en-US" altLang="en-US" sz="2000" dirty="0"/>
              <a:t> </a:t>
            </a:r>
            <a:r>
              <a:rPr lang="en-US" altLang="en-US" sz="2000" dirty="0" err="1"/>
              <a:t>Служба</a:t>
            </a:r>
            <a:r>
              <a:rPr lang="en-US" altLang="en-US" sz="2000" dirty="0"/>
              <a:t> </a:t>
            </a:r>
            <a:r>
              <a:rPr lang="en-US" altLang="en-US" sz="2000" dirty="0" err="1"/>
              <a:t>резервной</a:t>
            </a:r>
            <a:r>
              <a:rPr lang="en-US" altLang="en-US" sz="2000" dirty="0"/>
              <a:t> </a:t>
            </a:r>
            <a:r>
              <a:rPr lang="en-US" altLang="en-US" sz="2000" dirty="0" err="1"/>
              <a:t>загрузки</a:t>
            </a:r>
            <a:endParaRPr lang="en-US" altLang="en-US" sz="2000" dirty="0"/>
          </a:p>
          <a:p>
            <a:pPr lvl="2">
              <a:buClr>
                <a:srgbClr val="86001A"/>
              </a:buClr>
              <a:buFont typeface="Wingdings" panose="05000000000000000000" pitchFamily="2" charset="2"/>
              <a:buChar char="§"/>
            </a:pPr>
            <a:r>
              <a:rPr lang="en-US" altLang="en-US" sz="2000" dirty="0"/>
              <a:t> </a:t>
            </a:r>
            <a:r>
              <a:rPr lang="en-US" altLang="en-US" sz="2000" dirty="0" err="1"/>
              <a:t>Факс</a:t>
            </a:r>
            <a:r>
              <a:rPr lang="en-US" altLang="en-US" sz="2000" dirty="0"/>
              <a:t>, </a:t>
            </a:r>
            <a:r>
              <a:rPr lang="en-US" altLang="en-US" sz="2000" dirty="0" err="1"/>
              <a:t>если</a:t>
            </a:r>
            <a:r>
              <a:rPr lang="en-US" altLang="en-US" sz="2000" dirty="0"/>
              <a:t> </a:t>
            </a:r>
            <a:r>
              <a:rPr lang="en-US" altLang="en-US" sz="2000" dirty="0" err="1"/>
              <a:t>всё</a:t>
            </a:r>
            <a:r>
              <a:rPr lang="en-US" altLang="en-US" sz="2000" dirty="0"/>
              <a:t> </a:t>
            </a:r>
            <a:r>
              <a:rPr lang="en-US" altLang="en-US" sz="2000" dirty="0" err="1"/>
              <a:t>остальное</a:t>
            </a:r>
            <a:r>
              <a:rPr lang="en-US" altLang="en-US" sz="2000" dirty="0"/>
              <a:t> </a:t>
            </a:r>
            <a:r>
              <a:rPr lang="en-US" altLang="en-US" sz="2000" dirty="0" err="1"/>
              <a:t>не</a:t>
            </a:r>
            <a:r>
              <a:rPr lang="en-US" altLang="en-US" sz="2000" dirty="0"/>
              <a:t> </a:t>
            </a:r>
            <a:r>
              <a:rPr lang="en-US" altLang="en-US" sz="2000" dirty="0" err="1"/>
              <a:t>работает</a:t>
            </a:r>
            <a:endParaRPr lang="en-US" altLang="en-US" sz="2000" dirty="0"/>
          </a:p>
          <a:p>
            <a:pPr lvl="2"/>
            <a:endParaRPr lang="en-US" altLang="en-US" sz="2000" dirty="0"/>
          </a:p>
          <a:p>
            <a:r>
              <a:rPr lang="en-US" sz="2000" dirty="0" err="1"/>
              <a:t>Информация</a:t>
            </a:r>
            <a:r>
              <a:rPr lang="en-US" sz="2000" dirty="0"/>
              <a:t> о </a:t>
            </a:r>
            <a:r>
              <a:rPr lang="en-US" sz="2000" dirty="0" err="1"/>
              <a:t>наилучшей</a:t>
            </a:r>
            <a:r>
              <a:rPr lang="en-US" sz="2000" dirty="0"/>
              <a:t> </a:t>
            </a:r>
            <a:r>
              <a:rPr lang="en-US" sz="2000" dirty="0" err="1"/>
              <a:t>форме</a:t>
            </a:r>
            <a:r>
              <a:rPr lang="en-US" sz="2000" dirty="0"/>
              <a:t> </a:t>
            </a:r>
            <a:r>
              <a:rPr lang="en-US" sz="2000" dirty="0" err="1"/>
              <a:t>электронной</a:t>
            </a:r>
            <a:r>
              <a:rPr lang="en-US" sz="2000" dirty="0"/>
              <a:t> </a:t>
            </a:r>
            <a:r>
              <a:rPr lang="en-US" sz="2000" dirty="0" err="1"/>
              <a:t>связи</a:t>
            </a:r>
            <a:r>
              <a:rPr lang="en-US" sz="2000" dirty="0"/>
              <a:t> с МБ </a:t>
            </a:r>
            <a:r>
              <a:rPr lang="en-US" sz="2000" dirty="0" err="1"/>
              <a:t>имеется</a:t>
            </a:r>
            <a:r>
              <a:rPr lang="en-US" sz="2000" dirty="0"/>
              <a:t> </a:t>
            </a:r>
            <a:r>
              <a:rPr lang="en-US" sz="2000" dirty="0" err="1"/>
              <a:t>на</a:t>
            </a:r>
            <a:r>
              <a:rPr lang="en-US" sz="2000" dirty="0"/>
              <a:t> </a:t>
            </a:r>
            <a:r>
              <a:rPr lang="en-US" sz="2000" dirty="0" err="1"/>
              <a:t>сайте</a:t>
            </a:r>
            <a:r>
              <a:rPr lang="en-US" sz="2000" dirty="0"/>
              <a:t> РСТ (https://www.wipo.int/pct/en/news/2020/news_0008.html).</a:t>
            </a:r>
          </a:p>
          <a:p>
            <a:pPr marL="0" indent="0">
              <a:buNone/>
            </a:pPr>
            <a:endParaRPr lang="en-US" altLang="en-US" dirty="0"/>
          </a:p>
          <a:p>
            <a:pPr lvl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836539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9964" y="19250"/>
            <a:ext cx="8579296" cy="1143000"/>
          </a:xfrm>
        </p:spPr>
        <p:txBody>
          <a:bodyPr/>
          <a:lstStyle/>
          <a:p>
            <a:r>
              <a:rPr lang="en-US" sz="3200" dirty="0" err="1"/>
              <a:t>Особые</a:t>
            </a:r>
            <a:r>
              <a:rPr lang="en-US" sz="3200" dirty="0"/>
              <a:t> </a:t>
            </a:r>
            <a:r>
              <a:rPr lang="en-US" sz="3200" dirty="0" err="1"/>
              <a:t>защитные</a:t>
            </a:r>
            <a:r>
              <a:rPr lang="en-US" sz="3200" dirty="0"/>
              <a:t> </a:t>
            </a:r>
            <a:r>
              <a:rPr lang="en-US" sz="3200" dirty="0" err="1"/>
              <a:t>меры</a:t>
            </a:r>
            <a:r>
              <a:rPr lang="en-US" sz="3200" dirty="0"/>
              <a:t> </a:t>
            </a:r>
            <a:r>
              <a:rPr lang="en-US" sz="3200" dirty="0" err="1"/>
              <a:t>согласно</a:t>
            </a:r>
            <a:r>
              <a:rPr lang="en-US" sz="3200" dirty="0"/>
              <a:t> РСТ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644" y="1124744"/>
            <a:ext cx="8640960" cy="5472608"/>
          </a:xfrm>
        </p:spPr>
        <p:txBody>
          <a:bodyPr/>
          <a:lstStyle/>
          <a:p>
            <a:r>
              <a:rPr lang="en-US" altLang="en-US" sz="2000" dirty="0"/>
              <a:t>В </a:t>
            </a:r>
            <a:r>
              <a:rPr lang="en-US" altLang="en-US" sz="2000" dirty="0" err="1"/>
              <a:t>настоящее</a:t>
            </a:r>
            <a:r>
              <a:rPr lang="en-US" altLang="en-US" sz="2000" dirty="0"/>
              <a:t> </a:t>
            </a:r>
            <a:r>
              <a:rPr lang="en-US" altLang="en-US" sz="2000" dirty="0" err="1"/>
              <a:t>время</a:t>
            </a:r>
            <a:r>
              <a:rPr lang="en-US" altLang="en-US" sz="2000" dirty="0"/>
              <a:t> PCT </a:t>
            </a:r>
            <a:r>
              <a:rPr lang="en-US" altLang="en-US" sz="2000" dirty="0" err="1"/>
              <a:t>не</a:t>
            </a:r>
            <a:r>
              <a:rPr lang="en-US" altLang="en-US" sz="2000" dirty="0"/>
              <a:t> </a:t>
            </a:r>
            <a:r>
              <a:rPr lang="en-US" altLang="en-US" sz="2000" dirty="0" err="1"/>
              <a:t>предусматривает</a:t>
            </a:r>
            <a:r>
              <a:rPr lang="en-US" altLang="en-US" sz="2000" dirty="0"/>
              <a:t> </a:t>
            </a:r>
            <a:r>
              <a:rPr lang="en-US" altLang="en-US" sz="2000" dirty="0" err="1"/>
              <a:t>общего</a:t>
            </a:r>
            <a:r>
              <a:rPr lang="en-US" altLang="en-US" sz="2000" dirty="0"/>
              <a:t> </a:t>
            </a:r>
            <a:r>
              <a:rPr lang="en-US" altLang="en-US" sz="2000" dirty="0" err="1"/>
              <a:t>продления</a:t>
            </a:r>
            <a:r>
              <a:rPr lang="en-US" altLang="en-US" sz="2000" dirty="0"/>
              <a:t> </a:t>
            </a:r>
            <a:r>
              <a:rPr lang="en-US" altLang="en-US" sz="2000" dirty="0" err="1"/>
              <a:t>сроков</a:t>
            </a:r>
            <a:r>
              <a:rPr lang="en-US" altLang="en-US" sz="2000" dirty="0"/>
              <a:t>, </a:t>
            </a:r>
            <a:r>
              <a:rPr lang="en-US" altLang="en-US" sz="2000" dirty="0" err="1"/>
              <a:t>за</a:t>
            </a:r>
            <a:r>
              <a:rPr lang="en-US" altLang="en-US" sz="2000" dirty="0"/>
              <a:t> </a:t>
            </a:r>
            <a:r>
              <a:rPr lang="en-US" altLang="en-US" sz="2000" dirty="0" err="1"/>
              <a:t>исключением</a:t>
            </a:r>
            <a:r>
              <a:rPr lang="en-US" altLang="en-US" sz="2000" dirty="0"/>
              <a:t> </a:t>
            </a:r>
            <a:r>
              <a:rPr lang="en-US" altLang="en-US" sz="2000" dirty="0" err="1"/>
              <a:t>случаев</a:t>
            </a:r>
            <a:r>
              <a:rPr lang="en-US" altLang="en-US" sz="2000" dirty="0"/>
              <a:t>, </a:t>
            </a:r>
            <a:r>
              <a:rPr lang="en-US" altLang="en-US" sz="2000" dirty="0" err="1"/>
              <a:t>когда</a:t>
            </a:r>
            <a:r>
              <a:rPr lang="en-US" altLang="en-US" sz="2000" dirty="0"/>
              <a:t> </a:t>
            </a:r>
            <a:r>
              <a:rPr lang="en-US" altLang="en-US" sz="2000" dirty="0" err="1"/>
              <a:t>Ведомства</a:t>
            </a:r>
            <a:r>
              <a:rPr lang="en-US" altLang="en-US" sz="2000" dirty="0"/>
              <a:t> </a:t>
            </a:r>
            <a:r>
              <a:rPr lang="en-US" altLang="en-US" sz="2000" dirty="0" err="1"/>
              <a:t>официально</a:t>
            </a:r>
            <a:r>
              <a:rPr lang="en-US" altLang="en-US" sz="2000" dirty="0"/>
              <a:t> </a:t>
            </a:r>
            <a:r>
              <a:rPr lang="en-US" altLang="en-US" sz="2000" dirty="0" err="1"/>
              <a:t>закрыты</a:t>
            </a:r>
            <a:r>
              <a:rPr lang="en-US" altLang="en-US" sz="2000" dirty="0"/>
              <a:t> </a:t>
            </a:r>
          </a:p>
          <a:p>
            <a:endParaRPr lang="en-US" sz="2000" dirty="0"/>
          </a:p>
          <a:p>
            <a:r>
              <a:rPr lang="ru-RU" sz="2000" kern="1200" dirty="0" smtClean="0">
                <a:highlight>
                  <a:srgbClr val="000000">
                    <a:alpha val="0"/>
                  </a:srgbClr>
                </a:highlight>
                <a:latin typeface="Arial"/>
                <a:ea typeface="Arial"/>
                <a:cs typeface="Arial"/>
                <a:sym typeface="Wingdings"/>
              </a:rPr>
              <a:t>Локальные</a:t>
            </a:r>
            <a:r>
              <a:rPr kumimoji="0" lang="en-US" sz="2000" b="0" i="0" u="none" strike="noStrike" kern="1200" cap="none" spc="0" normalizeH="0" baseline="0" noProof="0" dirty="0" smtClean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</a:t>
            </a:r>
            <a:r>
              <a:rPr kumimoji="0" lang="ru-RU" sz="2000" b="0" i="0" u="none" strike="noStrike" kern="1200" cap="none" spc="0" normalizeH="0" baseline="0" noProof="0" dirty="0" smtClean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меры</a:t>
            </a:r>
            <a:r>
              <a:rPr kumimoji="0" lang="en-US" sz="2000" b="0" i="0" u="none" strike="noStrike" kern="1200" cap="none" spc="0" normalizeH="0" baseline="0" noProof="0" dirty="0" smtClean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, </a:t>
            </a:r>
            <a:r>
              <a:rPr kumimoji="0" lang="en-US" sz="20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продлевающие</a:t>
            </a:r>
            <a:r>
              <a:rPr kumimoji="0" lang="en-US" sz="20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национальные</a:t>
            </a:r>
            <a:r>
              <a:rPr kumimoji="0" lang="en-US" sz="20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сроки</a:t>
            </a:r>
            <a:r>
              <a:rPr kumimoji="0" lang="en-US" sz="20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, </a:t>
            </a:r>
            <a:r>
              <a:rPr kumimoji="0" lang="en-US" sz="2000" b="0" i="0" u="sng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не</a:t>
            </a:r>
            <a:r>
              <a:rPr kumimoji="0" lang="en-US" sz="20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</a:t>
            </a:r>
            <a:r>
              <a:rPr sz="2000" dirty="0"/>
              <a:t> </a:t>
            </a:r>
            <a:r>
              <a:rPr kumimoji="0" lang="en-US" altLang="en-US" sz="2000" b="0" i="0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применяются</a:t>
            </a:r>
            <a:r>
              <a:rPr sz="2000" dirty="0"/>
              <a:t> </a:t>
            </a:r>
            <a:r>
              <a:rPr kumimoji="0" lang="en-US" altLang="en-US" sz="20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к </a:t>
            </a:r>
            <a:r>
              <a:rPr kumimoji="0" lang="en-US" altLang="en-US" sz="20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срокам</a:t>
            </a:r>
            <a:r>
              <a:rPr kumimoji="0" lang="en-US" altLang="en-US" sz="20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РСТ </a:t>
            </a:r>
            <a:r>
              <a:rPr kumimoji="0" lang="en-US" altLang="en-US" sz="20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на</a:t>
            </a:r>
            <a:r>
              <a:rPr kumimoji="0" lang="en-US" altLang="en-US" sz="20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</a:t>
            </a:r>
            <a:r>
              <a:rPr kumimoji="0" lang="en-US" altLang="en-US" sz="20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международной</a:t>
            </a:r>
            <a:r>
              <a:rPr kumimoji="0" lang="en-US" altLang="en-US" sz="20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</a:t>
            </a:r>
            <a:r>
              <a:rPr kumimoji="0" lang="en-US" altLang="en-US" sz="20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фазе</a:t>
            </a:r>
            <a:r>
              <a:rPr kumimoji="0" lang="en-US" altLang="en-US" sz="20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, </a:t>
            </a:r>
            <a:r>
              <a:rPr kumimoji="0" lang="en-US" altLang="en-US" sz="20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однако</a:t>
            </a:r>
            <a:r>
              <a:rPr kumimoji="0" lang="en-US" altLang="en-US" sz="20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</a:t>
            </a:r>
            <a:r>
              <a:rPr kumimoji="0" lang="en-US" altLang="en-US" sz="20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могут</a:t>
            </a:r>
            <a:r>
              <a:rPr kumimoji="0" lang="en-US" altLang="en-US" sz="20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</a:t>
            </a:r>
            <a:r>
              <a:rPr kumimoji="0" lang="en-US" altLang="en-US" sz="20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применяться</a:t>
            </a:r>
            <a:r>
              <a:rPr kumimoji="0" lang="en-US" altLang="en-US" sz="20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к </a:t>
            </a:r>
            <a:r>
              <a:rPr kumimoji="0" lang="en-US" altLang="en-US" sz="20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срокам</a:t>
            </a:r>
            <a:r>
              <a:rPr kumimoji="0" lang="en-US" altLang="en-US" sz="20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</a:t>
            </a:r>
            <a:r>
              <a:rPr kumimoji="0" lang="en-US" altLang="en-US" sz="20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на</a:t>
            </a:r>
            <a:r>
              <a:rPr kumimoji="0" lang="en-US" altLang="en-US" sz="20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</a:t>
            </a:r>
            <a:r>
              <a:rPr kumimoji="0" lang="en-US" altLang="en-US" sz="20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национальной</a:t>
            </a:r>
            <a:r>
              <a:rPr kumimoji="0" lang="en-US" altLang="en-US" sz="20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</a:t>
            </a:r>
            <a:r>
              <a:rPr kumimoji="0" lang="en-US" altLang="en-US" sz="20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фазе</a:t>
            </a:r>
            <a:endParaRPr kumimoji="0" lang="en-US" altLang="en-US" sz="2000" b="0" i="0" u="none" strike="noStrike" kern="1200" cap="none" spc="0" normalizeH="0" baseline="0" noProof="0" dirty="0">
              <a:highlight>
                <a:srgbClr val="000000">
                  <a:alpha val="0"/>
                </a:srgbClr>
              </a:highlight>
              <a:uLnTx/>
              <a:uFillTx/>
              <a:latin typeface="Arial"/>
              <a:ea typeface="Arial"/>
              <a:cs typeface="Arial"/>
              <a:sym typeface="Wingdings"/>
            </a:endParaRP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 err="1"/>
              <a:t>Приоритетный</a:t>
            </a:r>
            <a:r>
              <a:rPr lang="en-US" sz="2000" dirty="0"/>
              <a:t> </a:t>
            </a:r>
            <a:r>
              <a:rPr lang="en-US" sz="2000" dirty="0" err="1"/>
              <a:t>период</a:t>
            </a:r>
            <a:r>
              <a:rPr lang="en-US" sz="2000" dirty="0"/>
              <a:t>:</a:t>
            </a:r>
          </a:p>
          <a:p>
            <a:pPr lvl="1">
              <a:buClr>
                <a:srgbClr val="86001A"/>
              </a:buClr>
              <a:buFont typeface="Wingdings" panose="05000000000000000000" pitchFamily="2" charset="2"/>
              <a:buChar char="q"/>
            </a:pPr>
            <a:r>
              <a:rPr lang="en-US" sz="2000" dirty="0" err="1"/>
              <a:t>Только</a:t>
            </a:r>
            <a:r>
              <a:rPr lang="en-US" sz="2000" dirty="0"/>
              <a:t> в </a:t>
            </a:r>
            <a:r>
              <a:rPr lang="en-US" sz="2000" dirty="0" err="1"/>
              <a:t>том</a:t>
            </a:r>
            <a:r>
              <a:rPr lang="en-US" sz="2000" dirty="0"/>
              <a:t> </a:t>
            </a:r>
            <a:r>
              <a:rPr lang="en-US" sz="2000" dirty="0" err="1"/>
              <a:t>случае</a:t>
            </a:r>
            <a:r>
              <a:rPr lang="en-US" sz="2000" dirty="0"/>
              <a:t>, </a:t>
            </a:r>
            <a:r>
              <a:rPr lang="en-US" sz="2000" dirty="0" err="1"/>
              <a:t>если</a:t>
            </a:r>
            <a:r>
              <a:rPr lang="en-US" sz="2000" dirty="0"/>
              <a:t> </a:t>
            </a:r>
            <a:r>
              <a:rPr lang="en-US" sz="2000" dirty="0" err="1"/>
              <a:t>Ведомство</a:t>
            </a:r>
            <a:r>
              <a:rPr lang="en-US" sz="2000" dirty="0"/>
              <a:t> </a:t>
            </a:r>
            <a:r>
              <a:rPr lang="en-US" sz="2000" dirty="0" err="1"/>
              <a:t>объявило</a:t>
            </a:r>
            <a:r>
              <a:rPr lang="en-US" sz="2000" dirty="0"/>
              <a:t> </a:t>
            </a:r>
            <a:r>
              <a:rPr lang="en-US" sz="2000" dirty="0" err="1"/>
              <a:t>себя</a:t>
            </a:r>
            <a:r>
              <a:rPr lang="en-US" sz="2000" dirty="0"/>
              <a:t> </a:t>
            </a:r>
            <a:r>
              <a:rPr lang="en-US" sz="2000" dirty="0" err="1"/>
              <a:t>закрытым</a:t>
            </a:r>
            <a:r>
              <a:rPr lang="en-US" sz="2000" dirty="0"/>
              <a:t> </a:t>
            </a:r>
            <a:r>
              <a:rPr lang="en-US" sz="2000" dirty="0" err="1"/>
              <a:t>для</a:t>
            </a:r>
            <a:r>
              <a:rPr lang="en-US" sz="2000" dirty="0"/>
              <a:t> </a:t>
            </a:r>
            <a:r>
              <a:rPr lang="en-US" sz="2000" dirty="0" err="1"/>
              <a:t>подачи</a:t>
            </a:r>
            <a:r>
              <a:rPr lang="en-US" sz="2000" dirty="0"/>
              <a:t> </a:t>
            </a:r>
            <a:r>
              <a:rPr lang="en-US" sz="2000" dirty="0" err="1"/>
              <a:t>заявок</a:t>
            </a:r>
            <a:r>
              <a:rPr lang="en-US" sz="2000" dirty="0"/>
              <a:t>, </a:t>
            </a:r>
            <a:r>
              <a:rPr lang="en-US" sz="2000" dirty="0" err="1"/>
              <a:t>будет</a:t>
            </a:r>
            <a:r>
              <a:rPr lang="en-US" sz="2000" dirty="0"/>
              <a:t> </a:t>
            </a:r>
            <a:r>
              <a:rPr lang="en-US" sz="2000" dirty="0" err="1" smtClean="0"/>
              <a:t>применяться</a:t>
            </a:r>
            <a:r>
              <a:rPr lang="en-US" sz="2000" dirty="0" smtClean="0"/>
              <a:t> </a:t>
            </a:r>
            <a:r>
              <a:rPr lang="en-US" sz="2000" dirty="0" err="1" smtClean="0"/>
              <a:t>Стать</a:t>
            </a:r>
            <a:r>
              <a:rPr lang="ru-RU" sz="2000" dirty="0" smtClean="0"/>
              <a:t>я</a:t>
            </a:r>
            <a:r>
              <a:rPr lang="en-US" sz="2000" dirty="0" smtClean="0"/>
              <a:t> </a:t>
            </a:r>
            <a:r>
              <a:rPr lang="en-US" sz="2000" dirty="0"/>
              <a:t>4C (3) </a:t>
            </a:r>
            <a:r>
              <a:rPr lang="en-US" sz="2000" dirty="0" err="1"/>
              <a:t>Парижской</a:t>
            </a:r>
            <a:r>
              <a:rPr lang="en-US" sz="2000" dirty="0"/>
              <a:t> </a:t>
            </a:r>
            <a:r>
              <a:rPr lang="en-US" sz="2000" dirty="0" err="1"/>
              <a:t>конвенции</a:t>
            </a:r>
            <a:r>
              <a:rPr lang="en-US" sz="2000" dirty="0"/>
              <a:t>.</a:t>
            </a:r>
          </a:p>
          <a:p>
            <a:pPr lvl="1">
              <a:buClr>
                <a:srgbClr val="86001A"/>
              </a:buClr>
              <a:buFont typeface="Wingdings" panose="05000000000000000000" pitchFamily="2" charset="2"/>
              <a:buChar char="q"/>
            </a:pPr>
            <a:r>
              <a:rPr kumimoji="0" lang="en-US" sz="20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В </a:t>
            </a:r>
            <a:r>
              <a:rPr kumimoji="0" lang="en-US" sz="20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тех</a:t>
            </a:r>
            <a:r>
              <a:rPr kumimoji="0" lang="en-US" sz="20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случаях</a:t>
            </a:r>
            <a:r>
              <a:rPr kumimoji="0" lang="en-US" sz="20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, </a:t>
            </a:r>
            <a:r>
              <a:rPr kumimoji="0" lang="en-US" sz="20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когда</a:t>
            </a:r>
            <a:r>
              <a:rPr kumimoji="0" lang="en-US" sz="20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Ведомства</a:t>
            </a:r>
            <a:r>
              <a:rPr kumimoji="0" lang="en-US" sz="20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остаются</a:t>
            </a:r>
            <a:r>
              <a:rPr kumimoji="0" lang="en-US" sz="20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открытыми</a:t>
            </a:r>
            <a:r>
              <a:rPr kumimoji="0" lang="en-US" sz="20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, </a:t>
            </a:r>
            <a:r>
              <a:rPr kumimoji="0" lang="en-US" sz="20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можно</a:t>
            </a:r>
            <a:r>
              <a:rPr kumimoji="0" lang="en-US" sz="20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рассчитывать</a:t>
            </a:r>
            <a:r>
              <a:rPr kumimoji="0" lang="en-US" sz="20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(</a:t>
            </a:r>
            <a:r>
              <a:rPr kumimoji="0" lang="en-US" sz="20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по</a:t>
            </a:r>
            <a:r>
              <a:rPr kumimoji="0" lang="en-US" sz="20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правилу</a:t>
            </a:r>
            <a:r>
              <a:rPr kumimoji="0" lang="en-US" sz="20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</a:t>
            </a:r>
            <a:r>
              <a:rPr kumimoji="0" lang="en-US" sz="2000" b="0" i="0" u="none" strike="noStrike" kern="1200" cap="none" spc="0" normalizeH="0" baseline="0" noProof="0" dirty="0" smtClean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26</a:t>
            </a:r>
            <a:r>
              <a:rPr kumimoji="0" lang="en-US" sz="2000" b="0" i="1" u="none" strike="noStrike" kern="1200" cap="none" spc="0" normalizeH="0" baseline="0" noProof="0" dirty="0" smtClean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bis</a:t>
            </a:r>
            <a:r>
              <a:rPr kumimoji="0" lang="en-US" sz="2000" b="0" i="0" u="none" strike="noStrike" kern="1200" cap="none" spc="0" normalizeH="0" baseline="0" noProof="0" dirty="0" smtClean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.3 </a:t>
            </a:r>
            <a:r>
              <a:rPr kumimoji="0" lang="en-US" sz="20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и 49 </a:t>
            </a:r>
            <a:r>
              <a:rPr kumimoji="0" lang="en-US" sz="2000" b="0" i="1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ter</a:t>
            </a:r>
            <a:r>
              <a:rPr kumimoji="0" lang="en-US" sz="20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) </a:t>
            </a:r>
            <a:r>
              <a:rPr kumimoji="0" lang="en-US" sz="20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на</a:t>
            </a:r>
            <a:r>
              <a:rPr kumimoji="0" lang="en-US" sz="20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восстановление</a:t>
            </a:r>
            <a:r>
              <a:rPr kumimoji="0" lang="en-US" sz="20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права</a:t>
            </a:r>
            <a:r>
              <a:rPr kumimoji="0" lang="en-US" sz="20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на</a:t>
            </a:r>
            <a:r>
              <a:rPr kumimoji="0" lang="en-US" sz="20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приоритет</a:t>
            </a:r>
            <a:r>
              <a:rPr kumimoji="0" lang="en-US" sz="20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(</a:t>
            </a:r>
            <a:r>
              <a:rPr kumimoji="0" lang="en-US" sz="20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если</a:t>
            </a:r>
            <a:r>
              <a:rPr kumimoji="0" lang="en-US" sz="20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это</a:t>
            </a:r>
            <a:r>
              <a:rPr kumimoji="0" lang="en-US" sz="20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применимо</a:t>
            </a:r>
            <a:r>
              <a:rPr kumimoji="0" lang="en-US" sz="20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67393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52379" y="-70517"/>
            <a:ext cx="9036496" cy="1143000"/>
          </a:xfrm>
        </p:spPr>
        <p:txBody>
          <a:bodyPr/>
          <a:lstStyle/>
          <a:p>
            <a:pPr algn="ctr"/>
            <a:r>
              <a:rPr lang="en-US" sz="3200" dirty="0" err="1"/>
              <a:t>Особые</a:t>
            </a:r>
            <a:r>
              <a:rPr lang="en-US" sz="3200" dirty="0"/>
              <a:t> </a:t>
            </a:r>
            <a:r>
              <a:rPr lang="en-US" sz="3200" dirty="0" err="1"/>
              <a:t>защитные</a:t>
            </a:r>
            <a:r>
              <a:rPr lang="en-US" sz="3200" dirty="0"/>
              <a:t> </a:t>
            </a:r>
            <a:r>
              <a:rPr lang="en-US" sz="3200" dirty="0" err="1"/>
              <a:t>меры</a:t>
            </a:r>
            <a:r>
              <a:rPr lang="en-US" sz="3200" dirty="0"/>
              <a:t> </a:t>
            </a:r>
            <a:r>
              <a:rPr lang="en-US" sz="3200" dirty="0" err="1"/>
              <a:t>согласно</a:t>
            </a:r>
            <a:r>
              <a:rPr lang="en-US" sz="3200" dirty="0"/>
              <a:t> РСТ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390" y="980728"/>
            <a:ext cx="8712968" cy="5616624"/>
          </a:xfrm>
        </p:spPr>
        <p:txBody>
          <a:bodyPr/>
          <a:lstStyle/>
          <a:p>
            <a:r>
              <a:rPr lang="en-US" sz="2000" dirty="0" err="1"/>
              <a:t>Правило</a:t>
            </a:r>
            <a:r>
              <a:rPr lang="en-US" sz="2000" dirty="0"/>
              <a:t> 82</a:t>
            </a:r>
            <a:r>
              <a:rPr lang="en-US" sz="2000" i="1" dirty="0"/>
              <a:t>quater</a:t>
            </a:r>
            <a:r>
              <a:rPr lang="en-US" sz="2000" dirty="0"/>
              <a:t>.1 - </a:t>
            </a:r>
            <a:r>
              <a:rPr lang="en-US" sz="2000" dirty="0" err="1"/>
              <a:t>уважительные</a:t>
            </a:r>
            <a:r>
              <a:rPr lang="en-US" sz="2000" dirty="0"/>
              <a:t> </a:t>
            </a:r>
            <a:r>
              <a:rPr lang="en-US" sz="2000" dirty="0" err="1"/>
              <a:t>причины</a:t>
            </a:r>
            <a:r>
              <a:rPr lang="en-US" sz="2000" dirty="0"/>
              <a:t> </a:t>
            </a:r>
            <a:r>
              <a:rPr lang="en-US" sz="2000" dirty="0" err="1"/>
              <a:t>несоблюдения</a:t>
            </a:r>
            <a:r>
              <a:rPr lang="en-US" sz="2000" dirty="0"/>
              <a:t> </a:t>
            </a:r>
            <a:r>
              <a:rPr lang="en-US" sz="2000" dirty="0" err="1"/>
              <a:t>сроков</a:t>
            </a:r>
            <a:r>
              <a:rPr lang="en-US" sz="2000" dirty="0"/>
              <a:t> </a:t>
            </a:r>
            <a:r>
              <a:rPr lang="en-US" sz="2000" dirty="0" smtClean="0"/>
              <a:t>«</a:t>
            </a:r>
            <a:r>
              <a:rPr lang="ru-RU" sz="2000" dirty="0" smtClean="0"/>
              <a:t>по причине</a:t>
            </a:r>
            <a:r>
              <a:rPr lang="en-US" sz="2000" dirty="0" smtClean="0"/>
              <a:t> </a:t>
            </a:r>
            <a:r>
              <a:rPr lang="en-US" sz="2000" dirty="0"/>
              <a:t>... </a:t>
            </a:r>
            <a:r>
              <a:rPr lang="en-US" sz="2000" dirty="0" err="1"/>
              <a:t>стихийного</a:t>
            </a:r>
            <a:r>
              <a:rPr lang="en-US" sz="2000" dirty="0"/>
              <a:t> </a:t>
            </a:r>
            <a:r>
              <a:rPr lang="en-US" sz="2000" dirty="0" err="1"/>
              <a:t>бедствия</a:t>
            </a:r>
            <a:r>
              <a:rPr lang="en-US" sz="2000" dirty="0"/>
              <a:t> ... </a:t>
            </a:r>
            <a:r>
              <a:rPr lang="en-US" sz="2000" dirty="0" err="1"/>
              <a:t>или</a:t>
            </a:r>
            <a:r>
              <a:rPr lang="en-US" sz="2000" dirty="0"/>
              <a:t> </a:t>
            </a:r>
            <a:r>
              <a:rPr lang="en-US" sz="2000" dirty="0" err="1"/>
              <a:t>других</a:t>
            </a:r>
            <a:r>
              <a:rPr lang="en-US" sz="2000" dirty="0"/>
              <a:t> </a:t>
            </a:r>
            <a:r>
              <a:rPr lang="en-US" sz="2000" dirty="0" err="1"/>
              <a:t>аналогичных</a:t>
            </a:r>
            <a:r>
              <a:rPr lang="en-US" sz="2000" dirty="0"/>
              <a:t> </a:t>
            </a:r>
            <a:r>
              <a:rPr lang="en-US" sz="2000" dirty="0" err="1"/>
              <a:t>причин</a:t>
            </a:r>
            <a:r>
              <a:rPr lang="en-US" sz="2000" dirty="0"/>
              <a:t>"</a:t>
            </a:r>
          </a:p>
          <a:p>
            <a:pPr lvl="1">
              <a:buClr>
                <a:srgbClr val="86001A"/>
              </a:buClr>
              <a:buFont typeface="Wingdings" panose="05000000000000000000" pitchFamily="2" charset="2"/>
              <a:buChar char="q"/>
            </a:pPr>
            <a:r>
              <a:rPr kumimoji="0" lang="en-US" sz="20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Правило</a:t>
            </a:r>
            <a:r>
              <a:rPr kumimoji="0" lang="en-US" sz="20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82</a:t>
            </a:r>
            <a:r>
              <a:rPr kumimoji="0" lang="en-US" sz="2000" b="0" i="1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quater</a:t>
            </a:r>
            <a:r>
              <a:rPr sz="2000" dirty="0"/>
              <a:t> </a:t>
            </a:r>
            <a:r>
              <a:rPr kumimoji="0" lang="en-US" sz="20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.1 </a:t>
            </a:r>
            <a:r>
              <a:rPr kumimoji="0" lang="en-US" sz="20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применяется</a:t>
            </a:r>
            <a:r>
              <a:rPr kumimoji="0" lang="en-US" sz="20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ко</a:t>
            </a:r>
            <a:r>
              <a:rPr kumimoji="0" lang="en-US" sz="20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всем</a:t>
            </a:r>
            <a:r>
              <a:rPr kumimoji="0" lang="en-US" sz="20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срокам</a:t>
            </a:r>
            <a:r>
              <a:rPr kumimoji="0" lang="en-US" sz="20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согласно</a:t>
            </a:r>
            <a:r>
              <a:rPr kumimoji="0" lang="en-US" sz="2000" b="0" i="0" u="none" strike="noStrike" kern="1200" cap="none" spc="0" normalizeH="0" baseline="0" noProof="0" dirty="0" smtClean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РСТ </a:t>
            </a:r>
            <a:r>
              <a:rPr kumimoji="0" lang="en-US" sz="20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(</a:t>
            </a:r>
            <a:r>
              <a:rPr kumimoji="0" lang="en-US" sz="20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например</a:t>
            </a:r>
            <a:r>
              <a:rPr kumimoji="0" lang="en-US" sz="20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, </a:t>
            </a:r>
            <a:r>
              <a:rPr kumimoji="0" lang="en-US" sz="20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уплата</a:t>
            </a:r>
            <a:r>
              <a:rPr kumimoji="0" lang="en-US" sz="20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пошлин</a:t>
            </a:r>
            <a:r>
              <a:rPr kumimoji="0" lang="en-US" sz="20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, </a:t>
            </a:r>
            <a:r>
              <a:rPr kumimoji="0" lang="en-US" sz="20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предоставление</a:t>
            </a:r>
            <a:r>
              <a:rPr kumimoji="0" lang="en-US" sz="20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приоритетных</a:t>
            </a:r>
            <a:r>
              <a:rPr kumimoji="0" lang="en-US" sz="20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документов</a:t>
            </a:r>
            <a:r>
              <a:rPr kumimoji="0" lang="en-US" sz="20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, </a:t>
            </a:r>
            <a:r>
              <a:rPr kumimoji="0" lang="en-US" sz="20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исправление</a:t>
            </a:r>
            <a:r>
              <a:rPr kumimoji="0" lang="en-US" sz="20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притязаний</a:t>
            </a:r>
            <a:r>
              <a:rPr kumimoji="0" lang="en-US" sz="20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на</a:t>
            </a:r>
            <a:r>
              <a:rPr kumimoji="0" lang="en-US" sz="20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приоритет</a:t>
            </a:r>
            <a:r>
              <a:rPr kumimoji="0" lang="en-US" sz="20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и </a:t>
            </a:r>
            <a:r>
              <a:rPr kumimoji="0" lang="en-US" sz="20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т.д</a:t>
            </a:r>
            <a:r>
              <a:rPr kumimoji="0" lang="en-US" sz="20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.) </a:t>
            </a:r>
            <a:r>
              <a:rPr kumimoji="0" lang="en-US" sz="20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за</a:t>
            </a:r>
            <a:r>
              <a:rPr kumimoji="0" lang="en-US" sz="20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исключением</a:t>
            </a:r>
            <a:r>
              <a:rPr kumimoji="0" lang="en-US" sz="20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приоритетного</a:t>
            </a:r>
            <a:r>
              <a:rPr kumimoji="0" lang="en-US" sz="20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периода</a:t>
            </a:r>
            <a:r>
              <a:rPr kumimoji="0" lang="en-US" sz="20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и </a:t>
            </a:r>
            <a:r>
              <a:rPr kumimoji="0" lang="en-US" sz="20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срока</a:t>
            </a:r>
            <a:r>
              <a:rPr kumimoji="0" lang="en-US" sz="20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перехода</a:t>
            </a:r>
            <a:r>
              <a:rPr kumimoji="0" lang="en-US" sz="20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на</a:t>
            </a:r>
            <a:r>
              <a:rPr kumimoji="0" lang="en-US" sz="20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национальную</a:t>
            </a:r>
            <a:r>
              <a:rPr kumimoji="0" lang="en-US" sz="20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фазу</a:t>
            </a:r>
            <a:endParaRPr kumimoji="0" lang="en-US" sz="2000" b="0" i="0" u="none" strike="noStrike" kern="1200" cap="none" spc="0" normalizeH="0" baseline="0" noProof="0" dirty="0">
              <a:highlight>
                <a:srgbClr val="000000">
                  <a:alpha val="0"/>
                </a:srgbClr>
              </a:highlight>
              <a:uLnTx/>
              <a:uFillTx/>
              <a:latin typeface="Arial"/>
              <a:ea typeface="Arial"/>
              <a:cs typeface="Arial"/>
              <a:sym typeface="Wingdings"/>
            </a:endParaRPr>
          </a:p>
          <a:p>
            <a:pPr lvl="1">
              <a:buClr>
                <a:srgbClr val="86001A"/>
              </a:buClr>
              <a:buFont typeface="Wingdings" panose="05000000000000000000" pitchFamily="2" charset="2"/>
              <a:buChar char="q"/>
            </a:pPr>
            <a:r>
              <a:rPr lang="en-US" sz="2000" dirty="0"/>
              <a:t>МБ </a:t>
            </a:r>
            <a:r>
              <a:rPr lang="ru-RU" sz="2000" dirty="0" smtClean="0"/>
              <a:t>рассмотрит</a:t>
            </a:r>
            <a:r>
              <a:rPr lang="ru-RU" sz="2000" dirty="0"/>
              <a:t> </a:t>
            </a:r>
            <a:r>
              <a:rPr lang="ru-RU" sz="2000" dirty="0" smtClean="0"/>
              <a:t>такие запросы</a:t>
            </a:r>
            <a:r>
              <a:rPr lang="en-US" sz="2000" dirty="0" smtClean="0"/>
              <a:t> </a:t>
            </a:r>
            <a:r>
              <a:rPr lang="en-US" sz="2000" dirty="0" err="1"/>
              <a:t>благоприятным</a:t>
            </a:r>
            <a:r>
              <a:rPr lang="en-US" sz="2000" dirty="0"/>
              <a:t> </a:t>
            </a:r>
            <a:r>
              <a:rPr lang="en-US" sz="2000" dirty="0" err="1"/>
              <a:t>образом</a:t>
            </a:r>
            <a:endParaRPr lang="en-US" sz="2000" dirty="0"/>
          </a:p>
          <a:p>
            <a:pPr lvl="1">
              <a:buClr>
                <a:srgbClr val="86001A"/>
              </a:buClr>
              <a:buFont typeface="Wingdings" panose="05000000000000000000" pitchFamily="2" charset="2"/>
              <a:buChar char="q"/>
            </a:pPr>
            <a:r>
              <a:rPr lang="en-US" sz="2000" dirty="0" err="1"/>
              <a:t>Не</a:t>
            </a:r>
            <a:r>
              <a:rPr lang="en-US" sz="2000" dirty="0"/>
              <a:t> </a:t>
            </a:r>
            <a:r>
              <a:rPr lang="en-US" sz="2000" dirty="0" err="1"/>
              <a:t>потребует</a:t>
            </a:r>
            <a:r>
              <a:rPr lang="en-US" sz="2000" dirty="0"/>
              <a:t> </a:t>
            </a:r>
            <a:r>
              <a:rPr lang="en-US" sz="2000" dirty="0" err="1"/>
              <a:t>доказательств</a:t>
            </a:r>
            <a:r>
              <a:rPr lang="en-US" sz="2000" dirty="0"/>
              <a:t> </a:t>
            </a:r>
            <a:r>
              <a:rPr lang="en-US" sz="2000" dirty="0" err="1"/>
              <a:t>того</a:t>
            </a:r>
            <a:r>
              <a:rPr lang="en-US" sz="2000" dirty="0"/>
              <a:t>, </a:t>
            </a:r>
            <a:r>
              <a:rPr lang="en-US" sz="2000" dirty="0" err="1"/>
              <a:t>что</a:t>
            </a:r>
            <a:r>
              <a:rPr lang="en-US" sz="2000" dirty="0"/>
              <a:t> </a:t>
            </a:r>
            <a:r>
              <a:rPr lang="en-US" sz="2000" dirty="0" err="1"/>
              <a:t>вирус</a:t>
            </a:r>
            <a:r>
              <a:rPr lang="en-US" sz="2000" dirty="0"/>
              <a:t> </a:t>
            </a:r>
            <a:r>
              <a:rPr lang="en-US" sz="2000" dirty="0" err="1"/>
              <a:t>затронул</a:t>
            </a:r>
            <a:r>
              <a:rPr lang="en-US" sz="2000" dirty="0"/>
              <a:t> </a:t>
            </a:r>
            <a:r>
              <a:rPr lang="en-US" sz="2000" dirty="0" err="1"/>
              <a:t>населенный</a:t>
            </a:r>
            <a:r>
              <a:rPr lang="en-US" sz="2000" dirty="0"/>
              <a:t> </a:t>
            </a:r>
            <a:r>
              <a:rPr lang="en-US" sz="2000" dirty="0" err="1"/>
              <a:t>пункт</a:t>
            </a:r>
            <a:endParaRPr lang="en-US" sz="2000" dirty="0"/>
          </a:p>
          <a:p>
            <a:pPr lvl="1">
              <a:buClr>
                <a:srgbClr val="86001A"/>
              </a:buClr>
              <a:buFont typeface="Wingdings" panose="05000000000000000000" pitchFamily="2" charset="2"/>
              <a:buChar char="q"/>
            </a:pPr>
            <a:r>
              <a:rPr lang="en-US" sz="2000" dirty="0" err="1"/>
              <a:t>Генеральный</a:t>
            </a:r>
            <a:r>
              <a:rPr lang="en-US" sz="2000" dirty="0"/>
              <a:t> </a:t>
            </a:r>
            <a:r>
              <a:rPr lang="en-US" sz="2000" dirty="0" err="1"/>
              <a:t>директор</a:t>
            </a:r>
            <a:r>
              <a:rPr lang="en-US" sz="2000" dirty="0"/>
              <a:t> </a:t>
            </a:r>
            <a:r>
              <a:rPr lang="en-US" sz="2000" dirty="0" err="1"/>
              <a:t>призывает</a:t>
            </a:r>
            <a:r>
              <a:rPr lang="en-US" sz="2000" dirty="0"/>
              <a:t> </a:t>
            </a:r>
            <a:r>
              <a:rPr lang="en-US" sz="2000" dirty="0" err="1"/>
              <a:t>национальные</a:t>
            </a:r>
            <a:r>
              <a:rPr lang="en-US" sz="2000" dirty="0"/>
              <a:t> </a:t>
            </a:r>
            <a:r>
              <a:rPr lang="en-US" sz="2000" dirty="0" err="1"/>
              <a:t>Ведомства</a:t>
            </a:r>
            <a:r>
              <a:rPr lang="en-US" sz="2000" dirty="0"/>
              <a:t> </a:t>
            </a:r>
            <a:r>
              <a:rPr lang="en-US" sz="2000" dirty="0" err="1"/>
              <a:t>поступать</a:t>
            </a:r>
            <a:r>
              <a:rPr lang="en-US" sz="2000" dirty="0"/>
              <a:t> </a:t>
            </a:r>
            <a:r>
              <a:rPr lang="en-US" sz="2000" dirty="0" err="1"/>
              <a:t>сходным</a:t>
            </a:r>
            <a:r>
              <a:rPr lang="en-US" sz="2000" dirty="0"/>
              <a:t> </a:t>
            </a:r>
            <a:r>
              <a:rPr lang="en-US" sz="2000" dirty="0" err="1"/>
              <a:t>образом</a:t>
            </a:r>
            <a:r>
              <a:rPr lang="en-US" sz="2000" dirty="0"/>
              <a:t> (https://www.wipo.int/pct/en/news/2020/news_0009.html)</a:t>
            </a:r>
          </a:p>
          <a:p>
            <a:pPr marL="457200" lvl="1" indent="0">
              <a:buNone/>
            </a:pPr>
            <a:endParaRPr lang="en-US" sz="2000" dirty="0"/>
          </a:p>
          <a:p>
            <a:r>
              <a:rPr lang="en-US" sz="2000" dirty="0" err="1"/>
              <a:t>Правила</a:t>
            </a:r>
            <a:r>
              <a:rPr lang="en-US" sz="2000" dirty="0"/>
              <a:t> 80.6 и 82: </a:t>
            </a:r>
            <a:r>
              <a:rPr lang="en-US" sz="2000" dirty="0" err="1"/>
              <a:t>задержка</a:t>
            </a:r>
            <a:r>
              <a:rPr lang="en-US" sz="2000" dirty="0"/>
              <a:t> </a:t>
            </a:r>
            <a:r>
              <a:rPr lang="en-US" sz="2000" dirty="0" err="1"/>
              <a:t>почты</a:t>
            </a:r>
            <a:r>
              <a:rPr lang="en-US" sz="2000" dirty="0"/>
              <a:t> (</a:t>
            </a:r>
            <a:r>
              <a:rPr lang="en-US" sz="2000" dirty="0" err="1"/>
              <a:t>правило</a:t>
            </a:r>
            <a:r>
              <a:rPr lang="en-US" sz="2000" dirty="0"/>
              <a:t> 5 и 7 </a:t>
            </a:r>
            <a:r>
              <a:rPr lang="en-US" sz="2000" dirty="0" err="1"/>
              <a:t>дней</a:t>
            </a:r>
            <a:r>
              <a:rPr lang="en-US" sz="2000" dirty="0"/>
              <a:t>)</a:t>
            </a:r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32417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6661" y="163582"/>
            <a:ext cx="8579296" cy="1143000"/>
          </a:xfrm>
        </p:spPr>
        <p:txBody>
          <a:bodyPr/>
          <a:lstStyle/>
          <a:p>
            <a:r>
              <a:rPr lang="en-US" sz="3200" dirty="0" err="1"/>
              <a:t>Особые</a:t>
            </a:r>
            <a:r>
              <a:rPr lang="en-US" sz="3200" dirty="0"/>
              <a:t> </a:t>
            </a:r>
            <a:r>
              <a:rPr lang="en-US" sz="3200" dirty="0" err="1"/>
              <a:t>защитные</a:t>
            </a:r>
            <a:r>
              <a:rPr lang="en-US" sz="3200" dirty="0"/>
              <a:t> </a:t>
            </a:r>
            <a:r>
              <a:rPr lang="en-US" sz="3200" dirty="0" err="1"/>
              <a:t>меры</a:t>
            </a:r>
            <a:r>
              <a:rPr lang="en-US" sz="3200" dirty="0"/>
              <a:t> </a:t>
            </a:r>
            <a:r>
              <a:rPr lang="en-US" sz="3200" dirty="0" err="1"/>
              <a:t>согласно</a:t>
            </a:r>
            <a:r>
              <a:rPr lang="en-US" sz="3200" dirty="0"/>
              <a:t> РСТ (3</a:t>
            </a:r>
            <a:r>
              <a:rPr lang="en-US" sz="3200" dirty="0" smtClean="0"/>
              <a:t>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793" y="1484784"/>
            <a:ext cx="8229600" cy="5256584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000" dirty="0" smtClean="0"/>
              <a:t>Отсрочка</a:t>
            </a:r>
            <a:r>
              <a:rPr lang="ru-RU" sz="2000" dirty="0"/>
              <a:t> в</a:t>
            </a:r>
            <a:r>
              <a:rPr lang="en-US" sz="2000" dirty="0"/>
              <a:t> </a:t>
            </a:r>
            <a:r>
              <a:rPr lang="en-US" sz="2000" dirty="0" smtClean="0"/>
              <a:t>RO/IB</a:t>
            </a:r>
            <a:r>
              <a:rPr lang="ru-RU" sz="2000" dirty="0" smtClean="0"/>
              <a:t> выпуска </a:t>
            </a:r>
            <a:r>
              <a:rPr lang="en-US" sz="2000" dirty="0" err="1" smtClean="0"/>
              <a:t>формы</a:t>
            </a:r>
            <a:r>
              <a:rPr lang="en-US" sz="2000" dirty="0" smtClean="0"/>
              <a:t> </a:t>
            </a:r>
            <a:r>
              <a:rPr lang="en-US" sz="2000" dirty="0"/>
              <a:t>PCT/RO/117 ("</a:t>
            </a:r>
            <a:r>
              <a:rPr lang="en-US" sz="2000" dirty="0" err="1"/>
              <a:t>Уведомление</a:t>
            </a:r>
            <a:r>
              <a:rPr lang="en-US" sz="2000" dirty="0"/>
              <a:t> о </a:t>
            </a:r>
            <a:r>
              <a:rPr lang="en-US" sz="2000" dirty="0" err="1"/>
              <a:t>том</a:t>
            </a:r>
            <a:r>
              <a:rPr lang="en-US" sz="2000" dirty="0"/>
              <a:t>, </a:t>
            </a:r>
            <a:r>
              <a:rPr lang="en-US" sz="2000" dirty="0" err="1"/>
              <a:t>что</a:t>
            </a:r>
            <a:r>
              <a:rPr lang="en-US" sz="2000" dirty="0"/>
              <a:t> </a:t>
            </a:r>
            <a:r>
              <a:rPr lang="en-US" sz="2000" dirty="0" err="1"/>
              <a:t>международная</a:t>
            </a:r>
            <a:r>
              <a:rPr lang="en-US" sz="2000" dirty="0"/>
              <a:t> </a:t>
            </a:r>
            <a:r>
              <a:rPr lang="en-US" sz="2000" dirty="0" err="1"/>
              <a:t>заявка</a:t>
            </a:r>
            <a:r>
              <a:rPr lang="en-US" sz="2000" dirty="0"/>
              <a:t> </a:t>
            </a:r>
            <a:r>
              <a:rPr lang="en-US" sz="2000" dirty="0" err="1"/>
              <a:t>считается</a:t>
            </a:r>
            <a:r>
              <a:rPr lang="en-US" sz="2000" dirty="0"/>
              <a:t> </a:t>
            </a:r>
            <a:r>
              <a:rPr lang="en-US" sz="2000" dirty="0" err="1"/>
              <a:t>изъятой</a:t>
            </a:r>
            <a:r>
              <a:rPr lang="en-US" sz="2000" dirty="0" smtClean="0"/>
              <a:t>")</a:t>
            </a:r>
            <a:endParaRPr lang="en-US" sz="2000" dirty="0"/>
          </a:p>
          <a:p>
            <a:pPr lvl="1">
              <a:spcBef>
                <a:spcPts val="400"/>
              </a:spcBef>
              <a:spcAft>
                <a:spcPts val="400"/>
              </a:spcAft>
              <a:buClr>
                <a:srgbClr val="86001A"/>
              </a:buClr>
              <a:buFont typeface="Wingdings" panose="05000000000000000000" pitchFamily="2" charset="2"/>
              <a:buChar char="q"/>
            </a:pPr>
            <a:r>
              <a:rPr lang="en-US" sz="2000" dirty="0" err="1"/>
              <a:t>если</a:t>
            </a:r>
            <a:r>
              <a:rPr lang="en-US" sz="2000" dirty="0"/>
              <a:t> </a:t>
            </a:r>
            <a:r>
              <a:rPr lang="en-US" sz="2000" dirty="0" err="1"/>
              <a:t>заявитель</a:t>
            </a:r>
            <a:r>
              <a:rPr lang="en-US" sz="2000" dirty="0"/>
              <a:t> </a:t>
            </a:r>
            <a:r>
              <a:rPr lang="en-US" sz="2000" dirty="0" err="1"/>
              <a:t>не</a:t>
            </a:r>
            <a:r>
              <a:rPr lang="en-US" sz="2000" dirty="0"/>
              <a:t> </a:t>
            </a:r>
            <a:r>
              <a:rPr lang="en-US" sz="2000" dirty="0" err="1"/>
              <a:t>оплатил</a:t>
            </a:r>
            <a:r>
              <a:rPr lang="en-US" sz="2000" dirty="0"/>
              <a:t> </a:t>
            </a:r>
            <a:r>
              <a:rPr lang="en-US" sz="2000" dirty="0" err="1"/>
              <a:t>все</a:t>
            </a:r>
            <a:r>
              <a:rPr lang="en-US" sz="2000" dirty="0"/>
              <a:t> </a:t>
            </a:r>
            <a:r>
              <a:rPr lang="en-US" sz="2000" dirty="0" err="1"/>
              <a:t>необходимые</a:t>
            </a:r>
            <a:r>
              <a:rPr lang="en-US" sz="2000" dirty="0"/>
              <a:t> </a:t>
            </a:r>
            <a:r>
              <a:rPr lang="en-US" sz="2000" dirty="0" err="1"/>
              <a:t>пошлины</a:t>
            </a:r>
            <a:endParaRPr lang="en-US" sz="2000" dirty="0"/>
          </a:p>
          <a:p>
            <a:pPr lvl="1">
              <a:spcBef>
                <a:spcPts val="400"/>
              </a:spcBef>
              <a:spcAft>
                <a:spcPts val="400"/>
              </a:spcAft>
              <a:buClr>
                <a:srgbClr val="86001A"/>
              </a:buClr>
              <a:buFont typeface="Wingdings" panose="05000000000000000000" pitchFamily="2" charset="2"/>
              <a:buChar char="q"/>
            </a:pPr>
            <a:r>
              <a:rPr lang="en-US" sz="2000" dirty="0"/>
              <a:t>RO/IB </a:t>
            </a:r>
            <a:r>
              <a:rPr lang="ru-RU" sz="2000" dirty="0" smtClean="0"/>
              <a:t>выпустит </a:t>
            </a:r>
            <a:r>
              <a:rPr lang="en-US" sz="2000" dirty="0" err="1" smtClean="0"/>
              <a:t>форму</a:t>
            </a:r>
            <a:r>
              <a:rPr lang="en-US" sz="2000" dirty="0" smtClean="0"/>
              <a:t> </a:t>
            </a:r>
            <a:r>
              <a:rPr lang="en-US" sz="2000" dirty="0"/>
              <a:t>PCT/RO/133 с </a:t>
            </a:r>
            <a:r>
              <a:rPr lang="en-US" sz="2000" dirty="0" err="1"/>
              <a:t>предложением</a:t>
            </a:r>
            <a:r>
              <a:rPr lang="en-US" sz="2000" dirty="0"/>
              <a:t> </a:t>
            </a:r>
            <a:r>
              <a:rPr lang="en-US" sz="2000" dirty="0" err="1"/>
              <a:t>оплатить</a:t>
            </a:r>
            <a:r>
              <a:rPr lang="en-US" sz="2000" dirty="0"/>
              <a:t> </a:t>
            </a:r>
            <a:r>
              <a:rPr lang="en-US" sz="2000" dirty="0" err="1"/>
              <a:t>предписанные</a:t>
            </a:r>
            <a:r>
              <a:rPr lang="en-US" sz="2000" dirty="0"/>
              <a:t> </a:t>
            </a:r>
            <a:r>
              <a:rPr lang="en-US" sz="2000" dirty="0" err="1"/>
              <a:t>пошлины</a:t>
            </a:r>
            <a:r>
              <a:rPr lang="en-US" sz="2000" dirty="0"/>
              <a:t> (</a:t>
            </a:r>
            <a:r>
              <a:rPr lang="en-US" sz="2000" dirty="0" err="1"/>
              <a:t>но</a:t>
            </a:r>
            <a:r>
              <a:rPr lang="en-US" sz="2000" dirty="0"/>
              <a:t> </a:t>
            </a:r>
            <a:r>
              <a:rPr lang="en-US" sz="2000" dirty="0" err="1"/>
              <a:t>без</a:t>
            </a:r>
            <a:r>
              <a:rPr lang="en-US" sz="2000" dirty="0"/>
              <a:t> </a:t>
            </a:r>
            <a:r>
              <a:rPr lang="en-US" sz="2000" dirty="0" err="1"/>
              <a:t>взимания</a:t>
            </a:r>
            <a:r>
              <a:rPr lang="en-US" sz="2000" dirty="0"/>
              <a:t> </a:t>
            </a:r>
            <a:r>
              <a:rPr lang="en-US" sz="2000" dirty="0" err="1"/>
              <a:t>пошлины</a:t>
            </a:r>
            <a:r>
              <a:rPr lang="en-US" sz="2000" dirty="0"/>
              <a:t> </a:t>
            </a:r>
            <a:r>
              <a:rPr lang="en-US" sz="2000" dirty="0" err="1"/>
              <a:t>за</a:t>
            </a:r>
            <a:r>
              <a:rPr lang="en-US" sz="2000" dirty="0"/>
              <a:t> </a:t>
            </a:r>
            <a:r>
              <a:rPr lang="en-US" sz="2000" dirty="0" err="1"/>
              <a:t>просрочку</a:t>
            </a:r>
            <a:r>
              <a:rPr lang="en-US" sz="2000" dirty="0"/>
              <a:t>)</a:t>
            </a:r>
          </a:p>
          <a:p>
            <a:pPr lvl="1">
              <a:spcBef>
                <a:spcPts val="400"/>
              </a:spcBef>
              <a:spcAft>
                <a:spcPts val="400"/>
              </a:spcAft>
              <a:buClr>
                <a:srgbClr val="86001A"/>
              </a:buClr>
              <a:buFont typeface="Wingdings" panose="05000000000000000000" pitchFamily="2" charset="2"/>
              <a:buChar char="q"/>
            </a:pPr>
            <a:r>
              <a:rPr lang="en-US" sz="2000" dirty="0" err="1"/>
              <a:t>До</a:t>
            </a:r>
            <a:r>
              <a:rPr lang="en-US" sz="2000" dirty="0"/>
              <a:t> 1 </a:t>
            </a:r>
            <a:r>
              <a:rPr lang="en-US" sz="2000" dirty="0" err="1"/>
              <a:t>июня</a:t>
            </a:r>
            <a:r>
              <a:rPr lang="en-US" sz="2000" dirty="0"/>
              <a:t> 2020 г. RO/IB </a:t>
            </a:r>
            <a:r>
              <a:rPr lang="en-US" sz="2000" dirty="0" err="1"/>
              <a:t>не</a:t>
            </a:r>
            <a:r>
              <a:rPr lang="en-US" sz="2000" dirty="0"/>
              <a:t> </a:t>
            </a:r>
            <a:r>
              <a:rPr lang="en-US" sz="2000" dirty="0" err="1"/>
              <a:t>будет</a:t>
            </a:r>
            <a:r>
              <a:rPr lang="en-US" sz="2000" dirty="0"/>
              <a:t> </a:t>
            </a:r>
            <a:r>
              <a:rPr lang="en-US" sz="2000" dirty="0" err="1"/>
              <a:t>оформлять</a:t>
            </a:r>
            <a:r>
              <a:rPr lang="en-US" sz="2000" dirty="0"/>
              <a:t> </a:t>
            </a:r>
            <a:r>
              <a:rPr lang="en-US" sz="2000" dirty="0" err="1"/>
              <a:t>форму</a:t>
            </a:r>
            <a:r>
              <a:rPr lang="en-US" sz="2000" dirty="0"/>
              <a:t> PCT/RO/117 </a:t>
            </a:r>
            <a:r>
              <a:rPr lang="en-US" sz="2000" dirty="0" smtClean="0"/>
              <a:t>(о </a:t>
            </a:r>
            <a:r>
              <a:rPr lang="en-US" sz="2000" dirty="0" err="1"/>
              <a:t>том</a:t>
            </a:r>
            <a:r>
              <a:rPr lang="en-US" sz="2000" dirty="0"/>
              <a:t>, </a:t>
            </a:r>
            <a:r>
              <a:rPr lang="en-US" sz="2000" dirty="0" err="1"/>
              <a:t>что</a:t>
            </a:r>
            <a:r>
              <a:rPr lang="en-US" sz="2000" dirty="0"/>
              <a:t> </a:t>
            </a:r>
            <a:r>
              <a:rPr lang="en-US" sz="2000" dirty="0" err="1"/>
              <a:t>международная</a:t>
            </a:r>
            <a:r>
              <a:rPr lang="en-US" sz="2000" dirty="0"/>
              <a:t> </a:t>
            </a:r>
            <a:r>
              <a:rPr lang="en-US" sz="2000" dirty="0" err="1"/>
              <a:t>заявка</a:t>
            </a:r>
            <a:r>
              <a:rPr lang="en-US" sz="2000" dirty="0"/>
              <a:t> </a:t>
            </a:r>
            <a:r>
              <a:rPr lang="en-US" sz="2000" dirty="0" err="1"/>
              <a:t>считается</a:t>
            </a:r>
            <a:r>
              <a:rPr lang="en-US" sz="2000" dirty="0"/>
              <a:t> </a:t>
            </a:r>
            <a:r>
              <a:rPr lang="en-US" sz="2000" dirty="0" err="1"/>
              <a:t>изъятой</a:t>
            </a:r>
            <a:r>
              <a:rPr lang="en-US" sz="2000" dirty="0"/>
              <a:t> в </a:t>
            </a:r>
            <a:r>
              <a:rPr lang="en-US" sz="2000" dirty="0" err="1"/>
              <a:t>связи</a:t>
            </a:r>
            <a:r>
              <a:rPr lang="en-US" sz="2000" dirty="0"/>
              <a:t> с </a:t>
            </a:r>
            <a:r>
              <a:rPr lang="en-US" sz="2000" dirty="0" err="1"/>
              <a:t>неуплатой</a:t>
            </a:r>
            <a:r>
              <a:rPr lang="en-US" sz="2000" dirty="0"/>
              <a:t> </a:t>
            </a:r>
            <a:r>
              <a:rPr lang="en-US" sz="2000" dirty="0" err="1"/>
              <a:t>пошлин</a:t>
            </a:r>
            <a:r>
              <a:rPr lang="en-US" sz="2000" dirty="0"/>
              <a:t>)</a:t>
            </a:r>
          </a:p>
          <a:p>
            <a:pPr lvl="1">
              <a:spcBef>
                <a:spcPts val="400"/>
              </a:spcBef>
              <a:spcAft>
                <a:spcPts val="400"/>
              </a:spcAft>
              <a:buClr>
                <a:srgbClr val="86001A"/>
              </a:buClr>
              <a:buFont typeface="Wingdings" panose="05000000000000000000" pitchFamily="2" charset="2"/>
              <a:buChar char="q"/>
            </a:pPr>
            <a:r>
              <a:rPr lang="en-US" sz="2000" dirty="0" err="1"/>
              <a:t>Генеральный</a:t>
            </a:r>
            <a:r>
              <a:rPr lang="en-US" sz="2000" dirty="0"/>
              <a:t> </a:t>
            </a:r>
            <a:r>
              <a:rPr lang="en-US" sz="2000" dirty="0" err="1"/>
              <a:t>директор</a:t>
            </a:r>
            <a:r>
              <a:rPr lang="en-US" sz="2000" dirty="0"/>
              <a:t> </a:t>
            </a:r>
            <a:r>
              <a:rPr lang="en-US" sz="2000" dirty="0" err="1"/>
              <a:t>призывает</a:t>
            </a:r>
            <a:r>
              <a:rPr lang="en-US" sz="2000" dirty="0"/>
              <a:t> </a:t>
            </a:r>
            <a:r>
              <a:rPr lang="en-US" sz="2000" dirty="0" err="1"/>
              <a:t>все</a:t>
            </a:r>
            <a:r>
              <a:rPr lang="en-US" sz="2000" dirty="0"/>
              <a:t> </a:t>
            </a:r>
            <a:r>
              <a:rPr lang="en-US" sz="2000" dirty="0" err="1"/>
              <a:t>Получающие</a:t>
            </a:r>
            <a:r>
              <a:rPr lang="en-US" sz="2000" dirty="0"/>
              <a:t> </a:t>
            </a:r>
            <a:r>
              <a:rPr lang="en-US" sz="2000" dirty="0" err="1"/>
              <a:t>ведомства</a:t>
            </a:r>
            <a:r>
              <a:rPr lang="en-US" sz="2000" dirty="0"/>
              <a:t> </a:t>
            </a:r>
            <a:r>
              <a:rPr lang="en-US" sz="2000" dirty="0" err="1"/>
              <a:t>поступать</a:t>
            </a:r>
            <a:r>
              <a:rPr lang="en-US" sz="2000" dirty="0"/>
              <a:t> </a:t>
            </a:r>
            <a:r>
              <a:rPr lang="en-US" sz="2000" dirty="0" err="1"/>
              <a:t>сходным</a:t>
            </a:r>
            <a:r>
              <a:rPr lang="en-US" sz="2000" dirty="0"/>
              <a:t> </a:t>
            </a:r>
            <a:r>
              <a:rPr lang="en-US" sz="2000" dirty="0" err="1"/>
              <a:t>образом</a:t>
            </a:r>
            <a:r>
              <a:rPr lang="en-US" sz="2000" dirty="0"/>
              <a:t> (https://www.wipo.int/pct/en/news/2020/news_0009.html)</a:t>
            </a:r>
          </a:p>
          <a:p>
            <a:pPr marL="457200" lvl="1" indent="0">
              <a:spcBef>
                <a:spcPts val="400"/>
              </a:spcBef>
              <a:spcAft>
                <a:spcPts val="400"/>
              </a:spcAft>
              <a:buNone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4018327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4.14 unknown"/>
  <p:tag name="AS_RELEASE_DATE" val="2017.03.31"/>
  <p:tag name="AS_TITLE" val="Aspose.Slides for Java"/>
  <p:tag name="AS_VERSION" val="17.3"/>
</p:tagLst>
</file>

<file path=ppt/theme/theme1.xml><?xml version="1.0" encoding="utf-8"?>
<a:theme xmlns:a="http://schemas.openxmlformats.org/drawingml/2006/main" name="Default Design">
  <a:themeElements>
    <a:clrScheme name="Default Design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506E82"/>
      </a:hlink>
      <a:folHlink>
        <a:srgbClr val="506E82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70899B">
            <a:alpha val="39999"/>
          </a:srgbClr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70899B">
            <a:alpha val="39999"/>
          </a:srgbClr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506E82"/>
        </a:hlink>
        <a:folHlink>
          <a:srgbClr val="506E8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template_pct_en</Template>
  <TotalTime>441</TotalTime>
  <Words>792</Words>
  <Application>Microsoft Office PowerPoint</Application>
  <PresentationFormat>On-screen Show (4:3)</PresentationFormat>
  <Paragraphs>89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Arial Black</vt:lpstr>
      <vt:lpstr>Microsoft Sans Serif</vt:lpstr>
      <vt:lpstr>Wingdings</vt:lpstr>
      <vt:lpstr>Default Design</vt:lpstr>
      <vt:lpstr>Влияние санитарного кризиса COVID-19 на PCT       Вебинар</vt:lpstr>
      <vt:lpstr>Текущая ситуация (1)</vt:lpstr>
      <vt:lpstr>Текущая ситуация (2)</vt:lpstr>
      <vt:lpstr>Текущая ситуация  в Международном бюро (МБ) (1)</vt:lpstr>
      <vt:lpstr>Текущая ситуация в МБ (2)</vt:lpstr>
      <vt:lpstr>Текущая ситуация в МБ (3)</vt:lpstr>
      <vt:lpstr>Особые защитные меры согласно РСТ (1)</vt:lpstr>
      <vt:lpstr>Особые защитные меры согласно РСТ (2)</vt:lpstr>
      <vt:lpstr>Особые защитные меры согласно РСТ (3)</vt:lpstr>
      <vt:lpstr>Особые защитные меры согласно РСТ (4)</vt:lpstr>
      <vt:lpstr>Дополнительная информация</vt:lpstr>
    </vt:vector>
  </TitlesOfParts>
  <Company>World Intellectual Property Organization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COVID-19  Presentation Subtitle and/or Conference Name</dc:title>
  <dc:creator>RICHARDSON Michael</dc:creator>
  <cp:keywords>PUBLIC</cp:keywords>
  <cp:lastModifiedBy>JULLIARD Corinne</cp:lastModifiedBy>
  <cp:revision>97</cp:revision>
  <dcterms:created xsi:type="dcterms:W3CDTF">2020-04-01T11:56:59Z</dcterms:created>
  <dcterms:modified xsi:type="dcterms:W3CDTF">2020-06-04T10:36:26Z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ignment">
    <vt:lpwstr>Centre</vt:lpwstr>
  </property>
  <property fmtid="{D5CDD505-2E9C-101B-9397-08002B2CF9AE}" pid="3" name="Classification">
    <vt:lpwstr>Public</vt:lpwstr>
  </property>
  <property fmtid="{D5CDD505-2E9C-101B-9397-08002B2CF9AE}" pid="4" name="Language">
    <vt:lpwstr>English</vt:lpwstr>
  </property>
  <property fmtid="{D5CDD505-2E9C-101B-9397-08002B2CF9AE}" pid="5" name="TitusGUID">
    <vt:lpwstr>be267df2-4e9d-490a-a195-178ae9eda257</vt:lpwstr>
  </property>
  <property fmtid="{D5CDD505-2E9C-101B-9397-08002B2CF9AE}" pid="6" name="VisualMarkings">
    <vt:lpwstr>None</vt:lpwstr>
  </property>
</Properties>
</file>