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3" r:id="rId8"/>
    <p:sldId id="270" r:id="rId9"/>
    <p:sldId id="269" r:id="rId10"/>
    <p:sldId id="271" r:id="rId11"/>
    <p:sldId id="259" r:id="rId12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1A"/>
    <a:srgbClr val="CC0000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34" d="100"/>
          <a:sy n="134" d="100"/>
        </p:scale>
        <p:origin x="99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2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27785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9112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121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4819" y="6274401"/>
            <a:ext cx="1223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sz="900" dirty="0" smtClean="0"/>
              <a:t>Impact</a:t>
            </a:r>
            <a:r>
              <a:rPr lang="en-US" sz="900" baseline="0" dirty="0" smtClean="0"/>
              <a:t> of COVID-19</a:t>
            </a:r>
            <a:br>
              <a:rPr lang="en-US" sz="900" baseline="0" dirty="0" smtClean="0"/>
            </a:br>
            <a:r>
              <a:rPr lang="en-US" sz="900" baseline="0" dirty="0" smtClean="0"/>
              <a:t>on the PCT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 algn="l">
                <a:spcBef>
                  <a:spcPct val="0"/>
                </a:spcBef>
                <a:defRPr/>
              </a:pPr>
              <a:t>‹#›</a:t>
            </a:fld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fr-CH" sz="900" baseline="0" dirty="0" smtClean="0"/>
              <a:t>12.05.2020</a:t>
            </a: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869075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8455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7852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842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3591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6218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8330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8911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covid19-policy-tracker/#/covid19-policy-tracker/ipo-operations" TargetMode="External"/><Relationship Id="rId2" Type="http://schemas.openxmlformats.org/officeDocument/2006/relationships/hyperlink" Target="http://www.wipo.int/p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dc/closeddates/faces/page/index.x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460673" y="2924944"/>
            <a:ext cx="6768752" cy="2018319"/>
          </a:xfrm>
          <a:noFill/>
        </p:spPr>
        <p:txBody>
          <a:bodyPr/>
          <a:lstStyle/>
          <a:p>
            <a:pPr eaLnBrk="1" hangingPunct="1"/>
            <a:r>
              <a:rPr kumimoji="0" lang="en-GB" altLang="en-US" sz="3000" b="1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Влияние</a:t>
            </a:r>
            <a:r>
              <a:rPr kumimoji="0" lang="en-GB" altLang="en-US" sz="3000" b="1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GB" altLang="en-US" sz="3000" b="1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санитарного</a:t>
            </a:r>
            <a:r>
              <a:rPr kumimoji="0" lang="en-GB" altLang="en-US" sz="3000" b="1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GB" altLang="en-US" sz="3000" b="1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кризиса</a:t>
            </a:r>
            <a:r>
              <a:rPr kumimoji="0" lang="en-GB" altLang="en-US" sz="3000" b="1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COVID-19</a:t>
            </a:r>
            <a:r>
              <a:rPr dirty="0"/>
              <a:t> </a:t>
            </a:r>
            <a:r>
              <a:rPr kumimoji="0" lang="en-GB" altLang="en-US" sz="3000" b="1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GB" altLang="en-US" sz="3000" b="1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GB" altLang="en-US" sz="3000" b="1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PCT</a:t>
            </a:r>
            <a:r>
              <a:rPr dirty="0"/>
              <a:t> </a:t>
            </a:r>
            <a:br>
              <a:rPr dirty="0"/>
            </a:br>
            <a:r>
              <a:rPr dirty="0"/>
              <a:t> </a:t>
            </a:r>
            <a:br>
              <a:rPr dirty="0"/>
            </a:br>
            <a:r>
              <a:rPr dirty="0"/>
              <a:t> </a:t>
            </a:r>
            <a:br>
              <a:rPr dirty="0"/>
            </a:br>
            <a:r>
              <a:rPr dirty="0"/>
              <a:t> </a:t>
            </a:r>
            <a:r>
              <a:rPr kumimoji="0" lang="en-GB" altLang="en-US" sz="3000" b="1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Вебинар</a:t>
            </a:r>
            <a:endParaRPr kumimoji="0" lang="en-GB" altLang="en-US" sz="3000" b="1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186927" y="5095875"/>
            <a:ext cx="3168352" cy="349349"/>
          </a:xfrm>
          <a:noFill/>
        </p:spPr>
        <p:txBody>
          <a:bodyPr/>
          <a:lstStyle/>
          <a:p>
            <a:pPr eaLnBrk="1" hangingPunct="1"/>
            <a:r>
              <a:rPr lang="ru-RU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ВОИС, Женева, </a:t>
            </a:r>
            <a:r>
              <a:rPr lang="ru-RU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а</a:t>
            </a:r>
            <a:r>
              <a:rPr lang="en-US" altLang="en-US" sz="1300" dirty="0" err="1" smtClean="0">
                <a:solidFill>
                  <a:srgbClr val="990033"/>
                </a:solidFill>
                <a:latin typeface="Arial Black" panose="020B0A04020102020204" pitchFamily="34" charset="0"/>
              </a:rPr>
              <a:t>прель</a:t>
            </a: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 2020</a:t>
            </a:r>
            <a:endParaRPr lang="en-US" altLang="en-US" sz="1300" dirty="0">
              <a:solidFill>
                <a:srgbClr val="990033"/>
              </a:solidFill>
              <a:latin typeface="Arial Black" panose="020B0A04020102020204" pitchFamily="34" charset="0"/>
            </a:endParaRP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305" y="271374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532681" y="5270549"/>
            <a:ext cx="6011991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ru-RU" altLang="en-US" sz="1800" dirty="0" smtClean="0">
                <a:solidFill>
                  <a:srgbClr val="70899B"/>
                </a:solidFill>
              </a:rPr>
              <a:t>Ольга </a:t>
            </a:r>
            <a:r>
              <a:rPr lang="ru-RU" altLang="en-US" sz="1800" dirty="0" err="1" smtClean="0">
                <a:solidFill>
                  <a:srgbClr val="70899B"/>
                </a:solidFill>
              </a:rPr>
              <a:t>Блазер</a:t>
            </a:r>
            <a:r>
              <a:rPr lang="ru-RU" altLang="en-US" sz="1800" dirty="0" smtClean="0">
                <a:solidFill>
                  <a:srgbClr val="70899B"/>
                </a:solidFill>
              </a:rPr>
              <a:t> </a:t>
            </a:r>
          </a:p>
          <a:p>
            <a:pPr algn="l" eaLnBrk="1" hangingPunct="1"/>
            <a:r>
              <a:rPr lang="ru-RU" altLang="en-US" dirty="0" smtClean="0">
                <a:solidFill>
                  <a:srgbClr val="70899B"/>
                </a:solidFill>
              </a:rPr>
              <a:t>Специалист по работе с пользователями РСТ</a:t>
            </a:r>
            <a:br>
              <a:rPr lang="ru-RU" altLang="en-US" dirty="0" smtClean="0">
                <a:solidFill>
                  <a:srgbClr val="70899B"/>
                </a:solidFill>
              </a:rPr>
            </a:br>
            <a:r>
              <a:rPr lang="ru-RU" altLang="en-US" dirty="0" smtClean="0">
                <a:solidFill>
                  <a:srgbClr val="70899B"/>
                </a:solidFill>
              </a:rPr>
              <a:t>Отдел юридических вопросов и взаимодействия с пользователями РСТ</a:t>
            </a:r>
          </a:p>
          <a:p>
            <a:pPr algn="l" eaLnBrk="1" hangingPunct="1"/>
            <a:endParaRPr lang="en-GB" altLang="en-US" sz="1800" dirty="0">
              <a:solidFill>
                <a:srgbClr val="70899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283" y="57703"/>
            <a:ext cx="8579296" cy="1143000"/>
          </a:xfrm>
        </p:spPr>
        <p:txBody>
          <a:bodyPr/>
          <a:lstStyle/>
          <a:p>
            <a:r>
              <a:rPr lang="en-US" sz="3200" dirty="0" err="1"/>
              <a:t>Особые</a:t>
            </a:r>
            <a:r>
              <a:rPr lang="en-US" sz="3200" dirty="0"/>
              <a:t> </a:t>
            </a:r>
            <a:r>
              <a:rPr lang="en-US" sz="3200" dirty="0" err="1"/>
              <a:t>защитные</a:t>
            </a:r>
            <a:r>
              <a:rPr lang="en-US" sz="3200" dirty="0"/>
              <a:t> </a:t>
            </a:r>
            <a:r>
              <a:rPr lang="en-US" sz="3200" dirty="0" err="1"/>
              <a:t>меры</a:t>
            </a:r>
            <a:r>
              <a:rPr lang="en-US" sz="3200" dirty="0"/>
              <a:t> </a:t>
            </a:r>
            <a:r>
              <a:rPr lang="en-US" sz="3200" dirty="0" err="1"/>
              <a:t>согласно</a:t>
            </a:r>
            <a:r>
              <a:rPr lang="en-US" sz="3200" dirty="0"/>
              <a:t> РСТ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60018"/>
            <a:ext cx="8229600" cy="432048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err="1"/>
              <a:t>Несоблюдение</a:t>
            </a:r>
            <a:r>
              <a:rPr lang="en-US" dirty="0"/>
              <a:t> </a:t>
            </a:r>
            <a:r>
              <a:rPr lang="en-US" dirty="0" err="1"/>
              <a:t>срока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ru-RU" dirty="0" err="1"/>
              <a:t>С</a:t>
            </a:r>
            <a:r>
              <a:rPr lang="en-US" dirty="0" err="1" smtClean="0"/>
              <a:t>татьям</a:t>
            </a:r>
            <a:r>
              <a:rPr lang="en-US" dirty="0" smtClean="0"/>
              <a:t> </a:t>
            </a:r>
            <a:r>
              <a:rPr lang="en-US" dirty="0"/>
              <a:t>22 и 39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национальную</a:t>
            </a:r>
            <a:r>
              <a:rPr lang="en-US" dirty="0"/>
              <a:t> </a:t>
            </a:r>
            <a:r>
              <a:rPr lang="en-US" dirty="0" err="1" smtClean="0"/>
              <a:t>фазу</a:t>
            </a:r>
            <a:endParaRPr lang="en-US" dirty="0"/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рассчитывать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защиту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правилу</a:t>
            </a:r>
            <a:r>
              <a:rPr lang="en-US" dirty="0"/>
              <a:t> 49.6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благоприятные</a:t>
            </a:r>
            <a:r>
              <a:rPr lang="en-US" dirty="0"/>
              <a:t> </a:t>
            </a:r>
            <a:r>
              <a:rPr lang="en-US" dirty="0" err="1"/>
              <a:t>национальные</a:t>
            </a:r>
            <a:r>
              <a:rPr lang="en-US" dirty="0"/>
              <a:t> </a:t>
            </a:r>
            <a:r>
              <a:rPr lang="en-US" dirty="0" err="1"/>
              <a:t>положения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восстановления</a:t>
            </a:r>
            <a:r>
              <a:rPr lang="en-US" dirty="0"/>
              <a:t> </a:t>
            </a:r>
            <a:r>
              <a:rPr lang="en-US" dirty="0" err="1"/>
              <a:t>вашей</a:t>
            </a:r>
            <a:r>
              <a:rPr lang="en-US" dirty="0"/>
              <a:t> </a:t>
            </a:r>
            <a:r>
              <a:rPr lang="en-US" dirty="0" err="1"/>
              <a:t>международной</a:t>
            </a:r>
            <a:r>
              <a:rPr lang="en-US" dirty="0"/>
              <a:t> </a:t>
            </a:r>
            <a:r>
              <a:rPr lang="en-US" dirty="0" err="1"/>
              <a:t>заявки</a:t>
            </a:r>
            <a:r>
              <a:rPr lang="en-US" dirty="0"/>
              <a:t> </a:t>
            </a:r>
            <a:r>
              <a:rPr lang="ru-RU" dirty="0" smtClean="0"/>
              <a:t>в </a:t>
            </a:r>
            <a:r>
              <a:rPr lang="en-US" dirty="0" smtClean="0"/>
              <a:t>DO/EO </a:t>
            </a:r>
            <a:r>
              <a:rPr lang="ru-RU" dirty="0" smtClean="0"/>
              <a:t>могут также применяться</a:t>
            </a:r>
            <a:endParaRPr lang="en-US" dirty="0"/>
          </a:p>
          <a:p>
            <a:pPr marL="457200" lvl="1" indent="0">
              <a:spcBef>
                <a:spcPts val="800"/>
              </a:spcBef>
              <a:spcAft>
                <a:spcPts val="8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85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err="1"/>
              <a:t>Дополнительная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4824536"/>
          </a:xfrm>
        </p:spPr>
        <p:txBody>
          <a:bodyPr/>
          <a:lstStyle/>
          <a:p>
            <a:r>
              <a:rPr lang="en-US" dirty="0" err="1"/>
              <a:t>Последняя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ru-RU" dirty="0" smtClean="0"/>
              <a:t>доступна на вкладке </a:t>
            </a:r>
            <a:r>
              <a:rPr lang="en-US" dirty="0" smtClean="0"/>
              <a:t>«</a:t>
            </a:r>
            <a:r>
              <a:rPr lang="en-US" dirty="0" err="1" smtClean="0"/>
              <a:t>Обновление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связи</a:t>
            </a:r>
            <a:r>
              <a:rPr lang="en-US" dirty="0"/>
              <a:t> с COVID-19» в </a:t>
            </a:r>
            <a:r>
              <a:rPr lang="en-US" dirty="0" err="1"/>
              <a:t>верхней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главной</a:t>
            </a:r>
            <a:r>
              <a:rPr lang="en-US" dirty="0"/>
              <a:t> </a:t>
            </a:r>
            <a:r>
              <a:rPr lang="en-US" dirty="0" err="1"/>
              <a:t>страницы</a:t>
            </a:r>
            <a:r>
              <a:rPr lang="en-US" dirty="0"/>
              <a:t> PCT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www.wipo.int/pct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en-US" dirty="0"/>
          </a:p>
          <a:p>
            <a:r>
              <a:rPr lang="en-US" dirty="0" err="1"/>
              <a:t>Аналогичная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Мадридской</a:t>
            </a:r>
            <a:r>
              <a:rPr lang="en-US" dirty="0"/>
              <a:t> и </a:t>
            </a:r>
            <a:r>
              <a:rPr lang="en-US" dirty="0" err="1"/>
              <a:t>Гаагской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 smtClean="0"/>
              <a:t>страницах</a:t>
            </a:r>
            <a:r>
              <a:rPr lang="ru-RU" dirty="0" smtClean="0"/>
              <a:t>; ссылки на них имеются на </a:t>
            </a:r>
            <a:r>
              <a:rPr lang="en-US" dirty="0" err="1" smtClean="0"/>
              <a:t>информационной</a:t>
            </a:r>
            <a:r>
              <a:rPr lang="en-US" dirty="0" smtClean="0"/>
              <a:t> </a:t>
            </a:r>
            <a:r>
              <a:rPr lang="en-US" dirty="0" err="1" smtClean="0"/>
              <a:t>странице</a:t>
            </a:r>
            <a:r>
              <a:rPr lang="en-US" dirty="0" smtClean="0"/>
              <a:t> </a:t>
            </a:r>
            <a:r>
              <a:rPr lang="en-US" dirty="0"/>
              <a:t>РСТ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Инструмент для мониторинга информации о политике в области ИС в условиях пандемии </a:t>
            </a:r>
            <a:r>
              <a:rPr lang="en-US" sz="2200" dirty="0" smtClean="0"/>
              <a:t>COVID-19</a:t>
            </a:r>
            <a:r>
              <a:rPr lang="ru-RU" sz="2200" smtClean="0"/>
              <a:t>:</a:t>
            </a:r>
            <a:r>
              <a:rPr lang="en-US" smtClean="0"/>
              <a:t> </a:t>
            </a:r>
            <a:r>
              <a:rPr lang="en-US" dirty="0">
                <a:hlinkClick r:id="rId3"/>
              </a:rPr>
              <a:t>https://www.wipo.int/covid19-policy-tracker/#/</a:t>
            </a:r>
            <a:r>
              <a:rPr lang="en-US" dirty="0" smtClean="0">
                <a:hlinkClick r:id="rId3"/>
              </a:rPr>
              <a:t>covid19-policy-tracker/ipo-operations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5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Текущая ситуация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9"/>
            <a:ext cx="8229600" cy="4716644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По-прежнему</a:t>
            </a:r>
            <a:r>
              <a:rPr lang="en-US" altLang="en-US" dirty="0"/>
              <a:t> </a:t>
            </a:r>
            <a:r>
              <a:rPr lang="en-US" altLang="en-US" dirty="0" err="1"/>
              <a:t>ли</a:t>
            </a:r>
            <a:r>
              <a:rPr lang="en-US" altLang="en-US" dirty="0"/>
              <a:t> </a:t>
            </a:r>
            <a:r>
              <a:rPr lang="en-US" altLang="en-US" dirty="0" err="1"/>
              <a:t>работают</a:t>
            </a:r>
            <a:r>
              <a:rPr lang="en-US" altLang="en-US" dirty="0"/>
              <a:t> </a:t>
            </a:r>
            <a:r>
              <a:rPr lang="en-US" altLang="en-US" dirty="0" err="1"/>
              <a:t>Получающие</a:t>
            </a:r>
            <a:r>
              <a:rPr lang="en-US" altLang="en-US" dirty="0"/>
              <a:t> </a:t>
            </a:r>
            <a:r>
              <a:rPr lang="en-US" altLang="en-US" dirty="0" err="1"/>
              <a:t>ведомства</a:t>
            </a:r>
            <a:r>
              <a:rPr lang="en-US" altLang="en-US" dirty="0"/>
              <a:t>  </a:t>
            </a:r>
            <a:r>
              <a:rPr lang="en-US" altLang="en-US" dirty="0" smtClean="0"/>
              <a:t>(RO)?</a:t>
            </a:r>
            <a:endParaRPr lang="en-US" altLang="en-US" dirty="0"/>
          </a:p>
          <a:p>
            <a:pPr lvl="1">
              <a:buClr>
                <a:srgbClr val="7E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Большинство</a:t>
            </a:r>
            <a:r>
              <a:rPr lang="en-US" altLang="en-US" dirty="0"/>
              <a:t> RO </a:t>
            </a:r>
            <a:r>
              <a:rPr lang="en-US" altLang="en-US" dirty="0" err="1"/>
              <a:t>остаются</a:t>
            </a:r>
            <a:r>
              <a:rPr lang="en-US" altLang="en-US" dirty="0"/>
              <a:t> </a:t>
            </a:r>
            <a:r>
              <a:rPr lang="en-US" altLang="en-US" dirty="0" err="1"/>
              <a:t>открыты</a:t>
            </a:r>
            <a:r>
              <a:rPr lang="en-US" altLang="en-US" dirty="0"/>
              <a:t> (</a:t>
            </a:r>
            <a:r>
              <a:rPr lang="en-US" altLang="en-US" dirty="0" err="1"/>
              <a:t>включая</a:t>
            </a:r>
            <a:r>
              <a:rPr lang="en-US" altLang="en-US" dirty="0"/>
              <a:t> RO/IB) </a:t>
            </a:r>
            <a:r>
              <a:rPr lang="en-US" altLang="en-US" dirty="0" err="1"/>
              <a:t>для</a:t>
            </a:r>
            <a:r>
              <a:rPr lang="en-US" altLang="en-US" dirty="0"/>
              <a:t> </a:t>
            </a:r>
            <a:r>
              <a:rPr lang="en-US" altLang="en-US" dirty="0" err="1"/>
              <a:t>подачи</a:t>
            </a:r>
            <a:r>
              <a:rPr lang="en-US" altLang="en-US" dirty="0"/>
              <a:t> </a:t>
            </a:r>
            <a:r>
              <a:rPr lang="en-US" altLang="en-US" dirty="0" err="1"/>
              <a:t>международных</a:t>
            </a:r>
            <a:r>
              <a:rPr lang="en-US" altLang="en-US" dirty="0"/>
              <a:t> </a:t>
            </a:r>
            <a:r>
              <a:rPr lang="en-US" altLang="en-US" dirty="0" err="1"/>
              <a:t>заявок</a:t>
            </a:r>
            <a:endParaRPr lang="en-US" altLang="en-US" dirty="0"/>
          </a:p>
          <a:p>
            <a:pPr lvl="1">
              <a:buClr>
                <a:srgbClr val="7E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Некоторые</a:t>
            </a:r>
            <a:r>
              <a:rPr lang="en-US" altLang="en-US" dirty="0"/>
              <a:t> RO </a:t>
            </a:r>
            <a:r>
              <a:rPr lang="en-US" altLang="en-US" dirty="0" err="1"/>
              <a:t>принимают</a:t>
            </a:r>
            <a:r>
              <a:rPr lang="en-US" altLang="en-US" dirty="0"/>
              <a:t> </a:t>
            </a:r>
            <a:r>
              <a:rPr lang="en-US" altLang="en-US" dirty="0" err="1"/>
              <a:t>международные</a:t>
            </a:r>
            <a:r>
              <a:rPr lang="en-US" altLang="en-US" dirty="0"/>
              <a:t> </a:t>
            </a:r>
            <a:r>
              <a:rPr lang="en-US" altLang="en-US" dirty="0" err="1"/>
              <a:t>заявки</a:t>
            </a:r>
            <a:r>
              <a:rPr lang="en-US" altLang="en-US" dirty="0"/>
              <a:t> </a:t>
            </a:r>
            <a:r>
              <a:rPr lang="en-US" altLang="en-US" dirty="0" err="1"/>
              <a:t>только</a:t>
            </a:r>
            <a:r>
              <a:rPr lang="en-US" altLang="en-US" dirty="0"/>
              <a:t> в </a:t>
            </a:r>
            <a:r>
              <a:rPr lang="en-US" altLang="en-US" dirty="0" err="1"/>
              <a:t>электронной</a:t>
            </a:r>
            <a:r>
              <a:rPr lang="en-US" altLang="en-US" dirty="0"/>
              <a:t> </a:t>
            </a:r>
            <a:r>
              <a:rPr lang="en-US" altLang="en-US" dirty="0" err="1"/>
              <a:t>форме</a:t>
            </a:r>
            <a:endParaRPr lang="en-US" altLang="en-US" dirty="0"/>
          </a:p>
          <a:p>
            <a:pPr lvl="1">
              <a:buClr>
                <a:srgbClr val="7E0000"/>
              </a:buClr>
              <a:buFont typeface="Wingdings" panose="05000000000000000000" pitchFamily="2" charset="2"/>
              <a:buChar char="q"/>
            </a:pPr>
            <a:r>
              <a:rPr kumimoji="0" lang="en-US" altLang="en-US" sz="2400" b="0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Некоторые</a:t>
            </a:r>
            <a:r>
              <a:rPr kumimoji="0" lang="en-US" altLang="en-US" sz="24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lang="en-US" altLang="en-US" dirty="0"/>
              <a:t>RO</a:t>
            </a:r>
            <a:r>
              <a:rPr kumimoji="0" lang="en-US" altLang="en-US" sz="24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не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открыты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для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приема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заявок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см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 </a:t>
            </a:r>
            <a:r>
              <a:rPr dirty="0"/>
              <a:t> 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  <a:hlinkClick r:id="rId2"/>
              </a:rPr>
              <a:t>https://www.wipo.int/pct/dc/closeddates/faces/page/index.xhtml</a:t>
            </a:r>
            <a:r>
              <a:rPr dirty="0"/>
              <a:t> 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) 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Текущая ситуация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80920" cy="5256584"/>
          </a:xfrm>
        </p:spPr>
        <p:txBody>
          <a:bodyPr/>
          <a:lstStyle/>
          <a:p>
            <a:pPr eaLnBrk="1" hangingPunct="1"/>
            <a:r>
              <a:rPr lang="en-US" altLang="en-US" sz="2200" dirty="0" err="1"/>
              <a:t>Влияние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на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количество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поданных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международных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заявок</a:t>
            </a:r>
            <a:endParaRPr lang="en-US" altLang="en-US" sz="2200" dirty="0"/>
          </a:p>
          <a:p>
            <a:pPr lvl="1">
              <a:buClr>
                <a:srgbClr val="820019"/>
              </a:buClr>
              <a:buFont typeface="Wingdings" panose="05000000000000000000" pitchFamily="2" charset="2"/>
              <a:buChar char="q"/>
            </a:pPr>
            <a:r>
              <a:rPr lang="en-US" altLang="en-US" sz="2200" dirty="0" err="1"/>
              <a:t>Пока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не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известно</a:t>
            </a:r>
            <a:endParaRPr lang="en-US" altLang="en-US" sz="2200" dirty="0"/>
          </a:p>
          <a:p>
            <a:pPr lvl="1">
              <a:buClr>
                <a:srgbClr val="820019"/>
              </a:buClr>
              <a:buFont typeface="Wingdings" panose="05000000000000000000" pitchFamily="2" charset="2"/>
              <a:buChar char="q"/>
            </a:pPr>
            <a:r>
              <a:rPr lang="en-US" altLang="en-US" sz="2200" dirty="0" err="1"/>
              <a:t>Возможно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снижение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числа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подач</a:t>
            </a:r>
            <a:endParaRPr lang="en-US" altLang="en-US" sz="2200" dirty="0"/>
          </a:p>
          <a:p>
            <a:pPr marL="457200" lvl="1" indent="0">
              <a:buNone/>
            </a:pPr>
            <a:endParaRPr lang="en-US" altLang="en-US" sz="2200" dirty="0"/>
          </a:p>
          <a:p>
            <a:r>
              <a:rPr lang="en-US" altLang="en-US" sz="2200" dirty="0" err="1"/>
              <a:t>Нарушение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работы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почтовых</a:t>
            </a:r>
            <a:r>
              <a:rPr lang="en-US" altLang="en-US" sz="2200" dirty="0"/>
              <a:t> и </a:t>
            </a:r>
            <a:r>
              <a:rPr lang="en-US" altLang="en-US" sz="2200" dirty="0" err="1"/>
              <a:t>частных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служб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доставки</a:t>
            </a:r>
            <a:endParaRPr lang="en-US" altLang="en-US" sz="2200" dirty="0" smtClean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200" dirty="0" err="1" smtClean="0"/>
              <a:t>Доставка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почты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нарушена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во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многих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странах</a:t>
            </a:r>
            <a:endParaRPr lang="en-US" altLang="en-US" sz="2200" dirty="0" smtClean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200" dirty="0" err="1" smtClean="0"/>
              <a:t>Частные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службы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доставки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также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пострадали</a:t>
            </a:r>
            <a:endParaRPr lang="en-US" altLang="en-US" sz="2200" dirty="0"/>
          </a:p>
          <a:p>
            <a:pPr marL="457200" lvl="1" indent="0">
              <a:buNone/>
            </a:pPr>
            <a:endParaRPr lang="en-US" altLang="en-US" sz="2200" dirty="0"/>
          </a:p>
          <a:p>
            <a:r>
              <a:rPr lang="en-US" altLang="en-US" sz="2200" dirty="0" err="1"/>
              <a:t>Ситуация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меняется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ежедневно</a:t>
            </a:r>
            <a:r>
              <a:rPr lang="en-US" altLang="en-US" sz="2200" dirty="0"/>
              <a:t>; </a:t>
            </a:r>
            <a:r>
              <a:rPr lang="en-US" altLang="en-US" sz="2200" dirty="0" err="1"/>
              <a:t>продолжайте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внимательно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следить</a:t>
            </a:r>
            <a:r>
              <a:rPr lang="en-US" altLang="en-US" sz="2200" dirty="0"/>
              <a:t> </a:t>
            </a:r>
            <a:r>
              <a:rPr lang="en-US" altLang="en-US" sz="2200" dirty="0" err="1"/>
              <a:t>за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ситуацией</a:t>
            </a:r>
            <a:r>
              <a:rPr lang="en-US" altLang="en-US" sz="2200" dirty="0"/>
              <a:t> в </a:t>
            </a:r>
            <a:r>
              <a:rPr lang="en-US" altLang="en-US" sz="2200" dirty="0" err="1"/>
              <a:t>Вашей</a:t>
            </a:r>
            <a:r>
              <a:rPr lang="en-US" altLang="en-US" sz="2200" dirty="0"/>
              <a:t> </a:t>
            </a:r>
            <a:r>
              <a:rPr lang="en-US" altLang="en-US" sz="2200" dirty="0" err="1"/>
              <a:t>стране</a:t>
            </a:r>
            <a:endParaRPr lang="en-US" altLang="en-US" sz="2200" dirty="0"/>
          </a:p>
          <a:p>
            <a:pPr marL="0" indent="0">
              <a:buNone/>
            </a:pPr>
            <a:endParaRPr lang="en-US" altLang="en-US" sz="2200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127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Текущая</a:t>
            </a:r>
            <a:r>
              <a:rPr lang="en-US" altLang="en-US" dirty="0"/>
              <a:t> </a:t>
            </a:r>
            <a:r>
              <a:rPr lang="en-US" altLang="en-US" dirty="0" err="1"/>
              <a:t>ситуация</a:t>
            </a:r>
            <a:r>
              <a:rPr lang="en-US" altLang="en-US" dirty="0"/>
              <a:t>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en-US" altLang="en-US" dirty="0" smtClean="0"/>
              <a:t>в М</a:t>
            </a:r>
            <a:r>
              <a:rPr lang="ru-RU" altLang="en-US" dirty="0" err="1" smtClean="0"/>
              <a:t>еждународном</a:t>
            </a:r>
            <a:r>
              <a:rPr lang="ru-RU" altLang="en-US" dirty="0" smtClean="0"/>
              <a:t> бюро (МБ)</a:t>
            </a:r>
            <a:r>
              <a:rPr lang="en-US" altLang="en-US" dirty="0" smtClean="0"/>
              <a:t> </a:t>
            </a:r>
            <a:r>
              <a:rPr lang="en-US" altLang="en-US" dirty="0"/>
              <a:t>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marL="342900" lvl="1" indent="-342900"/>
            <a:r>
              <a:rPr lang="en-US" sz="2000" dirty="0" err="1"/>
              <a:t>Почти</a:t>
            </a:r>
            <a:r>
              <a:rPr lang="en-US" sz="2000" dirty="0"/>
              <a:t> </a:t>
            </a:r>
            <a:r>
              <a:rPr lang="en-US" sz="2000" dirty="0" err="1"/>
              <a:t>весь</a:t>
            </a:r>
            <a:r>
              <a:rPr lang="en-US" sz="2000" dirty="0"/>
              <a:t> </a:t>
            </a:r>
            <a:r>
              <a:rPr lang="en-US" sz="2000" dirty="0" err="1"/>
              <a:t>персонал</a:t>
            </a:r>
            <a:r>
              <a:rPr lang="en-US" sz="2000" dirty="0"/>
              <a:t> </a:t>
            </a:r>
            <a:r>
              <a:rPr lang="en-US" sz="2000" dirty="0" err="1"/>
              <a:t>работает</a:t>
            </a:r>
            <a:r>
              <a:rPr lang="en-US" sz="2000" dirty="0"/>
              <a:t> </a:t>
            </a:r>
            <a:r>
              <a:rPr lang="en-US" sz="2000" dirty="0" err="1"/>
              <a:t>удаленно</a:t>
            </a:r>
            <a:r>
              <a:rPr lang="en-US" sz="2000" dirty="0"/>
              <a:t> - </a:t>
            </a:r>
            <a:r>
              <a:rPr lang="en-US" sz="2000" dirty="0" err="1"/>
              <a:t>большинство</a:t>
            </a:r>
            <a:r>
              <a:rPr lang="en-US" sz="2000" dirty="0"/>
              <a:t> </a:t>
            </a:r>
            <a:r>
              <a:rPr lang="en-US" sz="2000" dirty="0" err="1"/>
              <a:t>услуг</a:t>
            </a:r>
            <a:r>
              <a:rPr lang="en-US" sz="2000" dirty="0"/>
              <a:t> </a:t>
            </a:r>
            <a:r>
              <a:rPr lang="en-US" sz="2000" dirty="0" err="1"/>
              <a:t>предоставляются</a:t>
            </a:r>
            <a:r>
              <a:rPr lang="en-US" sz="2000" dirty="0"/>
              <a:t> в </a:t>
            </a:r>
            <a:r>
              <a:rPr lang="en-US" sz="2000" dirty="0" err="1"/>
              <a:t>обычном</a:t>
            </a:r>
            <a:r>
              <a:rPr lang="en-US" sz="2000" dirty="0"/>
              <a:t> </a:t>
            </a:r>
            <a:r>
              <a:rPr lang="en-US" sz="2000" dirty="0" err="1"/>
              <a:t>режиме</a:t>
            </a:r>
            <a:endParaRPr lang="en-US" sz="2000" dirty="0"/>
          </a:p>
          <a:p>
            <a:r>
              <a:rPr lang="en-US" altLang="en-US" sz="2000" dirty="0"/>
              <a:t>RO/IB </a:t>
            </a:r>
            <a:r>
              <a:rPr lang="en-US" altLang="en-US" sz="2000" dirty="0" err="1"/>
              <a:t>открыто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для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приема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международных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заявок</a:t>
            </a:r>
            <a:endParaRPr lang="en-US" altLang="en-US" sz="2000" dirty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Оптимально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- </a:t>
            </a:r>
            <a:r>
              <a:rPr lang="en-US" altLang="en-US" sz="2000" dirty="0" err="1"/>
              <a:t>посредством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электронной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подачи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(</a:t>
            </a:r>
            <a:r>
              <a:rPr lang="en-US" altLang="en-US" sz="2000" dirty="0" err="1"/>
              <a:t>ePCT</a:t>
            </a:r>
            <a:r>
              <a:rPr lang="en-US" altLang="en-US" sz="2000" dirty="0"/>
              <a:t>, PCT SAFE)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Если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это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невозможно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воспользуйтесь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Службой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резервной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загрузки</a:t>
            </a:r>
            <a:endParaRPr lang="en-US" altLang="en-US" sz="2000" dirty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/>
              <a:t>Если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ничего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другого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возможно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подача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факсу</a:t>
            </a:r>
            <a:r>
              <a:rPr lang="en-US" altLang="en-US" sz="2000" dirty="0"/>
              <a:t> - </a:t>
            </a:r>
            <a:r>
              <a:rPr lang="en-US" altLang="en-US" sz="2000" dirty="0" err="1"/>
              <a:t>самый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последний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вариант</a:t>
            </a:r>
            <a:endParaRPr lang="en-US" altLang="en-US" sz="2000" dirty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Следует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избегать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подачи</a:t>
            </a:r>
            <a:r>
              <a:rPr lang="en-US" altLang="en-US" sz="2000" dirty="0"/>
              <a:t> в </a:t>
            </a:r>
            <a:r>
              <a:rPr lang="en-US" altLang="en-US" sz="2000" dirty="0" err="1"/>
              <a:t>бумажной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форме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из-за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нарушения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работы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почтовых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частных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служб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доставки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многих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странах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В </a:t>
            </a:r>
            <a:r>
              <a:rPr lang="en-US" altLang="en-US" sz="2000" dirty="0" err="1"/>
              <a:t>общем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целом</a:t>
            </a:r>
            <a:r>
              <a:rPr lang="en-US" altLang="en-US" sz="2000" dirty="0"/>
              <a:t>, МБ </a:t>
            </a:r>
            <a:r>
              <a:rPr lang="en-US" altLang="en-US" sz="2000" dirty="0" err="1" smtClean="0"/>
              <a:t>обеспечи</a:t>
            </a:r>
            <a:r>
              <a:rPr lang="ru-RU" altLang="en-US" sz="2000" dirty="0" err="1" smtClean="0"/>
              <a:t>вает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обработку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международных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заявок</a:t>
            </a:r>
            <a:endParaRPr lang="en-US" altLang="en-US" sz="2000" dirty="0"/>
          </a:p>
          <a:p>
            <a:pPr marL="457200" lvl="1" indent="0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825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85" y="12507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Текущая</a:t>
            </a:r>
            <a:r>
              <a:rPr lang="en-US" altLang="en-US" dirty="0"/>
              <a:t> </a:t>
            </a:r>
            <a:r>
              <a:rPr lang="en-US" altLang="en-US" dirty="0" err="1"/>
              <a:t>ситуация</a:t>
            </a:r>
            <a:r>
              <a:rPr lang="en-US" altLang="en-US" dirty="0"/>
              <a:t> в МБ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229600" cy="5040560"/>
          </a:xfrm>
        </p:spPr>
        <p:txBody>
          <a:bodyPr/>
          <a:lstStyle/>
          <a:p>
            <a:r>
              <a:rPr lang="en-US" altLang="en-US" sz="2000" dirty="0" err="1"/>
              <a:t>Формы</a:t>
            </a:r>
            <a:r>
              <a:rPr lang="en-US" altLang="en-US" sz="2000" dirty="0"/>
              <a:t> и </a:t>
            </a:r>
            <a:r>
              <a:rPr lang="ru-RU" altLang="en-US" sz="2000" dirty="0" smtClean="0"/>
              <a:t>уведомления </a:t>
            </a:r>
            <a:r>
              <a:rPr lang="en-US" altLang="en-US" sz="2000" dirty="0" smtClean="0"/>
              <a:t>в </a:t>
            </a:r>
            <a:r>
              <a:rPr lang="en-US" altLang="en-US" sz="2000" dirty="0" err="1"/>
              <a:t>настоящее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время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предоставляются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заявителям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Ведомствам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только</a:t>
            </a:r>
            <a:r>
              <a:rPr lang="en-US" altLang="en-US" sz="2000" dirty="0"/>
              <a:t> в </a:t>
            </a:r>
            <a:r>
              <a:rPr lang="en-US" altLang="en-US" sz="2000" dirty="0" err="1"/>
              <a:t>электронном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виде</a:t>
            </a:r>
            <a:r>
              <a:rPr lang="en-US" altLang="en-US" sz="2000" dirty="0"/>
              <a:t>.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Формы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доступ</a:t>
            </a:r>
            <a:r>
              <a:rPr lang="ru-RU" altLang="en-US" sz="2000" dirty="0" smtClean="0"/>
              <a:t>ны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ePCT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или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после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публикации</a:t>
            </a:r>
            <a:r>
              <a:rPr lang="en-US" altLang="en-US" sz="2000" dirty="0" smtClean="0"/>
              <a:t>) </a:t>
            </a:r>
            <a:r>
              <a:rPr lang="ru-RU" altLang="en-US" sz="2000" dirty="0" smtClean="0"/>
              <a:t>на</a:t>
            </a:r>
            <a:r>
              <a:rPr lang="en-US" altLang="en-US" sz="2000" dirty="0" smtClean="0"/>
              <a:t> PATENTSCOPE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Формы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отправляются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виде</a:t>
            </a:r>
            <a:r>
              <a:rPr lang="en-US" altLang="en-US" sz="2000" dirty="0" smtClean="0"/>
              <a:t> PDF-</a:t>
            </a:r>
            <a:r>
              <a:rPr lang="en-US" altLang="en-US" sz="2000" dirty="0" err="1" smtClean="0"/>
              <a:t>вложений</a:t>
            </a:r>
            <a:endParaRPr lang="en-US" altLang="en-US" sz="2000" dirty="0" smtClean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Приоритетные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документы</a:t>
            </a:r>
            <a:r>
              <a:rPr lang="en-US" altLang="en-US" sz="2000" dirty="0" smtClean="0"/>
              <a:t> и </a:t>
            </a:r>
            <a:r>
              <a:rPr lang="en-US" altLang="en-US" sz="2000" dirty="0" err="1" smtClean="0"/>
              <a:t>заверенные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копии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документов</a:t>
            </a:r>
            <a:r>
              <a:rPr lang="ru-RU" altLang="en-US" sz="2000" dirty="0" smtClean="0"/>
              <a:t>, находящихся в </a:t>
            </a:r>
            <a:r>
              <a:rPr lang="en-US" altLang="en-US" sz="2000" dirty="0" smtClean="0"/>
              <a:t>МБ </a:t>
            </a:r>
            <a:r>
              <a:rPr lang="en-US" altLang="en-US" sz="2000" dirty="0" err="1" smtClean="0"/>
              <a:t>оформляются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только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электронном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виде</a:t>
            </a:r>
            <a:endParaRPr lang="en-US" altLang="en-US" sz="2000" dirty="0" smtClean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Насколько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это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возможно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пользуйтесь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услугами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цифровой библиотеки</a:t>
            </a:r>
            <a:r>
              <a:rPr lang="en-US" altLang="en-US" sz="2000" dirty="0" smtClean="0"/>
              <a:t> (DAS)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Заявителям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нужно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предоставить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адреса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электронной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почты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если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этого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ещё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не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сделано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чтобы</a:t>
            </a:r>
            <a:r>
              <a:rPr lang="en-US" altLang="en-US" sz="2000" dirty="0" smtClean="0"/>
              <a:t> МБ </a:t>
            </a:r>
            <a:r>
              <a:rPr lang="en-US" altLang="en-US" sz="2000" dirty="0" err="1" smtClean="0"/>
              <a:t>смогло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отправлять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формы</a:t>
            </a:r>
            <a:r>
              <a:rPr lang="en-US" altLang="en-US" sz="2000" dirty="0" smtClean="0"/>
              <a:t> и </a:t>
            </a:r>
            <a:r>
              <a:rPr lang="en-US" altLang="en-US" sz="2000" dirty="0" err="1" smtClean="0"/>
              <a:t>другие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сообщения</a:t>
            </a:r>
            <a:r>
              <a:rPr lang="en-US" altLang="en-US" sz="2000" dirty="0" smtClean="0"/>
              <a:t> в </a:t>
            </a:r>
            <a:r>
              <a:rPr lang="en-US" altLang="en-US" sz="2000" dirty="0" err="1" smtClean="0"/>
              <a:t>виде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вложений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электронной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почты</a:t>
            </a:r>
            <a:r>
              <a:rPr lang="en-US" altLang="en-US" sz="2000" dirty="0" smtClean="0"/>
              <a:t> (https://www.wipo.int/pct/en/news/2020/ news_0008.html)</a:t>
            </a:r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25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Текущая ситуация в МБ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321" y="1412776"/>
            <a:ext cx="8229600" cy="4352925"/>
          </a:xfrm>
        </p:spPr>
        <p:txBody>
          <a:bodyPr/>
          <a:lstStyle/>
          <a:p>
            <a:r>
              <a:rPr lang="en-US" altLang="en-US" sz="2000" dirty="0" err="1"/>
              <a:t>Представление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документов</a:t>
            </a:r>
            <a:r>
              <a:rPr lang="en-US" altLang="en-US" sz="2000" dirty="0"/>
              <a:t> в МБ: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altLang="en-US" sz="2000" dirty="0" err="1"/>
              <a:t>Желательно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только</a:t>
            </a:r>
            <a:r>
              <a:rPr lang="en-US" altLang="en-US" sz="2000" dirty="0"/>
              <a:t> в </a:t>
            </a:r>
            <a:r>
              <a:rPr lang="en-US" altLang="en-US" sz="2000" dirty="0" err="1"/>
              <a:t>электронном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виде</a:t>
            </a:r>
            <a:r>
              <a:rPr lang="en-US" altLang="en-US" sz="2000" dirty="0"/>
              <a:t>:</a:t>
            </a:r>
          </a:p>
          <a:p>
            <a:pPr lvl="2">
              <a:buClr>
                <a:srgbClr val="86001A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 </a:t>
            </a:r>
            <a:r>
              <a:rPr lang="en-US" altLang="en-US" sz="2000" dirty="0" err="1"/>
              <a:t>ePCT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со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строгой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проверкой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подлинности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без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нее</a:t>
            </a:r>
            <a:r>
              <a:rPr lang="en-US" altLang="en-US" sz="2000" dirty="0"/>
              <a:t>)</a:t>
            </a:r>
          </a:p>
          <a:p>
            <a:pPr lvl="2">
              <a:buClr>
                <a:srgbClr val="86001A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 </a:t>
            </a:r>
            <a:r>
              <a:rPr lang="en-US" altLang="en-US" sz="2000" dirty="0" err="1"/>
              <a:t>Служба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резервной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загрузки</a:t>
            </a:r>
            <a:endParaRPr lang="en-US" altLang="en-US" sz="2000" dirty="0"/>
          </a:p>
          <a:p>
            <a:pPr lvl="2">
              <a:buClr>
                <a:srgbClr val="86001A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 </a:t>
            </a:r>
            <a:r>
              <a:rPr lang="en-US" altLang="en-US" sz="2000" dirty="0" err="1"/>
              <a:t>Факс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если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всё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остальное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работает</a:t>
            </a:r>
            <a:endParaRPr lang="en-US" altLang="en-US" sz="2000" dirty="0"/>
          </a:p>
          <a:p>
            <a:pPr lvl="2"/>
            <a:endParaRPr lang="en-US" altLang="en-US" sz="2000" dirty="0"/>
          </a:p>
          <a:p>
            <a:r>
              <a:rPr lang="en-US" sz="2000" dirty="0" err="1"/>
              <a:t>Информация</a:t>
            </a:r>
            <a:r>
              <a:rPr lang="en-US" sz="2000" dirty="0"/>
              <a:t> о </a:t>
            </a:r>
            <a:r>
              <a:rPr lang="en-US" sz="2000" dirty="0" err="1"/>
              <a:t>наилучшей</a:t>
            </a:r>
            <a:r>
              <a:rPr lang="en-US" sz="2000" dirty="0"/>
              <a:t> </a:t>
            </a:r>
            <a:r>
              <a:rPr lang="en-US" sz="2000" dirty="0" err="1"/>
              <a:t>форме</a:t>
            </a:r>
            <a:r>
              <a:rPr lang="en-US" sz="2000" dirty="0"/>
              <a:t> </a:t>
            </a:r>
            <a:r>
              <a:rPr lang="en-US" sz="2000" dirty="0" err="1"/>
              <a:t>электронной</a:t>
            </a:r>
            <a:r>
              <a:rPr lang="en-US" sz="2000" dirty="0"/>
              <a:t> </a:t>
            </a:r>
            <a:r>
              <a:rPr lang="en-US" sz="2000" dirty="0" err="1"/>
              <a:t>связи</a:t>
            </a:r>
            <a:r>
              <a:rPr lang="en-US" sz="2000" dirty="0"/>
              <a:t> с МБ </a:t>
            </a:r>
            <a:r>
              <a:rPr lang="en-US" sz="2000" dirty="0" err="1"/>
              <a:t>имеется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сайте</a:t>
            </a:r>
            <a:r>
              <a:rPr lang="en-US" sz="2000" dirty="0"/>
              <a:t> РСТ (https://www.wipo.int/pct/en/news/2020/news_0008.html).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365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4" y="19250"/>
            <a:ext cx="8579296" cy="1143000"/>
          </a:xfrm>
        </p:spPr>
        <p:txBody>
          <a:bodyPr/>
          <a:lstStyle/>
          <a:p>
            <a:r>
              <a:rPr lang="en-US" sz="3200" dirty="0" err="1"/>
              <a:t>Особые</a:t>
            </a:r>
            <a:r>
              <a:rPr lang="en-US" sz="3200" dirty="0"/>
              <a:t> </a:t>
            </a:r>
            <a:r>
              <a:rPr lang="en-US" sz="3200" dirty="0" err="1"/>
              <a:t>защитные</a:t>
            </a:r>
            <a:r>
              <a:rPr lang="en-US" sz="3200" dirty="0"/>
              <a:t> </a:t>
            </a:r>
            <a:r>
              <a:rPr lang="en-US" sz="3200" dirty="0" err="1"/>
              <a:t>меры</a:t>
            </a:r>
            <a:r>
              <a:rPr lang="en-US" sz="3200" dirty="0"/>
              <a:t> </a:t>
            </a:r>
            <a:r>
              <a:rPr lang="en-US" sz="3200" dirty="0" err="1"/>
              <a:t>согласно</a:t>
            </a:r>
            <a:r>
              <a:rPr lang="en-US" sz="3200" dirty="0"/>
              <a:t> РСТ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44" y="1124744"/>
            <a:ext cx="8640960" cy="5472608"/>
          </a:xfrm>
        </p:spPr>
        <p:txBody>
          <a:bodyPr/>
          <a:lstStyle/>
          <a:p>
            <a:r>
              <a:rPr lang="en-US" altLang="en-US" sz="2000" dirty="0"/>
              <a:t>В </a:t>
            </a:r>
            <a:r>
              <a:rPr lang="en-US" altLang="en-US" sz="2000" dirty="0" err="1"/>
              <a:t>настоящее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время</a:t>
            </a:r>
            <a:r>
              <a:rPr lang="en-US" altLang="en-US" sz="2000" dirty="0"/>
              <a:t> PCT </a:t>
            </a:r>
            <a:r>
              <a:rPr lang="en-US" altLang="en-US" sz="2000" dirty="0" err="1"/>
              <a:t>не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предусматривает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общего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продления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сроков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исключением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случаев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когда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Ведомства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официально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закрыты</a:t>
            </a:r>
            <a:r>
              <a:rPr lang="en-US" altLang="en-US" sz="2000" dirty="0"/>
              <a:t> </a:t>
            </a:r>
          </a:p>
          <a:p>
            <a:endParaRPr lang="en-US" sz="2000" dirty="0"/>
          </a:p>
          <a:p>
            <a:r>
              <a:rPr lang="ru-RU" sz="2000" kern="1200" dirty="0" smtClean="0">
                <a:highlight>
                  <a:srgbClr val="000000">
                    <a:alpha val="0"/>
                  </a:srgbClr>
                </a:highlight>
                <a:latin typeface="Arial"/>
                <a:ea typeface="Arial"/>
                <a:cs typeface="Arial"/>
                <a:sym typeface="Wingdings"/>
              </a:rPr>
              <a:t>Локальные</a:t>
            </a:r>
            <a:r>
              <a:rPr kumimoji="0" 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меры</a:t>
            </a:r>
            <a:r>
              <a:rPr kumimoji="0" 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продлевающие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национальные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сроки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sng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sz="2000" dirty="0"/>
              <a:t> </a:t>
            </a:r>
            <a:r>
              <a:rPr kumimoji="0" lang="en-US" altLang="en-US" sz="2000" b="0" i="0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применяются</a:t>
            </a:r>
            <a:r>
              <a:rPr sz="2000" dirty="0"/>
              <a:t> 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к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срокам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РСТ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международной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фазе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однако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могут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применяться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к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срокам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национальной</a:t>
            </a:r>
            <a:r>
              <a:rPr kumimoji="0" lang="en-US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фазе</a:t>
            </a:r>
            <a:endParaRPr kumimoji="0" lang="en-US" altLang="en-US" sz="200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Приоритетный</a:t>
            </a:r>
            <a:r>
              <a:rPr lang="en-US" sz="2000" dirty="0"/>
              <a:t> </a:t>
            </a:r>
            <a:r>
              <a:rPr lang="en-US" sz="2000" dirty="0" err="1"/>
              <a:t>период</a:t>
            </a:r>
            <a:r>
              <a:rPr lang="en-US" sz="2000" dirty="0"/>
              <a:t>: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Только</a:t>
            </a:r>
            <a:r>
              <a:rPr lang="en-US" sz="2000" dirty="0"/>
              <a:t> в </a:t>
            </a:r>
            <a:r>
              <a:rPr lang="en-US" sz="2000" dirty="0" err="1"/>
              <a:t>том</a:t>
            </a:r>
            <a:r>
              <a:rPr lang="en-US" sz="2000" dirty="0"/>
              <a:t> </a:t>
            </a:r>
            <a:r>
              <a:rPr lang="en-US" sz="2000" dirty="0" err="1"/>
              <a:t>случае</a:t>
            </a:r>
            <a:r>
              <a:rPr lang="en-US" sz="2000" dirty="0"/>
              <a:t>, </a:t>
            </a:r>
            <a:r>
              <a:rPr lang="en-US" sz="2000" dirty="0" err="1"/>
              <a:t>если</a:t>
            </a:r>
            <a:r>
              <a:rPr lang="en-US" sz="2000" dirty="0"/>
              <a:t> </a:t>
            </a:r>
            <a:r>
              <a:rPr lang="en-US" sz="2000" dirty="0" err="1"/>
              <a:t>Ведомство</a:t>
            </a:r>
            <a:r>
              <a:rPr lang="en-US" sz="2000" dirty="0"/>
              <a:t> </a:t>
            </a:r>
            <a:r>
              <a:rPr lang="en-US" sz="2000" dirty="0" err="1"/>
              <a:t>объявило</a:t>
            </a:r>
            <a:r>
              <a:rPr lang="en-US" sz="2000" dirty="0"/>
              <a:t> </a:t>
            </a:r>
            <a:r>
              <a:rPr lang="en-US" sz="2000" dirty="0" err="1"/>
              <a:t>себя</a:t>
            </a:r>
            <a:r>
              <a:rPr lang="en-US" sz="2000" dirty="0"/>
              <a:t> </a:t>
            </a:r>
            <a:r>
              <a:rPr lang="en-US" sz="2000" dirty="0" err="1"/>
              <a:t>закрытым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подачи</a:t>
            </a:r>
            <a:r>
              <a:rPr lang="en-US" sz="2000" dirty="0"/>
              <a:t> </a:t>
            </a:r>
            <a:r>
              <a:rPr lang="en-US" sz="2000" dirty="0" err="1"/>
              <a:t>заявок</a:t>
            </a:r>
            <a:r>
              <a:rPr lang="en-US" sz="2000" dirty="0"/>
              <a:t>, </a:t>
            </a:r>
            <a:r>
              <a:rPr lang="en-US" sz="2000" dirty="0" err="1"/>
              <a:t>будет</a:t>
            </a:r>
            <a:r>
              <a:rPr lang="en-US" sz="2000" dirty="0"/>
              <a:t> </a:t>
            </a:r>
            <a:r>
              <a:rPr lang="en-US" sz="2000" dirty="0" err="1" smtClean="0"/>
              <a:t>применяться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Стать</a:t>
            </a:r>
            <a:r>
              <a:rPr lang="ru-RU" sz="2000" dirty="0" smtClean="0"/>
              <a:t>я</a:t>
            </a:r>
            <a:r>
              <a:rPr lang="en-US" sz="2000" dirty="0" smtClean="0"/>
              <a:t> </a:t>
            </a:r>
            <a:r>
              <a:rPr lang="en-US" sz="2000" dirty="0"/>
              <a:t>4C (3) </a:t>
            </a:r>
            <a:r>
              <a:rPr lang="en-US" sz="2000" dirty="0" err="1"/>
              <a:t>Парижской</a:t>
            </a:r>
            <a:r>
              <a:rPr lang="en-US" sz="2000" dirty="0"/>
              <a:t> </a:t>
            </a:r>
            <a:r>
              <a:rPr lang="en-US" sz="2000" dirty="0" err="1"/>
              <a:t>конвенции</a:t>
            </a:r>
            <a:r>
              <a:rPr lang="en-US" sz="2000" dirty="0"/>
              <a:t>.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тех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случаях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когда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Ведомства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остаются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открытыми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можно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рассчитывать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(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правилу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26</a:t>
            </a:r>
            <a:r>
              <a:rPr kumimoji="0" lang="en-US" sz="2000" b="0" i="1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bis</a:t>
            </a:r>
            <a:r>
              <a:rPr kumimoji="0" 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.3 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и 49 </a:t>
            </a:r>
            <a:r>
              <a:rPr kumimoji="0" lang="en-US" sz="2000" b="0" i="1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ter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)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восстановление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права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приоритет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(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если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это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применимо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3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379" y="-70517"/>
            <a:ext cx="9036496" cy="1143000"/>
          </a:xfrm>
        </p:spPr>
        <p:txBody>
          <a:bodyPr/>
          <a:lstStyle/>
          <a:p>
            <a:pPr algn="ctr"/>
            <a:r>
              <a:rPr lang="en-US" sz="3200" dirty="0" err="1"/>
              <a:t>Особые</a:t>
            </a:r>
            <a:r>
              <a:rPr lang="en-US" sz="3200" dirty="0"/>
              <a:t> </a:t>
            </a:r>
            <a:r>
              <a:rPr lang="en-US" sz="3200" dirty="0" err="1"/>
              <a:t>защитные</a:t>
            </a:r>
            <a:r>
              <a:rPr lang="en-US" sz="3200" dirty="0"/>
              <a:t> </a:t>
            </a:r>
            <a:r>
              <a:rPr lang="en-US" sz="3200" dirty="0" err="1"/>
              <a:t>меры</a:t>
            </a:r>
            <a:r>
              <a:rPr lang="en-US" sz="3200" dirty="0"/>
              <a:t> </a:t>
            </a:r>
            <a:r>
              <a:rPr lang="en-US" sz="3200" dirty="0" err="1"/>
              <a:t>согласно</a:t>
            </a:r>
            <a:r>
              <a:rPr lang="en-US" sz="3200" dirty="0"/>
              <a:t> РСТ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90" y="980728"/>
            <a:ext cx="8712968" cy="5616624"/>
          </a:xfrm>
        </p:spPr>
        <p:txBody>
          <a:bodyPr/>
          <a:lstStyle/>
          <a:p>
            <a:r>
              <a:rPr lang="en-US" sz="2000" dirty="0" err="1"/>
              <a:t>Правило</a:t>
            </a:r>
            <a:r>
              <a:rPr lang="en-US" sz="2000" dirty="0"/>
              <a:t> 82</a:t>
            </a:r>
            <a:r>
              <a:rPr lang="en-US" sz="2000" i="1" dirty="0"/>
              <a:t>quater</a:t>
            </a:r>
            <a:r>
              <a:rPr lang="en-US" sz="2000" dirty="0"/>
              <a:t>.1 - </a:t>
            </a:r>
            <a:r>
              <a:rPr lang="en-US" sz="2000" dirty="0" err="1"/>
              <a:t>уважительные</a:t>
            </a:r>
            <a:r>
              <a:rPr lang="en-US" sz="2000" dirty="0"/>
              <a:t> </a:t>
            </a:r>
            <a:r>
              <a:rPr lang="en-US" sz="2000" dirty="0" err="1"/>
              <a:t>причины</a:t>
            </a:r>
            <a:r>
              <a:rPr lang="en-US" sz="2000" dirty="0"/>
              <a:t> </a:t>
            </a:r>
            <a:r>
              <a:rPr lang="en-US" sz="2000" dirty="0" err="1"/>
              <a:t>несоблюдения</a:t>
            </a:r>
            <a:r>
              <a:rPr lang="en-US" sz="2000" dirty="0"/>
              <a:t> </a:t>
            </a:r>
            <a:r>
              <a:rPr lang="en-US" sz="2000" dirty="0" err="1"/>
              <a:t>сроков</a:t>
            </a:r>
            <a:r>
              <a:rPr lang="en-US" sz="2000" dirty="0"/>
              <a:t> </a:t>
            </a:r>
            <a:r>
              <a:rPr lang="en-US" sz="2000" dirty="0" smtClean="0"/>
              <a:t>«</a:t>
            </a:r>
            <a:r>
              <a:rPr lang="ru-RU" sz="2000" dirty="0" smtClean="0"/>
              <a:t>по причине</a:t>
            </a:r>
            <a:r>
              <a:rPr lang="en-US" sz="2000" dirty="0" smtClean="0"/>
              <a:t> </a:t>
            </a:r>
            <a:r>
              <a:rPr lang="en-US" sz="2000" dirty="0"/>
              <a:t>... </a:t>
            </a:r>
            <a:r>
              <a:rPr lang="en-US" sz="2000" dirty="0" err="1"/>
              <a:t>стихийного</a:t>
            </a:r>
            <a:r>
              <a:rPr lang="en-US" sz="2000" dirty="0"/>
              <a:t> </a:t>
            </a:r>
            <a:r>
              <a:rPr lang="en-US" sz="2000" dirty="0" err="1"/>
              <a:t>бедствия</a:t>
            </a:r>
            <a:r>
              <a:rPr lang="en-US" sz="2000" dirty="0"/>
              <a:t> ...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других</a:t>
            </a:r>
            <a:r>
              <a:rPr lang="en-US" sz="2000" dirty="0"/>
              <a:t> </a:t>
            </a:r>
            <a:r>
              <a:rPr lang="en-US" sz="2000" dirty="0" err="1"/>
              <a:t>аналогичных</a:t>
            </a:r>
            <a:r>
              <a:rPr lang="en-US" sz="2000" dirty="0"/>
              <a:t> </a:t>
            </a:r>
            <a:r>
              <a:rPr lang="en-US" sz="2000" dirty="0" err="1"/>
              <a:t>причин</a:t>
            </a:r>
            <a:r>
              <a:rPr lang="en-US" sz="2000" dirty="0"/>
              <a:t>"</a:t>
            </a: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Правило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82</a:t>
            </a:r>
            <a:r>
              <a:rPr kumimoji="0" 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quater</a:t>
            </a:r>
            <a:r>
              <a:rPr sz="2000" dirty="0"/>
              <a:t> 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.1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применяется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ко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всем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срокам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согласно</a:t>
            </a:r>
            <a:r>
              <a:rPr kumimoji="0" lang="en-US" sz="2000" b="0" i="0" u="none" strike="noStrike" kern="1200" cap="none" spc="0" normalizeH="0" baseline="0" noProof="0" dirty="0" smtClean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РСТ 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(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например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уплата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пошлин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предоставление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приоритетных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документов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исправление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притязаний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приоритет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и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т.д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.)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за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исключением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приоритетного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периода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и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срока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перехода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национальную</a:t>
            </a:r>
            <a:r>
              <a:rPr kumimoji="0" 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фазу</a:t>
            </a:r>
            <a:endParaRPr kumimoji="0" lang="en-US" sz="200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МБ </a:t>
            </a:r>
            <a:r>
              <a:rPr lang="ru-RU" sz="2000" dirty="0" smtClean="0"/>
              <a:t>рассмотрит</a:t>
            </a:r>
            <a:r>
              <a:rPr lang="ru-RU" sz="2000" dirty="0"/>
              <a:t> </a:t>
            </a:r>
            <a:r>
              <a:rPr lang="ru-RU" sz="2000" dirty="0" smtClean="0"/>
              <a:t>такие запросы</a:t>
            </a:r>
            <a:r>
              <a:rPr lang="en-US" sz="2000" dirty="0" smtClean="0"/>
              <a:t> </a:t>
            </a:r>
            <a:r>
              <a:rPr lang="en-US" sz="2000" dirty="0" err="1"/>
              <a:t>благоприятным</a:t>
            </a:r>
            <a:r>
              <a:rPr lang="en-US" sz="2000" dirty="0"/>
              <a:t> </a:t>
            </a:r>
            <a:r>
              <a:rPr lang="en-US" sz="2000" dirty="0" err="1"/>
              <a:t>образом</a:t>
            </a:r>
            <a:endParaRPr lang="en-US" sz="2000" dirty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потребует</a:t>
            </a:r>
            <a:r>
              <a:rPr lang="en-US" sz="2000" dirty="0"/>
              <a:t> </a:t>
            </a:r>
            <a:r>
              <a:rPr lang="en-US" sz="2000" dirty="0" err="1"/>
              <a:t>доказательств</a:t>
            </a:r>
            <a:r>
              <a:rPr lang="en-US" sz="2000" dirty="0"/>
              <a:t> </a:t>
            </a:r>
            <a:r>
              <a:rPr lang="en-US" sz="2000" dirty="0" err="1"/>
              <a:t>того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вирус</a:t>
            </a:r>
            <a:r>
              <a:rPr lang="en-US" sz="2000" dirty="0"/>
              <a:t> </a:t>
            </a:r>
            <a:r>
              <a:rPr lang="en-US" sz="2000" dirty="0" err="1"/>
              <a:t>затронул</a:t>
            </a:r>
            <a:r>
              <a:rPr lang="en-US" sz="2000" dirty="0"/>
              <a:t> </a:t>
            </a:r>
            <a:r>
              <a:rPr lang="en-US" sz="2000" dirty="0" err="1"/>
              <a:t>населенный</a:t>
            </a:r>
            <a:r>
              <a:rPr lang="en-US" sz="2000" dirty="0"/>
              <a:t> </a:t>
            </a:r>
            <a:r>
              <a:rPr lang="en-US" sz="2000" dirty="0" err="1"/>
              <a:t>пункт</a:t>
            </a:r>
            <a:endParaRPr lang="en-US" sz="2000" dirty="0"/>
          </a:p>
          <a:p>
            <a:pPr lvl="1"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Генеральный</a:t>
            </a:r>
            <a:r>
              <a:rPr lang="en-US" sz="2000" dirty="0"/>
              <a:t> </a:t>
            </a:r>
            <a:r>
              <a:rPr lang="en-US" sz="2000" dirty="0" err="1"/>
              <a:t>директор</a:t>
            </a:r>
            <a:r>
              <a:rPr lang="en-US" sz="2000" dirty="0"/>
              <a:t> </a:t>
            </a:r>
            <a:r>
              <a:rPr lang="en-US" sz="2000" dirty="0" err="1"/>
              <a:t>призывает</a:t>
            </a:r>
            <a:r>
              <a:rPr lang="en-US" sz="2000" dirty="0"/>
              <a:t> </a:t>
            </a:r>
            <a:r>
              <a:rPr lang="en-US" sz="2000" dirty="0" err="1"/>
              <a:t>национальные</a:t>
            </a:r>
            <a:r>
              <a:rPr lang="en-US" sz="2000" dirty="0"/>
              <a:t> </a:t>
            </a:r>
            <a:r>
              <a:rPr lang="en-US" sz="2000" dirty="0" err="1"/>
              <a:t>Ведомства</a:t>
            </a:r>
            <a:r>
              <a:rPr lang="en-US" sz="2000" dirty="0"/>
              <a:t> </a:t>
            </a:r>
            <a:r>
              <a:rPr lang="en-US" sz="2000" dirty="0" err="1"/>
              <a:t>поступать</a:t>
            </a:r>
            <a:r>
              <a:rPr lang="en-US" sz="2000" dirty="0"/>
              <a:t> </a:t>
            </a:r>
            <a:r>
              <a:rPr lang="en-US" sz="2000" dirty="0" err="1"/>
              <a:t>сходным</a:t>
            </a:r>
            <a:r>
              <a:rPr lang="en-US" sz="2000" dirty="0"/>
              <a:t> </a:t>
            </a:r>
            <a:r>
              <a:rPr lang="en-US" sz="2000" dirty="0" err="1"/>
              <a:t>образом</a:t>
            </a:r>
            <a:r>
              <a:rPr lang="en-US" sz="2000" dirty="0"/>
              <a:t> (https://www.wipo.int/pct/en/news/2020/news_0009.html)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 err="1"/>
              <a:t>Правила</a:t>
            </a:r>
            <a:r>
              <a:rPr lang="en-US" sz="2000" dirty="0"/>
              <a:t> 80.6 и 82: </a:t>
            </a:r>
            <a:r>
              <a:rPr lang="en-US" sz="2000" dirty="0" err="1"/>
              <a:t>задержка</a:t>
            </a:r>
            <a:r>
              <a:rPr lang="en-US" sz="2000" dirty="0"/>
              <a:t> </a:t>
            </a:r>
            <a:r>
              <a:rPr lang="en-US" sz="2000" dirty="0" err="1"/>
              <a:t>почты</a:t>
            </a:r>
            <a:r>
              <a:rPr lang="en-US" sz="2000" dirty="0"/>
              <a:t> (</a:t>
            </a:r>
            <a:r>
              <a:rPr lang="en-US" sz="2000" dirty="0" err="1"/>
              <a:t>правило</a:t>
            </a:r>
            <a:r>
              <a:rPr lang="en-US" sz="2000" dirty="0"/>
              <a:t> 5 и 7 </a:t>
            </a:r>
            <a:r>
              <a:rPr lang="en-US" sz="2000" dirty="0" err="1"/>
              <a:t>дней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41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661" y="163582"/>
            <a:ext cx="8579296" cy="1143000"/>
          </a:xfrm>
        </p:spPr>
        <p:txBody>
          <a:bodyPr/>
          <a:lstStyle/>
          <a:p>
            <a:r>
              <a:rPr lang="en-US" sz="3200" dirty="0" err="1"/>
              <a:t>Особые</a:t>
            </a:r>
            <a:r>
              <a:rPr lang="en-US" sz="3200" dirty="0"/>
              <a:t> </a:t>
            </a:r>
            <a:r>
              <a:rPr lang="en-US" sz="3200" dirty="0" err="1"/>
              <a:t>защитные</a:t>
            </a:r>
            <a:r>
              <a:rPr lang="en-US" sz="3200" dirty="0"/>
              <a:t> </a:t>
            </a:r>
            <a:r>
              <a:rPr lang="en-US" sz="3200" dirty="0" err="1"/>
              <a:t>меры</a:t>
            </a:r>
            <a:r>
              <a:rPr lang="en-US" sz="3200" dirty="0"/>
              <a:t> </a:t>
            </a:r>
            <a:r>
              <a:rPr lang="en-US" sz="3200" dirty="0" err="1"/>
              <a:t>согласно</a:t>
            </a:r>
            <a:r>
              <a:rPr lang="en-US" sz="3200" dirty="0"/>
              <a:t> РСТ (3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93" y="1484784"/>
            <a:ext cx="8229600" cy="52565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Отсрочка</a:t>
            </a:r>
            <a:r>
              <a:rPr lang="ru-RU" sz="2000" dirty="0"/>
              <a:t> в</a:t>
            </a:r>
            <a:r>
              <a:rPr lang="en-US" sz="2000" dirty="0"/>
              <a:t> </a:t>
            </a:r>
            <a:r>
              <a:rPr lang="en-US" sz="2000" dirty="0" smtClean="0"/>
              <a:t>RO/IB</a:t>
            </a:r>
            <a:r>
              <a:rPr lang="ru-RU" sz="2000" dirty="0" smtClean="0"/>
              <a:t> выпуска </a:t>
            </a:r>
            <a:r>
              <a:rPr lang="en-US" sz="2000" dirty="0" err="1" smtClean="0"/>
              <a:t>формы</a:t>
            </a:r>
            <a:r>
              <a:rPr lang="en-US" sz="2000" dirty="0" smtClean="0"/>
              <a:t> </a:t>
            </a:r>
            <a:r>
              <a:rPr lang="en-US" sz="2000" dirty="0"/>
              <a:t>PCT/RO/117 ("</a:t>
            </a:r>
            <a:r>
              <a:rPr lang="en-US" sz="2000" dirty="0" err="1"/>
              <a:t>Уведомление</a:t>
            </a:r>
            <a:r>
              <a:rPr lang="en-US" sz="2000" dirty="0"/>
              <a:t> о </a:t>
            </a:r>
            <a:r>
              <a:rPr lang="en-US" sz="2000" dirty="0" err="1"/>
              <a:t>том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международная</a:t>
            </a:r>
            <a:r>
              <a:rPr lang="en-US" sz="2000" dirty="0"/>
              <a:t> </a:t>
            </a:r>
            <a:r>
              <a:rPr lang="en-US" sz="2000" dirty="0" err="1"/>
              <a:t>заявка</a:t>
            </a:r>
            <a:r>
              <a:rPr lang="en-US" sz="2000" dirty="0"/>
              <a:t> </a:t>
            </a:r>
            <a:r>
              <a:rPr lang="en-US" sz="2000" dirty="0" err="1"/>
              <a:t>считается</a:t>
            </a:r>
            <a:r>
              <a:rPr lang="en-US" sz="2000" dirty="0"/>
              <a:t> </a:t>
            </a:r>
            <a:r>
              <a:rPr lang="en-US" sz="2000" dirty="0" err="1"/>
              <a:t>изъятой</a:t>
            </a:r>
            <a:r>
              <a:rPr lang="en-US" sz="2000" dirty="0" smtClean="0"/>
              <a:t>")</a:t>
            </a:r>
            <a:endParaRPr lang="en-US" sz="2000" dirty="0"/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если</a:t>
            </a:r>
            <a:r>
              <a:rPr lang="en-US" sz="2000" dirty="0"/>
              <a:t> </a:t>
            </a:r>
            <a:r>
              <a:rPr lang="en-US" sz="2000" dirty="0" err="1"/>
              <a:t>заявитель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оплатил</a:t>
            </a:r>
            <a:r>
              <a:rPr lang="en-US" sz="2000" dirty="0"/>
              <a:t> </a:t>
            </a:r>
            <a:r>
              <a:rPr lang="en-US" sz="2000" dirty="0" err="1"/>
              <a:t>все</a:t>
            </a:r>
            <a:r>
              <a:rPr lang="en-US" sz="2000" dirty="0"/>
              <a:t> </a:t>
            </a:r>
            <a:r>
              <a:rPr lang="en-US" sz="2000" dirty="0" err="1"/>
              <a:t>необходимые</a:t>
            </a:r>
            <a:r>
              <a:rPr lang="en-US" sz="2000" dirty="0"/>
              <a:t> </a:t>
            </a:r>
            <a:r>
              <a:rPr lang="en-US" sz="2000" dirty="0" err="1"/>
              <a:t>пошлины</a:t>
            </a:r>
            <a:endParaRPr lang="en-US" sz="2000" dirty="0"/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RO/IB </a:t>
            </a:r>
            <a:r>
              <a:rPr lang="ru-RU" sz="2000" dirty="0" smtClean="0"/>
              <a:t>выпустит </a:t>
            </a:r>
            <a:r>
              <a:rPr lang="en-US" sz="2000" dirty="0" err="1" smtClean="0"/>
              <a:t>форму</a:t>
            </a:r>
            <a:r>
              <a:rPr lang="en-US" sz="2000" dirty="0" smtClean="0"/>
              <a:t> </a:t>
            </a:r>
            <a:r>
              <a:rPr lang="en-US" sz="2000" dirty="0"/>
              <a:t>PCT/RO/133 с </a:t>
            </a:r>
            <a:r>
              <a:rPr lang="en-US" sz="2000" dirty="0" err="1"/>
              <a:t>предложением</a:t>
            </a:r>
            <a:r>
              <a:rPr lang="en-US" sz="2000" dirty="0"/>
              <a:t> </a:t>
            </a:r>
            <a:r>
              <a:rPr lang="en-US" sz="2000" dirty="0" err="1"/>
              <a:t>оплатить</a:t>
            </a:r>
            <a:r>
              <a:rPr lang="en-US" sz="2000" dirty="0"/>
              <a:t> </a:t>
            </a:r>
            <a:r>
              <a:rPr lang="en-US" sz="2000" dirty="0" err="1"/>
              <a:t>предписанные</a:t>
            </a:r>
            <a:r>
              <a:rPr lang="en-US" sz="2000" dirty="0"/>
              <a:t> </a:t>
            </a:r>
            <a:r>
              <a:rPr lang="en-US" sz="2000" dirty="0" err="1"/>
              <a:t>пошлины</a:t>
            </a:r>
            <a:r>
              <a:rPr lang="en-US" sz="2000" dirty="0"/>
              <a:t> (</a:t>
            </a:r>
            <a:r>
              <a:rPr lang="en-US" sz="2000" dirty="0" err="1"/>
              <a:t>но</a:t>
            </a:r>
            <a:r>
              <a:rPr lang="en-US" sz="2000" dirty="0"/>
              <a:t> </a:t>
            </a:r>
            <a:r>
              <a:rPr lang="en-US" sz="2000" dirty="0" err="1"/>
              <a:t>без</a:t>
            </a:r>
            <a:r>
              <a:rPr lang="en-US" sz="2000" dirty="0"/>
              <a:t> </a:t>
            </a:r>
            <a:r>
              <a:rPr lang="en-US" sz="2000" dirty="0" err="1"/>
              <a:t>взимания</a:t>
            </a:r>
            <a:r>
              <a:rPr lang="en-US" sz="2000" dirty="0"/>
              <a:t> </a:t>
            </a:r>
            <a:r>
              <a:rPr lang="en-US" sz="2000" dirty="0" err="1"/>
              <a:t>пошлины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просрочку</a:t>
            </a:r>
            <a:r>
              <a:rPr lang="en-US" sz="20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До</a:t>
            </a:r>
            <a:r>
              <a:rPr lang="en-US" sz="2000" dirty="0"/>
              <a:t> 1 </a:t>
            </a:r>
            <a:r>
              <a:rPr lang="en-US" sz="2000" dirty="0" err="1"/>
              <a:t>июня</a:t>
            </a:r>
            <a:r>
              <a:rPr lang="en-US" sz="2000" dirty="0"/>
              <a:t> 2020 г. RO/IB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будет</a:t>
            </a:r>
            <a:r>
              <a:rPr lang="en-US" sz="2000" dirty="0"/>
              <a:t> </a:t>
            </a:r>
            <a:r>
              <a:rPr lang="en-US" sz="2000" dirty="0" err="1"/>
              <a:t>оформлять</a:t>
            </a:r>
            <a:r>
              <a:rPr lang="en-US" sz="2000" dirty="0"/>
              <a:t> </a:t>
            </a:r>
            <a:r>
              <a:rPr lang="en-US" sz="2000" dirty="0" err="1"/>
              <a:t>форму</a:t>
            </a:r>
            <a:r>
              <a:rPr lang="en-US" sz="2000" dirty="0"/>
              <a:t> PCT/RO/117 </a:t>
            </a:r>
            <a:r>
              <a:rPr lang="en-US" sz="2000" dirty="0" smtClean="0"/>
              <a:t>(о </a:t>
            </a:r>
            <a:r>
              <a:rPr lang="en-US" sz="2000" dirty="0" err="1"/>
              <a:t>том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международная</a:t>
            </a:r>
            <a:r>
              <a:rPr lang="en-US" sz="2000" dirty="0"/>
              <a:t> </a:t>
            </a:r>
            <a:r>
              <a:rPr lang="en-US" sz="2000" dirty="0" err="1"/>
              <a:t>заявка</a:t>
            </a:r>
            <a:r>
              <a:rPr lang="en-US" sz="2000" dirty="0"/>
              <a:t> </a:t>
            </a:r>
            <a:r>
              <a:rPr lang="en-US" sz="2000" dirty="0" err="1"/>
              <a:t>считается</a:t>
            </a:r>
            <a:r>
              <a:rPr lang="en-US" sz="2000" dirty="0"/>
              <a:t> </a:t>
            </a:r>
            <a:r>
              <a:rPr lang="en-US" sz="2000" dirty="0" err="1"/>
              <a:t>изъятой</a:t>
            </a:r>
            <a:r>
              <a:rPr lang="en-US" sz="2000" dirty="0"/>
              <a:t> в </a:t>
            </a:r>
            <a:r>
              <a:rPr lang="en-US" sz="2000" dirty="0" err="1"/>
              <a:t>связи</a:t>
            </a:r>
            <a:r>
              <a:rPr lang="en-US" sz="2000" dirty="0"/>
              <a:t> с </a:t>
            </a:r>
            <a:r>
              <a:rPr lang="en-US" sz="2000" dirty="0" err="1"/>
              <a:t>неуплатой</a:t>
            </a:r>
            <a:r>
              <a:rPr lang="en-US" sz="2000" dirty="0"/>
              <a:t> </a:t>
            </a:r>
            <a:r>
              <a:rPr lang="en-US" sz="2000" dirty="0" err="1"/>
              <a:t>пошлин</a:t>
            </a:r>
            <a:r>
              <a:rPr lang="en-US" sz="20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86001A"/>
              </a:buClr>
              <a:buFont typeface="Wingdings" panose="05000000000000000000" pitchFamily="2" charset="2"/>
              <a:buChar char="q"/>
            </a:pPr>
            <a:r>
              <a:rPr lang="en-US" sz="2000" dirty="0" err="1"/>
              <a:t>Генеральный</a:t>
            </a:r>
            <a:r>
              <a:rPr lang="en-US" sz="2000" dirty="0"/>
              <a:t> </a:t>
            </a:r>
            <a:r>
              <a:rPr lang="en-US" sz="2000" dirty="0" err="1"/>
              <a:t>директор</a:t>
            </a:r>
            <a:r>
              <a:rPr lang="en-US" sz="2000" dirty="0"/>
              <a:t> </a:t>
            </a:r>
            <a:r>
              <a:rPr lang="en-US" sz="2000" dirty="0" err="1"/>
              <a:t>призывает</a:t>
            </a:r>
            <a:r>
              <a:rPr lang="en-US" sz="2000" dirty="0"/>
              <a:t> </a:t>
            </a:r>
            <a:r>
              <a:rPr lang="en-US" sz="2000" dirty="0" err="1"/>
              <a:t>все</a:t>
            </a:r>
            <a:r>
              <a:rPr lang="en-US" sz="2000" dirty="0"/>
              <a:t> </a:t>
            </a:r>
            <a:r>
              <a:rPr lang="en-US" sz="2000" dirty="0" err="1"/>
              <a:t>Получающие</a:t>
            </a:r>
            <a:r>
              <a:rPr lang="en-US" sz="2000" dirty="0"/>
              <a:t> </a:t>
            </a:r>
            <a:r>
              <a:rPr lang="en-US" sz="2000" dirty="0" err="1"/>
              <a:t>ведомства</a:t>
            </a:r>
            <a:r>
              <a:rPr lang="en-US" sz="2000" dirty="0"/>
              <a:t> </a:t>
            </a:r>
            <a:r>
              <a:rPr lang="en-US" sz="2000" dirty="0" err="1"/>
              <a:t>поступать</a:t>
            </a:r>
            <a:r>
              <a:rPr lang="en-US" sz="2000" dirty="0"/>
              <a:t> </a:t>
            </a:r>
            <a:r>
              <a:rPr lang="en-US" sz="2000" dirty="0" err="1"/>
              <a:t>сходным</a:t>
            </a:r>
            <a:r>
              <a:rPr lang="en-US" sz="2000" dirty="0"/>
              <a:t> </a:t>
            </a:r>
            <a:r>
              <a:rPr lang="en-US" sz="2000" dirty="0" err="1"/>
              <a:t>образом</a:t>
            </a:r>
            <a:r>
              <a:rPr lang="en-US" sz="2000" dirty="0"/>
              <a:t> (https://www.wipo.int/pct/en/news/2020/news_0009.html)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1832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441</TotalTime>
  <Words>792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Microsoft Sans Serif</vt:lpstr>
      <vt:lpstr>Wingdings</vt:lpstr>
      <vt:lpstr>Default Design</vt:lpstr>
      <vt:lpstr>Влияние санитарного кризиса COVID-19 на PCT       Вебинар</vt:lpstr>
      <vt:lpstr>Текущая ситуация (1)</vt:lpstr>
      <vt:lpstr>Текущая ситуация (2)</vt:lpstr>
      <vt:lpstr>Текущая ситуация  в Международном бюро (МБ) (1)</vt:lpstr>
      <vt:lpstr>Текущая ситуация в МБ (2)</vt:lpstr>
      <vt:lpstr>Текущая ситуация в МБ (3)</vt:lpstr>
      <vt:lpstr>Особые защитные меры согласно РСТ (1)</vt:lpstr>
      <vt:lpstr>Особые защитные меры согласно РСТ (2)</vt:lpstr>
      <vt:lpstr>Особые защитные меры согласно РСТ (3)</vt:lpstr>
      <vt:lpstr>Особые защитные меры согласно РСТ (4)</vt:lpstr>
      <vt:lpstr>Дополнительная информация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Presentation Subtitle and/or Conference Name</dc:title>
  <dc:creator>RICHARDSON Michael</dc:creator>
  <cp:keywords>PUBLIC</cp:keywords>
  <cp:lastModifiedBy>JULLIARD Corinne</cp:lastModifiedBy>
  <cp:revision>97</cp:revision>
  <dcterms:created xsi:type="dcterms:W3CDTF">2020-04-01T11:56:59Z</dcterms:created>
  <dcterms:modified xsi:type="dcterms:W3CDTF">2020-06-04T10:36:26Z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Language">
    <vt:lpwstr>English</vt:lpwstr>
  </property>
  <property fmtid="{D5CDD505-2E9C-101B-9397-08002B2CF9AE}" pid="5" name="TitusGUID">
    <vt:lpwstr>be267df2-4e9d-490a-a195-178ae9eda257</vt:lpwstr>
  </property>
  <property fmtid="{D5CDD505-2E9C-101B-9397-08002B2CF9AE}" pid="6" name="VisualMarkings">
    <vt:lpwstr>None</vt:lpwstr>
  </property>
</Properties>
</file>