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1716" r:id="rId2"/>
    <p:sldId id="1587" r:id="rId3"/>
    <p:sldId id="1714" r:id="rId4"/>
    <p:sldId id="1713" r:id="rId5"/>
  </p:sldIdLst>
  <p:sldSz cx="9144000" cy="6858000" type="screen4x3"/>
  <p:notesSz cx="6797675" cy="9926638"/>
  <p:custDataLst>
    <p:tags r:id="rId8"/>
  </p:custDataLst>
  <p:defaultTextStyle>
    <a:defPPr rtl="0"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G Hanna" initials="KH" lastIdx="0" clrIdx="0">
    <p:extLst>
      <p:ext uri="{19B8F6BF-5375-455C-9EA6-DF929625EA0E}">
        <p15:presenceInfo xmlns:p15="http://schemas.microsoft.com/office/powerpoint/2012/main" userId="S-1-5-21-3637208745-3825800285-422149103-72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78221" autoAdjust="0"/>
  </p:normalViewPr>
  <p:slideViewPr>
    <p:cSldViewPr>
      <p:cViewPr varScale="1">
        <p:scale>
          <a:sx n="82" d="100"/>
          <a:sy n="82" d="100"/>
        </p:scale>
        <p:origin x="143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18" d="100"/>
          <a:sy n="118" d="100"/>
        </p:scale>
        <p:origin x="1968" y="-177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51C16C5D-28EC-4381-A075-FA41859494D8}" type="datetime1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CE29DEC-8730-41D0-8613-E78452012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23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3914EB6-2DCE-491C-ACA8-01AEDF381847}" type="datetime1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B7F2C667-47B2-46C4-80BC-8E1DA185F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86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49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4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63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2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84247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4246-803A-49D3-84EB-974CE5ABA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1656-2DE5-485F-8BE9-0BDBBF8F0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65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B506-AE31-41B8-A04E-5192D5AD4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57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D9FB-EE1A-468D-AB44-5E0627833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2BD8-6FAC-449D-B057-422CBBDD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81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buClr>
                <a:srgbClr val="990033"/>
              </a:buClr>
              <a:defRPr sz="2400"/>
            </a:lvl2pPr>
            <a:lvl3pPr>
              <a:buClr>
                <a:srgbClr val="990033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96D8-A3B7-4296-B367-44E05F04D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79512" y="6381328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2022 Rule changes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01-06-2022</a:t>
            </a:r>
          </a:p>
        </p:txBody>
      </p:sp>
    </p:spTree>
    <p:extLst>
      <p:ext uri="{BB962C8B-B14F-4D97-AF65-F5344CB8AC3E}">
        <p14:creationId xmlns:p14="http://schemas.microsoft.com/office/powerpoint/2010/main" val="7795351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F085-F803-4E1D-9A57-76269C0A5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381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9E20-5C8B-487F-B0CA-3B1FCD067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414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0CE4-F05E-4F47-9551-9B0F851B8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649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92CD-3AA2-407A-BF30-577B7871B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50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F2A8D-12B8-4184-AEBB-3EE5339AA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066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87BF3-9FB1-459C-9F6E-025E260A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87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7F09-330B-40AD-9EF4-1C4E2D06D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678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fld id="{2ED4B84C-647D-46AA-8476-F994C2D2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MSIPCMContentMarking" descr="{&quot;HashCode&quot;:2082126947,&quot;Placement&quot;:&quot;Footer&quot;,&quot;Top&quot;:519.343,&quot;Left&quot;:286.33,&quot;SlideWidth&quot;:720,&quot;SlideHeight&quot;:540}">
            <a:extLst>
              <a:ext uri="{FF2B5EF4-FFF2-40B4-BE49-F238E27FC236}">
                <a16:creationId xmlns:a16="http://schemas.microsoft.com/office/drawing/2014/main" id="{D171391A-ABD1-9BE2-FCCD-D2D4CFA0CF47}"/>
              </a:ext>
            </a:extLst>
          </p:cNvPr>
          <p:cNvSpPr txBox="1"/>
          <p:nvPr userDrawn="1"/>
        </p:nvSpPr>
        <p:spPr>
          <a:xfrm>
            <a:off x="3636391" y="6649884"/>
            <a:ext cx="1871217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CH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MSIPCMContentMarking" descr="{&quot;HashCode&quot;:2082126947,&quot;Placement&quot;:&quot;Footer&quot;,&quot;Top&quot;:519.343,&quot;Left&quot;:286.33,&quot;SlideWidth&quot;:720,&quot;SlideHeight&quot;:540}">
            <a:extLst>
              <a:ext uri="{FF2B5EF4-FFF2-40B4-BE49-F238E27FC236}">
                <a16:creationId xmlns:a16="http://schemas.microsoft.com/office/drawing/2014/main" id="{B32DDCFA-227D-6BFE-F5E3-135A2A77FEFB}"/>
              </a:ext>
            </a:extLst>
          </p:cNvPr>
          <p:cNvSpPr txBox="1"/>
          <p:nvPr userDrawn="1"/>
        </p:nvSpPr>
        <p:spPr>
          <a:xfrm>
            <a:off x="3636391" y="6595656"/>
            <a:ext cx="187121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WIPO FOR OFFICIAL USE ONLY </a:t>
            </a:r>
            <a:endParaRPr lang="en-CH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  <p:sldLayoutId id="2147483766" r:id="rId12"/>
    <p:sldLayoutId id="2147483765" r:id="rId13"/>
    <p:sldLayoutId id="2147483764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>
          <a:srgbClr val="990033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990033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standards/pt/sequence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15964" y="3926676"/>
            <a:ext cx="7920532" cy="1406525"/>
          </a:xfrm>
          <a:noFill/>
        </p:spPr>
        <p:txBody>
          <a:bodyPr/>
          <a:lstStyle/>
          <a:p>
            <a:pPr eaLnBrk="1" hangingPunct="1"/>
            <a:r>
              <a:rPr lang="en-US" sz="3400" b="1">
                <a:solidFill>
                  <a:srgbClr val="70899B"/>
                </a:solidFill>
              </a:rPr>
              <a:t>Modificações do Regulamento de execução do PCT, em vigor a partir de 1 de Julho de 2022</a:t>
            </a:r>
          </a:p>
          <a:p>
            <a:pPr eaLnBrk="1" hangingPunct="1"/>
            <a:endParaRPr lang="en-US" sz="3600">
              <a:solidFill>
                <a:srgbClr val="70899B"/>
              </a:solidFill>
            </a:endParaRPr>
          </a:p>
        </p:txBody>
      </p:sp>
      <p:pic>
        <p:nvPicPr>
          <p:cNvPr id="3075" name="Picture 8" descr="Puce-3_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577" y="35536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9979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49" y="-171400"/>
            <a:ext cx="8507288" cy="1368152"/>
          </a:xfrm>
        </p:spPr>
        <p:txBody>
          <a:bodyPr/>
          <a:lstStyle/>
          <a:p>
            <a:r>
              <a:rPr lang="en-US" sz="3200" dirty="0" err="1"/>
              <a:t>Alterações</a:t>
            </a:r>
            <a:r>
              <a:rPr lang="en-US" sz="3200" dirty="0"/>
              <a:t> das </a:t>
            </a:r>
            <a:r>
              <a:rPr lang="en-US" sz="3200" dirty="0" err="1"/>
              <a:t>Regras</a:t>
            </a:r>
            <a:r>
              <a:rPr lang="en-US" sz="3200" dirty="0"/>
              <a:t> do PCT a </a:t>
            </a:r>
            <a:r>
              <a:rPr lang="en-US" sz="3200" dirty="0" err="1"/>
              <a:t>partir</a:t>
            </a:r>
            <a:r>
              <a:rPr lang="en-US" sz="3200" dirty="0"/>
              <a:t> de 1 de </a:t>
            </a:r>
            <a:r>
              <a:rPr lang="en-US" sz="3200" dirty="0" err="1"/>
              <a:t>Julho</a:t>
            </a:r>
            <a:r>
              <a:rPr lang="en-US" sz="3200" dirty="0"/>
              <a:t> de 2022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643" y="1052736"/>
            <a:ext cx="8707347" cy="554461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pt-BR" altLang="en-US" dirty="0"/>
              <a:t>Modificação das Regras 5, 12, 13</a:t>
            </a:r>
            <a:r>
              <a:rPr lang="pt-BR" altLang="en-US" i="1" dirty="0"/>
              <a:t>ter</a:t>
            </a:r>
            <a:r>
              <a:rPr lang="pt-BR" altLang="en-US" dirty="0"/>
              <a:t>, 19.4 e 49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pt-BR" altLang="en-US" dirty="0"/>
              <a:t> ST.26 substituirá ST.25 como norma relativa a</a:t>
            </a:r>
            <a:r>
              <a:rPr lang="pt-BR" altLang="en-US" dirty="0">
                <a:solidFill>
                  <a:srgbClr val="0070C0"/>
                </a:solidFill>
              </a:rPr>
              <a:t> </a:t>
            </a:r>
            <a:r>
              <a:rPr lang="pt-BR" altLang="en-US" dirty="0"/>
              <a:t>listagens de sequências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pt-BR" altLang="en-US" dirty="0"/>
              <a:t> Alterações relevantes das Instruções Administrativas, incluindo uma revisão completa do Anexo C (substitui a norma ST.25 da OMPI)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pt-BR" altLang="en-US" dirty="0"/>
              <a:t> Todas as listagens de sequências devem ser fornecidas em formato XML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pt-BR" altLang="en-US" dirty="0"/>
              <a:t> Textos livres dependentes da língua já não precisam ser repetidos na parte principal da descrição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pt-BR" altLang="en-US" dirty="0"/>
              <a:t> Textos livres podem ser depositados em mais de uma língua</a:t>
            </a:r>
          </a:p>
          <a:p>
            <a:pPr lvl="1"/>
            <a:r>
              <a:rPr lang="pt-BR" dirty="0"/>
              <a:t> Valores adicionais dos qualificadores obrigatórios para cada sequência</a:t>
            </a:r>
          </a:p>
          <a:p>
            <a:pPr lvl="1"/>
            <a:r>
              <a:rPr lang="pt-BR" dirty="0"/>
              <a:t> Mais tipos de sequências a serem incluídos de acordo com a norma ST.26</a:t>
            </a:r>
            <a:endParaRPr lang="pt-BR" altLang="en-US" dirty="0"/>
          </a:p>
        </p:txBody>
      </p:sp>
    </p:spTree>
    <p:extLst>
      <p:ext uri="{BB962C8B-B14F-4D97-AF65-F5344CB8AC3E}">
        <p14:creationId xmlns:p14="http://schemas.microsoft.com/office/powerpoint/2010/main" val="6807004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49" y="-171400"/>
            <a:ext cx="8507288" cy="1512168"/>
          </a:xfrm>
        </p:spPr>
        <p:txBody>
          <a:bodyPr/>
          <a:lstStyle/>
          <a:p>
            <a:r>
              <a:rPr lang="en-US"/>
              <a:t>Alterações das Regras do PCT a partir de 1 de Julho de 2022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49" y="1239035"/>
            <a:ext cx="8635339" cy="4926269"/>
          </a:xfrm>
        </p:spPr>
        <p:txBody>
          <a:bodyPr>
            <a:normAutofit fontScale="92500" lnSpcReduction="10000"/>
          </a:bodyPr>
          <a:lstStyle/>
          <a:p>
            <a:r>
              <a:rPr lang="pt-BR" altLang="en-US" dirty="0"/>
              <a:t>Modificação das Regras 5, 12, 13</a:t>
            </a:r>
            <a:r>
              <a:rPr lang="pt-BR" altLang="en-US" i="1" dirty="0"/>
              <a:t>ter</a:t>
            </a:r>
            <a:r>
              <a:rPr lang="pt-BR" altLang="en-US" dirty="0"/>
              <a:t>, 19.4 e 49 (cont.)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pt-BR" altLang="en-US" dirty="0"/>
              <a:t>Quando a língua dos textos livres ou o formato eletrônico não forem aceites pelo Organismo receptor, o pedido será transmitido para a Secretaria Internacional como Organismo receptor (RO/IB)</a:t>
            </a:r>
          </a:p>
          <a:p>
            <a:r>
              <a:rPr lang="pt-BR" dirty="0"/>
              <a:t>Ferramenta de computador WIPO </a:t>
            </a:r>
            <a:r>
              <a:rPr lang="pt-BR" dirty="0" err="1"/>
              <a:t>Sequence</a:t>
            </a:r>
            <a:r>
              <a:rPr lang="pt-BR" dirty="0">
                <a:solidFill>
                  <a:srgbClr val="0070C0"/>
                </a:solidFill>
              </a:rPr>
              <a:t> </a:t>
            </a:r>
            <a:endParaRPr lang="pt-BR" dirty="0"/>
          </a:p>
          <a:p>
            <a:pPr lvl="1"/>
            <a:r>
              <a:rPr lang="pt-BR" sz="2200" dirty="0"/>
              <a:t>Permite a redação pelos requerentes de listagens de sequências conformes com a norma</a:t>
            </a:r>
          </a:p>
          <a:p>
            <a:pPr lvl="1"/>
            <a:r>
              <a:rPr lang="pt-BR" sz="2200" dirty="0"/>
              <a:t>Pode ser baixada em </a:t>
            </a:r>
            <a:r>
              <a:rPr lang="pt-BR" sz="2200" dirty="0">
                <a:hlinkClick r:id="rId3"/>
              </a:rPr>
              <a:t>https://www.wipo.int/standards/pt/sequence/index.html</a:t>
            </a:r>
            <a:r>
              <a:rPr lang="pt-BR" sz="2200" dirty="0"/>
              <a:t> </a:t>
            </a:r>
          </a:p>
          <a:p>
            <a:r>
              <a:rPr lang="pt-BR" altLang="en-US" dirty="0"/>
              <a:t>As Regras modificadas se aplicam a pedidos internacionais depositados no dia 1 de Julho de 2022 ou após</a:t>
            </a:r>
          </a:p>
          <a:p>
            <a:r>
              <a:rPr lang="pt-BR" altLang="en-US" dirty="0"/>
              <a:t>A nova Norma também deve ser usada para depositar pedidos nacionais a partir da mesma data</a:t>
            </a:r>
          </a:p>
        </p:txBody>
      </p:sp>
    </p:spTree>
    <p:extLst>
      <p:ext uri="{BB962C8B-B14F-4D97-AF65-F5344CB8AC3E}">
        <p14:creationId xmlns:p14="http://schemas.microsoft.com/office/powerpoint/2010/main" val="14186953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97" y="0"/>
            <a:ext cx="8507288" cy="1512168"/>
          </a:xfrm>
        </p:spPr>
        <p:txBody>
          <a:bodyPr/>
          <a:lstStyle/>
          <a:p>
            <a:r>
              <a:rPr lang="en-US" dirty="0" err="1"/>
              <a:t>Alterações</a:t>
            </a:r>
            <a:r>
              <a:rPr lang="en-US" dirty="0"/>
              <a:t> das </a:t>
            </a:r>
            <a:r>
              <a:rPr lang="en-US" dirty="0" err="1"/>
              <a:t>Regras</a:t>
            </a:r>
            <a:r>
              <a:rPr lang="en-US" dirty="0"/>
              <a:t> do PCT a </a:t>
            </a:r>
            <a:r>
              <a:rPr lang="en-US" dirty="0" err="1"/>
              <a:t>partir</a:t>
            </a:r>
            <a:r>
              <a:rPr lang="en-US" dirty="0"/>
              <a:t> de 1 de </a:t>
            </a:r>
            <a:r>
              <a:rPr lang="en-US" dirty="0" err="1"/>
              <a:t>Julho</a:t>
            </a:r>
            <a:r>
              <a:rPr lang="en-US"/>
              <a:t> de 2022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97" y="1628800"/>
            <a:ext cx="8336406" cy="4320480"/>
          </a:xfrm>
        </p:spPr>
        <p:txBody>
          <a:bodyPr/>
          <a:lstStyle/>
          <a:p>
            <a:pPr marL="0" indent="-400050">
              <a:spcBef>
                <a:spcPts val="800"/>
              </a:spcBef>
              <a:spcAft>
                <a:spcPts val="800"/>
              </a:spcAft>
            </a:pPr>
            <a:r>
              <a:rPr kumimoji="0" lang="en-US" altLang="en-US" sz="2200" b="0" i="0" u="none" strike="noStrike" kern="1200" cap="none" spc="0" normalizeH="0" baseline="0" noProof="0">
                <a:uLnTx/>
                <a:uFillTx/>
                <a:latin typeface="Arial"/>
                <a:ea typeface="Arial"/>
                <a:cs typeface="Arial"/>
                <a:sym typeface="Wingdings"/>
              </a:rPr>
              <a:t>Modificação da Regra 82</a:t>
            </a:r>
            <a:r>
              <a:rPr kumimoji="0" lang="en-US" altLang="en-US" sz="2200" b="0" i="1" u="none" strike="noStrike" kern="1200" cap="none" spc="0" normalizeH="0" baseline="0" noProof="0">
                <a:uLnTx/>
                <a:uFillTx/>
                <a:latin typeface="Arial"/>
                <a:ea typeface="Arial"/>
                <a:cs typeface="Arial"/>
                <a:sym typeface="Wingdings"/>
              </a:rPr>
              <a:t>quater</a:t>
            </a:r>
            <a:r>
              <a:t> do PCT</a:t>
            </a:r>
          </a:p>
          <a:p>
            <a:pPr marL="685800" marR="0" lvl="2" indent="-28575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Tx/>
              <a:buFont typeface="Wingdings" pitchFamily="2" charset="2"/>
              <a:buChar char="q"/>
              <a:defRPr/>
            </a:pPr>
            <a:r>
              <a:rPr kumimoji="0" lang="en-US" altLang="en-US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"Epidemia" foi adicionada à lista de emergências</a:t>
            </a:r>
            <a:endParaRPr lang="en-US" altLang="en-US" sz="1600" i="1"/>
          </a:p>
          <a:p>
            <a:pPr marL="685800" lvl="2" indent="-28575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q"/>
            </a:pPr>
            <a:r>
              <a:rPr lang="en-US" altLang="en-US" sz="2200"/>
              <a:t>Permite aos Organismos que renunciem à exigência de apresentar provas para justificar atrasos segundo a Regra 82</a:t>
            </a:r>
            <a:r>
              <a:rPr lang="en-US" altLang="en-US" sz="2200" i="1"/>
              <a:t>quater</a:t>
            </a:r>
            <a:r>
              <a:rPr lang="en-US" altLang="en-US" sz="2200"/>
              <a:t>.1</a:t>
            </a:r>
          </a:p>
          <a:p>
            <a:pPr marL="685800" lvl="2" indent="-28575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q"/>
            </a:pPr>
            <a:r>
              <a:rPr lang="en-US" altLang="en-US" sz="2200"/>
              <a:t>Autorização de estabelecimento de um período de extensão dos prazos pelos Organismos nos casos de </a:t>
            </a:r>
            <a:r>
              <a:rPr lang="en-US" altLang="en-US" sz="2200" i="1"/>
              <a:t>perturbações generalizadas</a:t>
            </a:r>
          </a:p>
          <a:p>
            <a:pPr marL="0" indent="-400050">
              <a:spcBef>
                <a:spcPts val="800"/>
              </a:spcBef>
              <a:spcAft>
                <a:spcPts val="800"/>
              </a:spcAft>
            </a:pPr>
            <a:r>
              <a:rPr lang="en-US" altLang="en-US" sz="2200"/>
              <a:t>A Regra modificada se aplica a prazos determinados no Regulamento que expirem no dia 1 de Julho de 2022 ou após</a:t>
            </a:r>
          </a:p>
          <a:p>
            <a:pPr marL="457200" lvl="1" indent="0">
              <a:spcBef>
                <a:spcPts val="800"/>
              </a:spcBef>
              <a:spcAft>
                <a:spcPts val="800"/>
              </a:spcAft>
              <a:buNone/>
            </a:pPr>
            <a:endParaRPr lang="en-US" altLang="en-US" sz="2200"/>
          </a:p>
        </p:txBody>
      </p:sp>
    </p:spTree>
    <p:extLst>
      <p:ext uri="{BB962C8B-B14F-4D97-AF65-F5344CB8AC3E}">
        <p14:creationId xmlns:p14="http://schemas.microsoft.com/office/powerpoint/2010/main" val="379712697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4.14 unknown"/>
  <p:tag name="AS_RELEASE_DATE" val="2021.05.31"/>
  <p:tag name="AS_TITLE" val="Aspose.Slides for Java"/>
  <p:tag name="AS_VERSION" val="21.5"/>
</p:tagLst>
</file>

<file path=ppt/theme/theme1.xml><?xml version="1.0" encoding="utf-8"?>
<a:theme xmlns:a="http://schemas.openxmlformats.org/drawingml/2006/main" name="PCT POT EN draft rev2">
  <a:themeElements>
    <a:clrScheme name="PCT POT EN draft re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CT POT EN draft rev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CT POT EN draft r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377</Words>
  <Application>Microsoft Office PowerPoint</Application>
  <PresentationFormat>On-screen Show (4:3)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PCT POT EN draft rev2</vt:lpstr>
      <vt:lpstr>PowerPoint Presentation</vt:lpstr>
      <vt:lpstr>Alterações das Regras do PCT a partir de 1 de Julho de 2022 (1)</vt:lpstr>
      <vt:lpstr>Alterações das Regras do PCT a partir de 1 de Julho de 2022 (2)</vt:lpstr>
      <vt:lpstr>Alterações das Regras do PCT a partir de 1 de Julho de 2022 (3)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Patent Cooperation Treaty (PCT) Update</dc:title>
  <dc:creator>Matthew Bryan</dc:creator>
  <cp:keywords>PUBLIC</cp:keywords>
  <cp:lastModifiedBy>JULLIARD Corinne</cp:lastModifiedBy>
  <cp:revision>167</cp:revision>
  <dcterms:created xsi:type="dcterms:W3CDTF">2020-07-15T13:26:41Z</dcterms:created>
  <dcterms:modified xsi:type="dcterms:W3CDTF">2023-10-30T12:41:22Z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ignment">
    <vt:lpwstr>Centre</vt:lpwstr>
  </property>
  <property fmtid="{D5CDD505-2E9C-101B-9397-08002B2CF9AE}" pid="3" name="Classification">
    <vt:lpwstr>Public</vt:lpwstr>
  </property>
  <property fmtid="{D5CDD505-2E9C-101B-9397-08002B2CF9AE}" pid="4" name="Language">
    <vt:lpwstr>English</vt:lpwstr>
  </property>
  <property fmtid="{D5CDD505-2E9C-101B-9397-08002B2CF9AE}" pid="5" name="TCSClassification">
    <vt:lpwstr>PUBLIC</vt:lpwstr>
  </property>
  <property fmtid="{D5CDD505-2E9C-101B-9397-08002B2CF9AE}" pid="6" name="TitusGUID">
    <vt:lpwstr>b61158f8-4f44-4f2c-ada0-cf053122b0e1</vt:lpwstr>
  </property>
  <property fmtid="{D5CDD505-2E9C-101B-9397-08002B2CF9AE}" pid="7" name="VisualMarkings">
    <vt:lpwstr>Footer</vt:lpwstr>
  </property>
  <property fmtid="{D5CDD505-2E9C-101B-9397-08002B2CF9AE}" pid="8" name="MSIP_Label_bfc084f7-b690-4c43-8ee6-d475b6d3461d_Enabled">
    <vt:lpwstr>true</vt:lpwstr>
  </property>
  <property fmtid="{D5CDD505-2E9C-101B-9397-08002B2CF9AE}" pid="9" name="MSIP_Label_bfc084f7-b690-4c43-8ee6-d475b6d3461d_SetDate">
    <vt:lpwstr>2023-10-30T12:41:19Z</vt:lpwstr>
  </property>
  <property fmtid="{D5CDD505-2E9C-101B-9397-08002B2CF9AE}" pid="10" name="MSIP_Label_bfc084f7-b690-4c43-8ee6-d475b6d3461d_Method">
    <vt:lpwstr>Standard</vt:lpwstr>
  </property>
  <property fmtid="{D5CDD505-2E9C-101B-9397-08002B2CF9AE}" pid="11" name="MSIP_Label_bfc084f7-b690-4c43-8ee6-d475b6d3461d_Name">
    <vt:lpwstr>FOR OFFICIAL USE ONLY</vt:lpwstr>
  </property>
  <property fmtid="{D5CDD505-2E9C-101B-9397-08002B2CF9AE}" pid="12" name="MSIP_Label_bfc084f7-b690-4c43-8ee6-d475b6d3461d_SiteId">
    <vt:lpwstr>faa31b06-8ccc-48c9-867f-f7510dd11c02</vt:lpwstr>
  </property>
  <property fmtid="{D5CDD505-2E9C-101B-9397-08002B2CF9AE}" pid="13" name="MSIP_Label_bfc084f7-b690-4c43-8ee6-d475b6d3461d_ActionId">
    <vt:lpwstr>079bb03d-c1f0-4882-b91f-d066f6b5e34c</vt:lpwstr>
  </property>
  <property fmtid="{D5CDD505-2E9C-101B-9397-08002B2CF9AE}" pid="14" name="MSIP_Label_bfc084f7-b690-4c43-8ee6-d475b6d3461d_ContentBits">
    <vt:lpwstr>2</vt:lpwstr>
  </property>
</Properties>
</file>