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en-US" sz="3400" b="1">
                <a:solidFill>
                  <a:srgbClr val="70899B"/>
                </a:solidFill>
              </a:rPr>
              <a:t>Modifications du règlement d'exécution du PCT en vigueur à partir du 1er janvier 2026</a:t>
            </a:r>
          </a:p>
          <a:p>
            <a:endParaRPr lang="fr-CH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n-US" sz="3200" dirty="0"/>
              <a:t>Modifications de </a:t>
            </a:r>
            <a:r>
              <a:rPr lang="en-US" sz="3200" dirty="0" err="1"/>
              <a:t>règles</a:t>
            </a:r>
            <a:r>
              <a:rPr lang="en-US" sz="3200" dirty="0"/>
              <a:t> du PCT à </a:t>
            </a:r>
            <a:r>
              <a:rPr lang="en-US" sz="3200" dirty="0" err="1"/>
              <a:t>partir</a:t>
            </a:r>
            <a:r>
              <a:rPr lang="en-US" sz="3200" dirty="0"/>
              <a:t> du</a:t>
            </a:r>
            <a:br>
              <a:rPr lang="en-US" sz="3200" dirty="0"/>
            </a:br>
            <a:r>
              <a:rPr lang="en-US" sz="3200" dirty="0"/>
              <a:t> 1er </a:t>
            </a:r>
            <a:r>
              <a:rPr lang="en-US" sz="3200" dirty="0" err="1"/>
              <a:t>janvier</a:t>
            </a:r>
            <a:r>
              <a:rPr lang="en-US" sz="3200" dirty="0"/>
              <a:t> 2026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en-US" altLang="en-US" sz="1800" dirty="0"/>
              <a:t>Citation de divulgations non </a:t>
            </a:r>
            <a:r>
              <a:rPr lang="en-US" altLang="en-US" sz="1800" dirty="0" err="1"/>
              <a:t>écrites</a:t>
            </a:r>
            <a:endParaRPr lang="en-US" altLang="en-US" sz="1800" dirty="0"/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1800" dirty="0"/>
              <a:t>Les modifications des </a:t>
            </a:r>
            <a:r>
              <a:rPr lang="en-US" altLang="en-US" sz="1800" dirty="0" err="1"/>
              <a:t>règles</a:t>
            </a:r>
            <a:r>
              <a:rPr lang="en-US" altLang="en-US" sz="1800" dirty="0"/>
              <a:t> 33 et 64 </a:t>
            </a:r>
            <a:r>
              <a:rPr lang="en-US" altLang="en-US" sz="1800" dirty="0" err="1"/>
              <a:t>ont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été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adoptées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mais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d'autres</a:t>
            </a:r>
            <a:r>
              <a:rPr lang="en-US" altLang="en-US" sz="1800" dirty="0"/>
              <a:t> modifications des Directives </a:t>
            </a:r>
            <a:r>
              <a:rPr lang="en-US" altLang="en-US" sz="1800" dirty="0" err="1"/>
              <a:t>concernant</a:t>
            </a:r>
            <a:r>
              <a:rPr lang="en-US" altLang="en-US" sz="1800" dirty="0"/>
              <a:t> la recherche </a:t>
            </a:r>
            <a:r>
              <a:rPr lang="en-US" altLang="en-US" sz="1800" dirty="0" err="1"/>
              <a:t>internationale</a:t>
            </a:r>
            <a:r>
              <a:rPr lang="en-US" altLang="en-US" sz="1800" dirty="0"/>
              <a:t> et </a:t>
            </a:r>
            <a:r>
              <a:rPr lang="en-US" altLang="en-US" sz="1800" dirty="0" err="1"/>
              <a:t>l'examen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préliminaire</a:t>
            </a:r>
            <a:r>
              <a:rPr lang="en-US" altLang="en-US" sz="1800" dirty="0"/>
              <a:t> international </a:t>
            </a:r>
            <a:r>
              <a:rPr lang="en-US" altLang="en-US" sz="1800" dirty="0" err="1"/>
              <a:t>seront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nécessaires</a:t>
            </a:r>
            <a:endParaRPr lang="en-US" altLang="en-US" sz="1800" dirty="0"/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1800" dirty="0"/>
              <a:t> Entrée </a:t>
            </a:r>
            <a:r>
              <a:rPr lang="en-US" altLang="en-US" sz="1800" dirty="0" err="1"/>
              <a:t>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vigueur</a:t>
            </a:r>
            <a:r>
              <a:rPr lang="en-US" altLang="en-US" sz="1800" dirty="0"/>
              <a:t> : 1er </a:t>
            </a:r>
            <a:r>
              <a:rPr lang="en-US" altLang="en-US" sz="1800" dirty="0" err="1"/>
              <a:t>janvier</a:t>
            </a:r>
            <a:r>
              <a:rPr lang="en-US" altLang="en-US" sz="1800" dirty="0"/>
              <a:t> 2026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1800" dirty="0"/>
          </a:p>
          <a:p>
            <a:pPr rtl="0"/>
            <a:r>
              <a:rPr lang="en-US" altLang="fr-FR" sz="1800" dirty="0"/>
              <a:t>Documentation </a:t>
            </a:r>
            <a:r>
              <a:rPr lang="en-US" altLang="fr-FR" sz="1800" dirty="0" err="1"/>
              <a:t>minimale</a:t>
            </a:r>
            <a:r>
              <a:rPr lang="en-US" altLang="fr-FR" sz="1800" dirty="0"/>
              <a:t> du PCT</a:t>
            </a:r>
          </a:p>
          <a:p>
            <a:pPr lvl="1" rtl="0"/>
            <a:r>
              <a:rPr lang="en-US" altLang="fr-FR" sz="1800" dirty="0" err="1"/>
              <a:t>Projet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pluriannuel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d'une</a:t>
            </a:r>
            <a:r>
              <a:rPr lang="en-US" altLang="fr-FR" sz="1800" dirty="0"/>
              <a:t> équipe </a:t>
            </a:r>
            <a:r>
              <a:rPr lang="en-US" altLang="fr-FR" sz="1800" dirty="0" err="1"/>
              <a:t>d'experts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d'administrations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chargées</a:t>
            </a:r>
            <a:r>
              <a:rPr lang="en-US" altLang="fr-FR" sz="1800" dirty="0"/>
              <a:t> de la recherche </a:t>
            </a:r>
            <a:r>
              <a:rPr lang="en-US" altLang="fr-FR" sz="1800" dirty="0" err="1"/>
              <a:t>internationale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visant</a:t>
            </a:r>
            <a:r>
              <a:rPr lang="en-US" altLang="fr-FR" sz="1800" dirty="0"/>
              <a:t> à :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dirty="0"/>
              <a:t> </a:t>
            </a:r>
            <a:r>
              <a:rPr lang="en-US" altLang="fr-FR" dirty="0" err="1"/>
              <a:t>créer</a:t>
            </a:r>
            <a:r>
              <a:rPr lang="en-US" altLang="fr-FR" dirty="0"/>
              <a:t> un </a:t>
            </a:r>
            <a:r>
              <a:rPr lang="en-US" altLang="fr-FR" dirty="0" err="1"/>
              <a:t>inventaire</a:t>
            </a:r>
            <a:r>
              <a:rPr lang="en-US" altLang="fr-FR" dirty="0"/>
              <a:t> </a:t>
            </a:r>
            <a:r>
              <a:rPr lang="en-US" altLang="fr-FR" dirty="0" err="1"/>
              <a:t>actualisé</a:t>
            </a:r>
            <a:r>
              <a:rPr lang="en-US" altLang="fr-FR" dirty="0"/>
              <a:t> des </a:t>
            </a:r>
            <a:r>
              <a:rPr lang="en-US" altLang="fr-FR" dirty="0" err="1"/>
              <a:t>éléments</a:t>
            </a:r>
            <a:r>
              <a:rPr lang="en-US" altLang="fr-FR" dirty="0"/>
              <a:t> de la </a:t>
            </a:r>
            <a:r>
              <a:rPr lang="en-US" altLang="fr-FR" dirty="0" err="1"/>
              <a:t>littérature</a:t>
            </a:r>
            <a:r>
              <a:rPr lang="en-US" altLang="fr-FR" dirty="0"/>
              <a:t> brevet et non-brevet qui font </a:t>
            </a:r>
            <a:r>
              <a:rPr lang="en-US" altLang="fr-FR" dirty="0" err="1"/>
              <a:t>partie</a:t>
            </a:r>
            <a:r>
              <a:rPr lang="en-US" altLang="fr-FR" dirty="0"/>
              <a:t> de la documentation </a:t>
            </a:r>
            <a:r>
              <a:rPr lang="en-US" altLang="fr-FR" dirty="0" err="1"/>
              <a:t>minimale</a:t>
            </a:r>
            <a:r>
              <a:rPr lang="en-US" altLang="fr-FR" dirty="0"/>
              <a:t> du PCT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dirty="0"/>
              <a:t> </a:t>
            </a:r>
            <a:r>
              <a:rPr lang="en-US" altLang="fr-FR" dirty="0" err="1"/>
              <a:t>recommander</a:t>
            </a:r>
            <a:r>
              <a:rPr lang="en-US" altLang="fr-FR" dirty="0"/>
              <a:t> les conditions et les </a:t>
            </a:r>
            <a:r>
              <a:rPr lang="en-US" altLang="fr-FR" dirty="0" err="1"/>
              <a:t>normes</a:t>
            </a:r>
            <a:r>
              <a:rPr lang="en-US" altLang="fr-FR" dirty="0"/>
              <a:t> </a:t>
            </a:r>
            <a:r>
              <a:rPr lang="en-US" altLang="fr-FR" dirty="0" err="1"/>
              <a:t>requises</a:t>
            </a:r>
            <a:r>
              <a:rPr lang="en-US" altLang="fr-FR" dirty="0"/>
              <a:t> pour </a:t>
            </a:r>
            <a:r>
              <a:rPr lang="en-US" altLang="fr-FR" dirty="0" err="1"/>
              <a:t>l'inclusion</a:t>
            </a:r>
            <a:r>
              <a:rPr lang="en-US" altLang="fr-FR" dirty="0"/>
              <a:t> de collections </a:t>
            </a:r>
            <a:r>
              <a:rPr lang="en-US" altLang="fr-FR" dirty="0" err="1"/>
              <a:t>nationales</a:t>
            </a:r>
            <a:r>
              <a:rPr lang="en-US" altLang="fr-FR" dirty="0"/>
              <a:t> de brevets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dirty="0"/>
              <a:t> proposer des </a:t>
            </a:r>
            <a:r>
              <a:rPr lang="en-US" altLang="fr-FR" dirty="0" err="1"/>
              <a:t>éléments</a:t>
            </a:r>
            <a:r>
              <a:rPr lang="en-US" altLang="fr-FR" dirty="0"/>
              <a:t> </a:t>
            </a:r>
            <a:r>
              <a:rPr lang="en-US" altLang="fr-FR" dirty="0" err="1"/>
              <a:t>bibliographiques</a:t>
            </a:r>
            <a:r>
              <a:rPr lang="en-US" altLang="fr-FR" dirty="0"/>
              <a:t> et </a:t>
            </a:r>
            <a:r>
              <a:rPr lang="en-US" altLang="fr-FR" dirty="0" err="1"/>
              <a:t>textuels</a:t>
            </a:r>
            <a:r>
              <a:rPr lang="en-US" altLang="fr-FR" dirty="0"/>
              <a:t> de données de brevet qui </a:t>
            </a:r>
            <a:r>
              <a:rPr lang="en-US" altLang="fr-FR" dirty="0" err="1"/>
              <a:t>devraient</a:t>
            </a:r>
            <a:r>
              <a:rPr lang="en-US" altLang="fr-FR" dirty="0"/>
              <a:t> figurer dans les collections de brevets</a:t>
            </a:r>
          </a:p>
          <a:p>
            <a:pPr lvl="2" rtl="0">
              <a:buFont typeface="Wingdings" pitchFamily="2" charset="2"/>
              <a:buChar char="q"/>
            </a:pPr>
            <a:r>
              <a:rPr lang="en-US" altLang="fr-FR" b="1" i="1" dirty="0"/>
              <a:t> </a:t>
            </a:r>
            <a:r>
              <a:rPr lang="en-US" altLang="fr-FR" dirty="0"/>
              <a:t>Entrée </a:t>
            </a:r>
            <a:r>
              <a:rPr lang="en-US" altLang="fr-FR" dirty="0" err="1"/>
              <a:t>en</a:t>
            </a:r>
            <a:r>
              <a:rPr lang="en-US" altLang="fr-FR" dirty="0"/>
              <a:t> </a:t>
            </a:r>
            <a:r>
              <a:rPr lang="en-US" altLang="fr-FR" dirty="0" err="1"/>
              <a:t>vigueur</a:t>
            </a:r>
            <a:r>
              <a:rPr lang="en-US" altLang="fr-FR" dirty="0"/>
              <a:t> : 1er </a:t>
            </a:r>
            <a:r>
              <a:rPr lang="en-US" altLang="fr-FR" dirty="0" err="1"/>
              <a:t>janvier</a:t>
            </a:r>
            <a:r>
              <a:rPr lang="en-US" altLang="fr-FR" dirty="0"/>
              <a:t> 2026</a:t>
            </a:r>
            <a:endParaRPr lang="en-US" altLang="en-US" dirty="0"/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2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endParaRPr lang="en-US" altLang="en-US" sz="19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lvl="1">
              <a:spcBef>
                <a:spcPct val="0"/>
              </a:spcBef>
            </a:pPr>
            <a:endParaRPr lang="en-US" altLang="en-US" sz="1500" dirty="0"/>
          </a:p>
          <a:p>
            <a:pPr lvl="1">
              <a:spcBef>
                <a:spcPct val="0"/>
              </a:spcBef>
            </a:pPr>
            <a:endParaRPr lang="en-US" altLang="en-US" sz="1200" dirty="0"/>
          </a:p>
          <a:p>
            <a:pPr lvl="1"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endParaRPr lang="en-US" altLang="en-US" dirty="0"/>
          </a:p>
          <a:p>
            <a:pPr>
              <a:spcBef>
                <a:spcPts val="6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11631</TotalTime>
  <Words>149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Modifications de règles du PCT à partir du  1er janvier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405</cp:revision>
  <cp:lastPrinted>2022-06-10T15:49:58Z</cp:lastPrinted>
  <dcterms:created xsi:type="dcterms:W3CDTF">2020-07-15T13:26:41Z</dcterms:created>
  <dcterms:modified xsi:type="dcterms:W3CDTF">2025-03-11T09:26:38Z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