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907" r:id="rId2"/>
    <p:sldId id="1905" r:id="rId3"/>
    <p:sldId id="1906" r:id="rId4"/>
  </p:sldIdLst>
  <p:sldSz cx="9144000" cy="6858000" type="screen4x3"/>
  <p:notesSz cx="6797675" cy="9926638"/>
  <p:custDataLst>
    <p:tags r:id="rId7"/>
  </p:custDataLst>
  <p:defaultTextStyle>
    <a:defPPr rtl="0"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17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5F31BF-80A1-4941-80BA-BE982DFB0E6E}" v="10" dt="2025-03-05T10:28:10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3979" autoAdjust="0"/>
  </p:normalViewPr>
  <p:slideViewPr>
    <p:cSldViewPr>
      <p:cViewPr varScale="1">
        <p:scale>
          <a:sx n="101" d="100"/>
          <a:sy n="101" d="100"/>
        </p:scale>
        <p:origin x="1896" y="114"/>
      </p:cViewPr>
      <p:guideLst>
        <p:guide orient="horz" pos="1026"/>
        <p:guide pos="1791"/>
      </p:guideLst>
    </p:cSldViewPr>
  </p:slideViewPr>
  <p:outlineViewPr>
    <p:cViewPr>
      <p:scale>
        <a:sx n="33" d="100"/>
        <a:sy n="33" d="100"/>
      </p:scale>
      <p:origin x="0" y="-153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5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>
                <a:solidFill>
                  <a:srgbClr val="9D0A2B"/>
                </a:solidFill>
              </a:rPr>
              <a:t>The International </a:t>
            </a:r>
            <a:br>
              <a:rPr lang="fr-CH" sz="1200" b="1">
                <a:solidFill>
                  <a:srgbClr val="9D0A2B"/>
                </a:solidFill>
              </a:rPr>
            </a:br>
            <a:r>
              <a:rPr lang="fr-CH" sz="12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Tx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Tx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5768" y="650026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900"/>
              <a:t>2025 rule changes</a:t>
            </a:r>
          </a:p>
          <a:p>
            <a:pPr>
              <a:spcBef>
                <a:spcPct val="0"/>
              </a:spcBef>
              <a:defRPr/>
            </a:pPr>
            <a:r>
              <a:rPr lang="en-US" sz="900"/>
              <a:t>11-02-2025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>
                <a:solidFill>
                  <a:srgbClr val="9D0A2B"/>
                </a:solidFill>
              </a:rPr>
              <a:t>The International </a:t>
            </a:r>
            <a:br>
              <a:rPr lang="fr-CH" sz="800" b="1">
                <a:solidFill>
                  <a:srgbClr val="9D0A2B"/>
                </a:solidFill>
              </a:rPr>
            </a:br>
            <a:r>
              <a:rPr lang="fr-CH" sz="8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65CE52-45C2-72D1-3652-9BCA4E5AA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920880" cy="2328417"/>
          </a:xfrm>
        </p:spPr>
        <p:txBody>
          <a:bodyPr/>
          <a:lstStyle/>
          <a:p>
            <a:pPr rtl="0"/>
            <a:r>
              <a:rPr lang="en-US" sz="3400" b="1" dirty="0">
                <a:solidFill>
                  <a:srgbClr val="70899B"/>
                </a:solidFill>
              </a:rPr>
              <a:t>Modifications du </a:t>
            </a:r>
            <a:r>
              <a:rPr lang="en-US" sz="3400" b="1" dirty="0" err="1">
                <a:solidFill>
                  <a:srgbClr val="70899B"/>
                </a:solidFill>
              </a:rPr>
              <a:t>règlement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d'exécution</a:t>
            </a:r>
            <a:r>
              <a:rPr lang="en-US" sz="3400" b="1" dirty="0">
                <a:solidFill>
                  <a:srgbClr val="70899B"/>
                </a:solidFill>
              </a:rPr>
              <a:t> du PCT </a:t>
            </a:r>
            <a:r>
              <a:rPr lang="en-US" sz="3400" b="1" dirty="0" err="1">
                <a:solidFill>
                  <a:srgbClr val="70899B"/>
                </a:solidFill>
              </a:rPr>
              <a:t>en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vigueur</a:t>
            </a:r>
            <a:r>
              <a:rPr lang="en-US" sz="3400" b="1" dirty="0">
                <a:solidFill>
                  <a:srgbClr val="70899B"/>
                </a:solidFill>
              </a:rPr>
              <a:t> à </a:t>
            </a:r>
            <a:r>
              <a:rPr lang="en-US" sz="3400" b="1" dirty="0" err="1">
                <a:solidFill>
                  <a:srgbClr val="70899B"/>
                </a:solidFill>
              </a:rPr>
              <a:t>partir</a:t>
            </a:r>
            <a:r>
              <a:rPr lang="en-US" sz="3400" b="1" dirty="0">
                <a:solidFill>
                  <a:srgbClr val="70899B"/>
                </a:solidFill>
              </a:rPr>
              <a:t> du 1er </a:t>
            </a:r>
            <a:r>
              <a:rPr lang="en-US" sz="3400" b="1" dirty="0" err="1">
                <a:solidFill>
                  <a:srgbClr val="70899B"/>
                </a:solidFill>
              </a:rPr>
              <a:t>juillet</a:t>
            </a:r>
            <a:r>
              <a:rPr lang="en-US" sz="3400" b="1" dirty="0">
                <a:solidFill>
                  <a:srgbClr val="70899B"/>
                </a:solidFill>
              </a:rPr>
              <a:t> 2025</a:t>
            </a:r>
          </a:p>
          <a:p>
            <a:endParaRPr lang="fr-CH" dirty="0"/>
          </a:p>
        </p:txBody>
      </p:sp>
      <p:pic>
        <p:nvPicPr>
          <p:cNvPr id="4" name="Picture 8" descr="Puce-3_pct">
            <a:extLst>
              <a:ext uri="{FF2B5EF4-FFF2-40B4-BE49-F238E27FC236}">
                <a16:creationId xmlns:a16="http://schemas.microsoft.com/office/drawing/2014/main" id="{BFDD34BC-F0FA-1FD0-273E-D10CA0F01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78092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3646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44" y="0"/>
            <a:ext cx="9144000" cy="978698"/>
          </a:xfrm>
        </p:spPr>
        <p:txBody>
          <a:bodyPr/>
          <a:lstStyle/>
          <a:p>
            <a:pPr algn="ctr" rtl="0"/>
            <a:r>
              <a:rPr lang="en-US" sz="3200" dirty="0"/>
              <a:t>Modifications de </a:t>
            </a:r>
            <a:r>
              <a:rPr lang="en-US" sz="3200" dirty="0" err="1"/>
              <a:t>règles</a:t>
            </a:r>
            <a:r>
              <a:rPr lang="en-US" sz="3200" dirty="0"/>
              <a:t> du PCT à </a:t>
            </a:r>
            <a:r>
              <a:rPr lang="en-US" sz="3200" dirty="0" err="1"/>
              <a:t>partir</a:t>
            </a:r>
            <a:r>
              <a:rPr lang="en-US" sz="3200" dirty="0"/>
              <a:t> du 1er </a:t>
            </a:r>
            <a:r>
              <a:rPr lang="en-US" sz="3200" dirty="0" err="1"/>
              <a:t>juillet</a:t>
            </a:r>
            <a:r>
              <a:rPr lang="en-US" sz="3200" dirty="0"/>
              <a:t> 2025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052736"/>
            <a:ext cx="8712968" cy="5256584"/>
          </a:xfrm>
        </p:spPr>
        <p:txBody>
          <a:bodyPr>
            <a:normAutofit fontScale="85000" lnSpcReduction="20000"/>
          </a:bodyPr>
          <a:lstStyle/>
          <a:p>
            <a:pPr rtl="0">
              <a:spcBef>
                <a:spcPct val="0"/>
              </a:spcBef>
            </a:pPr>
            <a:r>
              <a:rPr lang="en-US" altLang="en-US" sz="2200" dirty="0"/>
              <a:t>Mode de </a:t>
            </a:r>
            <a:r>
              <a:rPr lang="en-US" altLang="en-US" sz="2200" dirty="0" err="1"/>
              <a:t>dépôt</a:t>
            </a:r>
            <a:r>
              <a:rPr lang="en-US" altLang="en-US" sz="2200" dirty="0"/>
              <a:t> des </a:t>
            </a:r>
            <a:r>
              <a:rPr lang="en-US" altLang="en-US" sz="2200" dirty="0" err="1"/>
              <a:t>demandes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internationales</a:t>
            </a:r>
            <a:r>
              <a:rPr lang="en-US" altLang="en-US" sz="2200" dirty="0"/>
              <a:t> et des documents </a:t>
            </a:r>
            <a:r>
              <a:rPr lang="en-US" altLang="en-US" sz="2200" dirty="0" err="1"/>
              <a:t>connexes</a:t>
            </a:r>
            <a:endParaRPr lang="en-US" altLang="en-US" sz="2200" dirty="0"/>
          </a:p>
          <a:p>
            <a:pPr lvl="1" indent="-360000" rtl="0">
              <a:lnSpc>
                <a:spcPct val="110000"/>
              </a:lnSpc>
              <a:spcBef>
                <a:spcPct val="0"/>
              </a:spcBef>
            </a:pPr>
            <a:endParaRPr lang="en-US" altLang="en-US" sz="2100" dirty="0"/>
          </a:p>
          <a:p>
            <a:pPr lvl="1" indent="-360000" rtl="0">
              <a:lnSpc>
                <a:spcPct val="110000"/>
              </a:lnSpc>
              <a:spcBef>
                <a:spcPct val="0"/>
              </a:spcBef>
            </a:pPr>
            <a:r>
              <a:rPr lang="en-US" altLang="en-US" sz="2100" dirty="0"/>
              <a:t>Modification de la </a:t>
            </a:r>
            <a:r>
              <a:rPr lang="en-US" altLang="en-US" sz="2100" dirty="0" err="1"/>
              <a:t>règle</a:t>
            </a:r>
            <a:r>
              <a:rPr lang="en-US" altLang="en-US" sz="2100" dirty="0"/>
              <a:t> 89</a:t>
            </a:r>
            <a:r>
              <a:rPr lang="en-US" altLang="en-US" sz="2100" i="1" dirty="0"/>
              <a:t>bis</a:t>
            </a:r>
          </a:p>
          <a:p>
            <a:pPr lvl="1" indent="-360000" rtl="0">
              <a:lnSpc>
                <a:spcPct val="110000"/>
              </a:lnSpc>
              <a:spcBef>
                <a:spcPct val="0"/>
              </a:spcBef>
            </a:pPr>
            <a:r>
              <a:rPr lang="en-US" altLang="en-US" sz="2100" dirty="0" err="1"/>
              <a:t>Permet</a:t>
            </a:r>
            <a:r>
              <a:rPr lang="en-US" altLang="en-US" sz="2100" dirty="0"/>
              <a:t> aux offices </a:t>
            </a:r>
            <a:r>
              <a:rPr lang="en-US" altLang="en-US" sz="2100" dirty="0" err="1"/>
              <a:t>récepteurs</a:t>
            </a:r>
            <a:r>
              <a:rPr lang="en-US" altLang="en-US" sz="2100" dirty="0"/>
              <a:t> de ne plus accepter les </a:t>
            </a:r>
            <a:r>
              <a:rPr lang="en-US" altLang="en-US" sz="2100" dirty="0" err="1"/>
              <a:t>dépôts</a:t>
            </a:r>
            <a:r>
              <a:rPr lang="en-US" altLang="en-US" sz="2100" dirty="0"/>
              <a:t> sur papier, le RO/IB </a:t>
            </a:r>
            <a:r>
              <a:rPr lang="en-US" altLang="en-US" sz="2100" dirty="0" err="1"/>
              <a:t>restant</a:t>
            </a:r>
            <a:r>
              <a:rPr lang="en-US" altLang="en-US" sz="2100" dirty="0"/>
              <a:t> </a:t>
            </a:r>
            <a:r>
              <a:rPr lang="en-US" altLang="en-US" sz="2100" dirty="0" err="1"/>
              <a:t>toutefois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obligé</a:t>
            </a:r>
            <a:r>
              <a:rPr lang="en-US" altLang="en-US" sz="2100" dirty="0"/>
              <a:t> de continuer à accepter les </a:t>
            </a:r>
            <a:r>
              <a:rPr lang="en-US" altLang="en-US" sz="2100" dirty="0" err="1"/>
              <a:t>dépôts</a:t>
            </a:r>
            <a:r>
              <a:rPr lang="en-US" altLang="en-US" sz="2100" dirty="0"/>
              <a:t> sur papier</a:t>
            </a:r>
          </a:p>
          <a:p>
            <a:pPr lvl="1" indent="-360000" rtl="0">
              <a:lnSpc>
                <a:spcPct val="110000"/>
              </a:lnSpc>
              <a:spcBef>
                <a:spcPct val="0"/>
              </a:spcBef>
            </a:pPr>
            <a:r>
              <a:rPr lang="en-US" altLang="fr-FR" sz="2100" dirty="0" err="1"/>
              <a:t>Possibilité</a:t>
            </a:r>
            <a:r>
              <a:rPr lang="en-US" altLang="fr-FR" sz="2100" dirty="0"/>
              <a:t> pour les offices </a:t>
            </a:r>
            <a:r>
              <a:rPr lang="en-US" altLang="fr-FR" sz="2100" dirty="0" err="1"/>
              <a:t>récepteurs</a:t>
            </a:r>
            <a:r>
              <a:rPr lang="en-US" altLang="fr-FR" sz="2100" dirty="0"/>
              <a:t> </a:t>
            </a:r>
            <a:r>
              <a:rPr lang="en-US" altLang="fr-FR" sz="2100" dirty="0" err="1"/>
              <a:t>d'accepter</a:t>
            </a:r>
            <a:r>
              <a:rPr lang="en-US" altLang="fr-FR" sz="2100" dirty="0"/>
              <a:t> les </a:t>
            </a:r>
            <a:r>
              <a:rPr lang="en-US" altLang="fr-FR" sz="2100" dirty="0" err="1"/>
              <a:t>dépôts</a:t>
            </a:r>
            <a:r>
              <a:rPr lang="en-US" altLang="fr-FR" sz="2100" dirty="0"/>
              <a:t> sur papier </a:t>
            </a:r>
            <a:r>
              <a:rPr lang="en-US" altLang="fr-FR" sz="2100" dirty="0" err="1"/>
              <a:t>afin</a:t>
            </a:r>
            <a:r>
              <a:rPr lang="en-US" altLang="fr-FR" sz="2100" dirty="0"/>
              <a:t> </a:t>
            </a:r>
            <a:r>
              <a:rPr lang="en-US" altLang="fr-FR" sz="2100" dirty="0" err="1"/>
              <a:t>d'obtenir</a:t>
            </a:r>
            <a:r>
              <a:rPr lang="en-US" altLang="fr-FR" sz="2100" dirty="0"/>
              <a:t> </a:t>
            </a:r>
            <a:r>
              <a:rPr lang="en-US" altLang="fr-FR" sz="2100" dirty="0" err="1"/>
              <a:t>une</a:t>
            </a:r>
            <a:r>
              <a:rPr lang="en-US" altLang="fr-FR" sz="2100" dirty="0"/>
              <a:t> date de </a:t>
            </a:r>
            <a:r>
              <a:rPr lang="en-US" altLang="fr-FR" sz="2100" dirty="0" err="1"/>
              <a:t>dépôt</a:t>
            </a:r>
            <a:r>
              <a:rPr lang="en-US" altLang="fr-FR" sz="2100" dirty="0"/>
              <a:t> </a:t>
            </a:r>
            <a:r>
              <a:rPr lang="en-US" altLang="fr-FR" sz="2100" dirty="0" err="1"/>
              <a:t>ou</a:t>
            </a:r>
            <a:r>
              <a:rPr lang="en-US" altLang="fr-FR" sz="2100" dirty="0"/>
              <a:t> de respecter un </a:t>
            </a:r>
            <a:r>
              <a:rPr lang="en-US" altLang="fr-FR" sz="2100" dirty="0" err="1"/>
              <a:t>délai</a:t>
            </a:r>
            <a:r>
              <a:rPr lang="en-US" altLang="fr-FR" sz="2100" dirty="0"/>
              <a:t>, </a:t>
            </a:r>
            <a:r>
              <a:rPr lang="en-US" altLang="fr-FR" sz="2100" dirty="0" err="1"/>
              <a:t>mais</a:t>
            </a:r>
            <a:r>
              <a:rPr lang="en-US" altLang="fr-FR" sz="2100" dirty="0"/>
              <a:t> exigence de </a:t>
            </a:r>
            <a:r>
              <a:rPr lang="en-US" altLang="fr-FR" sz="2100" dirty="0" err="1"/>
              <a:t>procéder</a:t>
            </a:r>
            <a:r>
              <a:rPr lang="en-US" altLang="fr-FR" sz="2100" dirty="0"/>
              <a:t> à un nouveau </a:t>
            </a:r>
            <a:r>
              <a:rPr lang="en-US" altLang="fr-FR" sz="2100" dirty="0" err="1"/>
              <a:t>dépôt</a:t>
            </a:r>
            <a:r>
              <a:rPr lang="en-US" altLang="fr-FR" sz="2100" dirty="0"/>
              <a:t> des documents par </a:t>
            </a:r>
            <a:r>
              <a:rPr lang="en-US" altLang="fr-FR" sz="2100" dirty="0" err="1"/>
              <a:t>voie</a:t>
            </a:r>
            <a:r>
              <a:rPr lang="en-US" altLang="fr-FR" sz="2100" dirty="0"/>
              <a:t> </a:t>
            </a:r>
            <a:r>
              <a:rPr lang="en-US" altLang="fr-FR" sz="2100" dirty="0" err="1"/>
              <a:t>électronique</a:t>
            </a:r>
            <a:r>
              <a:rPr lang="en-US" altLang="fr-FR" sz="2100" dirty="0"/>
              <a:t> dans un </a:t>
            </a:r>
            <a:r>
              <a:rPr lang="en-US" altLang="fr-FR" sz="2100" dirty="0" err="1"/>
              <a:t>délai</a:t>
            </a:r>
            <a:r>
              <a:rPr lang="en-US" altLang="fr-FR" sz="2100" dirty="0"/>
              <a:t> de deux </a:t>
            </a:r>
            <a:r>
              <a:rPr lang="en-US" altLang="fr-FR" sz="2100" dirty="0" err="1"/>
              <a:t>mois</a:t>
            </a:r>
            <a:endParaRPr lang="en-US" altLang="fr-FR" sz="2100" dirty="0"/>
          </a:p>
          <a:p>
            <a:pPr lvl="1" indent="-360000" rtl="0">
              <a:lnSpc>
                <a:spcPct val="110000"/>
              </a:lnSpc>
              <a:spcBef>
                <a:spcPct val="0"/>
              </a:spcBef>
            </a:pPr>
            <a:r>
              <a:rPr lang="en-US" altLang="fr-FR" sz="2100" dirty="0"/>
              <a:t>Entrée </a:t>
            </a:r>
            <a:r>
              <a:rPr lang="en-US" altLang="fr-FR" sz="2100" dirty="0" err="1"/>
              <a:t>en</a:t>
            </a:r>
            <a:r>
              <a:rPr lang="en-US" altLang="fr-FR" sz="2100" dirty="0"/>
              <a:t> </a:t>
            </a:r>
            <a:r>
              <a:rPr lang="en-US" altLang="fr-FR" sz="2100" dirty="0" err="1"/>
              <a:t>vigueur</a:t>
            </a:r>
            <a:r>
              <a:rPr lang="en-US" altLang="fr-FR" sz="2100" dirty="0"/>
              <a:t> : 1er </a:t>
            </a:r>
            <a:r>
              <a:rPr lang="en-US" altLang="fr-FR" sz="2100" dirty="0" err="1"/>
              <a:t>juillet</a:t>
            </a:r>
            <a:r>
              <a:rPr lang="en-US" altLang="fr-FR" sz="2100" dirty="0"/>
              <a:t> 2025</a:t>
            </a:r>
          </a:p>
          <a:p>
            <a:pPr lvl="1"/>
            <a:endParaRPr lang="en-US" altLang="fr-FR" sz="2200" i="1" dirty="0"/>
          </a:p>
          <a:p>
            <a:pPr rtl="0">
              <a:spcBef>
                <a:spcPct val="0"/>
              </a:spcBef>
            </a:pPr>
            <a:r>
              <a:rPr lang="en-US" altLang="en-US" sz="2200" dirty="0" err="1"/>
              <a:t>Langues</a:t>
            </a:r>
            <a:r>
              <a:rPr lang="en-US" altLang="en-US" sz="2200" dirty="0"/>
              <a:t> de communication du Bureau international</a:t>
            </a:r>
          </a:p>
          <a:p>
            <a:pPr lvl="1" rtl="0">
              <a:lnSpc>
                <a:spcPct val="110000"/>
              </a:lnSpc>
              <a:spcBef>
                <a:spcPct val="0"/>
              </a:spcBef>
            </a:pPr>
            <a:endParaRPr lang="en-US" altLang="en-US" sz="2100" dirty="0"/>
          </a:p>
          <a:p>
            <a:pPr lvl="1" rtl="0">
              <a:lnSpc>
                <a:spcPct val="110000"/>
              </a:lnSpc>
              <a:spcBef>
                <a:spcPct val="0"/>
              </a:spcBef>
            </a:pPr>
            <a:r>
              <a:rPr lang="en-US" altLang="en-US" sz="2100" dirty="0"/>
              <a:t>Modification de la </a:t>
            </a:r>
            <a:r>
              <a:rPr lang="en-US" altLang="en-US" sz="2100" dirty="0" err="1"/>
              <a:t>règle</a:t>
            </a:r>
            <a:r>
              <a:rPr lang="en-US" altLang="en-US" sz="2100" dirty="0"/>
              <a:t> 92</a:t>
            </a:r>
          </a:p>
          <a:p>
            <a:pPr lvl="1" rtl="0">
              <a:lnSpc>
                <a:spcPct val="110000"/>
              </a:lnSpc>
              <a:spcBef>
                <a:spcPct val="0"/>
              </a:spcBef>
            </a:pPr>
            <a:r>
              <a:rPr lang="en-US" altLang="en-US" sz="2100" dirty="0"/>
              <a:t>Cela aura pour </a:t>
            </a:r>
            <a:r>
              <a:rPr lang="en-US" altLang="en-US" sz="2100" dirty="0" err="1"/>
              <a:t>effet</a:t>
            </a:r>
            <a:r>
              <a:rPr lang="en-US" altLang="en-US" sz="2100" dirty="0"/>
              <a:t> de </a:t>
            </a:r>
            <a:r>
              <a:rPr lang="en-US" altLang="en-US" sz="2100" dirty="0" err="1"/>
              <a:t>permettre</a:t>
            </a:r>
            <a:r>
              <a:rPr lang="en-US" altLang="en-US" sz="2100" dirty="0"/>
              <a:t> au Bureau international de </a:t>
            </a:r>
            <a:r>
              <a:rPr lang="en-US" altLang="en-US" sz="2100" dirty="0" err="1"/>
              <a:t>communiquer</a:t>
            </a:r>
            <a:r>
              <a:rPr lang="en-US" altLang="en-US" sz="2100" dirty="0"/>
              <a:t> avec les offices et les </a:t>
            </a:r>
            <a:r>
              <a:rPr lang="en-US" altLang="en-US" sz="2100" dirty="0" err="1"/>
              <a:t>déposants</a:t>
            </a:r>
            <a:r>
              <a:rPr lang="en-US" altLang="en-US" sz="2100" dirty="0"/>
              <a:t> dans des </a:t>
            </a:r>
            <a:r>
              <a:rPr lang="en-US" altLang="en-US" sz="2100" dirty="0" err="1"/>
              <a:t>langues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autres</a:t>
            </a:r>
            <a:r>
              <a:rPr lang="en-US" altLang="en-US" sz="2100" dirty="0"/>
              <a:t> que </a:t>
            </a:r>
            <a:r>
              <a:rPr lang="en-US" altLang="en-US" sz="2100" dirty="0" err="1"/>
              <a:t>l'anglais</a:t>
            </a:r>
            <a:r>
              <a:rPr lang="en-US" altLang="en-US" sz="2100" dirty="0"/>
              <a:t> et le français, </a:t>
            </a:r>
            <a:r>
              <a:rPr lang="en-US" altLang="en-US" sz="2100" dirty="0" err="1"/>
              <a:t>comme</a:t>
            </a:r>
            <a:r>
              <a:rPr lang="en-US" altLang="en-US" sz="2100" dirty="0"/>
              <a:t> le </a:t>
            </a:r>
            <a:r>
              <a:rPr lang="en-US" altLang="en-US" sz="2100" dirty="0" err="1"/>
              <a:t>requiert</a:t>
            </a:r>
            <a:r>
              <a:rPr lang="en-US" altLang="en-US" sz="2100" dirty="0"/>
              <a:t> la </a:t>
            </a:r>
            <a:r>
              <a:rPr lang="en-US" altLang="en-US" sz="2100" dirty="0" err="1"/>
              <a:t>règle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actuelle</a:t>
            </a:r>
            <a:endParaRPr lang="en-US" altLang="en-US" sz="2100" dirty="0"/>
          </a:p>
          <a:p>
            <a:pPr lvl="1" rtl="0">
              <a:lnSpc>
                <a:spcPct val="110000"/>
              </a:lnSpc>
              <a:spcBef>
                <a:spcPct val="0"/>
              </a:spcBef>
            </a:pPr>
            <a:r>
              <a:rPr lang="en-US" altLang="en-US" sz="2100" dirty="0"/>
              <a:t> Mise </a:t>
            </a:r>
            <a:r>
              <a:rPr lang="en-US" altLang="en-US" sz="2100" dirty="0" err="1"/>
              <a:t>en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œuvre</a:t>
            </a:r>
            <a:r>
              <a:rPr lang="en-US" altLang="en-US" sz="2100" dirty="0"/>
              <a:t> progressive par le </a:t>
            </a:r>
            <a:r>
              <a:rPr lang="en-US" altLang="en-US" sz="2100" dirty="0" err="1"/>
              <a:t>biais</a:t>
            </a:r>
            <a:r>
              <a:rPr lang="en-US" altLang="en-US" sz="2100" dirty="0"/>
              <a:t> de modifications des instructions </a:t>
            </a:r>
            <a:r>
              <a:rPr lang="en-US" altLang="en-US" sz="2100" dirty="0" err="1"/>
              <a:t>administratives</a:t>
            </a:r>
            <a:endParaRPr lang="en-US" altLang="en-US" sz="2100" dirty="0"/>
          </a:p>
          <a:p>
            <a:pPr lvl="1"/>
            <a:endParaRPr lang="en-US" altLang="fr-FR" sz="2200" i="1" dirty="0"/>
          </a:p>
          <a:p>
            <a:pPr marL="457200" lvl="1" indent="0">
              <a:buNone/>
            </a:pPr>
            <a:endParaRPr lang="en-US" altLang="fr-FR" sz="2300" dirty="0"/>
          </a:p>
          <a:p>
            <a:pPr lvl="1"/>
            <a:endParaRPr lang="en-US" altLang="fr-FR" sz="2300" dirty="0"/>
          </a:p>
          <a:p>
            <a:pPr lvl="1">
              <a:buFont typeface="Wingdings" pitchFamily="2" charset="2"/>
              <a:buChar char="Ø"/>
            </a:pPr>
            <a:endParaRPr lang="en-US" altLang="fr-FR" i="1" dirty="0"/>
          </a:p>
        </p:txBody>
      </p:sp>
    </p:spTree>
    <p:extLst>
      <p:ext uri="{BB962C8B-B14F-4D97-AF65-F5344CB8AC3E}">
        <p14:creationId xmlns:p14="http://schemas.microsoft.com/office/powerpoint/2010/main" val="32818076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0" y="188640"/>
            <a:ext cx="9144000" cy="706090"/>
          </a:xfrm>
        </p:spPr>
        <p:txBody>
          <a:bodyPr/>
          <a:lstStyle/>
          <a:p>
            <a:pPr algn="ctr" rtl="0"/>
            <a:r>
              <a:rPr lang="en-US" sz="3200" dirty="0"/>
              <a:t>Modifications de </a:t>
            </a:r>
            <a:r>
              <a:rPr lang="en-US" sz="3200" dirty="0" err="1"/>
              <a:t>règles</a:t>
            </a:r>
            <a:r>
              <a:rPr lang="en-US" sz="3200" dirty="0"/>
              <a:t> du PCT à </a:t>
            </a:r>
            <a:r>
              <a:rPr lang="en-US" sz="3200" dirty="0" err="1"/>
              <a:t>partir</a:t>
            </a:r>
            <a:r>
              <a:rPr lang="en-US" sz="3200" dirty="0"/>
              <a:t> du 1er </a:t>
            </a:r>
            <a:r>
              <a:rPr lang="en-US" sz="3200" dirty="0" err="1"/>
              <a:t>juillet</a:t>
            </a:r>
            <a:r>
              <a:rPr lang="en-US" sz="3200" dirty="0"/>
              <a:t> 2025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196752"/>
            <a:ext cx="8712968" cy="525658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 altLang="en-US" sz="2200" dirty="0"/>
          </a:p>
          <a:p>
            <a:pPr rtl="0">
              <a:spcBef>
                <a:spcPct val="0"/>
              </a:spcBef>
            </a:pPr>
            <a:r>
              <a:rPr lang="en-US" altLang="en-US" sz="2200" dirty="0" err="1"/>
              <a:t>Autre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scénario</a:t>
            </a:r>
            <a:r>
              <a:rPr lang="en-US" altLang="en-US" sz="2200" dirty="0"/>
              <a:t> de </a:t>
            </a:r>
            <a:r>
              <a:rPr lang="en-US" altLang="en-US" sz="2200" dirty="0" err="1"/>
              <a:t>demandes</a:t>
            </a:r>
            <a:r>
              <a:rPr lang="en-US" altLang="en-US" sz="2200" dirty="0"/>
              <a:t> </a:t>
            </a:r>
            <a:r>
              <a:rPr lang="en-US" altLang="en-US" sz="2200"/>
              <a:t>déposées </a:t>
            </a:r>
            <a:r>
              <a:rPr lang="en-US" altLang="en-US" sz="2200" dirty="0" err="1"/>
              <a:t>en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plusieurs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langues</a:t>
            </a:r>
            <a:endParaRPr lang="en-US" altLang="en-US" sz="2200" dirty="0"/>
          </a:p>
          <a:p>
            <a:pPr marL="756000" lvl="1" indent="-360000" rtl="0">
              <a:spcBef>
                <a:spcPct val="0"/>
              </a:spcBef>
            </a:pPr>
            <a:endParaRPr lang="en-US" altLang="en-US" sz="2100" dirty="0"/>
          </a:p>
          <a:p>
            <a:pPr marL="756000" lvl="1" indent="-360000" rtl="0">
              <a:spcBef>
                <a:spcPct val="0"/>
              </a:spcBef>
            </a:pPr>
            <a:r>
              <a:rPr lang="en-US" altLang="en-US" sz="2100" dirty="0"/>
              <a:t>Modification de la </a:t>
            </a:r>
            <a:r>
              <a:rPr lang="en-US" altLang="en-US" sz="2100" dirty="0" err="1"/>
              <a:t>règle</a:t>
            </a:r>
            <a:r>
              <a:rPr lang="en-US" altLang="en-US" sz="2100" dirty="0"/>
              <a:t> 26.3</a:t>
            </a:r>
            <a:r>
              <a:rPr lang="en-US" altLang="en-US" sz="2100" i="1" dirty="0"/>
              <a:t>ter</a:t>
            </a:r>
            <a:endParaRPr lang="en-US" altLang="en-US" sz="2100" dirty="0"/>
          </a:p>
          <a:p>
            <a:pPr marL="756000" lvl="1" indent="-360000" rtl="0">
              <a:spcBef>
                <a:spcPct val="0"/>
              </a:spcBef>
            </a:pPr>
            <a:r>
              <a:rPr lang="en-US" sz="2100" b="0" i="0" u="none" strike="noStrike" baseline="0" dirty="0">
                <a:solidFill>
                  <a:srgbClr val="000000"/>
                </a:solidFill>
              </a:rPr>
              <a:t>Base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juridique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pour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exiger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du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déposant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qu'il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remette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une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traduction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lorsque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l'abrégé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et/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ou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le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texte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des dessins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est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déposé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dans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une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langue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différente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de la langue dans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laquelle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la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demande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internationale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sera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publiée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mais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dans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une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langue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acceptée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par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l'administration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chargée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 de la recherche </a:t>
            </a:r>
            <a:r>
              <a:rPr lang="en-US" sz="2100" b="0" i="0" u="none" strike="noStrike" baseline="0" dirty="0" err="1">
                <a:solidFill>
                  <a:srgbClr val="000000"/>
                </a:solidFill>
              </a:rPr>
              <a:t>internationale</a:t>
            </a:r>
            <a:endParaRPr lang="en-US" sz="2100" b="0" i="0" u="none" strike="noStrike" baseline="0" dirty="0">
              <a:solidFill>
                <a:srgbClr val="000000"/>
              </a:solidFill>
            </a:endParaRPr>
          </a:p>
          <a:p>
            <a:pPr marL="756000" lvl="1" indent="-360000" rtl="0">
              <a:spcBef>
                <a:spcPct val="0"/>
              </a:spcBef>
            </a:pPr>
            <a:r>
              <a:rPr lang="en-US" altLang="en-US" sz="2100" dirty="0">
                <a:solidFill>
                  <a:srgbClr val="000000"/>
                </a:solidFill>
              </a:rPr>
              <a:t>Entrée </a:t>
            </a:r>
            <a:r>
              <a:rPr lang="en-US" altLang="en-US" sz="2100" dirty="0" err="1">
                <a:solidFill>
                  <a:srgbClr val="000000"/>
                </a:solidFill>
              </a:rPr>
              <a:t>en</a:t>
            </a:r>
            <a:r>
              <a:rPr lang="en-US" altLang="en-US" sz="2100" dirty="0">
                <a:solidFill>
                  <a:srgbClr val="000000"/>
                </a:solidFill>
              </a:rPr>
              <a:t> </a:t>
            </a:r>
            <a:r>
              <a:rPr lang="en-US" altLang="en-US" sz="2100" dirty="0" err="1">
                <a:solidFill>
                  <a:srgbClr val="000000"/>
                </a:solidFill>
              </a:rPr>
              <a:t>vigueur</a:t>
            </a:r>
            <a:r>
              <a:rPr lang="en-US" altLang="en-US" sz="2100" dirty="0">
                <a:solidFill>
                  <a:srgbClr val="000000"/>
                </a:solidFill>
              </a:rPr>
              <a:t> : 1er </a:t>
            </a:r>
            <a:r>
              <a:rPr lang="en-US" altLang="en-US" sz="2100" dirty="0" err="1">
                <a:solidFill>
                  <a:srgbClr val="000000"/>
                </a:solidFill>
              </a:rPr>
              <a:t>juillet</a:t>
            </a:r>
            <a:r>
              <a:rPr lang="en-US" altLang="en-US" sz="2100" dirty="0">
                <a:solidFill>
                  <a:srgbClr val="000000"/>
                </a:solidFill>
              </a:rPr>
              <a:t> 2025</a:t>
            </a:r>
            <a:endParaRPr lang="en-US" altLang="en-US" sz="2100" dirty="0"/>
          </a:p>
          <a:p>
            <a:pPr lvl="1"/>
            <a:endParaRPr lang="en-US" altLang="fr-FR" sz="2300" dirty="0"/>
          </a:p>
          <a:p>
            <a:pPr lvl="1"/>
            <a:endParaRPr lang="en-US" altLang="fr-FR" sz="2300" dirty="0"/>
          </a:p>
          <a:p>
            <a:pPr lvl="1">
              <a:buFont typeface="Wingdings" pitchFamily="2" charset="2"/>
              <a:buChar char="Ø"/>
            </a:pPr>
            <a:endParaRPr lang="en-US" altLang="fr-FR" i="1" dirty="0"/>
          </a:p>
        </p:txBody>
      </p:sp>
    </p:spTree>
    <p:extLst>
      <p:ext uri="{BB962C8B-B14F-4D97-AF65-F5344CB8AC3E}">
        <p14:creationId xmlns:p14="http://schemas.microsoft.com/office/powerpoint/2010/main" val="407372423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21.05.31"/>
  <p:tag name="AS_TITLE" val="Aspose.Slides for Java"/>
  <p:tag name="AS_VERSION" val="21.5"/>
</p:tagLst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20832</TotalTime>
  <Words>260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Microsoft Sans Serif</vt:lpstr>
      <vt:lpstr>Wingdings</vt:lpstr>
      <vt:lpstr>EN_2010_pct background png</vt:lpstr>
      <vt:lpstr>PowerPoint Presentation</vt:lpstr>
      <vt:lpstr>Modifications de règles du PCT à partir du 1er juillet 2025 (1)</vt:lpstr>
      <vt:lpstr>Modifications de règles du PCT à partir du 1er juillet 2025 (2)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156</cp:revision>
  <cp:lastPrinted>2023-10-10T07:26:03Z</cp:lastPrinted>
  <dcterms:created xsi:type="dcterms:W3CDTF">2013-10-25T09:07:15Z</dcterms:created>
  <dcterms:modified xsi:type="dcterms:W3CDTF">2025-03-11T09:24:23Z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ignment">
    <vt:lpwstr>Centre</vt:lpwstr>
  </property>
  <property fmtid="{D5CDD505-2E9C-101B-9397-08002B2CF9AE}" pid="3" name="Classification">
    <vt:lpwstr>Public</vt:lpwstr>
  </property>
  <property fmtid="{D5CDD505-2E9C-101B-9397-08002B2CF9AE}" pid="4" name="JustificationReason">
    <vt:lpwstr>
    </vt:lpwstr>
  </property>
  <property fmtid="{D5CDD505-2E9C-101B-9397-08002B2CF9AE}" pid="5" name="Language">
    <vt:lpwstr>English</vt:lpwstr>
  </property>
  <property fmtid="{D5CDD505-2E9C-101B-9397-08002B2CF9AE}" pid="6" name="MSIP_Label_20773ee6-353b-4fb9-a59d-0b94c8c67bea_ActionId">
    <vt:lpwstr>df0fd768-7d5f-41b1-be87-d3f536fe2066</vt:lpwstr>
  </property>
  <property fmtid="{D5CDD505-2E9C-101B-9397-08002B2CF9AE}" pid="7" name="MSIP_Label_20773ee6-353b-4fb9-a59d-0b94c8c67bea_ContentBits">
    <vt:lpwstr>0</vt:lpwstr>
  </property>
  <property fmtid="{D5CDD505-2E9C-101B-9397-08002B2CF9AE}" pid="8" name="MSIP_Label_20773ee6-353b-4fb9-a59d-0b94c8c67bea_Enabled">
    <vt:lpwstr>true</vt:lpwstr>
  </property>
  <property fmtid="{D5CDD505-2E9C-101B-9397-08002B2CF9AE}" pid="9" name="MSIP_Label_20773ee6-353b-4fb9-a59d-0b94c8c67bea_Method">
    <vt:lpwstr>Privileged</vt:lpwstr>
  </property>
  <property fmtid="{D5CDD505-2E9C-101B-9397-08002B2CF9AE}" pid="10" name="MSIP_Label_20773ee6-353b-4fb9-a59d-0b94c8c67bea_Name">
    <vt:lpwstr>No markings</vt:lpwstr>
  </property>
  <property fmtid="{D5CDD505-2E9C-101B-9397-08002B2CF9AE}" pid="11" name="MSIP_Label_20773ee6-353b-4fb9-a59d-0b94c8c67bea_SetDate">
    <vt:lpwstr>2023-05-23T10:32:29Z</vt:lpwstr>
  </property>
  <property fmtid="{D5CDD505-2E9C-101B-9397-08002B2CF9AE}" pid="12" name="MSIP_Label_20773ee6-353b-4fb9-a59d-0b94c8c67bea_SiteId">
    <vt:lpwstr>faa31b06-8ccc-48c9-867f-f7510dd11c02</vt:lpwstr>
  </property>
  <property fmtid="{D5CDD505-2E9C-101B-9397-08002B2CF9AE}" pid="13" name="TCSClassification">
    <vt:lpwstr>PUBLIC</vt:lpwstr>
  </property>
  <property fmtid="{D5CDD505-2E9C-101B-9397-08002B2CF9AE}" pid="14" name="TitusGUID">
    <vt:lpwstr>57c2526b-b672-4577-aa4a-5cdbb8a83d5a</vt:lpwstr>
  </property>
  <property fmtid="{D5CDD505-2E9C-101B-9397-08002B2CF9AE}" pid="15" name="VisualMarkings">
    <vt:lpwstr>None</vt:lpwstr>
  </property>
</Properties>
</file>