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16" r:id="rId2"/>
    <p:sldId id="1587" r:id="rId3"/>
    <p:sldId id="1714" r:id="rId4"/>
    <p:sldId id="1713" r:id="rId5"/>
  </p:sldIdLst>
  <p:sldSz cx="9144000" cy="6858000" type="screen4x3"/>
  <p:notesSz cx="6797675" cy="9926638"/>
  <p:custDataLst>
    <p:tags r:id="rId8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 Hanna" initials="KH" lastIdx="0" clrIdx="0">
    <p:extLst>
      <p:ext uri="{19B8F6BF-5375-455C-9EA6-DF929625EA0E}">
        <p15:presenceInfo xmlns:p15="http://schemas.microsoft.com/office/powerpoint/2012/main" userId="S-1-5-21-3637208745-3825800285-422149103-7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8221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18" d="100"/>
          <a:sy n="118" d="100"/>
        </p:scale>
        <p:origin x="1968" y="-17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>
                <a:srgbClr val="990033"/>
              </a:buClr>
              <a:defRPr sz="2400"/>
            </a:lvl2pPr>
            <a:lvl3pPr>
              <a:buClr>
                <a:srgbClr val="990033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638132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Rule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22-06-2022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fr/sequenc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964" y="392667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 dirty="0">
                <a:solidFill>
                  <a:srgbClr val="70899B"/>
                </a:solidFill>
              </a:rPr>
              <a:t>Modifications du </a:t>
            </a:r>
            <a:r>
              <a:rPr lang="en-US" sz="3400" b="1" dirty="0" err="1">
                <a:solidFill>
                  <a:srgbClr val="70899B"/>
                </a:solidFill>
              </a:rPr>
              <a:t>règlement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d'exécution</a:t>
            </a:r>
            <a:r>
              <a:rPr lang="en-US" sz="3400" b="1" dirty="0">
                <a:solidFill>
                  <a:srgbClr val="70899B"/>
                </a:solidFill>
              </a:rPr>
              <a:t> du PCT </a:t>
            </a:r>
            <a:r>
              <a:rPr lang="en-US" sz="3400" b="1" dirty="0" err="1">
                <a:solidFill>
                  <a:srgbClr val="70899B"/>
                </a:solidFill>
              </a:rPr>
              <a:t>en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vigueur</a:t>
            </a:r>
            <a:r>
              <a:rPr lang="en-US" sz="3400" b="1" dirty="0">
                <a:solidFill>
                  <a:srgbClr val="70899B"/>
                </a:solidFill>
              </a:rPr>
              <a:t> à </a:t>
            </a:r>
            <a:r>
              <a:rPr lang="en-US" sz="3400" b="1" dirty="0" err="1">
                <a:solidFill>
                  <a:srgbClr val="70899B"/>
                </a:solidFill>
              </a:rPr>
              <a:t>partir</a:t>
            </a:r>
            <a:r>
              <a:rPr lang="en-US" sz="3400" b="1" dirty="0">
                <a:solidFill>
                  <a:srgbClr val="70899B"/>
                </a:solidFill>
              </a:rPr>
              <a:t> du 1er </a:t>
            </a:r>
            <a:r>
              <a:rPr lang="en-US" sz="3400" b="1" dirty="0" err="1">
                <a:solidFill>
                  <a:srgbClr val="70899B"/>
                </a:solidFill>
              </a:rPr>
              <a:t>juillet</a:t>
            </a:r>
            <a:r>
              <a:rPr lang="en-US" sz="3400" b="1" dirty="0">
                <a:solidFill>
                  <a:srgbClr val="70899B"/>
                </a:solidFill>
              </a:rPr>
              <a:t> 2022</a:t>
            </a:r>
          </a:p>
          <a:p>
            <a:pPr eaLnBrk="1" hangingPunct="1"/>
            <a:endParaRPr lang="en-US" sz="3600" dirty="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77" y="3553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79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440160"/>
          </a:xfrm>
        </p:spPr>
        <p:txBody>
          <a:bodyPr/>
          <a:lstStyle/>
          <a:p>
            <a:r>
              <a:rPr lang="en-US" sz="3200" dirty="0"/>
              <a:t>Modifications du </a:t>
            </a:r>
            <a:r>
              <a:rPr lang="en-US" sz="3200" dirty="0" err="1"/>
              <a:t>règlement</a:t>
            </a:r>
            <a:r>
              <a:rPr lang="en-US" sz="3200" dirty="0"/>
              <a:t> </a:t>
            </a:r>
            <a:r>
              <a:rPr lang="en-US" sz="3200" dirty="0" err="1"/>
              <a:t>d'exécution</a:t>
            </a:r>
            <a:r>
              <a:rPr lang="en-US" sz="3200" dirty="0"/>
              <a:t> du PCT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vigueur</a:t>
            </a:r>
            <a:r>
              <a:rPr lang="en-US" sz="3200" dirty="0"/>
              <a:t> à </a:t>
            </a:r>
            <a:r>
              <a:rPr lang="en-US" sz="3200" dirty="0" err="1"/>
              <a:t>partir</a:t>
            </a:r>
            <a:r>
              <a:rPr lang="en-US" sz="3200" dirty="0"/>
              <a:t> du 1er </a:t>
            </a:r>
            <a:r>
              <a:rPr lang="en-US" sz="3200" dirty="0" err="1"/>
              <a:t>juillet</a:t>
            </a:r>
            <a:r>
              <a:rPr lang="en-US" sz="3200" dirty="0"/>
              <a:t> 2022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43" y="980728"/>
            <a:ext cx="8707347" cy="5616624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altLang="en-US" sz="2000" dirty="0"/>
              <a:t>Modification des </a:t>
            </a:r>
            <a:r>
              <a:rPr lang="en-GB" altLang="en-US" sz="2000" dirty="0" err="1"/>
              <a:t>règles</a:t>
            </a:r>
            <a:r>
              <a:rPr lang="en-GB" altLang="en-US" sz="2000" dirty="0"/>
              <a:t> 5, 12, 13</a:t>
            </a:r>
            <a:r>
              <a:rPr lang="en-GB" altLang="en-US" sz="2000" i="1" dirty="0"/>
              <a:t>ter</a:t>
            </a:r>
            <a:r>
              <a:rPr lang="en-GB" altLang="en-US" sz="2000" dirty="0"/>
              <a:t>, 19.4 et 49 du </a:t>
            </a:r>
            <a:r>
              <a:rPr lang="en-GB" altLang="en-US" sz="2000" dirty="0" err="1"/>
              <a:t>règlement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d'exécution</a:t>
            </a:r>
            <a:r>
              <a:rPr lang="en-GB" altLang="en-US" sz="2000" dirty="0"/>
              <a:t> du PCT</a:t>
            </a:r>
          </a:p>
          <a:p>
            <a:pPr marL="804863" lvl="1" indent="-347663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ST.26 </a:t>
            </a:r>
            <a:r>
              <a:rPr lang="en-US" altLang="en-US" sz="2000" dirty="0" err="1" smtClean="0"/>
              <a:t>remplacera</a:t>
            </a:r>
            <a:r>
              <a:rPr lang="en-US" altLang="en-US" sz="2000" dirty="0" smtClean="0"/>
              <a:t> ST.25 </a:t>
            </a:r>
            <a:r>
              <a:rPr lang="en-US" altLang="en-US" sz="2000" dirty="0" err="1" smtClean="0"/>
              <a:t>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tant</a:t>
            </a:r>
            <a:r>
              <a:rPr lang="en-US" altLang="en-US" sz="2000" dirty="0" smtClean="0"/>
              <a:t> que </a:t>
            </a:r>
            <a:r>
              <a:rPr lang="en-US" altLang="en-US" sz="2000" dirty="0" err="1" smtClean="0"/>
              <a:t>norme</a:t>
            </a:r>
            <a:r>
              <a:rPr lang="en-US" altLang="en-US" sz="2000" dirty="0" smtClean="0"/>
              <a:t> relative aux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en-US" altLang="en-US" sz="2000" dirty="0" err="1"/>
              <a:t>listage</a:t>
            </a:r>
            <a:r>
              <a:rPr lang="en-US" altLang="en-US" sz="2000" dirty="0"/>
              <a:t> des </a:t>
            </a:r>
            <a:r>
              <a:rPr lang="en-US" altLang="en-US" sz="2000" dirty="0" err="1"/>
              <a:t>séquences</a:t>
            </a:r>
            <a:endParaRPr lang="en-US" altLang="en-US" sz="2000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Modifications </a:t>
            </a:r>
            <a:r>
              <a:rPr lang="en-US" altLang="en-US" sz="2000" dirty="0" err="1" smtClean="0"/>
              <a:t>pertinentes</a:t>
            </a:r>
            <a:r>
              <a:rPr lang="en-US" altLang="en-US" sz="2000" dirty="0" smtClean="0"/>
              <a:t> des instructions </a:t>
            </a:r>
            <a:r>
              <a:rPr lang="en-US" altLang="en-US" sz="2000" dirty="0" err="1" smtClean="0"/>
              <a:t>administratives</a:t>
            </a:r>
            <a:r>
              <a:rPr lang="en-US" altLang="en-US" sz="2000" dirty="0" smtClean="0"/>
              <a:t>, y </a:t>
            </a:r>
            <a:r>
              <a:rPr lang="en-US" altLang="en-US" sz="2000" dirty="0" err="1" smtClean="0"/>
              <a:t>compris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une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complète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révision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l'annexe</a:t>
            </a:r>
            <a:r>
              <a:rPr lang="en-US" altLang="en-US" sz="2000" dirty="0" smtClean="0"/>
              <a:t> C (</a:t>
            </a:r>
            <a:r>
              <a:rPr lang="en-US" altLang="en-US" sz="2000" dirty="0" err="1" smtClean="0"/>
              <a:t>remplace</a:t>
            </a:r>
            <a:r>
              <a:rPr lang="en-US" altLang="en-US" sz="2000" dirty="0" smtClean="0"/>
              <a:t> la </a:t>
            </a:r>
            <a:r>
              <a:rPr lang="en-US" altLang="en-US" sz="2000" dirty="0" err="1" smtClean="0"/>
              <a:t>norme</a:t>
            </a:r>
            <a:r>
              <a:rPr lang="en-US" altLang="en-US" sz="2000" dirty="0" smtClean="0"/>
              <a:t> ST.25 de </a:t>
            </a:r>
            <a:r>
              <a:rPr lang="en-US" altLang="en-US" sz="2000" dirty="0" err="1" smtClean="0"/>
              <a:t>l'OMPI</a:t>
            </a:r>
            <a:r>
              <a:rPr lang="en-US" altLang="en-US" sz="2000" dirty="0" smtClean="0"/>
              <a:t>)</a:t>
            </a:r>
            <a:endParaRPr lang="en-US" altLang="en-US" sz="2000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Tous</a:t>
            </a:r>
            <a:r>
              <a:rPr lang="en-US" altLang="en-US" sz="2000" dirty="0" smtClean="0"/>
              <a:t> les </a:t>
            </a:r>
            <a:r>
              <a:rPr lang="en-US" altLang="en-US" sz="2000" dirty="0" err="1" smtClean="0"/>
              <a:t>listages</a:t>
            </a:r>
            <a:r>
              <a:rPr lang="en-US" altLang="en-US" sz="2000" dirty="0" smtClean="0"/>
              <a:t> des </a:t>
            </a:r>
            <a:r>
              <a:rPr lang="en-US" altLang="en-US" sz="2000" dirty="0" err="1" smtClean="0"/>
              <a:t>séquences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doivent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être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fournis</a:t>
            </a:r>
            <a:r>
              <a:rPr lang="en-US" altLang="en-US" sz="2000" dirty="0" smtClean="0"/>
              <a:t> au format XML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Le </a:t>
            </a:r>
            <a:r>
              <a:rPr lang="en-US" altLang="en-US" sz="2000" dirty="0" err="1" smtClean="0"/>
              <a:t>texte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libre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dépendant</a:t>
            </a:r>
            <a:r>
              <a:rPr lang="en-US" altLang="en-US" sz="2000" dirty="0" smtClean="0"/>
              <a:t> de la langue ne </a:t>
            </a:r>
            <a:r>
              <a:rPr lang="en-US" altLang="en-US" sz="2000" dirty="0" err="1" smtClean="0"/>
              <a:t>doit</a:t>
            </a:r>
            <a:r>
              <a:rPr lang="en-US" altLang="en-US" sz="2000" dirty="0" smtClean="0"/>
              <a:t> plus </a:t>
            </a:r>
            <a:r>
              <a:rPr lang="en-US" altLang="en-US" sz="2000" dirty="0" err="1" smtClean="0"/>
              <a:t>être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répété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dans</a:t>
            </a:r>
            <a:r>
              <a:rPr lang="en-US" altLang="en-US" sz="2000" dirty="0" smtClean="0"/>
              <a:t> la </a:t>
            </a:r>
            <a:r>
              <a:rPr lang="en-US" altLang="en-US" sz="2000" dirty="0" err="1" smtClean="0"/>
              <a:t>partie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principale</a:t>
            </a:r>
            <a:r>
              <a:rPr lang="en-US" altLang="en-US" sz="2000" dirty="0" smtClean="0"/>
              <a:t> de la description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/>
              <a:t> Le </a:t>
            </a:r>
            <a:r>
              <a:rPr lang="en-US" altLang="en-US" sz="2000" dirty="0" err="1" smtClean="0"/>
              <a:t>texte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libre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peut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être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déposé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dans</a:t>
            </a:r>
            <a:r>
              <a:rPr lang="en-US" altLang="en-US" sz="2000" dirty="0" smtClean="0"/>
              <a:t> plus </a:t>
            </a:r>
            <a:r>
              <a:rPr lang="en-US" altLang="en-US" sz="2000" dirty="0" err="1" smtClean="0"/>
              <a:t>d'une</a:t>
            </a:r>
            <a:r>
              <a:rPr lang="en-US" altLang="en-US" sz="2000" dirty="0" smtClean="0"/>
              <a:t> langue</a:t>
            </a:r>
          </a:p>
          <a:p>
            <a:pPr lvl="1"/>
            <a:r>
              <a:rPr lang="en-GB" sz="2000" dirty="0" smtClean="0"/>
              <a:t> </a:t>
            </a:r>
            <a:r>
              <a:rPr lang="en-GB" sz="2000" dirty="0" err="1" smtClean="0"/>
              <a:t>Valeurs</a:t>
            </a:r>
            <a:r>
              <a:rPr lang="en-GB" sz="2000" dirty="0" smtClean="0"/>
              <a:t> de </a:t>
            </a:r>
            <a:r>
              <a:rPr lang="en-GB" sz="2000" dirty="0" err="1" smtClean="0"/>
              <a:t>qualificateurs</a:t>
            </a:r>
            <a:r>
              <a:rPr lang="en-GB" sz="2000" dirty="0" smtClean="0"/>
              <a:t> </a:t>
            </a:r>
            <a:r>
              <a:rPr lang="en-GB" sz="2000" dirty="0" err="1" smtClean="0"/>
              <a:t>obligatoires</a:t>
            </a:r>
            <a:r>
              <a:rPr lang="en-GB" sz="2000" dirty="0" smtClean="0"/>
              <a:t> </a:t>
            </a:r>
            <a:r>
              <a:rPr lang="en-GB" sz="2000" dirty="0" err="1" smtClean="0"/>
              <a:t>supplémentaires</a:t>
            </a:r>
            <a:r>
              <a:rPr lang="en-GB" sz="2000" dirty="0" smtClean="0"/>
              <a:t> pour </a:t>
            </a:r>
            <a:r>
              <a:rPr lang="en-GB" sz="2000" dirty="0" err="1" smtClean="0"/>
              <a:t>chaque</a:t>
            </a:r>
            <a:r>
              <a:rPr lang="en-GB" sz="2000" dirty="0" smtClean="0"/>
              <a:t> </a:t>
            </a:r>
            <a:r>
              <a:rPr lang="en-GB" sz="2000" dirty="0" err="1" smtClean="0"/>
              <a:t>séquence</a:t>
            </a:r>
            <a:endParaRPr lang="en-GB" sz="2000" dirty="0" smtClean="0"/>
          </a:p>
          <a:p>
            <a:pPr lvl="1"/>
            <a:r>
              <a:rPr lang="en-GB" sz="2000" dirty="0" smtClean="0"/>
              <a:t> </a:t>
            </a:r>
            <a:r>
              <a:rPr lang="en-GB" sz="2000" dirty="0" err="1" smtClean="0"/>
              <a:t>Davantage</a:t>
            </a:r>
            <a:r>
              <a:rPr lang="en-GB" sz="2000" dirty="0" smtClean="0"/>
              <a:t> de types de </a:t>
            </a:r>
            <a:r>
              <a:rPr lang="en-GB" sz="2000" dirty="0" err="1" smtClean="0"/>
              <a:t>séquence</a:t>
            </a:r>
            <a:r>
              <a:rPr lang="en-GB" sz="2000" dirty="0" smtClean="0"/>
              <a:t> </a:t>
            </a:r>
            <a:r>
              <a:rPr lang="en-GB" sz="2000" dirty="0" err="1" smtClean="0"/>
              <a:t>doivent</a:t>
            </a:r>
            <a:r>
              <a:rPr lang="en-GB" sz="2000" dirty="0" smtClean="0"/>
              <a:t> </a:t>
            </a:r>
            <a:r>
              <a:rPr lang="en-GB" sz="2000" dirty="0" err="1" smtClean="0"/>
              <a:t>être</a:t>
            </a:r>
            <a:r>
              <a:rPr lang="en-GB" sz="2000" dirty="0" smtClean="0"/>
              <a:t> </a:t>
            </a:r>
            <a:r>
              <a:rPr lang="en-GB" sz="2000" dirty="0" err="1" smtClean="0"/>
              <a:t>inclus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vertu</a:t>
            </a:r>
            <a:r>
              <a:rPr lang="en-GB" sz="2000" dirty="0" smtClean="0"/>
              <a:t> de la </a:t>
            </a:r>
            <a:r>
              <a:rPr lang="en-GB" sz="2000" dirty="0" err="1" smtClean="0"/>
              <a:t>norme</a:t>
            </a:r>
            <a:r>
              <a:rPr lang="en-GB" sz="2000" dirty="0" smtClean="0"/>
              <a:t> ST.26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807004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512168"/>
          </a:xfrm>
        </p:spPr>
        <p:txBody>
          <a:bodyPr/>
          <a:lstStyle/>
          <a:p>
            <a:r>
              <a:rPr lang="en-US" sz="3200" dirty="0"/>
              <a:t>Modifications du </a:t>
            </a:r>
            <a:r>
              <a:rPr lang="en-US" sz="3200" dirty="0" err="1"/>
              <a:t>règlement</a:t>
            </a:r>
            <a:r>
              <a:rPr lang="en-US" sz="3200" dirty="0"/>
              <a:t> </a:t>
            </a:r>
            <a:r>
              <a:rPr lang="en-US" sz="3200" dirty="0" err="1"/>
              <a:t>d'exécution</a:t>
            </a:r>
            <a:r>
              <a:rPr lang="en-US" sz="3200" dirty="0"/>
              <a:t> du PCT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vigueur</a:t>
            </a:r>
            <a:r>
              <a:rPr lang="en-US" sz="3200" dirty="0"/>
              <a:t> à </a:t>
            </a:r>
            <a:r>
              <a:rPr lang="en-US" sz="3200" dirty="0" err="1"/>
              <a:t>partir</a:t>
            </a:r>
            <a:r>
              <a:rPr lang="en-US" sz="3200" dirty="0"/>
              <a:t> du 1er </a:t>
            </a:r>
            <a:r>
              <a:rPr lang="en-US" sz="3200" dirty="0" err="1"/>
              <a:t>juillet</a:t>
            </a:r>
            <a:r>
              <a:rPr lang="en-US" sz="3200" dirty="0"/>
              <a:t> 2022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49" y="1239035"/>
            <a:ext cx="8635339" cy="4926269"/>
          </a:xfrm>
        </p:spPr>
        <p:txBody>
          <a:bodyPr/>
          <a:lstStyle/>
          <a:p>
            <a:r>
              <a:rPr lang="en-GB" altLang="en-US" sz="2000" dirty="0"/>
              <a:t>Modification des </a:t>
            </a:r>
            <a:r>
              <a:rPr lang="en-GB" altLang="en-US" sz="2000" dirty="0" err="1"/>
              <a:t>règles</a:t>
            </a:r>
            <a:r>
              <a:rPr lang="en-GB" altLang="en-US" sz="2000" dirty="0"/>
              <a:t> 5, 12, 13</a:t>
            </a:r>
            <a:r>
              <a:rPr lang="en-GB" altLang="en-US" sz="2000" i="1" dirty="0"/>
              <a:t>ter</a:t>
            </a:r>
            <a:r>
              <a:rPr lang="en-GB" altLang="en-US" sz="2000" dirty="0"/>
              <a:t>, 19.4 et 49 du </a:t>
            </a:r>
            <a:r>
              <a:rPr lang="en-GB" altLang="en-US" sz="2000" dirty="0" err="1"/>
              <a:t>règlement</a:t>
            </a:r>
            <a:r>
              <a:rPr lang="en-GB" altLang="en-US" sz="2000" dirty="0"/>
              <a:t> </a:t>
            </a:r>
            <a:r>
              <a:rPr lang="en-GB" altLang="en-US" sz="2000" dirty="0" err="1"/>
              <a:t>d'exécution</a:t>
            </a:r>
            <a:r>
              <a:rPr lang="en-GB" altLang="en-US" sz="2000" dirty="0"/>
              <a:t> du PCT (cont.)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err="1"/>
              <a:t>Lorsque</a:t>
            </a:r>
            <a:r>
              <a:rPr lang="en-US" altLang="en-US" sz="2000" dirty="0"/>
              <a:t> la langue du </a:t>
            </a:r>
            <a:r>
              <a:rPr lang="en-US" altLang="en-US" sz="2000" dirty="0" err="1"/>
              <a:t>texte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libre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ou</a:t>
            </a:r>
            <a:r>
              <a:rPr lang="en-US" altLang="en-US" sz="2000" dirty="0"/>
              <a:t> le format </a:t>
            </a:r>
            <a:r>
              <a:rPr lang="en-US" altLang="en-US" sz="2000" dirty="0" err="1"/>
              <a:t>électronique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n'est</a:t>
            </a:r>
            <a:r>
              <a:rPr lang="en-US" altLang="en-US" sz="2000" dirty="0"/>
              <a:t> pas </a:t>
            </a:r>
            <a:r>
              <a:rPr lang="en-US" altLang="en-US" sz="2000" dirty="0" err="1"/>
              <a:t>accepté</a:t>
            </a:r>
            <a:r>
              <a:rPr lang="en-US" altLang="en-US" sz="2000" dirty="0"/>
              <a:t> par </a:t>
            </a:r>
            <a:r>
              <a:rPr lang="en-US" altLang="en-US" sz="2000" dirty="0" err="1"/>
              <a:t>l'office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récepteur</a:t>
            </a:r>
            <a:r>
              <a:rPr lang="en-US" altLang="en-US" sz="2000" dirty="0"/>
              <a:t>, la </a:t>
            </a:r>
            <a:r>
              <a:rPr lang="en-US" altLang="en-US" sz="2000" dirty="0" err="1"/>
              <a:t>demande</a:t>
            </a:r>
            <a:r>
              <a:rPr lang="en-US" altLang="en-US" sz="2000" dirty="0"/>
              <a:t> sera </a:t>
            </a:r>
            <a:r>
              <a:rPr lang="en-US" altLang="en-US" sz="2000" dirty="0" err="1"/>
              <a:t>transmise</a:t>
            </a:r>
            <a:r>
              <a:rPr lang="en-US" altLang="en-US" sz="2000" dirty="0"/>
              <a:t> au Bureau international </a:t>
            </a:r>
            <a:r>
              <a:rPr lang="en-US" altLang="en-US" sz="2000" dirty="0" err="1"/>
              <a:t>agissant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tant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qu'office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récepteur</a:t>
            </a:r>
            <a:endParaRPr lang="en-US" altLang="en-US" sz="2000" dirty="0"/>
          </a:p>
          <a:p>
            <a:r>
              <a:rPr lang="en-US" sz="2000" dirty="0" err="1" smtClean="0"/>
              <a:t>Outil</a:t>
            </a:r>
            <a:r>
              <a:rPr lang="en-US" sz="2000" dirty="0" smtClean="0"/>
              <a:t> </a:t>
            </a:r>
            <a:r>
              <a:rPr lang="en-US" sz="2000" dirty="0" err="1" smtClean="0"/>
              <a:t>bureautique</a:t>
            </a:r>
            <a:r>
              <a:rPr lang="en-US" sz="2000" dirty="0" smtClean="0"/>
              <a:t> WIPO Sequence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en-US" sz="2000" dirty="0"/>
          </a:p>
          <a:p>
            <a:pPr lvl="1"/>
            <a:r>
              <a:rPr lang="en-US" sz="2000" dirty="0" err="1" smtClean="0"/>
              <a:t>Permet</a:t>
            </a:r>
            <a:r>
              <a:rPr lang="en-US" sz="2000" dirty="0" smtClean="0"/>
              <a:t> aux </a:t>
            </a:r>
            <a:r>
              <a:rPr lang="en-US" sz="2000" dirty="0" err="1" smtClean="0"/>
              <a:t>déposants</a:t>
            </a:r>
            <a:r>
              <a:rPr lang="en-US" sz="2000" dirty="0" smtClean="0"/>
              <a:t> de </a:t>
            </a:r>
            <a:r>
              <a:rPr lang="en-US" sz="2000" dirty="0" err="1" smtClean="0"/>
              <a:t>créer</a:t>
            </a:r>
            <a:r>
              <a:rPr lang="en-US" sz="2000" dirty="0" smtClean="0"/>
              <a:t> des </a:t>
            </a:r>
            <a:r>
              <a:rPr lang="en-US" sz="2000" dirty="0" err="1" smtClean="0"/>
              <a:t>listages</a:t>
            </a:r>
            <a:r>
              <a:rPr lang="en-US" sz="2000" dirty="0" smtClean="0"/>
              <a:t> de </a:t>
            </a:r>
            <a:r>
              <a:rPr lang="en-US" sz="2000" dirty="0" err="1" smtClean="0"/>
              <a:t>séquences</a:t>
            </a:r>
            <a:r>
              <a:rPr lang="en-US" sz="2000" dirty="0" smtClean="0"/>
              <a:t> </a:t>
            </a:r>
            <a:r>
              <a:rPr lang="en-US" sz="2000" dirty="0" err="1" smtClean="0"/>
              <a:t>conformes</a:t>
            </a:r>
            <a:r>
              <a:rPr lang="en-US" sz="2000" dirty="0" smtClean="0"/>
              <a:t> à la </a:t>
            </a:r>
            <a:r>
              <a:rPr lang="en-US" sz="2000" dirty="0" err="1" smtClean="0"/>
              <a:t>norme</a:t>
            </a:r>
            <a:endParaRPr lang="en-US" sz="2000" dirty="0" smtClean="0"/>
          </a:p>
          <a:p>
            <a:pPr lvl="1"/>
            <a:r>
              <a:rPr lang="en-US" sz="2000" dirty="0" err="1" smtClean="0"/>
              <a:t>Disponible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téléchargement</a:t>
            </a:r>
            <a:r>
              <a:rPr lang="en-US" sz="2000" dirty="0" smtClean="0"/>
              <a:t> sur </a:t>
            </a:r>
            <a:r>
              <a:rPr lang="en-US" sz="2000" dirty="0" smtClean="0">
                <a:hlinkClick r:id="rId3"/>
              </a:rPr>
              <a:t>https://www.wipo.int/standards/fr/sequence/index.html</a:t>
            </a:r>
            <a:r>
              <a:rPr lang="en-US" sz="2000" dirty="0" smtClean="0"/>
              <a:t> </a:t>
            </a:r>
          </a:p>
          <a:p>
            <a:r>
              <a:rPr lang="en-US" altLang="en-US" sz="2000" dirty="0" smtClean="0"/>
              <a:t>Les </a:t>
            </a:r>
            <a:r>
              <a:rPr lang="en-US" altLang="en-US" sz="2000" dirty="0" err="1" smtClean="0"/>
              <a:t>règles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modifiées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s'appliquent</a:t>
            </a:r>
            <a:r>
              <a:rPr lang="en-US" altLang="en-US" sz="2000" dirty="0" smtClean="0"/>
              <a:t> aux </a:t>
            </a:r>
            <a:r>
              <a:rPr lang="en-US" altLang="en-US" sz="2000" dirty="0" err="1" smtClean="0"/>
              <a:t>demandes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internationales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dont</a:t>
            </a:r>
            <a:r>
              <a:rPr lang="en-US" altLang="en-US" sz="2000" dirty="0" smtClean="0"/>
              <a:t> la date de </a:t>
            </a:r>
            <a:r>
              <a:rPr lang="en-US" altLang="en-US" sz="2000" dirty="0" err="1" smtClean="0"/>
              <a:t>dépôt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est</a:t>
            </a:r>
            <a:r>
              <a:rPr lang="en-US" altLang="en-US" sz="2000" dirty="0" smtClean="0"/>
              <a:t> le 1er </a:t>
            </a:r>
            <a:r>
              <a:rPr lang="en-US" altLang="en-US" sz="2000" dirty="0" err="1" smtClean="0"/>
              <a:t>juillet</a:t>
            </a:r>
            <a:r>
              <a:rPr lang="en-US" altLang="en-US" sz="2000" dirty="0" smtClean="0"/>
              <a:t> 2022 </a:t>
            </a:r>
            <a:r>
              <a:rPr lang="en-US" altLang="en-US" sz="2000" dirty="0" err="1" smtClean="0"/>
              <a:t>ou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une</a:t>
            </a:r>
            <a:r>
              <a:rPr lang="en-US" altLang="en-US" sz="2000" dirty="0" smtClean="0"/>
              <a:t> date </a:t>
            </a:r>
            <a:r>
              <a:rPr lang="en-US" altLang="en-US" sz="2000" dirty="0" err="1" smtClean="0"/>
              <a:t>postérieure</a:t>
            </a:r>
            <a:r>
              <a:rPr lang="en-US" altLang="en-US" sz="2000" dirty="0" smtClean="0"/>
              <a:t>.</a:t>
            </a:r>
          </a:p>
          <a:p>
            <a:r>
              <a:rPr lang="en-US" altLang="en-US" sz="2000" dirty="0" smtClean="0"/>
              <a:t>La nouvelle </a:t>
            </a:r>
            <a:r>
              <a:rPr lang="en-US" altLang="en-US" sz="2000" dirty="0" err="1" smtClean="0"/>
              <a:t>norme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doit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également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être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utilisée</a:t>
            </a:r>
            <a:r>
              <a:rPr lang="en-US" altLang="en-US" sz="2000" dirty="0" smtClean="0"/>
              <a:t> pour le </a:t>
            </a:r>
            <a:r>
              <a:rPr lang="en-US" altLang="en-US" sz="2000" dirty="0" err="1" smtClean="0"/>
              <a:t>dépôt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demandes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nationales</a:t>
            </a:r>
            <a:r>
              <a:rPr lang="en-US" altLang="en-US" sz="2000" dirty="0" smtClean="0"/>
              <a:t> à </a:t>
            </a:r>
            <a:r>
              <a:rPr lang="en-US" altLang="en-US" sz="2000" dirty="0" err="1" smtClean="0"/>
              <a:t>partir</a:t>
            </a:r>
            <a:r>
              <a:rPr lang="en-US" altLang="en-US" sz="2000" dirty="0" smtClean="0"/>
              <a:t> de la </a:t>
            </a:r>
            <a:r>
              <a:rPr lang="en-US" altLang="en-US" sz="2000" dirty="0" err="1" smtClean="0"/>
              <a:t>même</a:t>
            </a:r>
            <a:r>
              <a:rPr lang="en-US" altLang="en-US" sz="2000" dirty="0" smtClean="0"/>
              <a:t> date.</a:t>
            </a:r>
          </a:p>
        </p:txBody>
      </p:sp>
    </p:spTree>
    <p:extLst>
      <p:ext uri="{BB962C8B-B14F-4D97-AF65-F5344CB8AC3E}">
        <p14:creationId xmlns:p14="http://schemas.microsoft.com/office/powerpoint/2010/main" val="1418695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7" y="0"/>
            <a:ext cx="8507288" cy="1512168"/>
          </a:xfrm>
        </p:spPr>
        <p:txBody>
          <a:bodyPr/>
          <a:lstStyle/>
          <a:p>
            <a:r>
              <a:rPr lang="en-US" dirty="0"/>
              <a:t>Modifications du </a:t>
            </a:r>
            <a:r>
              <a:rPr lang="en-US" dirty="0" err="1"/>
              <a:t>règlement</a:t>
            </a:r>
            <a:r>
              <a:rPr lang="en-US" dirty="0"/>
              <a:t> </a:t>
            </a:r>
            <a:r>
              <a:rPr lang="en-US" dirty="0" err="1"/>
              <a:t>d'exécution</a:t>
            </a:r>
            <a:r>
              <a:rPr lang="en-US" dirty="0"/>
              <a:t> du PCT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vigueur</a:t>
            </a:r>
            <a:r>
              <a:rPr lang="en-US" dirty="0"/>
              <a:t> à </a:t>
            </a:r>
            <a:r>
              <a:rPr lang="en-US" dirty="0" err="1"/>
              <a:t>partir</a:t>
            </a:r>
            <a:r>
              <a:rPr lang="en-US" dirty="0"/>
              <a:t> du 1er </a:t>
            </a:r>
            <a:r>
              <a:rPr lang="en-US" dirty="0" err="1"/>
              <a:t>juillet</a:t>
            </a:r>
            <a:r>
              <a:rPr lang="en-US" dirty="0"/>
              <a:t> 2022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7" y="1628800"/>
            <a:ext cx="8336406" cy="4320480"/>
          </a:xfrm>
        </p:spPr>
        <p:txBody>
          <a:bodyPr/>
          <a:lstStyle/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kumimoji="0" lang="en-US" altLang="en-US" sz="2200" b="0" i="0" u="none" strike="noStrike" kern="1200" cap="none" spc="0" normalizeH="0" baseline="0" noProof="0" dirty="0">
                <a:uLnTx/>
                <a:uFillTx/>
                <a:latin typeface="Arial"/>
                <a:ea typeface="Arial"/>
                <a:cs typeface="Arial"/>
                <a:sym typeface="Wingdings"/>
              </a:rPr>
              <a:t>Modification de la </a:t>
            </a:r>
            <a:r>
              <a:rPr kumimoji="0" lang="en-US" altLang="en-US" sz="2200" b="0" i="0" u="none" strike="noStrike" kern="1200" cap="none" spc="0" normalizeH="0" baseline="0" noProof="0" dirty="0" err="1">
                <a:uLnTx/>
                <a:uFillTx/>
                <a:latin typeface="Arial"/>
                <a:ea typeface="Arial"/>
                <a:cs typeface="Arial"/>
                <a:sym typeface="Wingdings"/>
              </a:rPr>
              <a:t>règle</a:t>
            </a:r>
            <a:r>
              <a:rPr kumimoji="0" lang="en-US" altLang="en-US" sz="2200" b="0" i="0" u="none" strike="noStrike" kern="1200" cap="none" spc="0" normalizeH="0" baseline="0" noProof="0" dirty="0">
                <a:uLnTx/>
                <a:uFillTx/>
                <a:latin typeface="Arial"/>
                <a:ea typeface="Arial"/>
                <a:cs typeface="Arial"/>
                <a:sym typeface="Wingdings"/>
              </a:rPr>
              <a:t> 82</a:t>
            </a:r>
            <a:r>
              <a:rPr kumimoji="0" lang="en-US" altLang="en-US" sz="2200" b="0" i="1" u="none" strike="noStrike" kern="1200" cap="none" spc="0" normalizeH="0" baseline="0" noProof="0" dirty="0">
                <a:uLnTx/>
                <a:uFillTx/>
                <a:latin typeface="Arial"/>
                <a:ea typeface="Arial"/>
                <a:cs typeface="Arial"/>
                <a:sym typeface="Wingdings"/>
              </a:rPr>
              <a:t>quater</a:t>
            </a:r>
            <a:r>
              <a:rPr dirty="0"/>
              <a:t> du </a:t>
            </a:r>
            <a:r>
              <a:rPr dirty="0" err="1"/>
              <a:t>règlement</a:t>
            </a:r>
            <a:r>
              <a:rPr dirty="0"/>
              <a:t> </a:t>
            </a:r>
            <a:r>
              <a:rPr dirty="0" err="1"/>
              <a:t>d'exécution</a:t>
            </a:r>
            <a:r>
              <a:rPr dirty="0"/>
              <a:t> du PCT</a:t>
            </a:r>
          </a:p>
          <a:p>
            <a:pPr marL="685800" marR="0" lvl="2" indent="-2857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Tx/>
              <a:buFont typeface="Wingdings" pitchFamily="2" charset="2"/>
              <a:buChar char="q"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"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Épidémie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"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ajouté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comme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l'une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des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urgences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énumérées</a:t>
            </a:r>
            <a:endParaRPr lang="en-US" altLang="en-US" sz="1600" i="1" dirty="0"/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200" dirty="0" err="1"/>
              <a:t>Permettre</a:t>
            </a:r>
            <a:r>
              <a:rPr lang="en-US" altLang="en-US" sz="2200" dirty="0"/>
              <a:t> aux offices de </a:t>
            </a:r>
            <a:r>
              <a:rPr lang="en-US" altLang="en-US" sz="2200" dirty="0" err="1"/>
              <a:t>renoncer</a:t>
            </a:r>
            <a:r>
              <a:rPr lang="en-US" altLang="en-US" sz="2200" dirty="0"/>
              <a:t> à </a:t>
            </a:r>
            <a:r>
              <a:rPr lang="en-US" altLang="en-US" sz="2200" dirty="0" err="1"/>
              <a:t>l'exigence</a:t>
            </a:r>
            <a:r>
              <a:rPr lang="en-US" altLang="en-US" sz="2200" dirty="0"/>
              <a:t> de </a:t>
            </a:r>
            <a:r>
              <a:rPr lang="en-US" altLang="en-US" sz="2200" dirty="0" err="1"/>
              <a:t>fourniture</a:t>
            </a:r>
            <a:r>
              <a:rPr lang="en-US" altLang="en-US" sz="2200" dirty="0"/>
              <a:t> de </a:t>
            </a:r>
            <a:r>
              <a:rPr lang="en-US" altLang="en-US" sz="2200" dirty="0" err="1"/>
              <a:t>preuve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cas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d'excuse</a:t>
            </a:r>
            <a:r>
              <a:rPr lang="en-US" altLang="en-US" sz="2200" dirty="0"/>
              <a:t> de retard </a:t>
            </a:r>
            <a:r>
              <a:rPr lang="en-US" altLang="en-US" sz="2200" dirty="0" err="1"/>
              <a:t>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vertu</a:t>
            </a:r>
            <a:r>
              <a:rPr lang="en-US" altLang="en-US" sz="2200" dirty="0"/>
              <a:t> de la </a:t>
            </a:r>
            <a:r>
              <a:rPr lang="en-US" altLang="en-US" sz="2200" dirty="0" err="1"/>
              <a:t>règle</a:t>
            </a:r>
            <a:r>
              <a:rPr lang="en-US" altLang="en-US" sz="2200" dirty="0"/>
              <a:t> 82</a:t>
            </a:r>
            <a:r>
              <a:rPr lang="en-US" altLang="en-US" sz="2200" i="1" dirty="0"/>
              <a:t>quater</a:t>
            </a:r>
            <a:r>
              <a:rPr lang="en-US" altLang="en-US" sz="2200" dirty="0"/>
              <a:t>.1</a:t>
            </a:r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200" dirty="0" err="1"/>
              <a:t>Autorisation</a:t>
            </a:r>
            <a:r>
              <a:rPr lang="en-US" altLang="en-US" sz="2200" dirty="0"/>
              <a:t> pour les offices </a:t>
            </a:r>
            <a:r>
              <a:rPr lang="en-US" altLang="en-US" sz="2200" dirty="0" err="1"/>
              <a:t>d'établir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période</a:t>
            </a:r>
            <a:r>
              <a:rPr lang="en-US" altLang="en-US" sz="2200" dirty="0"/>
              <a:t> de prorogation des </a:t>
            </a:r>
            <a:r>
              <a:rPr lang="en-US" altLang="en-US" sz="2200" dirty="0" err="1"/>
              <a:t>délais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cas</a:t>
            </a:r>
            <a:r>
              <a:rPr lang="en-US" altLang="en-US" sz="2200" dirty="0"/>
              <a:t> de </a:t>
            </a:r>
            <a:r>
              <a:rPr lang="en-US" altLang="en-US" sz="2200" i="1" dirty="0" smtClean="0"/>
              <a:t>perturbations </a:t>
            </a:r>
            <a:r>
              <a:rPr lang="en-US" altLang="en-US" sz="2200" i="1" dirty="0" err="1"/>
              <a:t>générales</a:t>
            </a:r>
            <a:endParaRPr lang="en-US" altLang="en-US" sz="2200" i="1" dirty="0"/>
          </a:p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200" dirty="0" smtClean="0"/>
              <a:t>La </a:t>
            </a:r>
            <a:r>
              <a:rPr lang="en-US" altLang="en-US" sz="2200" dirty="0" err="1" smtClean="0"/>
              <a:t>règle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modifiée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s'applique</a:t>
            </a:r>
            <a:r>
              <a:rPr lang="en-US" altLang="en-US" sz="2200" dirty="0" smtClean="0"/>
              <a:t> aux </a:t>
            </a:r>
            <a:r>
              <a:rPr lang="en-US" altLang="en-US" sz="2200" dirty="0" err="1" smtClean="0"/>
              <a:t>délais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prescrits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dans</a:t>
            </a:r>
            <a:r>
              <a:rPr lang="en-US" altLang="en-US" sz="2200" dirty="0" smtClean="0"/>
              <a:t> le </a:t>
            </a:r>
            <a:r>
              <a:rPr lang="en-US" altLang="en-US" sz="2200" dirty="0" err="1" smtClean="0"/>
              <a:t>règlement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d'exécution</a:t>
            </a:r>
            <a:r>
              <a:rPr lang="en-US" altLang="en-US" sz="2200" dirty="0" smtClean="0"/>
              <a:t> qui </a:t>
            </a:r>
            <a:r>
              <a:rPr lang="en-US" altLang="en-US" sz="2200" dirty="0" err="1" smtClean="0"/>
              <a:t>expirent</a:t>
            </a:r>
            <a:r>
              <a:rPr lang="en-US" altLang="en-US" sz="2200" dirty="0" smtClean="0"/>
              <a:t> le 1er </a:t>
            </a:r>
            <a:r>
              <a:rPr lang="en-US" altLang="en-US" sz="2200" dirty="0" err="1" smtClean="0"/>
              <a:t>juillet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ou</a:t>
            </a:r>
            <a:r>
              <a:rPr lang="en-US" altLang="en-US" sz="2200" dirty="0" smtClean="0"/>
              <a:t> à </a:t>
            </a:r>
            <a:r>
              <a:rPr lang="en-US" altLang="en-US" sz="2200" dirty="0" err="1" smtClean="0"/>
              <a:t>une</a:t>
            </a:r>
            <a:r>
              <a:rPr lang="en-US" altLang="en-US" sz="2200" dirty="0" smtClean="0"/>
              <a:t> date </a:t>
            </a:r>
            <a:r>
              <a:rPr lang="en-US" altLang="en-US" sz="2200" dirty="0" err="1" smtClean="0"/>
              <a:t>postérieure</a:t>
            </a:r>
            <a:r>
              <a:rPr lang="en-US" altLang="en-US" sz="2200" dirty="0" smtClean="0"/>
              <a:t>.</a:t>
            </a:r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971269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382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MS PGothic</vt:lpstr>
      <vt:lpstr>Arial</vt:lpstr>
      <vt:lpstr>Calibri</vt:lpstr>
      <vt:lpstr>Wingdings</vt:lpstr>
      <vt:lpstr>PCT POT EN draft rev2</vt:lpstr>
      <vt:lpstr>PowerPoint Presentation</vt:lpstr>
      <vt:lpstr>Modifications du règlement d'exécution du PCT en vigueur à partir du 1er juillet 2022 (1)</vt:lpstr>
      <vt:lpstr>Modifications du règlement d'exécution du PCT en vigueur à partir du 1er juillet 2022 (2)</vt:lpstr>
      <vt:lpstr>Modifications du règlement d'exécution du PCT en vigueur à partir du 1er juillet 2022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Modifications du règlement d'exécution du PCT </dc:title>
  <dc:creator>OMPI</dc:creator>
  <cp:keywords>PUBLIC</cp:keywords>
  <cp:lastModifiedBy>RODRIGUEZ Geraldine</cp:lastModifiedBy>
  <cp:revision>170</cp:revision>
  <dcterms:created xsi:type="dcterms:W3CDTF">2020-07-15T13:26:41Z</dcterms:created>
  <dcterms:modified xsi:type="dcterms:W3CDTF">2022-06-23T09:17:40Z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TCSClassification">
    <vt:lpwstr>PUBLIC</vt:lpwstr>
  </property>
  <property fmtid="{D5CDD505-2E9C-101B-9397-08002B2CF9AE}" pid="6" name="TitusGUID">
    <vt:lpwstr>ebc757fd-7d24-4e63-bd51-f3cce807bf1b</vt:lpwstr>
  </property>
  <property fmtid="{D5CDD505-2E9C-101B-9397-08002B2CF9AE}" pid="7" name="VisualMarkings">
    <vt:lpwstr>Footer</vt:lpwstr>
  </property>
</Properties>
</file>