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8" r:id="rId2"/>
    <p:sldId id="259" r:id="rId3"/>
    <p:sldId id="260" r:id="rId4"/>
    <p:sldId id="261" r:id="rId5"/>
    <p:sldId id="262" r:id="rId6"/>
    <p:sldId id="263" r:id="rId7"/>
  </p:sldIdLst>
  <p:sldSz cx="9144000" cy="6858000" type="screen4x3"/>
  <p:notesSz cx="6858000" cy="9144000"/>
  <p:custDataLst>
    <p:tags r:id="rId10"/>
  </p:custDataLst>
  <p:defaultTextStyle>
    <a:defPPr>
      <a:defRPr lang="en-US"/>
    </a:defPPr>
    <a:lvl1pPr algn="l" rtl="0" fontAlgn="base">
      <a:spcBef>
        <a:spcPct val="50000"/>
      </a:spcBef>
      <a:spcAft>
        <a:spcPct val="0"/>
      </a:spcAft>
      <a:defRPr sz="2400" kern="1200">
        <a:solidFill>
          <a:schemeClr val="tx1"/>
        </a:solidFill>
        <a:latin typeface="Arial"/>
        <a:ea typeface="+mn-ea"/>
        <a:cs typeface="Arial"/>
      </a:defRPr>
    </a:lvl1pPr>
    <a:lvl2pPr marL="457200" algn="l" rtl="0" fontAlgn="base">
      <a:spcBef>
        <a:spcPct val="50000"/>
      </a:spcBef>
      <a:spcAft>
        <a:spcPct val="0"/>
      </a:spcAft>
      <a:defRPr sz="2400" kern="1200">
        <a:solidFill>
          <a:schemeClr val="tx1"/>
        </a:solidFill>
        <a:latin typeface="Arial"/>
        <a:ea typeface="+mn-ea"/>
        <a:cs typeface="Arial"/>
      </a:defRPr>
    </a:lvl2pPr>
    <a:lvl3pPr marL="914400" algn="l" rtl="0" fontAlgn="base">
      <a:spcBef>
        <a:spcPct val="50000"/>
      </a:spcBef>
      <a:spcAft>
        <a:spcPct val="0"/>
      </a:spcAft>
      <a:defRPr sz="2400" kern="1200">
        <a:solidFill>
          <a:schemeClr val="tx1"/>
        </a:solidFill>
        <a:latin typeface="Arial"/>
        <a:ea typeface="+mn-ea"/>
        <a:cs typeface="Arial"/>
      </a:defRPr>
    </a:lvl3pPr>
    <a:lvl4pPr marL="1371600" algn="l" rtl="0" fontAlgn="base">
      <a:spcBef>
        <a:spcPct val="50000"/>
      </a:spcBef>
      <a:spcAft>
        <a:spcPct val="0"/>
      </a:spcAft>
      <a:defRPr sz="2400" kern="1200">
        <a:solidFill>
          <a:schemeClr val="tx1"/>
        </a:solidFill>
        <a:latin typeface="Arial"/>
        <a:ea typeface="+mn-ea"/>
        <a:cs typeface="Arial"/>
      </a:defRPr>
    </a:lvl4pPr>
    <a:lvl5pPr marL="1828800" algn="l" rtl="0" fontAlgn="base">
      <a:spcBef>
        <a:spcPct val="50000"/>
      </a:spcBef>
      <a:spcAft>
        <a:spcPct val="0"/>
      </a:spcAft>
      <a:defRPr sz="2400" kern="1200">
        <a:solidFill>
          <a:schemeClr val="tx1"/>
        </a:solidFill>
        <a:latin typeface="Arial"/>
        <a:ea typeface="+mn-ea"/>
        <a:cs typeface="Arial"/>
      </a:defRPr>
    </a:lvl5pPr>
    <a:lvl6pPr marL="2286000" algn="l" defTabSz="914400" rtl="0" eaLnBrk="1" latinLnBrk="0" hangingPunct="1">
      <a:defRPr sz="2400" kern="1200">
        <a:solidFill>
          <a:schemeClr val="tx1"/>
        </a:solidFill>
        <a:latin typeface="Arial"/>
        <a:ea typeface="+mn-ea"/>
        <a:cs typeface="Arial"/>
      </a:defRPr>
    </a:lvl6pPr>
    <a:lvl7pPr marL="2743200" algn="l" defTabSz="914400" rtl="0" eaLnBrk="1" latinLnBrk="0" hangingPunct="1">
      <a:defRPr sz="2400" kern="1200">
        <a:solidFill>
          <a:schemeClr val="tx1"/>
        </a:solidFill>
        <a:latin typeface="Arial"/>
        <a:ea typeface="+mn-ea"/>
        <a:cs typeface="Arial"/>
      </a:defRPr>
    </a:lvl7pPr>
    <a:lvl8pPr marL="3200400" algn="l" defTabSz="914400" rtl="0" eaLnBrk="1" latinLnBrk="0" hangingPunct="1">
      <a:defRPr sz="2400" kern="1200">
        <a:solidFill>
          <a:schemeClr val="tx1"/>
        </a:solidFill>
        <a:latin typeface="Arial"/>
        <a:ea typeface="+mn-ea"/>
        <a:cs typeface="Arial"/>
      </a:defRPr>
    </a:lvl8pPr>
    <a:lvl9pPr marL="3657600" algn="l" defTabSz="914400" rtl="0" eaLnBrk="1" latinLnBrk="0" hangingPunct="1">
      <a:defRPr sz="2400" kern="1200">
        <a:solidFill>
          <a:schemeClr val="tx1"/>
        </a:solidFill>
        <a:latin typeface="Arial"/>
        <a:ea typeface="+mn-ea"/>
        <a:cs typeface="Arial"/>
      </a:defRPr>
    </a:lvl9pPr>
  </p:defaultTextStyle>
  <p:extLst>
    <p:ext uri="{EFAFB233-063F-42B5-8137-9DF3F51BA10A}">
      <p15:sldGuideLst xmlns:p15="http://schemas.microsoft.com/office/powerpoint/2012/main">
        <p15:guide id="1" orient="horz" pos="3929">
          <p15:clr>
            <a:srgbClr val="A4A3A4"/>
          </p15:clr>
        </p15:guide>
        <p15:guide id="2" pos="4876">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0A2B"/>
    <a:srgbClr val="7089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63" autoAdjust="0"/>
    <p:restoredTop sz="94660"/>
  </p:normalViewPr>
  <p:slideViewPr>
    <p:cSldViewPr>
      <p:cViewPr varScale="1">
        <p:scale>
          <a:sx n="65" d="100"/>
          <a:sy n="65" d="100"/>
        </p:scale>
        <p:origin x="1324" y="40"/>
      </p:cViewPr>
      <p:guideLst>
        <p:guide orient="horz" pos="3929"/>
        <p:guide pos="4876"/>
      </p:guideLst>
    </p:cSldViewPr>
  </p:slideViewPr>
  <p:notesTextViewPr>
    <p:cViewPr>
      <p:scale>
        <a:sx n="1" d="1"/>
        <a:sy n="1" d="1"/>
      </p:scale>
      <p:origin x="0" y="0"/>
    </p:cViewPr>
  </p:notesTextViewPr>
  <p:sorterViewPr>
    <p:cViewPr varScale="1">
      <p:scale>
        <a:sx n="1" d="1"/>
        <a:sy n="1" d="1"/>
      </p:scale>
      <p:origin x="0" y="0"/>
    </p:cViewPr>
  </p:sorter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200" smtClean="0"/>
            </a:lvl1pPr>
          </a:lstStyle>
          <a:p>
            <a:pPr>
              <a:defRPr/>
            </a:pPr>
            <a:endParaRPr lang="en-US"/>
          </a:p>
        </p:txBody>
      </p:sp>
      <p:sp>
        <p:nvSpPr>
          <p:cNvPr id="11267"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200" smtClean="0"/>
            </a:lvl1pPr>
          </a:lstStyle>
          <a:p>
            <a:pPr>
              <a:defRPr/>
            </a:pPr>
            <a:endParaRPr lang="en-US"/>
          </a:p>
        </p:txBody>
      </p:sp>
      <p:sp>
        <p:nvSpPr>
          <p:cNvPr id="11268"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defRPr sz="1200" smtClean="0"/>
            </a:lvl1pPr>
          </a:lstStyle>
          <a:p>
            <a:pPr>
              <a:defRPr/>
            </a:pPr>
            <a:endParaRPr lang="en-US"/>
          </a:p>
        </p:txBody>
      </p:sp>
      <p:sp>
        <p:nvSpPr>
          <p:cNvPr id="11269"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defRPr sz="1200" smtClean="0"/>
            </a:lvl1pPr>
          </a:lstStyle>
          <a:p>
            <a:pPr>
              <a:defRPr/>
            </a:pPr>
            <a:fld id="{4E2D2A46-31D4-42C3-9BFC-281959225605}" type="slidenum">
              <a:rPr lang="en-US"/>
              <a:pPr>
                <a:defRPr/>
              </a:pPr>
              <a:t>‹#›</a:t>
            </a:fld>
            <a:endParaRPr lang="en-US"/>
          </a:p>
        </p:txBody>
      </p:sp>
    </p:spTree>
    <p:extLst>
      <p:ext uri="{BB962C8B-B14F-4D97-AF65-F5344CB8AC3E}">
        <p14:creationId xmlns:p14="http://schemas.microsoft.com/office/powerpoint/2010/main" val="29547505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200" smtClean="0"/>
            </a:lvl1pPr>
          </a:lstStyle>
          <a:p>
            <a:pPr>
              <a:defRPr/>
            </a:pPr>
            <a:endParaRPr lang="en-US"/>
          </a:p>
        </p:txBody>
      </p:sp>
      <p:sp>
        <p:nvSpPr>
          <p:cNvPr id="1229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200" smtClean="0"/>
            </a:lvl1pPr>
          </a:lstStyle>
          <a:p>
            <a:pPr>
              <a:defRPr/>
            </a:pPr>
            <a:endParaRPr 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defRPr sz="1200" smtClean="0"/>
            </a:lvl1pPr>
          </a:lstStyle>
          <a:p>
            <a:pPr>
              <a:defRPr/>
            </a:pPr>
            <a:endParaRPr lang="en-US"/>
          </a:p>
        </p:txBody>
      </p:sp>
      <p:sp>
        <p:nvSpPr>
          <p:cNvPr id="1229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defRPr sz="1200" smtClean="0"/>
            </a:lvl1pPr>
          </a:lstStyle>
          <a:p>
            <a:pPr>
              <a:defRPr/>
            </a:pPr>
            <a:fld id="{CA84FE9B-D5D4-4B76-87EA-A08EA8B20C62}" type="slidenum">
              <a:rPr lang="en-US"/>
              <a:pPr>
                <a:defRPr/>
              </a:pPr>
              <a:t>‹#›</a:t>
            </a:fld>
            <a:endParaRPr lang="en-US"/>
          </a:p>
        </p:txBody>
      </p:sp>
    </p:spTree>
    <p:extLst>
      <p:ext uri="{BB962C8B-B14F-4D97-AF65-F5344CB8AC3E}">
        <p14:creationId xmlns:p14="http://schemas.microsoft.com/office/powerpoint/2010/main" val="24402725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p:sp>
      <p:sp>
        <p:nvSpPr>
          <p:cNvPr id="18435" name="Rectangle 3"/>
          <p:cNvSpPr>
            <a:spLocks noGrp="1" noChangeArrowheads="1"/>
          </p:cNvSpPr>
          <p:nvPr>
            <p:ph type="body" idx="1"/>
          </p:nvPr>
        </p:nvSpPr>
        <p:spPr>
          <a:noFill/>
        </p:spPr>
        <p:txBody>
          <a:bodyPr/>
          <a:lstStyle/>
          <a:p>
            <a:pPr eaLnBrk="1" hangingPunct="1"/>
            <a:endParaRPr lang="de-DE"/>
          </a:p>
        </p:txBody>
      </p:sp>
    </p:spTree>
    <p:extLst>
      <p:ext uri="{BB962C8B-B14F-4D97-AF65-F5344CB8AC3E}">
        <p14:creationId xmlns:p14="http://schemas.microsoft.com/office/powerpoint/2010/main" val="2879512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2</a:t>
            </a:fld>
            <a:endParaRPr lang="en-US"/>
          </a:p>
        </p:txBody>
      </p:sp>
    </p:spTree>
    <p:extLst>
      <p:ext uri="{BB962C8B-B14F-4D97-AF65-F5344CB8AC3E}">
        <p14:creationId xmlns:p14="http://schemas.microsoft.com/office/powerpoint/2010/main" val="3160151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3</a:t>
            </a:fld>
            <a:endParaRPr lang="en-US"/>
          </a:p>
        </p:txBody>
      </p:sp>
    </p:spTree>
    <p:extLst>
      <p:ext uri="{BB962C8B-B14F-4D97-AF65-F5344CB8AC3E}">
        <p14:creationId xmlns:p14="http://schemas.microsoft.com/office/powerpoint/2010/main" val="4550750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4</a:t>
            </a:fld>
            <a:endParaRPr lang="en-US"/>
          </a:p>
        </p:txBody>
      </p:sp>
    </p:spTree>
    <p:extLst>
      <p:ext uri="{BB962C8B-B14F-4D97-AF65-F5344CB8AC3E}">
        <p14:creationId xmlns:p14="http://schemas.microsoft.com/office/powerpoint/2010/main" val="24828012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5</a:t>
            </a:fld>
            <a:endParaRPr lang="en-US"/>
          </a:p>
        </p:txBody>
      </p:sp>
    </p:spTree>
    <p:extLst>
      <p:ext uri="{BB962C8B-B14F-4D97-AF65-F5344CB8AC3E}">
        <p14:creationId xmlns:p14="http://schemas.microsoft.com/office/powerpoint/2010/main" val="12094661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6</a:t>
            </a:fld>
            <a:endParaRPr lang="en-US"/>
          </a:p>
        </p:txBody>
      </p:sp>
    </p:spTree>
    <p:extLst>
      <p:ext uri="{BB962C8B-B14F-4D97-AF65-F5344CB8AC3E}">
        <p14:creationId xmlns:p14="http://schemas.microsoft.com/office/powerpoint/2010/main" val="10677688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sz="2800">
                <a:solidFill>
                  <a:srgbClr val="70899B"/>
                </a:solidFill>
              </a:defRPr>
            </a:lvl1pPr>
          </a:lstStyle>
          <a:p>
            <a:pPr lvl="0"/>
            <a:r>
              <a:rPr lang="en-US" noProof="0" smtClean="0"/>
              <a:t>Click to edit Master title style</a:t>
            </a:r>
          </a:p>
        </p:txBody>
      </p:sp>
      <p:sp>
        <p:nvSpPr>
          <p:cNvPr id="3075" name="Rectangle 3"/>
          <p:cNvSpPr>
            <a:spLocks noGrp="1" noChangeArrowheads="1"/>
          </p:cNvSpPr>
          <p:nvPr>
            <p:ph type="subTitle" idx="1"/>
          </p:nvPr>
        </p:nvSpPr>
        <p:spPr>
          <a:xfrm>
            <a:off x="684213" y="3860800"/>
            <a:ext cx="6400800" cy="1752600"/>
          </a:xfrm>
        </p:spPr>
        <p:txBody>
          <a:bodyPr/>
          <a:lstStyle>
            <a:lvl1pPr marL="0" indent="0">
              <a:buFontTx/>
              <a:buNone/>
              <a:defRPr/>
            </a:lvl1pPr>
          </a:lstStyle>
          <a:p>
            <a:pPr lvl="0"/>
            <a:r>
              <a:rPr lang="en-US" noProof="0" smtClean="0"/>
              <a:t>Click to edit Master subtitle style</a:t>
            </a:r>
          </a:p>
        </p:txBody>
      </p:sp>
      <p:sp>
        <p:nvSpPr>
          <p:cNvPr id="2" name="TextBox 1"/>
          <p:cNvSpPr txBox="1"/>
          <p:nvPr userDrawn="1"/>
        </p:nvSpPr>
        <p:spPr>
          <a:xfrm>
            <a:off x="5684400" y="1818000"/>
            <a:ext cx="1695912" cy="403200"/>
          </a:xfrm>
          <a:prstGeom prst="rect">
            <a:avLst/>
          </a:prstGeom>
          <a:noFill/>
        </p:spPr>
        <p:txBody>
          <a:bodyPr wrap="none" rtlCol="0">
            <a:noAutofit/>
          </a:bodyPr>
          <a:lstStyle/>
          <a:p>
            <a:r>
              <a:rPr lang="fr-CH" sz="1200" b="1" smtClean="0">
                <a:solidFill>
                  <a:srgbClr val="9D0A2B"/>
                </a:solidFill>
              </a:rPr>
              <a:t>The International </a:t>
            </a:r>
            <a:br>
              <a:rPr lang="fr-CH" sz="1200" b="1" smtClean="0">
                <a:solidFill>
                  <a:srgbClr val="9D0A2B"/>
                </a:solidFill>
              </a:rPr>
            </a:br>
            <a:r>
              <a:rPr lang="fr-CH" sz="1200" b="1" smtClean="0">
                <a:solidFill>
                  <a:srgbClr val="9D0A2B"/>
                </a:solidFill>
              </a:rPr>
              <a:t>Patent System</a:t>
            </a:r>
            <a:endParaRPr lang="fr-CH" sz="1200" b="1">
              <a:solidFill>
                <a:srgbClr val="9D0A2B"/>
              </a:solidFill>
            </a:endParaRPr>
          </a:p>
        </p:txBody>
      </p:sp>
    </p:spTree>
    <p:extLst>
      <p:ext uri="{BB962C8B-B14F-4D97-AF65-F5344CB8AC3E}">
        <p14:creationId xmlns:p14="http://schemas.microsoft.com/office/powerpoint/2010/main" val="290496180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p:txBody>
          <a:bodyPr/>
          <a:lstStyle>
            <a:lvl1pPr>
              <a:defRPr/>
            </a:lvl1pPr>
          </a:lstStyle>
          <a:p>
            <a:pPr>
              <a:defRPr/>
            </a:pPr>
            <a:fld id="{9AC3305F-35F4-4D38-853F-6972B7651A04}" type="slidenum">
              <a:rPr lang="en-US"/>
              <a:pPr>
                <a:defRPr/>
              </a:pPr>
              <a:t>‹#›</a:t>
            </a:fld>
            <a:endParaRPr lang="en-US"/>
          </a:p>
        </p:txBody>
      </p:sp>
    </p:spTree>
    <p:extLst>
      <p:ext uri="{BB962C8B-B14F-4D97-AF65-F5344CB8AC3E}">
        <p14:creationId xmlns:p14="http://schemas.microsoft.com/office/powerpoint/2010/main" val="3759919930"/>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p:txBody>
          <a:bodyPr/>
          <a:lstStyle>
            <a:lvl1pPr>
              <a:defRPr/>
            </a:lvl1pPr>
          </a:lstStyle>
          <a:p>
            <a:pPr>
              <a:defRPr/>
            </a:pPr>
            <a:fld id="{0DA1C06C-5FA2-4438-B070-4F16D45DBAED}" type="slidenum">
              <a:rPr lang="en-US"/>
              <a:pPr>
                <a:defRPr/>
              </a:pPr>
              <a:t>‹#›</a:t>
            </a:fld>
            <a:endParaRPr lang="en-US"/>
          </a:p>
        </p:txBody>
      </p:sp>
    </p:spTree>
    <p:extLst>
      <p:ext uri="{BB962C8B-B14F-4D97-AF65-F5344CB8AC3E}">
        <p14:creationId xmlns:p14="http://schemas.microsoft.com/office/powerpoint/2010/main" val="186368569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0899B"/>
                </a:solidFill>
              </a:defRPr>
            </a:lvl1pPr>
          </a:lstStyle>
          <a:p>
            <a:r>
              <a:rPr lang="en-US" smtClean="0"/>
              <a:t>Click to edit Master title style</a:t>
            </a:r>
            <a:endParaRPr lang="fr-CH"/>
          </a:p>
        </p:txBody>
      </p:sp>
      <p:sp>
        <p:nvSpPr>
          <p:cNvPr id="3" name="Content Placeholder 2"/>
          <p:cNvSpPr>
            <a:spLocks noGrp="1"/>
          </p:cNvSpPr>
          <p:nvPr>
            <p:ph idx="1"/>
          </p:nvPr>
        </p:nvSpPr>
        <p:spPr/>
        <p:txBody>
          <a:bodyPr/>
          <a:lstStyle>
            <a:lvl1pPr marL="342900" indent="-342900">
              <a:buClr>
                <a:srgbClr val="9D0A2B"/>
              </a:buClr>
              <a:buSzPct val="150000"/>
              <a:buFont typeface="Arial" pitchFamily="34" charset="0"/>
              <a:buChar char="■"/>
              <a:defRPr/>
            </a:lvl1pPr>
            <a:lvl2pPr marL="742950" indent="-285750">
              <a:buClr>
                <a:srgbClr val="9D0A2B"/>
              </a:buClr>
              <a:buSzTx/>
              <a:buFont typeface="Wingdings" pitchFamily="2" charset="2"/>
              <a:buChar char="q"/>
              <a:defRPr/>
            </a:lvl2pPr>
            <a:lvl3pPr marL="1143000" indent="-228600">
              <a:buClr>
                <a:srgbClr val="9D0A2B"/>
              </a:buClr>
              <a:buSzTx/>
              <a:buFont typeface="Wingdings" pitchFamily="2" charset="2"/>
              <a:buChar char="§"/>
              <a:defRPr/>
            </a:lvl3pPr>
            <a:lvl4pPr marL="1600200" indent="-228600">
              <a:buClr>
                <a:srgbClr val="9D0A2B"/>
              </a:buClr>
              <a:buSzPct val="150000"/>
              <a:buFont typeface="Arial" pitchFamily="34" charset="0"/>
              <a:buChar char="■"/>
              <a:defRPr/>
            </a:lvl4pPr>
            <a:lvl5pPr marL="2057400" indent="-228600">
              <a:buClr>
                <a:srgbClr val="9D0A2B"/>
              </a:buClr>
              <a:buSzPct val="150000"/>
              <a:buFont typeface="Arial" pitchFamily="34" charset="0"/>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TextBox 4"/>
          <p:cNvSpPr txBox="1"/>
          <p:nvPr userDrawn="1"/>
        </p:nvSpPr>
        <p:spPr>
          <a:xfrm>
            <a:off x="77854" y="6279112"/>
            <a:ext cx="1216842" cy="507831"/>
          </a:xfrm>
          <a:prstGeom prst="rect">
            <a:avLst/>
          </a:prstGeom>
          <a:noFill/>
        </p:spPr>
        <p:txBody>
          <a:bodyPr wrap="square" rtlCol="0">
            <a:spAutoFit/>
          </a:bodyPr>
          <a:lstStyle/>
          <a:p>
            <a:pPr>
              <a:spcBef>
                <a:spcPct val="0"/>
              </a:spcBef>
              <a:defRPr/>
            </a:pPr>
            <a:r>
              <a:rPr lang="en-US" sz="900" smtClean="0"/>
              <a:t>July</a:t>
            </a:r>
            <a:r>
              <a:rPr lang="en-US" sz="900" baseline="0" smtClean="0"/>
              <a:t> 2020 rule changes</a:t>
            </a:r>
            <a:r>
              <a:rPr lang="en-US" sz="900" smtClean="0"/>
              <a:t>-</a:t>
            </a:r>
            <a:fld id="{DA79EEDA-9492-4994-BB18-1005CD6866B1}" type="slidenum">
              <a:rPr lang="en-US" sz="900" smtClean="0"/>
              <a:pPr>
                <a:spcBef>
                  <a:spcPct val="0"/>
                </a:spcBef>
                <a:defRPr/>
              </a:pPr>
              <a:t>‹#›</a:t>
            </a:fld>
            <a:endParaRPr lang="en-US" sz="900" smtClean="0"/>
          </a:p>
          <a:p>
            <a:pPr>
              <a:spcBef>
                <a:spcPct val="0"/>
              </a:spcBef>
              <a:defRPr/>
            </a:pPr>
            <a:r>
              <a:rPr lang="en-US" sz="900" smtClean="0"/>
              <a:t>20.04.2020</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2272" y="6069657"/>
            <a:ext cx="1005927" cy="167655"/>
          </a:xfrm>
          <a:prstGeom prst="rect">
            <a:avLst/>
          </a:prstGeom>
        </p:spPr>
      </p:pic>
      <p:sp>
        <p:nvSpPr>
          <p:cNvPr id="6" name="TextBox 5"/>
          <p:cNvSpPr txBox="1"/>
          <p:nvPr userDrawn="1"/>
        </p:nvSpPr>
        <p:spPr>
          <a:xfrm>
            <a:off x="7614000" y="6202800"/>
            <a:ext cx="1422000" cy="302400"/>
          </a:xfrm>
          <a:prstGeom prst="rect">
            <a:avLst/>
          </a:prstGeom>
          <a:noFill/>
        </p:spPr>
        <p:txBody>
          <a:bodyPr wrap="none" rtlCol="0">
            <a:noAutofit/>
          </a:bodyPr>
          <a:lstStyle/>
          <a:p>
            <a:r>
              <a:rPr lang="fr-CH" sz="800" b="1" smtClean="0">
                <a:solidFill>
                  <a:srgbClr val="9D0A2B"/>
                </a:solidFill>
              </a:rPr>
              <a:t>The International </a:t>
            </a:r>
            <a:br>
              <a:rPr lang="fr-CH" sz="800" b="1" smtClean="0">
                <a:solidFill>
                  <a:srgbClr val="9D0A2B"/>
                </a:solidFill>
              </a:rPr>
            </a:br>
            <a:r>
              <a:rPr lang="fr-CH" sz="800" b="1" smtClean="0">
                <a:solidFill>
                  <a:srgbClr val="9D0A2B"/>
                </a:solidFill>
              </a:rPr>
              <a:t>Patent System</a:t>
            </a:r>
            <a:endParaRPr lang="fr-CH" sz="800" b="1">
              <a:solidFill>
                <a:srgbClr val="9D0A2B"/>
              </a:solidFill>
            </a:endParaRPr>
          </a:p>
        </p:txBody>
      </p:sp>
    </p:spTree>
    <p:extLst>
      <p:ext uri="{BB962C8B-B14F-4D97-AF65-F5344CB8AC3E}">
        <p14:creationId xmlns:p14="http://schemas.microsoft.com/office/powerpoint/2010/main" val="243934665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p:txBody>
          <a:bodyPr/>
          <a:lstStyle>
            <a:lvl1pPr>
              <a:defRPr/>
            </a:lvl1pPr>
          </a:lstStyle>
          <a:p>
            <a:pPr>
              <a:defRPr/>
            </a:pPr>
            <a:fld id="{3DAB5F7D-D5B1-4D98-B310-16D211F23652}" type="slidenum">
              <a:rPr lang="en-US"/>
              <a:pPr>
                <a:defRPr/>
              </a:pPr>
              <a:t>‹#›</a:t>
            </a:fld>
            <a:endParaRPr lang="en-US"/>
          </a:p>
        </p:txBody>
      </p:sp>
    </p:spTree>
    <p:extLst>
      <p:ext uri="{BB962C8B-B14F-4D97-AF65-F5344CB8AC3E}">
        <p14:creationId xmlns:p14="http://schemas.microsoft.com/office/powerpoint/2010/main" val="197490011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Rectangle 6"/>
          <p:cNvSpPr>
            <a:spLocks noGrp="1" noChangeArrowheads="1"/>
          </p:cNvSpPr>
          <p:nvPr>
            <p:ph type="sldNum" sz="quarter" idx="10"/>
          </p:nvPr>
        </p:nvSpPr>
        <p:spPr/>
        <p:txBody>
          <a:bodyPr/>
          <a:lstStyle>
            <a:lvl1pPr>
              <a:defRPr/>
            </a:lvl1pPr>
          </a:lstStyle>
          <a:p>
            <a:pPr>
              <a:defRPr/>
            </a:pPr>
            <a:fld id="{21517826-A1A8-4B20-83BB-6B4226365DCE}" type="slidenum">
              <a:rPr lang="en-US"/>
              <a:pPr>
                <a:defRPr/>
              </a:pPr>
              <a:t>‹#›</a:t>
            </a:fld>
            <a:endParaRPr lang="en-US"/>
          </a:p>
        </p:txBody>
      </p:sp>
    </p:spTree>
    <p:extLst>
      <p:ext uri="{BB962C8B-B14F-4D97-AF65-F5344CB8AC3E}">
        <p14:creationId xmlns:p14="http://schemas.microsoft.com/office/powerpoint/2010/main" val="151418058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7" name="Rectangle 6"/>
          <p:cNvSpPr>
            <a:spLocks noGrp="1" noChangeArrowheads="1"/>
          </p:cNvSpPr>
          <p:nvPr>
            <p:ph type="sldNum" sz="quarter" idx="10"/>
          </p:nvPr>
        </p:nvSpPr>
        <p:spPr/>
        <p:txBody>
          <a:bodyPr/>
          <a:lstStyle>
            <a:lvl1pPr>
              <a:defRPr/>
            </a:lvl1pPr>
          </a:lstStyle>
          <a:p>
            <a:pPr>
              <a:defRPr/>
            </a:pPr>
            <a:fld id="{76546D48-0F63-43E9-B47C-935DCDFAA143}" type="slidenum">
              <a:rPr lang="en-US"/>
              <a:pPr>
                <a:defRPr/>
              </a:pPr>
              <a:t>‹#›</a:t>
            </a:fld>
            <a:endParaRPr lang="en-US"/>
          </a:p>
        </p:txBody>
      </p:sp>
    </p:spTree>
    <p:extLst>
      <p:ext uri="{BB962C8B-B14F-4D97-AF65-F5344CB8AC3E}">
        <p14:creationId xmlns:p14="http://schemas.microsoft.com/office/powerpoint/2010/main" val="156685126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Rectangle 6"/>
          <p:cNvSpPr>
            <a:spLocks noGrp="1" noChangeArrowheads="1"/>
          </p:cNvSpPr>
          <p:nvPr>
            <p:ph type="sldNum" sz="quarter" idx="10"/>
          </p:nvPr>
        </p:nvSpPr>
        <p:spPr/>
        <p:txBody>
          <a:bodyPr/>
          <a:lstStyle>
            <a:lvl1pPr>
              <a:defRPr/>
            </a:lvl1pPr>
          </a:lstStyle>
          <a:p>
            <a:pPr>
              <a:defRPr/>
            </a:pPr>
            <a:fld id="{7DE760F4-0BB2-41F5-A823-5656424847FC}" type="slidenum">
              <a:rPr lang="en-US"/>
              <a:pPr>
                <a:defRPr/>
              </a:pPr>
              <a:t>‹#›</a:t>
            </a:fld>
            <a:endParaRPr lang="en-US"/>
          </a:p>
        </p:txBody>
      </p:sp>
    </p:spTree>
    <p:extLst>
      <p:ext uri="{BB962C8B-B14F-4D97-AF65-F5344CB8AC3E}">
        <p14:creationId xmlns:p14="http://schemas.microsoft.com/office/powerpoint/2010/main" val="21499347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p:txBody>
          <a:bodyPr/>
          <a:lstStyle>
            <a:lvl1pPr>
              <a:defRPr/>
            </a:lvl1pPr>
          </a:lstStyle>
          <a:p>
            <a:pPr>
              <a:defRPr/>
            </a:pPr>
            <a:fld id="{886D60C8-7BA5-467F-BCD3-E871B6D034EA}" type="slidenum">
              <a:rPr lang="en-US"/>
              <a:pPr>
                <a:defRPr/>
              </a:pPr>
              <a:t>‹#›</a:t>
            </a:fld>
            <a:endParaRPr lang="en-US"/>
          </a:p>
        </p:txBody>
      </p:sp>
    </p:spTree>
    <p:extLst>
      <p:ext uri="{BB962C8B-B14F-4D97-AF65-F5344CB8AC3E}">
        <p14:creationId xmlns:p14="http://schemas.microsoft.com/office/powerpoint/2010/main" val="111196362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p:txBody>
          <a:bodyPr/>
          <a:lstStyle>
            <a:lvl1pPr>
              <a:defRPr/>
            </a:lvl1pPr>
          </a:lstStyle>
          <a:p>
            <a:pPr>
              <a:defRPr/>
            </a:pPr>
            <a:fld id="{ADC813F8-B5E0-463F-B52D-A76CAE1804A7}" type="slidenum">
              <a:rPr lang="en-US"/>
              <a:pPr>
                <a:defRPr/>
              </a:pPr>
              <a:t>‹#›</a:t>
            </a:fld>
            <a:endParaRPr lang="en-US"/>
          </a:p>
        </p:txBody>
      </p:sp>
    </p:spTree>
    <p:extLst>
      <p:ext uri="{BB962C8B-B14F-4D97-AF65-F5344CB8AC3E}">
        <p14:creationId xmlns:p14="http://schemas.microsoft.com/office/powerpoint/2010/main" val="194204651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CH"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p:txBody>
          <a:bodyPr/>
          <a:lstStyle>
            <a:lvl1pPr>
              <a:defRPr/>
            </a:lvl1pPr>
          </a:lstStyle>
          <a:p>
            <a:pPr>
              <a:defRPr/>
            </a:pPr>
            <a:fld id="{D177A5B0-4E40-4836-BF8A-4DD351994794}" type="slidenum">
              <a:rPr lang="en-US"/>
              <a:pPr>
                <a:defRPr/>
              </a:pPr>
              <a:t>‹#›</a:t>
            </a:fld>
            <a:endParaRPr lang="en-US"/>
          </a:p>
        </p:txBody>
      </p:sp>
    </p:spTree>
    <p:extLst>
      <p:ext uri="{BB962C8B-B14F-4D97-AF65-F5344CB8AC3E}">
        <p14:creationId xmlns:p14="http://schemas.microsoft.com/office/powerpoint/2010/main" val="3924668257"/>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smtClean="0"/>
            </a:lvl1pPr>
          </a:lstStyle>
          <a:p>
            <a:pPr>
              <a:defRPr/>
            </a:pPr>
            <a:fld id="{7F3150A8-B334-48D8-BDDC-A2E01CBB87C9}" type="slidenum">
              <a:rPr lang="en-US"/>
              <a:pPr>
                <a:defRPr/>
              </a:pPr>
              <a:t>‹#›</a:t>
            </a:fld>
            <a:endParaRPr lang="en-US"/>
          </a:p>
        </p:txBody>
      </p:sp>
      <p:sp>
        <p:nvSpPr>
          <p:cNvPr id="3" name="fc" descr=" "/>
          <p:cNvSpPr txBox="1"/>
          <p:nvPr userDrawn="1"/>
        </p:nvSpPr>
        <p:spPr>
          <a:xfrm>
            <a:off x="0" y="6537960"/>
            <a:ext cx="9144000" cy="223138"/>
          </a:xfrm>
          <a:prstGeom prst="rect">
            <a:avLst/>
          </a:prstGeom>
          <a:noFill/>
        </p:spPr>
        <p:txBody>
          <a:bodyPr vert="horz" rtlCol="0">
            <a:spAutoFit/>
          </a:bodyPr>
          <a:lstStyle/>
          <a:p>
            <a:pPr algn="ctr"/>
            <a:r>
              <a:rPr lang="en-GB" sz="850" b="0" i="0" u="none" baseline="0" smtClean="0">
                <a:solidFill>
                  <a:srgbClr val="000000"/>
                </a:solidFill>
                <a:latin typeface="Microsoft Sans Serif" panose="020B0604020202020204" pitchFamily="34" charset="0"/>
              </a:rPr>
              <a:t> </a:t>
            </a:r>
            <a:endParaRPr lang="en-GB" sz="850" b="0" i="0" u="none" baseline="0">
              <a:solidFill>
                <a:srgbClr val="000000"/>
              </a:solidFill>
              <a:latin typeface="Microsoft Sans Serif"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p:txStyles>
    <p:titleStyle>
      <a:lvl1pPr algn="l" rtl="0" eaLnBrk="1" fontAlgn="base" hangingPunct="1">
        <a:spcBef>
          <a:spcPct val="0"/>
        </a:spcBef>
        <a:spcAft>
          <a:spcPct val="0"/>
        </a:spcAft>
        <a:defRPr sz="3600">
          <a:solidFill>
            <a:srgbClr val="00408C"/>
          </a:solidFill>
          <a:latin typeface="+mj-lt"/>
          <a:ea typeface="+mj-ea"/>
          <a:cs typeface="+mj-cs"/>
        </a:defRPr>
      </a:lvl1pPr>
      <a:lvl2pPr algn="l" rtl="0" eaLnBrk="1" fontAlgn="base" hangingPunct="1">
        <a:spcBef>
          <a:spcPct val="0"/>
        </a:spcBef>
        <a:spcAft>
          <a:spcPct val="0"/>
        </a:spcAft>
        <a:defRPr sz="3600">
          <a:solidFill>
            <a:srgbClr val="00408C"/>
          </a:solidFill>
          <a:latin typeface="Arial"/>
          <a:cs typeface="Arial"/>
        </a:defRPr>
      </a:lvl2pPr>
      <a:lvl3pPr algn="l" rtl="0" eaLnBrk="1" fontAlgn="base" hangingPunct="1">
        <a:spcBef>
          <a:spcPct val="0"/>
        </a:spcBef>
        <a:spcAft>
          <a:spcPct val="0"/>
        </a:spcAft>
        <a:defRPr sz="3600">
          <a:solidFill>
            <a:srgbClr val="00408C"/>
          </a:solidFill>
          <a:latin typeface="Arial"/>
          <a:cs typeface="Arial"/>
        </a:defRPr>
      </a:lvl3pPr>
      <a:lvl4pPr algn="l" rtl="0" eaLnBrk="1" fontAlgn="base" hangingPunct="1">
        <a:spcBef>
          <a:spcPct val="0"/>
        </a:spcBef>
        <a:spcAft>
          <a:spcPct val="0"/>
        </a:spcAft>
        <a:defRPr sz="3600">
          <a:solidFill>
            <a:srgbClr val="00408C"/>
          </a:solidFill>
          <a:latin typeface="Arial"/>
          <a:cs typeface="Arial"/>
        </a:defRPr>
      </a:lvl4pPr>
      <a:lvl5pPr algn="l" rtl="0" eaLnBrk="1" fontAlgn="base" hangingPunct="1">
        <a:spcBef>
          <a:spcPct val="0"/>
        </a:spcBef>
        <a:spcAft>
          <a:spcPct val="0"/>
        </a:spcAft>
        <a:defRPr sz="3600">
          <a:solidFill>
            <a:srgbClr val="00408C"/>
          </a:solidFill>
          <a:latin typeface="Arial"/>
          <a:cs typeface="Arial"/>
        </a:defRPr>
      </a:lvl5pPr>
      <a:lvl6pPr marL="457200" algn="l" rtl="0" eaLnBrk="1" fontAlgn="base" hangingPunct="1">
        <a:spcBef>
          <a:spcPct val="0"/>
        </a:spcBef>
        <a:spcAft>
          <a:spcPct val="0"/>
        </a:spcAft>
        <a:defRPr sz="3600">
          <a:solidFill>
            <a:srgbClr val="00408C"/>
          </a:solidFill>
          <a:latin typeface="Arial"/>
          <a:cs typeface="Arial"/>
        </a:defRPr>
      </a:lvl6pPr>
      <a:lvl7pPr marL="914400" algn="l" rtl="0" eaLnBrk="1" fontAlgn="base" hangingPunct="1">
        <a:spcBef>
          <a:spcPct val="0"/>
        </a:spcBef>
        <a:spcAft>
          <a:spcPct val="0"/>
        </a:spcAft>
        <a:defRPr sz="3600">
          <a:solidFill>
            <a:srgbClr val="00408C"/>
          </a:solidFill>
          <a:latin typeface="Arial"/>
          <a:cs typeface="Arial"/>
        </a:defRPr>
      </a:lvl7pPr>
      <a:lvl8pPr marL="1371600" algn="l" rtl="0" eaLnBrk="1" fontAlgn="base" hangingPunct="1">
        <a:spcBef>
          <a:spcPct val="0"/>
        </a:spcBef>
        <a:spcAft>
          <a:spcPct val="0"/>
        </a:spcAft>
        <a:defRPr sz="3600">
          <a:solidFill>
            <a:srgbClr val="00408C"/>
          </a:solidFill>
          <a:latin typeface="Arial"/>
          <a:cs typeface="Arial"/>
        </a:defRPr>
      </a:lvl8pPr>
      <a:lvl9pPr marL="1828800" algn="l" rtl="0" eaLnBrk="1" fontAlgn="base" hangingPunct="1">
        <a:spcBef>
          <a:spcPct val="0"/>
        </a:spcBef>
        <a:spcAft>
          <a:spcPct val="0"/>
        </a:spcAft>
        <a:defRPr sz="3600">
          <a:solidFill>
            <a:srgbClr val="00408C"/>
          </a:solidFill>
          <a:latin typeface="Arial"/>
          <a:cs typeface="Arial"/>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subTitle" idx="1"/>
          </p:nvPr>
        </p:nvSpPr>
        <p:spPr>
          <a:xfrm>
            <a:off x="1115964" y="3926676"/>
            <a:ext cx="7920532" cy="1406525"/>
          </a:xfrm>
          <a:noFill/>
        </p:spPr>
        <p:txBody>
          <a:bodyPr/>
          <a:lstStyle/>
          <a:p>
            <a:pPr eaLnBrk="1" hangingPunct="1"/>
            <a:r>
              <a:rPr lang="en-US" sz="3400" b="1" dirty="0">
                <a:solidFill>
                  <a:srgbClr val="70899B"/>
                </a:solidFill>
              </a:rPr>
              <a:t>Modifications du </a:t>
            </a:r>
            <a:r>
              <a:rPr lang="en-US" sz="3400" b="1" dirty="0" err="1">
                <a:solidFill>
                  <a:srgbClr val="70899B"/>
                </a:solidFill>
              </a:rPr>
              <a:t>règlement</a:t>
            </a:r>
            <a:r>
              <a:rPr lang="en-US" sz="3400" b="1" dirty="0">
                <a:solidFill>
                  <a:srgbClr val="70899B"/>
                </a:solidFill>
              </a:rPr>
              <a:t> </a:t>
            </a:r>
            <a:r>
              <a:rPr lang="en-US" sz="3400" b="1" dirty="0" err="1">
                <a:solidFill>
                  <a:srgbClr val="70899B"/>
                </a:solidFill>
              </a:rPr>
              <a:t>d'exécution</a:t>
            </a:r>
            <a:r>
              <a:rPr lang="en-US" sz="3400" b="1" dirty="0">
                <a:solidFill>
                  <a:srgbClr val="70899B"/>
                </a:solidFill>
              </a:rPr>
              <a:t> du PCT </a:t>
            </a:r>
            <a:r>
              <a:rPr lang="en-US" sz="3400" b="1" dirty="0" err="1">
                <a:solidFill>
                  <a:srgbClr val="70899B"/>
                </a:solidFill>
              </a:rPr>
              <a:t>en</a:t>
            </a:r>
            <a:r>
              <a:rPr lang="en-US" sz="3400" b="1" dirty="0">
                <a:solidFill>
                  <a:srgbClr val="70899B"/>
                </a:solidFill>
              </a:rPr>
              <a:t> </a:t>
            </a:r>
            <a:r>
              <a:rPr lang="en-US" sz="3400" b="1" dirty="0" err="1">
                <a:solidFill>
                  <a:srgbClr val="70899B"/>
                </a:solidFill>
              </a:rPr>
              <a:t>vigueur</a:t>
            </a:r>
            <a:r>
              <a:rPr lang="en-US" sz="3400" b="1" dirty="0">
                <a:solidFill>
                  <a:srgbClr val="70899B"/>
                </a:solidFill>
              </a:rPr>
              <a:t> à </a:t>
            </a:r>
            <a:r>
              <a:rPr lang="en-US" sz="3400" b="1" dirty="0" err="1">
                <a:solidFill>
                  <a:srgbClr val="70899B"/>
                </a:solidFill>
              </a:rPr>
              <a:t>partir</a:t>
            </a:r>
            <a:r>
              <a:rPr lang="en-US" sz="3400" b="1" dirty="0">
                <a:solidFill>
                  <a:srgbClr val="70899B"/>
                </a:solidFill>
              </a:rPr>
              <a:t> du 1</a:t>
            </a:r>
            <a:r>
              <a:rPr lang="en-US" sz="3400" b="1" baseline="30000" dirty="0">
                <a:solidFill>
                  <a:srgbClr val="70899B"/>
                </a:solidFill>
              </a:rPr>
              <a:t>er </a:t>
            </a:r>
            <a:r>
              <a:rPr lang="en-US" sz="3400" b="1" dirty="0" err="1">
                <a:solidFill>
                  <a:srgbClr val="70899B"/>
                </a:solidFill>
              </a:rPr>
              <a:t>juillet</a:t>
            </a:r>
            <a:r>
              <a:rPr lang="en-US" sz="3400" b="1" dirty="0">
                <a:solidFill>
                  <a:srgbClr val="70899B"/>
                </a:solidFill>
              </a:rPr>
              <a:t> 2020</a:t>
            </a:r>
          </a:p>
          <a:p>
            <a:pPr eaLnBrk="1" hangingPunct="1"/>
            <a:endParaRPr lang="en-US" sz="3600" dirty="0">
              <a:solidFill>
                <a:srgbClr val="70899B"/>
              </a:solidFill>
            </a:endParaRPr>
          </a:p>
        </p:txBody>
      </p:sp>
      <p:pic>
        <p:nvPicPr>
          <p:cNvPr id="3075" name="Picture 8" descr="Puce-3_pct"/>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09577" y="3553613"/>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9738453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93362"/>
            <a:ext cx="8507288" cy="1262904"/>
          </a:xfrm>
        </p:spPr>
        <p:txBody>
          <a:bodyPr/>
          <a:lstStyle/>
          <a:p>
            <a:r>
              <a:rPr lang="en-US" dirty="0"/>
              <a:t>Modifications du </a:t>
            </a:r>
            <a:r>
              <a:rPr lang="en-US" dirty="0" err="1"/>
              <a:t>règlement</a:t>
            </a:r>
            <a:r>
              <a:rPr lang="en-US" dirty="0"/>
              <a:t> </a:t>
            </a:r>
            <a:r>
              <a:rPr lang="en-US" dirty="0" err="1"/>
              <a:t>d'exécution</a:t>
            </a:r>
            <a:r>
              <a:rPr lang="en-US" dirty="0"/>
              <a:t> du PCT </a:t>
            </a:r>
            <a:r>
              <a:rPr lang="en-US" dirty="0" err="1"/>
              <a:t>en</a:t>
            </a:r>
            <a:r>
              <a:rPr lang="en-US" dirty="0"/>
              <a:t> </a:t>
            </a:r>
            <a:r>
              <a:rPr lang="en-US" dirty="0" err="1"/>
              <a:t>vigueur</a:t>
            </a:r>
            <a:r>
              <a:rPr lang="en-US" dirty="0"/>
              <a:t> à </a:t>
            </a:r>
            <a:r>
              <a:rPr lang="en-US" dirty="0" err="1"/>
              <a:t>partir</a:t>
            </a:r>
            <a:r>
              <a:rPr lang="en-US" dirty="0"/>
              <a:t> du 1</a:t>
            </a:r>
            <a:r>
              <a:rPr lang="en-US" baseline="30000" dirty="0"/>
              <a:t>er</a:t>
            </a:r>
            <a:r>
              <a:rPr lang="en-US" dirty="0"/>
              <a:t> </a:t>
            </a:r>
            <a:r>
              <a:rPr lang="en-US" dirty="0" err="1"/>
              <a:t>juillet</a:t>
            </a:r>
            <a:r>
              <a:rPr lang="en-US" dirty="0"/>
              <a:t> 2020 (1)</a:t>
            </a:r>
          </a:p>
        </p:txBody>
      </p:sp>
      <p:sp>
        <p:nvSpPr>
          <p:cNvPr id="3" name="Content Placeholder 2"/>
          <p:cNvSpPr>
            <a:spLocks noGrp="1"/>
          </p:cNvSpPr>
          <p:nvPr>
            <p:ph idx="1"/>
          </p:nvPr>
        </p:nvSpPr>
        <p:spPr>
          <a:xfrm>
            <a:off x="382238" y="1644718"/>
            <a:ext cx="8520586" cy="4933253"/>
          </a:xfrm>
        </p:spPr>
        <p:txBody>
          <a:bodyPr/>
          <a:lstStyle/>
          <a:p>
            <a:pPr>
              <a:spcBef>
                <a:spcPts val="600"/>
              </a:spcBef>
              <a:spcAft>
                <a:spcPts val="600"/>
              </a:spcAft>
            </a:pPr>
            <a:r>
              <a:rPr kumimoji="0" lang="en-GB" altLang="en-US" sz="1800" b="0" i="0" u="none" strike="noStrike" kern="1200" cap="none" spc="0" normalizeH="0" baseline="0" noProof="0" dirty="0">
                <a:highlight>
                  <a:srgbClr val="000000">
                    <a:alpha val="0"/>
                  </a:srgbClr>
                </a:highlight>
                <a:uLnTx/>
                <a:uFillTx/>
                <a:latin typeface="Arial"/>
                <a:ea typeface="Arial"/>
                <a:cs typeface="Arial"/>
                <a:sym typeface="Wingdings"/>
              </a:rPr>
              <a:t>Modifications des </a:t>
            </a:r>
            <a:r>
              <a:rPr kumimoji="0" lang="en-GB" altLang="en-US" sz="1800" b="0" i="0" u="none" strike="noStrike" kern="1200" cap="none" spc="0" normalizeH="0" baseline="0" noProof="0" dirty="0" err="1">
                <a:highlight>
                  <a:srgbClr val="000000">
                    <a:alpha val="0"/>
                  </a:srgbClr>
                </a:highlight>
                <a:uLnTx/>
                <a:uFillTx/>
                <a:latin typeface="Arial"/>
                <a:ea typeface="Arial"/>
                <a:cs typeface="Arial"/>
                <a:sym typeface="Wingdings"/>
              </a:rPr>
              <a:t>règles</a:t>
            </a:r>
            <a:r>
              <a:rPr kumimoji="0" lang="en-GB" altLang="en-US" sz="1800" b="0" i="0" u="none" strike="noStrike" kern="1200" cap="none" spc="0" normalizeH="0" baseline="0" noProof="0" dirty="0">
                <a:highlight>
                  <a:srgbClr val="000000">
                    <a:alpha val="0"/>
                  </a:srgbClr>
                </a:highlight>
                <a:uLnTx/>
                <a:uFillTx/>
                <a:latin typeface="Arial"/>
                <a:ea typeface="Arial"/>
                <a:cs typeface="Arial"/>
                <a:sym typeface="Wingdings"/>
              </a:rPr>
              <a:t> 4, 12, 20, 48, 51</a:t>
            </a:r>
            <a:r>
              <a:rPr kumimoji="0" lang="en-GB" altLang="en-US" sz="1800" b="0" i="1" u="none" strike="noStrike" kern="1200" cap="none" spc="0" normalizeH="0" baseline="0" noProof="0" dirty="0">
                <a:highlight>
                  <a:srgbClr val="000000">
                    <a:alpha val="0"/>
                  </a:srgbClr>
                </a:highlight>
                <a:uLnTx/>
                <a:uFillTx/>
                <a:latin typeface="Arial"/>
                <a:ea typeface="Arial"/>
                <a:cs typeface="Arial"/>
                <a:sym typeface="Wingdings"/>
              </a:rPr>
              <a:t>bis</a:t>
            </a:r>
            <a:r>
              <a:rPr kumimoji="0" lang="en-GB" altLang="en-US" sz="1800" b="0" i="0" u="none" strike="noStrike" kern="1200" cap="none" spc="0" normalizeH="0" baseline="0" noProof="0" dirty="0">
                <a:highlight>
                  <a:srgbClr val="000000">
                    <a:alpha val="0"/>
                  </a:srgbClr>
                </a:highlight>
                <a:uLnTx/>
                <a:uFillTx/>
                <a:latin typeface="Arial"/>
                <a:ea typeface="Arial"/>
                <a:cs typeface="Arial"/>
                <a:sym typeface="Wingdings"/>
              </a:rPr>
              <a:t>, 55 et 82</a:t>
            </a:r>
            <a:r>
              <a:rPr kumimoji="0" lang="en-GB" altLang="en-US" sz="1800" b="0" i="1" u="none" strike="noStrike" kern="1200" cap="none" spc="0" normalizeH="0" baseline="0" noProof="0" dirty="0">
                <a:highlight>
                  <a:srgbClr val="000000">
                    <a:alpha val="0"/>
                  </a:srgbClr>
                </a:highlight>
                <a:uLnTx/>
                <a:uFillTx/>
                <a:latin typeface="Arial"/>
                <a:ea typeface="Arial"/>
                <a:cs typeface="Arial"/>
                <a:sym typeface="Wingdings"/>
              </a:rPr>
              <a:t>ter</a:t>
            </a:r>
            <a:r>
              <a:rPr sz="1800" dirty="0"/>
              <a:t> du </a:t>
            </a:r>
            <a:r>
              <a:rPr sz="1800" dirty="0" err="1"/>
              <a:t>règlement</a:t>
            </a:r>
            <a:r>
              <a:rPr sz="1800" dirty="0"/>
              <a:t> </a:t>
            </a:r>
            <a:r>
              <a:rPr sz="1800" dirty="0" err="1"/>
              <a:t>d'exécution</a:t>
            </a:r>
            <a:r>
              <a:rPr sz="1800" dirty="0"/>
              <a:t> du PCT </a:t>
            </a:r>
            <a:r>
              <a:rPr kumimoji="0" lang="en-GB" altLang="en-US" sz="1800" b="0" i="0" u="none" strike="noStrike" kern="1200" cap="none" spc="0" normalizeH="0" baseline="0" noProof="0" dirty="0">
                <a:highlight>
                  <a:srgbClr val="000000">
                    <a:alpha val="0"/>
                  </a:srgbClr>
                </a:highlight>
                <a:uLnTx/>
                <a:uFillTx/>
                <a:latin typeface="Arial"/>
                <a:ea typeface="Arial"/>
                <a:cs typeface="Arial"/>
                <a:sym typeface="Wingdings"/>
              </a:rPr>
              <a:t>et </a:t>
            </a:r>
            <a:r>
              <a:rPr kumimoji="0" lang="en-GB" altLang="en-US" sz="1800" b="0" i="0" u="none" strike="noStrike" kern="1200" cap="none" spc="0" normalizeH="0" baseline="0" noProof="0" dirty="0" err="1">
                <a:highlight>
                  <a:srgbClr val="000000">
                    <a:alpha val="0"/>
                  </a:srgbClr>
                </a:highlight>
                <a:uLnTx/>
                <a:uFillTx/>
                <a:latin typeface="Arial"/>
                <a:ea typeface="Arial"/>
                <a:cs typeface="Arial"/>
                <a:sym typeface="Wingdings"/>
              </a:rPr>
              <a:t>nouvelles</a:t>
            </a:r>
            <a:r>
              <a:rPr kumimoji="0" lang="en-GB" altLang="en-US" sz="1800" b="0" i="0" u="none" strike="noStrike" kern="1200" cap="none" spc="0" normalizeH="0" baseline="0" noProof="0" dirty="0">
                <a:highlight>
                  <a:srgbClr val="000000">
                    <a:alpha val="0"/>
                  </a:srgbClr>
                </a:highlight>
                <a:uLnTx/>
                <a:uFillTx/>
                <a:latin typeface="Arial"/>
                <a:ea typeface="Arial"/>
                <a:cs typeface="Arial"/>
                <a:sym typeface="Wingdings"/>
              </a:rPr>
              <a:t> </a:t>
            </a:r>
            <a:r>
              <a:rPr kumimoji="0" lang="en-GB" altLang="en-US" sz="1800" b="0" i="0" u="none" strike="noStrike" kern="1200" cap="none" spc="0" normalizeH="0" baseline="0" noProof="0" dirty="0" err="1">
                <a:highlight>
                  <a:srgbClr val="000000">
                    <a:alpha val="0"/>
                  </a:srgbClr>
                </a:highlight>
                <a:uLnTx/>
                <a:uFillTx/>
                <a:latin typeface="Arial"/>
                <a:ea typeface="Arial"/>
                <a:cs typeface="Arial"/>
                <a:sym typeface="Wingdings"/>
              </a:rPr>
              <a:t>règles</a:t>
            </a:r>
            <a:r>
              <a:rPr kumimoji="0" lang="en-GB" altLang="en-US" sz="1800" b="0" i="0" u="none" strike="noStrike" kern="1200" cap="none" spc="0" normalizeH="0" baseline="0" noProof="0" dirty="0">
                <a:highlight>
                  <a:srgbClr val="000000">
                    <a:alpha val="0"/>
                  </a:srgbClr>
                </a:highlight>
                <a:uLnTx/>
                <a:uFillTx/>
                <a:latin typeface="Arial"/>
                <a:ea typeface="Arial"/>
                <a:cs typeface="Arial"/>
                <a:sym typeface="Wingdings"/>
              </a:rPr>
              <a:t> 20.5</a:t>
            </a:r>
            <a:r>
              <a:rPr kumimoji="0" lang="fr-CH" altLang="en-US" sz="1800" b="0" i="1" u="none" strike="noStrike" kern="1200" cap="none" spc="0" normalizeH="0" baseline="0" noProof="0" dirty="0">
                <a:highlight>
                  <a:srgbClr val="000000">
                    <a:alpha val="0"/>
                  </a:srgbClr>
                </a:highlight>
                <a:uLnTx/>
                <a:uFillTx/>
                <a:latin typeface="Arial"/>
                <a:ea typeface="Arial"/>
                <a:cs typeface="Arial"/>
                <a:sym typeface="Wingdings"/>
              </a:rPr>
              <a:t>bis</a:t>
            </a:r>
            <a:r>
              <a:rPr kumimoji="0" lang="en-GB" altLang="en-US" sz="1800" b="0" i="0" u="none" strike="noStrike" kern="1200" cap="none" spc="0" normalizeH="0" baseline="0" noProof="0" dirty="0">
                <a:highlight>
                  <a:srgbClr val="000000">
                    <a:alpha val="0"/>
                  </a:srgbClr>
                </a:highlight>
                <a:uLnTx/>
                <a:uFillTx/>
                <a:latin typeface="Arial"/>
                <a:ea typeface="Arial"/>
                <a:cs typeface="Arial"/>
                <a:sym typeface="Wingdings"/>
              </a:rPr>
              <a:t> et 40</a:t>
            </a:r>
            <a:r>
              <a:rPr kumimoji="0" lang="en-GB" altLang="en-US" sz="1800" b="0" i="1" u="none" strike="noStrike" kern="1200" cap="none" spc="0" normalizeH="0" baseline="0" noProof="0" dirty="0">
                <a:highlight>
                  <a:srgbClr val="000000">
                    <a:alpha val="0"/>
                  </a:srgbClr>
                </a:highlight>
                <a:uLnTx/>
                <a:uFillTx/>
                <a:latin typeface="Arial"/>
                <a:ea typeface="Arial"/>
                <a:cs typeface="Arial"/>
                <a:sym typeface="Wingdings"/>
              </a:rPr>
              <a:t>bis</a:t>
            </a:r>
          </a:p>
          <a:p>
            <a:pPr marL="742950" lvl="2" indent="-342900">
              <a:spcBef>
                <a:spcPts val="600"/>
              </a:spcBef>
              <a:spcAft>
                <a:spcPts val="600"/>
              </a:spcAft>
              <a:buClr>
                <a:srgbClr val="C00000"/>
              </a:buClr>
              <a:buFont typeface="Wingdings" pitchFamily="2" charset="2"/>
              <a:buChar char="q"/>
            </a:pPr>
            <a:r>
              <a:rPr lang="en-US" altLang="en-US" sz="1800" dirty="0" err="1"/>
              <a:t>Précision</a:t>
            </a:r>
            <a:r>
              <a:rPr lang="en-US" altLang="en-US" sz="1800" dirty="0"/>
              <a:t> </a:t>
            </a:r>
            <a:r>
              <a:rPr lang="en-US" altLang="en-US" sz="1800" dirty="0" err="1"/>
              <a:t>selon</a:t>
            </a:r>
            <a:r>
              <a:rPr lang="en-US" altLang="en-US" sz="1800" dirty="0"/>
              <a:t> </a:t>
            </a:r>
            <a:r>
              <a:rPr lang="en-US" altLang="en-US" sz="1800" dirty="0" err="1"/>
              <a:t>laquelle</a:t>
            </a:r>
            <a:r>
              <a:rPr lang="en-US" altLang="en-US" sz="1800" dirty="0"/>
              <a:t>, </a:t>
            </a:r>
            <a:r>
              <a:rPr lang="en-US" altLang="en-US" sz="1800" dirty="0" err="1"/>
              <a:t>en</a:t>
            </a:r>
            <a:r>
              <a:rPr lang="en-US" altLang="en-US" sz="1800" dirty="0"/>
              <a:t> plus de </a:t>
            </a:r>
            <a:r>
              <a:rPr lang="en-US" altLang="en-US" sz="1800" dirty="0" err="1"/>
              <a:t>l'incorporation</a:t>
            </a:r>
            <a:r>
              <a:rPr lang="en-US" altLang="en-US" sz="1800" dirty="0"/>
              <a:t> </a:t>
            </a:r>
            <a:r>
              <a:rPr lang="en-US" altLang="en-US" sz="1800" dirty="0" err="1"/>
              <a:t>d'éléments</a:t>
            </a:r>
            <a:r>
              <a:rPr lang="en-US" altLang="en-US" sz="1800" dirty="0"/>
              <a:t> et de parties </a:t>
            </a:r>
            <a:r>
              <a:rPr lang="en-US" altLang="en-US" sz="1800" dirty="0" err="1"/>
              <a:t>manquantes</a:t>
            </a:r>
            <a:r>
              <a:rPr lang="en-US" altLang="en-US" sz="1800" dirty="0"/>
              <a:t>, </a:t>
            </a:r>
            <a:r>
              <a:rPr lang="en-US" altLang="en-US" sz="1800" dirty="0" err="1"/>
              <a:t>dans</a:t>
            </a:r>
            <a:r>
              <a:rPr lang="en-US" altLang="en-US" sz="1800" dirty="0"/>
              <a:t> le </a:t>
            </a:r>
            <a:r>
              <a:rPr lang="en-US" altLang="en-US" sz="1800" dirty="0" err="1"/>
              <a:t>cas</a:t>
            </a:r>
            <a:r>
              <a:rPr lang="en-US" altLang="en-US" sz="1800" dirty="0"/>
              <a:t> </a:t>
            </a:r>
            <a:r>
              <a:rPr lang="en-US" altLang="en-US" sz="1800" dirty="0" err="1"/>
              <a:t>d'éléments</a:t>
            </a:r>
            <a:r>
              <a:rPr lang="en-US" altLang="en-US" sz="1800" dirty="0"/>
              <a:t> </a:t>
            </a:r>
            <a:r>
              <a:rPr lang="en-US" altLang="en-US" sz="1800" dirty="0" err="1"/>
              <a:t>ou</a:t>
            </a:r>
            <a:r>
              <a:rPr lang="en-US" altLang="en-US" sz="1800" dirty="0"/>
              <a:t> de parties </a:t>
            </a:r>
            <a:r>
              <a:rPr lang="en-US" altLang="en-US" sz="1800" dirty="0" err="1"/>
              <a:t>indûment</a:t>
            </a:r>
            <a:r>
              <a:rPr lang="en-US" altLang="en-US" sz="1800" dirty="0"/>
              <a:t> </a:t>
            </a:r>
            <a:r>
              <a:rPr lang="en-US" altLang="en-US" sz="1800" dirty="0" err="1"/>
              <a:t>déposés</a:t>
            </a:r>
            <a:r>
              <a:rPr lang="en-US" altLang="en-US" sz="1800" dirty="0"/>
              <a:t>, </a:t>
            </a:r>
            <a:r>
              <a:rPr lang="en-US" altLang="en-US" sz="1800" dirty="0" err="1"/>
              <a:t>l'élément</a:t>
            </a:r>
            <a:r>
              <a:rPr lang="en-US" altLang="en-US" sz="1800" dirty="0"/>
              <a:t> correct </a:t>
            </a:r>
            <a:r>
              <a:rPr lang="en-US" altLang="en-US" sz="1800" dirty="0" err="1"/>
              <a:t>ou</a:t>
            </a:r>
            <a:r>
              <a:rPr lang="en-US" altLang="en-US" sz="1800" dirty="0"/>
              <a:t> la </a:t>
            </a:r>
            <a:r>
              <a:rPr lang="en-US" altLang="en-US" sz="1800" dirty="0" err="1"/>
              <a:t>partie</a:t>
            </a:r>
            <a:r>
              <a:rPr lang="en-US" altLang="en-US" sz="1800" dirty="0"/>
              <a:t> </a:t>
            </a:r>
            <a:r>
              <a:rPr lang="en-US" altLang="en-US" sz="1800" dirty="0" err="1"/>
              <a:t>correcte</a:t>
            </a:r>
            <a:r>
              <a:rPr lang="en-US" altLang="en-US" sz="1800" dirty="0"/>
              <a:t> </a:t>
            </a:r>
            <a:r>
              <a:rPr lang="en-US" altLang="en-US" sz="1800" dirty="0" err="1"/>
              <a:t>peut</a:t>
            </a:r>
            <a:r>
              <a:rPr lang="en-US" altLang="en-US" sz="1800" dirty="0"/>
              <a:t> </a:t>
            </a:r>
            <a:r>
              <a:rPr lang="en-US" altLang="en-US" sz="1800" dirty="0" err="1"/>
              <a:t>également</a:t>
            </a:r>
            <a:r>
              <a:rPr lang="en-US" altLang="en-US" sz="1800" dirty="0"/>
              <a:t> faire </a:t>
            </a:r>
            <a:r>
              <a:rPr lang="en-US" altLang="en-US" sz="1800" dirty="0" err="1"/>
              <a:t>l'objet</a:t>
            </a:r>
            <a:r>
              <a:rPr lang="en-US" altLang="en-US" sz="1800" dirty="0"/>
              <a:t> </a:t>
            </a:r>
            <a:r>
              <a:rPr lang="en-US" altLang="en-US" sz="1800" dirty="0" err="1"/>
              <a:t>d'une</a:t>
            </a:r>
            <a:r>
              <a:rPr lang="en-US" altLang="en-US" sz="1800" dirty="0"/>
              <a:t> incorporation par </a:t>
            </a:r>
            <a:r>
              <a:rPr lang="en-US" altLang="en-US" sz="1800" dirty="0" err="1"/>
              <a:t>renvoi</a:t>
            </a:r>
            <a:r>
              <a:rPr lang="en-US" altLang="en-US" sz="1800" dirty="0"/>
              <a:t>, </a:t>
            </a:r>
            <a:r>
              <a:rPr lang="en-US" altLang="en-US" sz="1800" dirty="0" err="1"/>
              <a:t>si</a:t>
            </a:r>
            <a:r>
              <a:rPr lang="en-US" altLang="en-US" sz="1800" dirty="0"/>
              <a:t> figurant </a:t>
            </a:r>
            <a:r>
              <a:rPr lang="en-US" altLang="en-US" sz="1800" dirty="0" err="1"/>
              <a:t>dans</a:t>
            </a:r>
            <a:r>
              <a:rPr lang="en-US" altLang="en-US" sz="1800" dirty="0"/>
              <a:t> </a:t>
            </a:r>
            <a:r>
              <a:rPr lang="en-US" altLang="en-US" sz="1800" dirty="0" err="1"/>
              <a:t>une</a:t>
            </a:r>
            <a:r>
              <a:rPr lang="en-US" altLang="en-US" sz="1800" dirty="0"/>
              <a:t> </a:t>
            </a:r>
            <a:r>
              <a:rPr lang="en-US" altLang="en-US" sz="1800" dirty="0" err="1"/>
              <a:t>demande</a:t>
            </a:r>
            <a:r>
              <a:rPr lang="en-US" altLang="en-US" sz="1800" dirty="0"/>
              <a:t> </a:t>
            </a:r>
            <a:r>
              <a:rPr lang="en-US" altLang="en-US" sz="1800" dirty="0" err="1"/>
              <a:t>antérieure</a:t>
            </a:r>
            <a:endParaRPr lang="en-US" altLang="en-US" sz="1800" dirty="0"/>
          </a:p>
          <a:p>
            <a:pPr marL="742950" lvl="2" indent="-342900">
              <a:spcBef>
                <a:spcPts val="600"/>
              </a:spcBef>
              <a:spcAft>
                <a:spcPts val="600"/>
              </a:spcAft>
              <a:buClr>
                <a:srgbClr val="C00000"/>
              </a:buClr>
              <a:buFont typeface="Wingdings" pitchFamily="2" charset="2"/>
              <a:buChar char="q"/>
            </a:pPr>
            <a:r>
              <a:rPr lang="en-US" altLang="en-US" sz="1800" dirty="0"/>
              <a:t>Nouvelle base </a:t>
            </a:r>
            <a:r>
              <a:rPr lang="en-US" altLang="en-US" sz="1800" dirty="0" err="1"/>
              <a:t>juridique</a:t>
            </a:r>
            <a:r>
              <a:rPr lang="en-US" altLang="en-US" sz="1800" dirty="0"/>
              <a:t> pour les </a:t>
            </a:r>
            <a:r>
              <a:rPr lang="en-US" altLang="en-US" sz="1800" dirty="0" err="1"/>
              <a:t>cas</a:t>
            </a:r>
            <a:r>
              <a:rPr lang="en-US" altLang="en-US" sz="1800" dirty="0"/>
              <a:t> </a:t>
            </a:r>
            <a:r>
              <a:rPr lang="en-US" altLang="en-US" sz="1800" dirty="0" err="1"/>
              <a:t>où</a:t>
            </a:r>
            <a:r>
              <a:rPr lang="en-US" altLang="en-US" sz="1800" dirty="0"/>
              <a:t> </a:t>
            </a:r>
            <a:r>
              <a:rPr lang="en-US" altLang="en-US" sz="1800" dirty="0" err="1"/>
              <a:t>l'incorporation</a:t>
            </a:r>
            <a:r>
              <a:rPr lang="en-US" altLang="en-US" sz="1800" dirty="0"/>
              <a:t> par </a:t>
            </a:r>
            <a:r>
              <a:rPr lang="en-US" altLang="en-US" sz="1800" dirty="0" err="1"/>
              <a:t>renvoi</a:t>
            </a:r>
            <a:r>
              <a:rPr lang="en-US" altLang="en-US" sz="1800" dirty="0"/>
              <a:t> </a:t>
            </a:r>
            <a:r>
              <a:rPr lang="en-US" altLang="en-US" sz="1800" dirty="0" err="1"/>
              <a:t>n'a</a:t>
            </a:r>
            <a:r>
              <a:rPr lang="en-US" altLang="en-US" sz="1800" dirty="0"/>
              <a:t> pas </a:t>
            </a:r>
            <a:r>
              <a:rPr lang="en-US" altLang="en-US" sz="1800" dirty="0" err="1"/>
              <a:t>abouti</a:t>
            </a:r>
            <a:r>
              <a:rPr lang="en-US" altLang="en-US" sz="1800" dirty="0"/>
              <a:t> </a:t>
            </a:r>
            <a:r>
              <a:rPr lang="en-US" altLang="en-US" sz="1800" dirty="0" err="1"/>
              <a:t>ou</a:t>
            </a:r>
            <a:r>
              <a:rPr lang="en-US" altLang="en-US" sz="1800" dirty="0"/>
              <a:t> </a:t>
            </a:r>
            <a:r>
              <a:rPr lang="en-US" altLang="en-US" sz="1800" dirty="0" err="1"/>
              <a:t>n'était</a:t>
            </a:r>
            <a:r>
              <a:rPr lang="en-US" altLang="en-US" sz="1800" dirty="0"/>
              <a:t> pas applicable, </a:t>
            </a:r>
            <a:r>
              <a:rPr lang="en-US" altLang="en-US" sz="1800" dirty="0" err="1"/>
              <a:t>en</a:t>
            </a:r>
            <a:r>
              <a:rPr lang="en-US" altLang="en-US" sz="1800" dirty="0"/>
              <a:t> </a:t>
            </a:r>
            <a:r>
              <a:rPr lang="en-US" altLang="en-US" sz="1800" dirty="0" err="1"/>
              <a:t>vue</a:t>
            </a:r>
            <a:r>
              <a:rPr lang="en-US" altLang="en-US" sz="1800" dirty="0"/>
              <a:t> de </a:t>
            </a:r>
            <a:r>
              <a:rPr lang="en-US" altLang="en-US" sz="1800" dirty="0" err="1"/>
              <a:t>remplacer</a:t>
            </a:r>
            <a:r>
              <a:rPr lang="en-US" altLang="en-US" sz="1800" dirty="0"/>
              <a:t> un </a:t>
            </a:r>
            <a:r>
              <a:rPr lang="en-US" altLang="en-US" sz="1800" dirty="0" err="1"/>
              <a:t>élément</a:t>
            </a:r>
            <a:r>
              <a:rPr lang="en-US" altLang="en-US" sz="1800" dirty="0"/>
              <a:t> </a:t>
            </a:r>
            <a:r>
              <a:rPr lang="en-US" altLang="en-US" sz="1800" dirty="0" err="1"/>
              <a:t>ou</a:t>
            </a:r>
            <a:r>
              <a:rPr lang="en-US" altLang="en-US" sz="1800" dirty="0"/>
              <a:t> </a:t>
            </a:r>
            <a:r>
              <a:rPr lang="en-US" altLang="en-US" sz="1800" dirty="0" err="1"/>
              <a:t>une</a:t>
            </a:r>
            <a:r>
              <a:rPr lang="en-US" altLang="en-US" sz="1800" dirty="0"/>
              <a:t> </a:t>
            </a:r>
            <a:r>
              <a:rPr lang="en-US" altLang="en-US" sz="1800" dirty="0" err="1"/>
              <a:t>partie</a:t>
            </a:r>
            <a:r>
              <a:rPr lang="en-US" altLang="en-US" sz="1800" dirty="0"/>
              <a:t> </a:t>
            </a:r>
            <a:r>
              <a:rPr lang="en-US" altLang="en-US" sz="1800" dirty="0" err="1"/>
              <a:t>indûment</a:t>
            </a:r>
            <a:r>
              <a:rPr lang="en-US" altLang="en-US" sz="1800" dirty="0"/>
              <a:t> </a:t>
            </a:r>
            <a:r>
              <a:rPr lang="en-US" altLang="en-US" sz="1800" dirty="0" err="1"/>
              <a:t>déposé</a:t>
            </a:r>
            <a:r>
              <a:rPr lang="en-US" altLang="en-US" sz="1800" dirty="0"/>
              <a:t> par </a:t>
            </a:r>
            <a:r>
              <a:rPr lang="en-US" altLang="en-US" sz="1800" dirty="0" err="1"/>
              <a:t>l'élément</a:t>
            </a:r>
            <a:r>
              <a:rPr lang="en-US" altLang="en-US" sz="1800" dirty="0"/>
              <a:t> correct </a:t>
            </a:r>
            <a:r>
              <a:rPr lang="en-US" altLang="en-US" sz="1800" dirty="0" err="1"/>
              <a:t>ou</a:t>
            </a:r>
            <a:r>
              <a:rPr lang="en-US" altLang="en-US" sz="1800" dirty="0"/>
              <a:t> la </a:t>
            </a:r>
            <a:r>
              <a:rPr lang="en-US" altLang="en-US" sz="1800" dirty="0" err="1"/>
              <a:t>partie</a:t>
            </a:r>
            <a:r>
              <a:rPr lang="en-US" altLang="en-US" sz="1800" dirty="0"/>
              <a:t> </a:t>
            </a:r>
            <a:r>
              <a:rPr lang="en-US" altLang="en-US" sz="1800" dirty="0" err="1"/>
              <a:t>correcte</a:t>
            </a:r>
            <a:r>
              <a:rPr lang="en-US" altLang="en-US" sz="1800" dirty="0"/>
              <a:t> (avec </a:t>
            </a:r>
            <a:r>
              <a:rPr lang="en-US" altLang="en-US" sz="1800" dirty="0" err="1"/>
              <a:t>une</a:t>
            </a:r>
            <a:r>
              <a:rPr lang="en-US" altLang="en-US" sz="1800" dirty="0"/>
              <a:t> incidence sur la date de </a:t>
            </a:r>
            <a:r>
              <a:rPr lang="en-US" altLang="en-US" sz="1800" dirty="0" err="1"/>
              <a:t>dépôt</a:t>
            </a:r>
            <a:r>
              <a:rPr lang="en-US" altLang="en-US" sz="1800" dirty="0"/>
              <a:t> international)</a:t>
            </a:r>
          </a:p>
          <a:p>
            <a:pPr marL="742950" lvl="2" indent="-342900">
              <a:spcBef>
                <a:spcPts val="600"/>
              </a:spcBef>
              <a:spcAft>
                <a:spcPts val="600"/>
              </a:spcAft>
              <a:buClr>
                <a:srgbClr val="C00000"/>
              </a:buClr>
              <a:buFont typeface="Wingdings" pitchFamily="2" charset="2"/>
              <a:buChar char="q"/>
            </a:pPr>
            <a:r>
              <a:rPr lang="en-US" altLang="en-US" sz="1800" dirty="0" err="1"/>
              <a:t>S'applique</a:t>
            </a:r>
            <a:r>
              <a:rPr lang="en-US" altLang="en-US" sz="1800" dirty="0"/>
              <a:t> à </a:t>
            </a:r>
            <a:r>
              <a:rPr lang="en-US" altLang="en-US" sz="1800" dirty="0" err="1"/>
              <a:t>toute</a:t>
            </a:r>
            <a:r>
              <a:rPr lang="en-US" altLang="en-US" sz="1800" dirty="0"/>
              <a:t> </a:t>
            </a:r>
            <a:r>
              <a:rPr lang="en-US" altLang="en-US" sz="1800" dirty="0" err="1"/>
              <a:t>demande</a:t>
            </a:r>
            <a:r>
              <a:rPr lang="en-US" altLang="en-US" sz="1800" dirty="0"/>
              <a:t> </a:t>
            </a:r>
            <a:r>
              <a:rPr lang="en-US" altLang="en-US" sz="1800" dirty="0" err="1"/>
              <a:t>internationale</a:t>
            </a:r>
            <a:r>
              <a:rPr lang="en-US" altLang="en-US" sz="1800" dirty="0"/>
              <a:t> </a:t>
            </a:r>
            <a:r>
              <a:rPr lang="en-US" altLang="en-US" sz="1800" dirty="0" err="1"/>
              <a:t>dont</a:t>
            </a:r>
            <a:r>
              <a:rPr lang="en-US" altLang="en-US" sz="1800" dirty="0"/>
              <a:t> la date de </a:t>
            </a:r>
            <a:r>
              <a:rPr lang="en-US" altLang="en-US" sz="1800" dirty="0" err="1"/>
              <a:t>dépôt</a:t>
            </a:r>
            <a:r>
              <a:rPr lang="en-US" altLang="en-US" sz="1800" dirty="0"/>
              <a:t> </a:t>
            </a:r>
            <a:r>
              <a:rPr lang="en-US" altLang="en-US" sz="1800" dirty="0" err="1"/>
              <a:t>est</a:t>
            </a:r>
            <a:r>
              <a:rPr lang="en-US" altLang="en-US" sz="1800" dirty="0"/>
              <a:t> le 1</a:t>
            </a:r>
            <a:r>
              <a:rPr lang="en-US" altLang="en-US" sz="1800" baseline="30000" dirty="0"/>
              <a:t>er</a:t>
            </a:r>
            <a:r>
              <a:rPr lang="en-US" altLang="en-US" sz="1800" dirty="0"/>
              <a:t> </a:t>
            </a:r>
            <a:r>
              <a:rPr lang="en-US" altLang="en-US" sz="1800" dirty="0" err="1"/>
              <a:t>juillet</a:t>
            </a:r>
            <a:r>
              <a:rPr lang="en-US" altLang="en-US" sz="1800" dirty="0"/>
              <a:t> 2020 </a:t>
            </a:r>
            <a:r>
              <a:rPr lang="en-US" altLang="en-US" sz="1800" dirty="0" err="1"/>
              <a:t>ou</a:t>
            </a:r>
            <a:r>
              <a:rPr lang="en-US" altLang="en-US" sz="1800" dirty="0"/>
              <a:t> </a:t>
            </a:r>
            <a:r>
              <a:rPr lang="en-US" altLang="en-US" sz="1800" dirty="0" err="1"/>
              <a:t>une</a:t>
            </a:r>
            <a:r>
              <a:rPr lang="en-US" altLang="en-US" sz="1800" dirty="0"/>
              <a:t> date </a:t>
            </a:r>
            <a:r>
              <a:rPr lang="en-US" altLang="en-US" sz="1800" dirty="0" err="1"/>
              <a:t>postérieure</a:t>
            </a:r>
            <a:endParaRPr lang="en-US" altLang="en-US" sz="1800" dirty="0">
              <a:highlight>
                <a:srgbClr val="FFFF00"/>
              </a:highlight>
            </a:endParaRPr>
          </a:p>
          <a:p>
            <a:pPr marL="742950" lvl="2" indent="-342900">
              <a:spcBef>
                <a:spcPts val="600"/>
              </a:spcBef>
              <a:spcAft>
                <a:spcPts val="600"/>
              </a:spcAft>
              <a:buClr>
                <a:srgbClr val="C00000"/>
              </a:buClr>
              <a:buFont typeface="Wingdings" pitchFamily="2" charset="2"/>
              <a:buChar char="q"/>
            </a:pPr>
            <a:endParaRPr lang="en-US" altLang="en-US" sz="2200" dirty="0"/>
          </a:p>
        </p:txBody>
      </p:sp>
    </p:spTree>
    <p:extLst>
      <p:ext uri="{BB962C8B-B14F-4D97-AF65-F5344CB8AC3E}">
        <p14:creationId xmlns:p14="http://schemas.microsoft.com/office/powerpoint/2010/main" val="3872413061"/>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368" y="166068"/>
            <a:ext cx="8507288" cy="1622944"/>
          </a:xfrm>
        </p:spPr>
        <p:txBody>
          <a:bodyPr/>
          <a:lstStyle/>
          <a:p>
            <a:r>
              <a:rPr lang="en-US" dirty="0"/>
              <a:t>Modifications du </a:t>
            </a:r>
            <a:r>
              <a:rPr lang="en-US" dirty="0" err="1"/>
              <a:t>règlement</a:t>
            </a:r>
            <a:r>
              <a:rPr lang="en-US" dirty="0"/>
              <a:t> </a:t>
            </a:r>
            <a:r>
              <a:rPr lang="en-US" dirty="0" err="1"/>
              <a:t>d'exécution</a:t>
            </a:r>
            <a:r>
              <a:rPr lang="en-US" dirty="0"/>
              <a:t> du PCT </a:t>
            </a:r>
            <a:r>
              <a:rPr lang="en-US" dirty="0" err="1"/>
              <a:t>en</a:t>
            </a:r>
            <a:r>
              <a:rPr lang="en-US" dirty="0"/>
              <a:t> </a:t>
            </a:r>
            <a:r>
              <a:rPr lang="en-US" dirty="0" err="1"/>
              <a:t>vigueur</a:t>
            </a:r>
            <a:r>
              <a:rPr lang="en-US" dirty="0"/>
              <a:t> à </a:t>
            </a:r>
            <a:r>
              <a:rPr lang="en-US" dirty="0" err="1"/>
              <a:t>partir</a:t>
            </a:r>
            <a:r>
              <a:rPr lang="en-US" dirty="0"/>
              <a:t> du 1</a:t>
            </a:r>
            <a:r>
              <a:rPr lang="en-US" baseline="30000" dirty="0"/>
              <a:t>er</a:t>
            </a:r>
            <a:r>
              <a:rPr lang="en-US" dirty="0"/>
              <a:t> </a:t>
            </a:r>
            <a:r>
              <a:rPr lang="en-US" dirty="0" err="1"/>
              <a:t>juillet</a:t>
            </a:r>
            <a:r>
              <a:rPr lang="en-US" dirty="0"/>
              <a:t> 2020 (2)</a:t>
            </a:r>
          </a:p>
        </p:txBody>
      </p:sp>
      <p:sp>
        <p:nvSpPr>
          <p:cNvPr id="3" name="Content Placeholder 2"/>
          <p:cNvSpPr>
            <a:spLocks noGrp="1"/>
          </p:cNvSpPr>
          <p:nvPr>
            <p:ph idx="1"/>
          </p:nvPr>
        </p:nvSpPr>
        <p:spPr>
          <a:xfrm>
            <a:off x="467544" y="2093528"/>
            <a:ext cx="7920880" cy="4536504"/>
          </a:xfrm>
        </p:spPr>
        <p:txBody>
          <a:bodyPr/>
          <a:lstStyle/>
          <a:p>
            <a:pPr>
              <a:spcBef>
                <a:spcPts val="600"/>
              </a:spcBef>
              <a:spcAft>
                <a:spcPts val="600"/>
              </a:spcAft>
            </a:pPr>
            <a:r>
              <a:rPr lang="en-GB" altLang="en-US" sz="1800" dirty="0"/>
              <a:t>Modifications de la </a:t>
            </a:r>
            <a:r>
              <a:rPr lang="en-GB" altLang="en-US" sz="1800" dirty="0" err="1"/>
              <a:t>règle</a:t>
            </a:r>
            <a:r>
              <a:rPr lang="en-GB" altLang="en-US" sz="1800" dirty="0"/>
              <a:t> 82</a:t>
            </a:r>
            <a:r>
              <a:rPr lang="en-GB" altLang="en-US" sz="1800" i="1" dirty="0"/>
              <a:t>quater</a:t>
            </a:r>
          </a:p>
          <a:p>
            <a:pPr marL="684000" lvl="2" indent="-342900">
              <a:spcBef>
                <a:spcPts val="600"/>
              </a:spcBef>
              <a:spcAft>
                <a:spcPts val="600"/>
              </a:spcAft>
              <a:buClr>
                <a:srgbClr val="C00000"/>
              </a:buClr>
              <a:buFont typeface="Wingdings" pitchFamily="2" charset="2"/>
              <a:buChar char="q"/>
            </a:pPr>
            <a:r>
              <a:rPr lang="en-US" altLang="en-US" sz="1800" dirty="0" err="1"/>
              <a:t>Permet</a:t>
            </a:r>
            <a:r>
              <a:rPr lang="en-US" altLang="en-US" sz="1800" dirty="0"/>
              <a:t> à un office </a:t>
            </a:r>
            <a:r>
              <a:rPr lang="en-US" altLang="en-US" sz="1800" dirty="0" err="1"/>
              <a:t>d'excuser</a:t>
            </a:r>
            <a:r>
              <a:rPr lang="en-US" altLang="en-US" sz="1800" dirty="0"/>
              <a:t> des retards </a:t>
            </a:r>
            <a:r>
              <a:rPr lang="en-US" altLang="en-US" sz="1800" dirty="0" err="1"/>
              <a:t>dans</a:t>
            </a:r>
            <a:r>
              <a:rPr lang="en-US" altLang="en-US" sz="1800" dirty="0"/>
              <a:t> </a:t>
            </a:r>
            <a:r>
              <a:rPr lang="en-US" altLang="en-US" sz="1800" dirty="0" err="1"/>
              <a:t>l'observation</a:t>
            </a:r>
            <a:r>
              <a:rPr lang="en-US" altLang="en-US" sz="1800" dirty="0"/>
              <a:t> d'un </a:t>
            </a:r>
            <a:r>
              <a:rPr lang="en-US" altLang="en-US" sz="1800" dirty="0" err="1"/>
              <a:t>délai</a:t>
            </a:r>
            <a:r>
              <a:rPr lang="en-US" altLang="en-US" sz="1800" dirty="0"/>
              <a:t> du fait de </a:t>
            </a:r>
            <a:r>
              <a:rPr lang="en-US" altLang="en-US" sz="1800" dirty="0" err="1"/>
              <a:t>l'indisponibilité</a:t>
            </a:r>
            <a:r>
              <a:rPr lang="en-US" altLang="en-US" sz="1800" dirty="0"/>
              <a:t> de </a:t>
            </a:r>
            <a:r>
              <a:rPr lang="en-US" altLang="en-US" sz="1800" dirty="0" err="1"/>
              <a:t>moyens</a:t>
            </a:r>
            <a:r>
              <a:rPr lang="en-US" altLang="en-US" sz="1800" dirty="0"/>
              <a:t> de communication </a:t>
            </a:r>
            <a:r>
              <a:rPr lang="en-US" altLang="en-US" sz="1800" dirty="0" err="1"/>
              <a:t>électroniques</a:t>
            </a:r>
            <a:r>
              <a:rPr lang="en-US" altLang="en-US" sz="1800" dirty="0"/>
              <a:t> </a:t>
            </a:r>
            <a:r>
              <a:rPr lang="en-US" altLang="en-US" sz="1800" dirty="0" err="1"/>
              <a:t>autorisés</a:t>
            </a:r>
            <a:r>
              <a:rPr lang="en-US" altLang="en-US" sz="1800" dirty="0"/>
              <a:t> au </a:t>
            </a:r>
            <a:r>
              <a:rPr lang="en-US" altLang="en-US" sz="1800" dirty="0" err="1"/>
              <a:t>niveau</a:t>
            </a:r>
            <a:r>
              <a:rPr lang="en-US" altLang="en-US" sz="1800" dirty="0"/>
              <a:t> de </a:t>
            </a:r>
            <a:r>
              <a:rPr lang="en-US" altLang="en-US" sz="1800" dirty="0" err="1"/>
              <a:t>cet</a:t>
            </a:r>
            <a:r>
              <a:rPr lang="en-US" altLang="en-US" sz="1800" dirty="0"/>
              <a:t> office, </a:t>
            </a:r>
            <a:r>
              <a:rPr lang="en-US" altLang="en-US" sz="1800" dirty="0" err="1"/>
              <a:t>notamment</a:t>
            </a:r>
            <a:r>
              <a:rPr lang="en-US" altLang="en-US" sz="1800" dirty="0"/>
              <a:t> </a:t>
            </a:r>
            <a:r>
              <a:rPr lang="en-US" altLang="en-US" sz="1800" dirty="0" err="1"/>
              <a:t>en</a:t>
            </a:r>
            <a:r>
              <a:rPr lang="en-US" altLang="en-US" sz="1800" dirty="0"/>
              <a:t> </a:t>
            </a:r>
            <a:r>
              <a:rPr lang="en-US" altLang="en-US" sz="1800" dirty="0" err="1"/>
              <a:t>cas</a:t>
            </a:r>
            <a:r>
              <a:rPr lang="en-US" altLang="en-US" sz="1800" dirty="0"/>
              <a:t> </a:t>
            </a:r>
            <a:r>
              <a:rPr lang="en-US" altLang="en-US" sz="1800" dirty="0" err="1"/>
              <a:t>d'interruptions</a:t>
            </a:r>
            <a:r>
              <a:rPr lang="en-US" altLang="en-US" sz="1800" dirty="0"/>
              <a:t> de service </a:t>
            </a:r>
            <a:r>
              <a:rPr lang="en-US" altLang="en-US" sz="1800" dirty="0" err="1"/>
              <a:t>imprévues</a:t>
            </a:r>
            <a:r>
              <a:rPr lang="en-US" altLang="en-US" sz="1800" dirty="0"/>
              <a:t> </a:t>
            </a:r>
            <a:r>
              <a:rPr lang="en-US" altLang="en-US" sz="1800" dirty="0" err="1"/>
              <a:t>ou</a:t>
            </a:r>
            <a:r>
              <a:rPr lang="en-US" altLang="en-US" sz="1800" dirty="0"/>
              <a:t> de maintenance </a:t>
            </a:r>
            <a:r>
              <a:rPr lang="en-US" altLang="en-US" sz="1800" dirty="0" err="1"/>
              <a:t>programmée</a:t>
            </a:r>
            <a:endParaRPr lang="en-US" altLang="en-US" sz="1800" dirty="0"/>
          </a:p>
          <a:p>
            <a:pPr marL="684000" lvl="2" indent="-342900">
              <a:spcBef>
                <a:spcPts val="600"/>
              </a:spcBef>
              <a:spcAft>
                <a:spcPts val="600"/>
              </a:spcAft>
              <a:buClr>
                <a:srgbClr val="C00000"/>
              </a:buClr>
              <a:buFont typeface="Wingdings" pitchFamily="2" charset="2"/>
              <a:buChar char="q"/>
            </a:pPr>
            <a:r>
              <a:rPr lang="en-US" altLang="en-US" sz="1800" dirty="0"/>
              <a:t>Ne </a:t>
            </a:r>
            <a:r>
              <a:rPr lang="en-US" altLang="en-US" sz="1800" dirty="0" err="1"/>
              <a:t>s'applique</a:t>
            </a:r>
            <a:r>
              <a:rPr lang="en-US" altLang="en-US" sz="1800" dirty="0"/>
              <a:t> pas à la </a:t>
            </a:r>
            <a:r>
              <a:rPr lang="en-US" altLang="en-US" sz="1800" dirty="0" err="1"/>
              <a:t>période</a:t>
            </a:r>
            <a:r>
              <a:rPr lang="en-US" altLang="en-US" sz="1800" dirty="0"/>
              <a:t> de </a:t>
            </a:r>
            <a:r>
              <a:rPr lang="en-US" altLang="en-US" sz="1800" dirty="0" err="1"/>
              <a:t>priorité</a:t>
            </a:r>
            <a:r>
              <a:rPr lang="en-US" altLang="en-US" sz="1800" dirty="0"/>
              <a:t> </a:t>
            </a:r>
            <a:r>
              <a:rPr lang="en-US" altLang="en-US" sz="1800" dirty="0" err="1"/>
              <a:t>ni</a:t>
            </a:r>
            <a:r>
              <a:rPr lang="en-US" altLang="en-US" sz="1800" dirty="0"/>
              <a:t> au </a:t>
            </a:r>
            <a:r>
              <a:rPr lang="en-US" altLang="en-US" sz="1800" dirty="0" err="1"/>
              <a:t>délai</a:t>
            </a:r>
            <a:r>
              <a:rPr lang="en-US" altLang="en-US" sz="1800" dirty="0"/>
              <a:t> pour </a:t>
            </a:r>
            <a:r>
              <a:rPr lang="en-US" altLang="en-US" sz="1800" dirty="0" err="1"/>
              <a:t>l'ouverture</a:t>
            </a:r>
            <a:r>
              <a:rPr lang="en-US" altLang="en-US" sz="1800" dirty="0"/>
              <a:t> de la phase </a:t>
            </a:r>
            <a:r>
              <a:rPr lang="en-US" altLang="en-US" sz="1800" dirty="0" err="1"/>
              <a:t>nationale</a:t>
            </a:r>
            <a:endParaRPr lang="en-US" altLang="en-US" sz="1800" dirty="0"/>
          </a:p>
          <a:p>
            <a:pPr marL="684000" lvl="2" indent="-342900">
              <a:spcBef>
                <a:spcPts val="600"/>
              </a:spcBef>
              <a:spcAft>
                <a:spcPts val="600"/>
              </a:spcAft>
              <a:buClr>
                <a:srgbClr val="C00000"/>
              </a:buClr>
              <a:buFont typeface="Wingdings" pitchFamily="2" charset="2"/>
              <a:buChar char="q"/>
            </a:pPr>
            <a:r>
              <a:rPr lang="en-US" altLang="en-US" sz="1800" dirty="0" err="1"/>
              <a:t>S'applique</a:t>
            </a:r>
            <a:r>
              <a:rPr lang="en-US" altLang="en-US" sz="1800" dirty="0"/>
              <a:t> à tout </a:t>
            </a:r>
            <a:r>
              <a:rPr lang="en-US" altLang="en-US" sz="1800" dirty="0" err="1"/>
              <a:t>délai</a:t>
            </a:r>
            <a:r>
              <a:rPr lang="en-US" altLang="en-US" sz="1800" dirty="0"/>
              <a:t> </a:t>
            </a:r>
            <a:r>
              <a:rPr lang="en-US" altLang="en-US" sz="1800" dirty="0" err="1"/>
              <a:t>prescrit</a:t>
            </a:r>
            <a:r>
              <a:rPr lang="en-US" altLang="en-US" sz="1800" dirty="0"/>
              <a:t> </a:t>
            </a:r>
            <a:r>
              <a:rPr lang="en-US" altLang="en-US" sz="1800" dirty="0" err="1"/>
              <a:t>dans</a:t>
            </a:r>
            <a:r>
              <a:rPr lang="en-US" altLang="en-US" sz="1800" dirty="0"/>
              <a:t> le </a:t>
            </a:r>
            <a:r>
              <a:rPr lang="en-US" altLang="en-US" sz="1800" dirty="0" err="1"/>
              <a:t>règlement</a:t>
            </a:r>
            <a:r>
              <a:rPr lang="en-US" altLang="en-US" sz="1800" dirty="0"/>
              <a:t> </a:t>
            </a:r>
            <a:r>
              <a:rPr lang="en-US" altLang="en-US" sz="1800" dirty="0" err="1"/>
              <a:t>d'exécution</a:t>
            </a:r>
            <a:r>
              <a:rPr lang="en-US" altLang="en-US" sz="1800" dirty="0"/>
              <a:t> qui expire le 1</a:t>
            </a:r>
            <a:r>
              <a:rPr lang="en-US" altLang="en-US" sz="1800" baseline="30000" dirty="0"/>
              <a:t>er</a:t>
            </a:r>
            <a:r>
              <a:rPr lang="en-US" altLang="en-US" sz="1800" dirty="0"/>
              <a:t> </a:t>
            </a:r>
            <a:r>
              <a:rPr lang="en-US" altLang="en-US" sz="1800" dirty="0" err="1"/>
              <a:t>juillet</a:t>
            </a:r>
            <a:r>
              <a:rPr lang="en-US" altLang="en-US" sz="1800" dirty="0"/>
              <a:t> 2020 </a:t>
            </a:r>
            <a:r>
              <a:rPr lang="en-US" altLang="en-US" sz="1800" dirty="0" err="1"/>
              <a:t>ou</a:t>
            </a:r>
            <a:r>
              <a:rPr lang="en-US" altLang="en-US" sz="1800" dirty="0"/>
              <a:t> à </a:t>
            </a:r>
            <a:r>
              <a:rPr lang="en-US" altLang="en-US" sz="1800" dirty="0" err="1"/>
              <a:t>une</a:t>
            </a:r>
            <a:r>
              <a:rPr lang="en-US" altLang="en-US" sz="1800" dirty="0"/>
              <a:t> date </a:t>
            </a:r>
            <a:r>
              <a:rPr lang="en-US" altLang="en-US" sz="1800" dirty="0" err="1" smtClean="0"/>
              <a:t>postérieure</a:t>
            </a:r>
            <a:endParaRPr lang="en-US" altLang="en-US" sz="1800" dirty="0">
              <a:highlight>
                <a:srgbClr val="FFFF00"/>
              </a:highlight>
            </a:endParaRPr>
          </a:p>
          <a:p>
            <a:pPr>
              <a:spcBef>
                <a:spcPts val="600"/>
              </a:spcBef>
              <a:spcAft>
                <a:spcPts val="600"/>
              </a:spcAft>
            </a:pPr>
            <a:endParaRPr lang="fr-CH" altLang="en-US" sz="2200" dirty="0"/>
          </a:p>
        </p:txBody>
      </p:sp>
    </p:spTree>
    <p:extLst>
      <p:ext uri="{BB962C8B-B14F-4D97-AF65-F5344CB8AC3E}">
        <p14:creationId xmlns:p14="http://schemas.microsoft.com/office/powerpoint/2010/main" val="240103158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048" y="113164"/>
            <a:ext cx="8507288" cy="1334912"/>
          </a:xfrm>
        </p:spPr>
        <p:txBody>
          <a:bodyPr/>
          <a:lstStyle/>
          <a:p>
            <a:r>
              <a:rPr lang="en-US" dirty="0"/>
              <a:t>Modifications du </a:t>
            </a:r>
            <a:r>
              <a:rPr lang="en-US" dirty="0" err="1"/>
              <a:t>règlement</a:t>
            </a:r>
            <a:r>
              <a:rPr lang="en-US" dirty="0"/>
              <a:t> </a:t>
            </a:r>
            <a:r>
              <a:rPr lang="en-US" dirty="0" err="1"/>
              <a:t>d'exécution</a:t>
            </a:r>
            <a:r>
              <a:rPr lang="en-US" dirty="0"/>
              <a:t> du PCT </a:t>
            </a:r>
            <a:r>
              <a:rPr lang="en-US" dirty="0" err="1"/>
              <a:t>en</a:t>
            </a:r>
            <a:r>
              <a:rPr lang="en-US" dirty="0"/>
              <a:t> </a:t>
            </a:r>
            <a:r>
              <a:rPr lang="en-US" dirty="0" err="1"/>
              <a:t>vigueur</a:t>
            </a:r>
            <a:r>
              <a:rPr lang="en-US" dirty="0"/>
              <a:t> à </a:t>
            </a:r>
            <a:r>
              <a:rPr lang="en-US" dirty="0" err="1"/>
              <a:t>partir</a:t>
            </a:r>
            <a:r>
              <a:rPr lang="en-US" dirty="0"/>
              <a:t> du 1</a:t>
            </a:r>
            <a:r>
              <a:rPr lang="en-US" baseline="30000" dirty="0"/>
              <a:t>er</a:t>
            </a:r>
            <a:r>
              <a:rPr lang="en-US" dirty="0"/>
              <a:t> </a:t>
            </a:r>
            <a:r>
              <a:rPr lang="en-US" dirty="0" err="1"/>
              <a:t>juillet</a:t>
            </a:r>
            <a:r>
              <a:rPr lang="en-US" dirty="0"/>
              <a:t> 2020 (3)</a:t>
            </a:r>
          </a:p>
        </p:txBody>
      </p:sp>
      <p:sp>
        <p:nvSpPr>
          <p:cNvPr id="3" name="Content Placeholder 2"/>
          <p:cNvSpPr>
            <a:spLocks noGrp="1"/>
          </p:cNvSpPr>
          <p:nvPr>
            <p:ph idx="1"/>
          </p:nvPr>
        </p:nvSpPr>
        <p:spPr>
          <a:xfrm>
            <a:off x="473298" y="1428410"/>
            <a:ext cx="8472038" cy="5168942"/>
          </a:xfrm>
        </p:spPr>
        <p:txBody>
          <a:bodyPr/>
          <a:lstStyle/>
          <a:p>
            <a:pPr>
              <a:spcBef>
                <a:spcPts val="600"/>
              </a:spcBef>
              <a:spcAft>
                <a:spcPts val="600"/>
              </a:spcAft>
            </a:pPr>
            <a:r>
              <a:rPr lang="en-GB" altLang="en-US" sz="1600" dirty="0" smtClean="0"/>
              <a:t>Nouvelle </a:t>
            </a:r>
            <a:r>
              <a:rPr lang="en-GB" altLang="en-US" sz="1600" dirty="0" err="1" smtClean="0"/>
              <a:t>règle</a:t>
            </a:r>
            <a:r>
              <a:rPr lang="en-GB" altLang="en-US" sz="1600" dirty="0" smtClean="0"/>
              <a:t> 26</a:t>
            </a:r>
            <a:r>
              <a:rPr lang="en-GB" altLang="en-US" sz="1600" i="1" dirty="0"/>
              <a:t>quater</a:t>
            </a:r>
          </a:p>
          <a:p>
            <a:pPr lvl="1">
              <a:spcBef>
                <a:spcPts val="600"/>
              </a:spcBef>
              <a:spcAft>
                <a:spcPts val="600"/>
              </a:spcAft>
            </a:pPr>
            <a:r>
              <a:rPr lang="en-US" altLang="en-US" sz="1600" dirty="0" err="1"/>
              <a:t>Permet</a:t>
            </a:r>
            <a:r>
              <a:rPr lang="en-US" altLang="en-US" sz="1600" dirty="0"/>
              <a:t> la correction </a:t>
            </a:r>
            <a:r>
              <a:rPr lang="en-US" altLang="en-US" sz="1600" dirty="0" err="1"/>
              <a:t>ou</a:t>
            </a:r>
            <a:r>
              <a:rPr lang="en-US" altLang="en-US" sz="1600" dirty="0"/>
              <a:t> </a:t>
            </a:r>
            <a:r>
              <a:rPr lang="en-US" altLang="en-US" sz="1600" dirty="0" err="1"/>
              <a:t>l'adjonction</a:t>
            </a:r>
            <a:r>
              <a:rPr lang="en-US" altLang="en-US" sz="1600" dirty="0"/>
              <a:t>, pendant la phase </a:t>
            </a:r>
            <a:r>
              <a:rPr lang="en-US" altLang="en-US" sz="1600" dirty="0" err="1"/>
              <a:t>internationale</a:t>
            </a:r>
            <a:r>
              <a:rPr lang="en-US" altLang="en-US" sz="1600" dirty="0"/>
              <a:t>, </a:t>
            </a:r>
            <a:r>
              <a:rPr lang="en-US" altLang="en-US" sz="1600" dirty="0" err="1"/>
              <a:t>d'indications</a:t>
            </a:r>
            <a:r>
              <a:rPr lang="en-US" altLang="en-US" sz="1600" dirty="0"/>
              <a:t> </a:t>
            </a:r>
            <a:r>
              <a:rPr lang="en-US" altLang="en-US" sz="1600" dirty="0" err="1"/>
              <a:t>visées</a:t>
            </a:r>
            <a:r>
              <a:rPr lang="en-US" altLang="en-US" sz="1600" dirty="0"/>
              <a:t> à la </a:t>
            </a:r>
            <a:r>
              <a:rPr lang="en-US" altLang="en-US" sz="1600" dirty="0" err="1"/>
              <a:t>règle</a:t>
            </a:r>
            <a:r>
              <a:rPr lang="en-US" altLang="en-US" sz="1600" dirty="0"/>
              <a:t> 4.11 </a:t>
            </a:r>
            <a:r>
              <a:rPr lang="en-US" altLang="en-US" sz="1600" dirty="0" err="1"/>
              <a:t>dans</a:t>
            </a:r>
            <a:r>
              <a:rPr lang="en-US" altLang="en-US" sz="1600" dirty="0"/>
              <a:t> le </a:t>
            </a:r>
            <a:r>
              <a:rPr lang="en-US" altLang="en-US" sz="1600" dirty="0" err="1"/>
              <a:t>formulaire</a:t>
            </a:r>
            <a:r>
              <a:rPr lang="en-US" altLang="en-US" sz="1600" dirty="0"/>
              <a:t> de </a:t>
            </a:r>
            <a:r>
              <a:rPr lang="en-US" altLang="en-US" sz="1600" dirty="0" err="1"/>
              <a:t>requête</a:t>
            </a:r>
            <a:r>
              <a:rPr lang="en-US" altLang="en-US" sz="1600" dirty="0"/>
              <a:t>, à savoir des indications </a:t>
            </a:r>
            <a:r>
              <a:rPr lang="en-US" altLang="en-US" sz="1600" dirty="0" err="1"/>
              <a:t>selon</a:t>
            </a:r>
            <a:r>
              <a:rPr lang="en-US" altLang="en-US" sz="1600" dirty="0"/>
              <a:t> </a:t>
            </a:r>
            <a:r>
              <a:rPr lang="en-US" altLang="en-US" sz="1600" dirty="0" err="1"/>
              <a:t>lesquelles</a:t>
            </a:r>
            <a:r>
              <a:rPr lang="en-US" altLang="en-US" sz="1600" dirty="0"/>
              <a:t> le </a:t>
            </a:r>
            <a:r>
              <a:rPr lang="en-US" altLang="en-US" sz="1600" dirty="0" err="1"/>
              <a:t>déposant</a:t>
            </a:r>
            <a:r>
              <a:rPr lang="en-US" altLang="en-US" sz="1600" dirty="0"/>
              <a:t> </a:t>
            </a:r>
            <a:r>
              <a:rPr lang="en-US" altLang="en-US" sz="1600" dirty="0" err="1"/>
              <a:t>souhaite</a:t>
            </a:r>
            <a:r>
              <a:rPr lang="en-US" altLang="en-US" sz="1600" dirty="0"/>
              <a:t> que la </a:t>
            </a:r>
            <a:r>
              <a:rPr lang="en-US" altLang="en-US" sz="1600" dirty="0" err="1"/>
              <a:t>demande</a:t>
            </a:r>
            <a:r>
              <a:rPr lang="en-US" altLang="en-US" sz="1600" dirty="0"/>
              <a:t> PCT </a:t>
            </a:r>
            <a:r>
              <a:rPr lang="en-US" altLang="en-US" sz="1600" dirty="0" err="1"/>
              <a:t>soit</a:t>
            </a:r>
            <a:r>
              <a:rPr lang="en-US" altLang="en-US" sz="1600" dirty="0"/>
              <a:t> </a:t>
            </a:r>
            <a:r>
              <a:rPr lang="en-US" altLang="en-US" sz="1600" dirty="0" err="1"/>
              <a:t>traitée</a:t>
            </a:r>
            <a:r>
              <a:rPr lang="en-US" altLang="en-US" sz="1600" dirty="0"/>
              <a:t> </a:t>
            </a:r>
            <a:r>
              <a:rPr lang="en-US" altLang="en-US" sz="1600" dirty="0" err="1"/>
              <a:t>dans</a:t>
            </a:r>
            <a:r>
              <a:rPr lang="en-US" altLang="en-US" sz="1600" dirty="0"/>
              <a:t> un </a:t>
            </a:r>
            <a:r>
              <a:rPr lang="en-US" altLang="en-US" sz="1600" dirty="0" err="1"/>
              <a:t>État</a:t>
            </a:r>
            <a:r>
              <a:rPr lang="en-US" altLang="en-US" sz="1600" dirty="0"/>
              <a:t> </a:t>
            </a:r>
            <a:r>
              <a:rPr lang="en-US" altLang="en-US" sz="1600" dirty="0" err="1"/>
              <a:t>désigné</a:t>
            </a:r>
            <a:r>
              <a:rPr lang="en-US" altLang="en-US" sz="1600" dirty="0"/>
              <a:t> </a:t>
            </a:r>
            <a:r>
              <a:rPr lang="en-US" altLang="en-US" sz="1600" dirty="0" err="1"/>
              <a:t>comme</a:t>
            </a:r>
            <a:r>
              <a:rPr lang="en-US" altLang="en-US" sz="1600" dirty="0"/>
              <a:t> </a:t>
            </a:r>
          </a:p>
          <a:p>
            <a:pPr lvl="2">
              <a:spcBef>
                <a:spcPts val="600"/>
              </a:spcBef>
              <a:spcAft>
                <a:spcPts val="600"/>
              </a:spcAft>
            </a:pPr>
            <a:r>
              <a:rPr lang="fr-CH" altLang="en-US" sz="1600" dirty="0"/>
              <a:t>une demande de continuation ou de continuation-in-part d'une demande antérieure</a:t>
            </a:r>
          </a:p>
          <a:p>
            <a:pPr lvl="2">
              <a:spcBef>
                <a:spcPts val="600"/>
              </a:spcBef>
              <a:spcAft>
                <a:spcPts val="600"/>
              </a:spcAft>
            </a:pPr>
            <a:r>
              <a:rPr lang="fr-CH" altLang="en-US" sz="1600" dirty="0"/>
              <a:t>une demande pour un brevet d'addition, un certificat d'addition, un certificat d'auteur d'invention additionnel ou un certificat d'utilité additionnel </a:t>
            </a:r>
          </a:p>
          <a:p>
            <a:pPr lvl="1">
              <a:spcBef>
                <a:spcPts val="600"/>
              </a:spcBef>
              <a:spcAft>
                <a:spcPts val="600"/>
              </a:spcAft>
            </a:pPr>
            <a:r>
              <a:rPr lang="fr-CH" altLang="en-US" sz="1600" dirty="0"/>
              <a:t>Les déposants pourront soumettre un avis de correction ou d'adjonction au Bureau international dans un délai de 16 mois à compter de la date de priorité</a:t>
            </a:r>
          </a:p>
          <a:p>
            <a:pPr>
              <a:spcBef>
                <a:spcPts val="600"/>
              </a:spcBef>
              <a:spcAft>
                <a:spcPts val="600"/>
              </a:spcAft>
            </a:pPr>
            <a:r>
              <a:rPr lang="fr-CH" altLang="en-US" sz="1600" dirty="0"/>
              <a:t>S'applique à toute demande internationale dont la date de dépôt est le 1</a:t>
            </a:r>
            <a:r>
              <a:rPr lang="fr-CH" altLang="en-US" sz="1600" baseline="30000" dirty="0"/>
              <a:t>er</a:t>
            </a:r>
            <a:r>
              <a:rPr lang="fr-CH" altLang="en-US" sz="1600" dirty="0"/>
              <a:t> juillet 2020 ou une date postérieure</a:t>
            </a:r>
            <a:endParaRPr lang="en-US" altLang="en-US" sz="1600" dirty="0">
              <a:highlight>
                <a:srgbClr val="FFFF00"/>
              </a:highlight>
            </a:endParaRPr>
          </a:p>
        </p:txBody>
      </p:sp>
    </p:spTree>
    <p:extLst>
      <p:ext uri="{BB962C8B-B14F-4D97-AF65-F5344CB8AC3E}">
        <p14:creationId xmlns:p14="http://schemas.microsoft.com/office/powerpoint/2010/main" val="72065655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37976"/>
            <a:ext cx="8507288" cy="1334912"/>
          </a:xfrm>
        </p:spPr>
        <p:txBody>
          <a:bodyPr/>
          <a:lstStyle/>
          <a:p>
            <a:r>
              <a:rPr lang="en-US" dirty="0"/>
              <a:t>Modifications du </a:t>
            </a:r>
            <a:r>
              <a:rPr lang="en-US" dirty="0" err="1"/>
              <a:t>règlement</a:t>
            </a:r>
            <a:r>
              <a:rPr lang="en-US" dirty="0"/>
              <a:t> </a:t>
            </a:r>
            <a:r>
              <a:rPr lang="en-US" dirty="0" err="1"/>
              <a:t>d'exécution</a:t>
            </a:r>
            <a:r>
              <a:rPr lang="en-US" dirty="0"/>
              <a:t> du PCT </a:t>
            </a:r>
            <a:r>
              <a:rPr lang="en-US" dirty="0" err="1"/>
              <a:t>en</a:t>
            </a:r>
            <a:r>
              <a:rPr lang="en-US" dirty="0"/>
              <a:t> </a:t>
            </a:r>
            <a:r>
              <a:rPr lang="en-US" dirty="0" err="1"/>
              <a:t>vigueur</a:t>
            </a:r>
            <a:r>
              <a:rPr lang="en-US" dirty="0"/>
              <a:t> à </a:t>
            </a:r>
            <a:r>
              <a:rPr lang="en-US" dirty="0" err="1"/>
              <a:t>partir</a:t>
            </a:r>
            <a:r>
              <a:rPr lang="en-US" dirty="0"/>
              <a:t> du 1</a:t>
            </a:r>
            <a:r>
              <a:rPr lang="en-US" baseline="30000" dirty="0"/>
              <a:t>er</a:t>
            </a:r>
            <a:r>
              <a:rPr lang="en-US" dirty="0"/>
              <a:t> </a:t>
            </a:r>
            <a:r>
              <a:rPr lang="en-US" dirty="0" err="1"/>
              <a:t>juillet</a:t>
            </a:r>
            <a:r>
              <a:rPr lang="en-US" dirty="0"/>
              <a:t> 2020 (4)</a:t>
            </a:r>
          </a:p>
        </p:txBody>
      </p:sp>
      <p:sp>
        <p:nvSpPr>
          <p:cNvPr id="3" name="Content Placeholder 2"/>
          <p:cNvSpPr>
            <a:spLocks noGrp="1"/>
          </p:cNvSpPr>
          <p:nvPr>
            <p:ph idx="1"/>
          </p:nvPr>
        </p:nvSpPr>
        <p:spPr>
          <a:xfrm>
            <a:off x="385704" y="1453697"/>
            <a:ext cx="8352928" cy="5510328"/>
          </a:xfrm>
        </p:spPr>
        <p:txBody>
          <a:bodyPr/>
          <a:lstStyle/>
          <a:p>
            <a:pPr>
              <a:spcBef>
                <a:spcPts val="600"/>
              </a:spcBef>
              <a:spcAft>
                <a:spcPts val="600"/>
              </a:spcAft>
            </a:pPr>
            <a:r>
              <a:rPr lang="fr-CH" altLang="en-US" sz="1400" dirty="0"/>
              <a:t>Accord de principe de l'Assemblée du PCT</a:t>
            </a:r>
          </a:p>
          <a:p>
            <a:pPr lvl="1">
              <a:spcBef>
                <a:spcPts val="600"/>
              </a:spcBef>
              <a:spcAft>
                <a:spcPts val="600"/>
              </a:spcAft>
            </a:pPr>
            <a:r>
              <a:rPr lang="fr-CH" altLang="en-US" sz="1400" dirty="0"/>
              <a:t>En adoptant la règle 20.5</a:t>
            </a:r>
            <a:r>
              <a:rPr lang="fr-CH" altLang="en-US" sz="1400" i="1" dirty="0"/>
              <a:t>bis</a:t>
            </a:r>
            <a:r>
              <a:rPr lang="fr-CH" altLang="en-US" sz="1400" dirty="0"/>
              <a:t> du règlement d'exécution du PCT, l'Assemblée est convenue que, en cas d'incorporation par renvoi d'un élément correct ou d'une partie correcte en vertu de la règle  20.5</a:t>
            </a:r>
            <a:r>
              <a:rPr lang="fr-CH" altLang="en-US" sz="1400" i="1" dirty="0" smtClean="0"/>
              <a:t>bis</a:t>
            </a:r>
            <a:r>
              <a:rPr lang="fr-CH" altLang="en-US" sz="1400" dirty="0" smtClean="0"/>
              <a:t>.d) du règlement d'exécution du PCT, l'administration chargée de la recherche internationale n'a pas à tenir compte d'un élément ou d'une partie indûment déposé qui continue de figurer dans la demande</a:t>
            </a:r>
          </a:p>
          <a:p>
            <a:pPr lvl="1">
              <a:spcBef>
                <a:spcPts val="600"/>
              </a:spcBef>
              <a:spcAft>
                <a:spcPts val="600"/>
              </a:spcAft>
            </a:pPr>
            <a:r>
              <a:rPr lang="fr-CH" altLang="en-US" sz="1400" dirty="0" smtClean="0"/>
              <a:t>En adoptant la règle 20.8.a-</a:t>
            </a:r>
            <a:r>
              <a:rPr lang="fr-CH" altLang="en-US" sz="1400" i="1" dirty="0" smtClean="0"/>
              <a:t>bis</a:t>
            </a:r>
            <a:r>
              <a:rPr lang="fr-CH" altLang="en-US" sz="1400" dirty="0" smtClean="0"/>
              <a:t>) du règlement d'exécution du PCT, l'Assemblée est convenue que, lorsqu'un office récepteur n'a pas été en mesure d'incorporer un élément correct ou une partie correcte étant donné qu'il a préalablement soumis une notification d'incompatibilité en vertu de cette règle, l'office récepteur concerné et le Bureau international doivent accepter d'appliquer la règle 19.4 du règlement d'exécution du PCT, avec l'autorisation du déposant</a:t>
            </a:r>
          </a:p>
          <a:p>
            <a:pPr lvl="1">
              <a:spcBef>
                <a:spcPts val="600"/>
              </a:spcBef>
              <a:spcAft>
                <a:spcPts val="600"/>
              </a:spcAft>
            </a:pPr>
            <a:r>
              <a:rPr kumimoji="0" lang="fr-CH" altLang="en-US" sz="1400" b="0" i="0" u="none" strike="noStrike" kern="1200" cap="none" spc="0" normalizeH="0" baseline="0" noProof="0" dirty="0">
                <a:highlight>
                  <a:srgbClr val="000000">
                    <a:alpha val="0"/>
                  </a:srgbClr>
                </a:highlight>
                <a:uLnTx/>
                <a:uFillTx/>
                <a:latin typeface="Arial"/>
                <a:ea typeface="Arial"/>
                <a:cs typeface="Arial"/>
                <a:sym typeface="Wingdings"/>
              </a:rPr>
              <a:t>Lorsqu'un déposant n'a pas acquitté les taxes additionnelles après y avoir été invité (règle 40</a:t>
            </a:r>
            <a:r>
              <a:rPr kumimoji="0" lang="fr-CH" altLang="en-US" sz="1400" b="0" i="1" u="none" strike="noStrike" kern="1200" cap="none" spc="0" normalizeH="0" baseline="0" noProof="0" dirty="0">
                <a:highlight>
                  <a:srgbClr val="000000">
                    <a:alpha val="0"/>
                  </a:srgbClr>
                </a:highlight>
                <a:uLnTx/>
                <a:uFillTx/>
                <a:latin typeface="Arial"/>
                <a:ea typeface="Arial"/>
                <a:cs typeface="Arial"/>
                <a:sym typeface="Wingdings"/>
              </a:rPr>
              <a:t>bis</a:t>
            </a:r>
            <a:r>
              <a:rPr sz="1400" dirty="0"/>
              <a:t> du </a:t>
            </a:r>
            <a:r>
              <a:rPr sz="1400" dirty="0" err="1"/>
              <a:t>règlement</a:t>
            </a:r>
            <a:r>
              <a:rPr sz="1400" dirty="0"/>
              <a:t> </a:t>
            </a:r>
            <a:r>
              <a:rPr sz="1400" dirty="0" err="1"/>
              <a:t>d'exécution</a:t>
            </a:r>
            <a:r>
              <a:rPr sz="1400" dirty="0"/>
              <a:t> du PCT</a:t>
            </a:r>
            <a:r>
              <a:rPr kumimoji="0" lang="fr-CH" altLang="en-US" sz="1400" b="0" i="0" u="none" strike="noStrike" kern="1200" cap="none" spc="0" normalizeH="0" baseline="0" noProof="0" dirty="0">
                <a:highlight>
                  <a:srgbClr val="000000">
                    <a:alpha val="0"/>
                  </a:srgbClr>
                </a:highlight>
                <a:uLnTx/>
                <a:uFillTx/>
                <a:latin typeface="Arial"/>
                <a:ea typeface="Arial"/>
                <a:cs typeface="Arial"/>
                <a:sym typeface="Wingdings"/>
              </a:rPr>
              <a:t>) (lorsque l'administration chargée de la recherche internationale a reçu une notification selon laquelle un élément correct ou une partie correcte a été inclus(e) dans la demande internationale ou incorporé(e) par renvoi seulement après qu'elle a commencé à établir le rapport de recherche internationale), l'administration chargée de la recherche internationale n'a pas à tenir compte de cet élément correct ou de cette partie correcte aux fins de la recherche internationale</a:t>
            </a:r>
          </a:p>
          <a:p>
            <a:pPr lvl="1">
              <a:spcBef>
                <a:spcPts val="600"/>
              </a:spcBef>
              <a:spcAft>
                <a:spcPts val="600"/>
              </a:spcAft>
            </a:pPr>
            <a:endParaRPr lang="fr-CH" altLang="en-US" sz="1800" dirty="0"/>
          </a:p>
          <a:p>
            <a:pPr lvl="1">
              <a:spcBef>
                <a:spcPts val="600"/>
              </a:spcBef>
              <a:spcAft>
                <a:spcPts val="600"/>
              </a:spcAft>
            </a:pPr>
            <a:endParaRPr lang="en-GB" altLang="en-US" sz="1800" dirty="0"/>
          </a:p>
          <a:p>
            <a:pPr marL="457200" lvl="1" indent="0">
              <a:spcBef>
                <a:spcPts val="600"/>
              </a:spcBef>
              <a:spcAft>
                <a:spcPts val="600"/>
              </a:spcAft>
              <a:buNone/>
            </a:pPr>
            <a:endParaRPr lang="en-US" altLang="en-US" sz="1800" dirty="0"/>
          </a:p>
        </p:txBody>
      </p:sp>
    </p:spTree>
    <p:extLst>
      <p:ext uri="{BB962C8B-B14F-4D97-AF65-F5344CB8AC3E}">
        <p14:creationId xmlns:p14="http://schemas.microsoft.com/office/powerpoint/2010/main" val="177206573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507288" cy="1190896"/>
          </a:xfrm>
        </p:spPr>
        <p:txBody>
          <a:bodyPr/>
          <a:lstStyle/>
          <a:p>
            <a:r>
              <a:rPr lang="en-US" dirty="0"/>
              <a:t>Modifications du </a:t>
            </a:r>
            <a:r>
              <a:rPr lang="en-US" dirty="0" err="1"/>
              <a:t>règlement</a:t>
            </a:r>
            <a:r>
              <a:rPr lang="en-US" dirty="0"/>
              <a:t> </a:t>
            </a:r>
            <a:r>
              <a:rPr lang="en-US" dirty="0" err="1"/>
              <a:t>d'exécution</a:t>
            </a:r>
            <a:r>
              <a:rPr lang="en-US" dirty="0"/>
              <a:t> du PCT </a:t>
            </a:r>
            <a:r>
              <a:rPr lang="en-US" dirty="0" err="1"/>
              <a:t>en</a:t>
            </a:r>
            <a:r>
              <a:rPr lang="en-US" dirty="0"/>
              <a:t> </a:t>
            </a:r>
            <a:r>
              <a:rPr lang="en-US" dirty="0" err="1"/>
              <a:t>vigueur</a:t>
            </a:r>
            <a:r>
              <a:rPr lang="en-US" dirty="0"/>
              <a:t> à </a:t>
            </a:r>
            <a:r>
              <a:rPr lang="en-US" dirty="0" err="1"/>
              <a:t>partir</a:t>
            </a:r>
            <a:r>
              <a:rPr lang="en-US" dirty="0"/>
              <a:t> du 1</a:t>
            </a:r>
            <a:r>
              <a:rPr lang="en-US" baseline="30000" dirty="0"/>
              <a:t>er</a:t>
            </a:r>
            <a:r>
              <a:rPr lang="en-US" dirty="0"/>
              <a:t> </a:t>
            </a:r>
            <a:r>
              <a:rPr lang="en-US" dirty="0" err="1"/>
              <a:t>juillet</a:t>
            </a:r>
            <a:r>
              <a:rPr lang="en-US" dirty="0"/>
              <a:t> 2020 (5)</a:t>
            </a:r>
          </a:p>
        </p:txBody>
      </p:sp>
      <p:sp>
        <p:nvSpPr>
          <p:cNvPr id="3" name="Content Placeholder 2"/>
          <p:cNvSpPr>
            <a:spLocks noGrp="1"/>
          </p:cNvSpPr>
          <p:nvPr>
            <p:ph idx="1"/>
          </p:nvPr>
        </p:nvSpPr>
        <p:spPr>
          <a:xfrm>
            <a:off x="414590" y="1622150"/>
            <a:ext cx="8336406" cy="5616624"/>
          </a:xfrm>
        </p:spPr>
        <p:txBody>
          <a:bodyPr/>
          <a:lstStyle/>
          <a:p>
            <a:pPr>
              <a:spcBef>
                <a:spcPts val="800"/>
              </a:spcBef>
              <a:spcAft>
                <a:spcPts val="800"/>
              </a:spcAft>
            </a:pPr>
            <a:r>
              <a:rPr lang="en-GB" altLang="en-US" sz="1800" dirty="0"/>
              <a:t>Modification des </a:t>
            </a:r>
            <a:r>
              <a:rPr lang="en-GB" altLang="en-US" sz="1800" dirty="0" err="1"/>
              <a:t>règles</a:t>
            </a:r>
            <a:r>
              <a:rPr lang="en-GB" altLang="en-US" sz="1800" dirty="0"/>
              <a:t> 15, 16, 57 et 96 du </a:t>
            </a:r>
            <a:r>
              <a:rPr lang="en-GB" altLang="en-US" sz="1800" dirty="0" err="1"/>
              <a:t>règlement</a:t>
            </a:r>
            <a:r>
              <a:rPr lang="en-GB" altLang="en-US" sz="1800" dirty="0"/>
              <a:t> </a:t>
            </a:r>
            <a:r>
              <a:rPr lang="en-GB" altLang="en-US" sz="1800" dirty="0" err="1"/>
              <a:t>d'exécution</a:t>
            </a:r>
            <a:r>
              <a:rPr lang="en-GB" altLang="en-US" sz="1800" dirty="0"/>
              <a:t> du PCT</a:t>
            </a:r>
          </a:p>
          <a:p>
            <a:pPr lvl="1">
              <a:spcBef>
                <a:spcPts val="800"/>
              </a:spcBef>
              <a:spcAft>
                <a:spcPts val="800"/>
              </a:spcAft>
            </a:pPr>
            <a:r>
              <a:rPr lang="en-US" altLang="en-US" sz="1800" dirty="0" err="1" smtClean="0"/>
              <a:t>Permet</a:t>
            </a:r>
            <a:r>
              <a:rPr lang="en-US" altLang="en-US" sz="1800" dirty="0" smtClean="0"/>
              <a:t> </a:t>
            </a:r>
            <a:r>
              <a:rPr lang="en-US" altLang="en-US" sz="1800" dirty="0" err="1" smtClean="0"/>
              <a:t>expressément</a:t>
            </a:r>
            <a:r>
              <a:rPr lang="en-US" altLang="en-US" sz="1800" dirty="0" smtClean="0"/>
              <a:t> le </a:t>
            </a:r>
            <a:r>
              <a:rPr lang="en-US" altLang="en-US" sz="1800" dirty="0" err="1" smtClean="0"/>
              <a:t>transfert</a:t>
            </a:r>
            <a:r>
              <a:rPr lang="en-US" altLang="en-US" sz="1800" dirty="0" smtClean="0"/>
              <a:t>, via le Bureau international, des taxes </a:t>
            </a:r>
            <a:r>
              <a:rPr lang="en-US" altLang="en-US" sz="1800" dirty="0" err="1" smtClean="0"/>
              <a:t>perçues</a:t>
            </a:r>
            <a:r>
              <a:rPr lang="en-US" altLang="en-US" sz="1800" dirty="0" smtClean="0"/>
              <a:t> par un office au profit d'un </a:t>
            </a:r>
            <a:r>
              <a:rPr lang="en-US" altLang="en-US" sz="1800" dirty="0" err="1" smtClean="0"/>
              <a:t>autre</a:t>
            </a:r>
            <a:r>
              <a:rPr lang="en-US" altLang="en-US" sz="1800" dirty="0" smtClean="0"/>
              <a:t> office</a:t>
            </a:r>
          </a:p>
          <a:p>
            <a:pPr lvl="1">
              <a:spcBef>
                <a:spcPts val="800"/>
              </a:spcBef>
              <a:spcAft>
                <a:spcPts val="800"/>
              </a:spcAft>
            </a:pPr>
            <a:r>
              <a:rPr lang="en-US" altLang="en-US" sz="1800" dirty="0" err="1" smtClean="0"/>
              <a:t>S'applique</a:t>
            </a:r>
            <a:r>
              <a:rPr lang="en-US" altLang="en-US" sz="1800" dirty="0" smtClean="0"/>
              <a:t> à </a:t>
            </a:r>
            <a:r>
              <a:rPr lang="en-US" altLang="en-US" sz="1800" dirty="0" err="1" smtClean="0"/>
              <a:t>toute</a:t>
            </a:r>
            <a:r>
              <a:rPr lang="en-US" altLang="en-US" sz="1800" dirty="0" smtClean="0"/>
              <a:t> </a:t>
            </a:r>
            <a:r>
              <a:rPr lang="en-US" altLang="en-US" sz="1800" dirty="0" err="1" smtClean="0"/>
              <a:t>demande</a:t>
            </a:r>
            <a:r>
              <a:rPr lang="en-US" altLang="en-US" sz="1800" dirty="0" smtClean="0"/>
              <a:t> pour </a:t>
            </a:r>
            <a:r>
              <a:rPr lang="en-US" altLang="en-US" sz="1800" dirty="0" err="1" smtClean="0"/>
              <a:t>laquelle</a:t>
            </a:r>
            <a:r>
              <a:rPr lang="en-US" altLang="en-US" sz="1800" dirty="0" smtClean="0"/>
              <a:t> les taxes </a:t>
            </a:r>
            <a:r>
              <a:rPr lang="en-US" altLang="en-US" sz="1800" dirty="0" err="1" smtClean="0"/>
              <a:t>seront</a:t>
            </a:r>
            <a:r>
              <a:rPr lang="en-US" altLang="en-US" sz="1800" dirty="0" smtClean="0"/>
              <a:t> </a:t>
            </a:r>
            <a:r>
              <a:rPr lang="en-US" altLang="en-US" sz="1800" dirty="0" err="1" smtClean="0"/>
              <a:t>transférées</a:t>
            </a:r>
            <a:r>
              <a:rPr lang="en-US" altLang="en-US" sz="1800" dirty="0" smtClean="0"/>
              <a:t> par </a:t>
            </a:r>
            <a:r>
              <a:rPr lang="en-US" altLang="en-US" sz="1800" dirty="0" err="1" smtClean="0"/>
              <a:t>l'office</a:t>
            </a:r>
            <a:r>
              <a:rPr lang="en-US" altLang="en-US" sz="1800" dirty="0" smtClean="0"/>
              <a:t> </a:t>
            </a:r>
            <a:r>
              <a:rPr lang="en-US" altLang="en-US" sz="1800" dirty="0" err="1" smtClean="0"/>
              <a:t>percepteur</a:t>
            </a:r>
            <a:r>
              <a:rPr lang="en-US" altLang="en-US" sz="1800" dirty="0" smtClean="0"/>
              <a:t> le 1</a:t>
            </a:r>
            <a:r>
              <a:rPr lang="en-US" altLang="en-US" sz="1800" baseline="30000" dirty="0" smtClean="0"/>
              <a:t>er</a:t>
            </a:r>
            <a:r>
              <a:rPr lang="en-US" altLang="en-US" sz="1800" dirty="0" smtClean="0"/>
              <a:t> </a:t>
            </a:r>
            <a:r>
              <a:rPr lang="en-US" altLang="en-US" sz="1800" dirty="0" err="1" smtClean="0"/>
              <a:t>juillet</a:t>
            </a:r>
            <a:r>
              <a:rPr lang="en-US" altLang="en-US" sz="1800" dirty="0" smtClean="0"/>
              <a:t> 2020 </a:t>
            </a:r>
            <a:r>
              <a:rPr lang="en-US" altLang="en-US" sz="1800" dirty="0" err="1" smtClean="0"/>
              <a:t>ou</a:t>
            </a:r>
            <a:r>
              <a:rPr lang="en-US" altLang="en-US" sz="1800" dirty="0" smtClean="0"/>
              <a:t> à </a:t>
            </a:r>
            <a:r>
              <a:rPr lang="en-US" altLang="en-US" sz="1800" dirty="0" err="1" smtClean="0"/>
              <a:t>une</a:t>
            </a:r>
            <a:r>
              <a:rPr lang="en-US" altLang="en-US" sz="1800" dirty="0" smtClean="0"/>
              <a:t> date </a:t>
            </a:r>
            <a:r>
              <a:rPr lang="en-US" altLang="en-US" sz="1800" dirty="0" err="1" smtClean="0"/>
              <a:t>postérieure</a:t>
            </a:r>
            <a:endParaRPr lang="en-US" altLang="en-US" sz="1800" dirty="0" smtClean="0"/>
          </a:p>
          <a:p>
            <a:pPr marL="0" indent="-400050">
              <a:spcBef>
                <a:spcPts val="800"/>
              </a:spcBef>
              <a:spcAft>
                <a:spcPts val="800"/>
              </a:spcAft>
            </a:pPr>
            <a:r>
              <a:rPr lang="en-US" altLang="en-US" sz="1800" dirty="0"/>
              <a:t>Modification des </a:t>
            </a:r>
            <a:r>
              <a:rPr lang="en-US" altLang="en-US" sz="1800" dirty="0" err="1"/>
              <a:t>règles</a:t>
            </a:r>
            <a:r>
              <a:rPr lang="en-US" altLang="en-US" sz="1800" dirty="0"/>
              <a:t> 71 et 94 du </a:t>
            </a:r>
            <a:r>
              <a:rPr lang="en-US" altLang="en-US" sz="1800" dirty="0" err="1"/>
              <a:t>règlement</a:t>
            </a:r>
            <a:r>
              <a:rPr lang="en-US" altLang="en-US" sz="1800" dirty="0"/>
              <a:t> </a:t>
            </a:r>
            <a:r>
              <a:rPr lang="en-US" altLang="en-US" sz="1800" dirty="0" err="1"/>
              <a:t>d'exécution</a:t>
            </a:r>
            <a:r>
              <a:rPr lang="en-US" altLang="en-US" sz="1800" dirty="0"/>
              <a:t> du PCT</a:t>
            </a:r>
          </a:p>
          <a:p>
            <a:pPr marL="685800" lvl="2" indent="-285750">
              <a:spcBef>
                <a:spcPts val="800"/>
              </a:spcBef>
              <a:spcAft>
                <a:spcPts val="800"/>
              </a:spcAft>
              <a:buFont typeface="Wingdings" pitchFamily="2" charset="2"/>
              <a:buChar char="q"/>
            </a:pPr>
            <a:r>
              <a:rPr lang="en-US" altLang="en-US" sz="1800" dirty="0" err="1" smtClean="0"/>
              <a:t>Requiert</a:t>
            </a:r>
            <a:r>
              <a:rPr lang="en-US" altLang="en-US" sz="1800" dirty="0" smtClean="0"/>
              <a:t> de </a:t>
            </a:r>
            <a:r>
              <a:rPr lang="en-US" altLang="en-US" sz="1800" dirty="0" err="1" smtClean="0"/>
              <a:t>l'administration</a:t>
            </a:r>
            <a:r>
              <a:rPr lang="en-US" altLang="en-US" sz="1800" dirty="0" smtClean="0"/>
              <a:t> </a:t>
            </a:r>
            <a:r>
              <a:rPr lang="en-US" altLang="en-US" sz="1800" dirty="0" err="1" smtClean="0"/>
              <a:t>chargée</a:t>
            </a:r>
            <a:r>
              <a:rPr lang="en-US" altLang="en-US" sz="1800" dirty="0" smtClean="0"/>
              <a:t> de </a:t>
            </a:r>
            <a:r>
              <a:rPr lang="en-US" altLang="en-US" sz="1800" dirty="0" err="1" smtClean="0"/>
              <a:t>l'examen</a:t>
            </a:r>
            <a:r>
              <a:rPr lang="en-US" altLang="en-US" sz="1800" dirty="0" smtClean="0"/>
              <a:t> </a:t>
            </a:r>
            <a:r>
              <a:rPr lang="en-US" altLang="en-US" sz="1800" dirty="0" err="1" smtClean="0"/>
              <a:t>préliminaire</a:t>
            </a:r>
            <a:r>
              <a:rPr lang="en-US" altLang="en-US" sz="1800" dirty="0" smtClean="0"/>
              <a:t> international </a:t>
            </a:r>
            <a:r>
              <a:rPr lang="en-US" altLang="en-US" sz="1800" dirty="0" err="1" smtClean="0"/>
              <a:t>qu'elle</a:t>
            </a:r>
            <a:r>
              <a:rPr lang="en-US" altLang="en-US" sz="1800" dirty="0" smtClean="0"/>
              <a:t> </a:t>
            </a:r>
            <a:r>
              <a:rPr lang="en-US" altLang="en-US" sz="1800" dirty="0" err="1" smtClean="0"/>
              <a:t>transmette</a:t>
            </a:r>
            <a:r>
              <a:rPr lang="en-US" altLang="en-US" sz="1800" dirty="0" smtClean="0"/>
              <a:t> des copies de </a:t>
            </a:r>
            <a:r>
              <a:rPr lang="en-US" altLang="en-US" sz="1800" dirty="0" err="1" smtClean="0"/>
              <a:t>certains</a:t>
            </a:r>
            <a:r>
              <a:rPr lang="en-US" altLang="en-US" sz="1800" dirty="0" smtClean="0"/>
              <a:t> documents de son dossier au Bureau international, qui les met à la disposition du public au nom de </a:t>
            </a:r>
            <a:r>
              <a:rPr lang="en-US" altLang="en-US" sz="1800" dirty="0" err="1" smtClean="0"/>
              <a:t>l'office</a:t>
            </a:r>
            <a:r>
              <a:rPr lang="en-US" altLang="en-US" sz="1800" dirty="0" smtClean="0"/>
              <a:t> </a:t>
            </a:r>
            <a:r>
              <a:rPr lang="en-US" altLang="en-US" sz="1800" dirty="0" err="1" smtClean="0"/>
              <a:t>élu</a:t>
            </a:r>
            <a:endParaRPr lang="en-US" altLang="en-US" sz="1800" dirty="0" smtClean="0"/>
          </a:p>
          <a:p>
            <a:pPr marL="685800" lvl="2" indent="-285750">
              <a:spcBef>
                <a:spcPts val="800"/>
              </a:spcBef>
              <a:spcAft>
                <a:spcPts val="800"/>
              </a:spcAft>
              <a:buFont typeface="Wingdings" pitchFamily="2" charset="2"/>
              <a:buChar char="q"/>
            </a:pPr>
            <a:r>
              <a:rPr lang="en-US" altLang="en-US" sz="1800" dirty="0" err="1" smtClean="0"/>
              <a:t>S'applique</a:t>
            </a:r>
            <a:r>
              <a:rPr lang="en-US" altLang="en-US" sz="1800" dirty="0" smtClean="0"/>
              <a:t> à tout document </a:t>
            </a:r>
            <a:r>
              <a:rPr lang="en-US" altLang="en-US" sz="1800" dirty="0" err="1" smtClean="0"/>
              <a:t>reçu</a:t>
            </a:r>
            <a:r>
              <a:rPr lang="en-US" altLang="en-US" sz="1800" dirty="0" smtClean="0"/>
              <a:t> </a:t>
            </a:r>
            <a:r>
              <a:rPr lang="en-US" altLang="en-US" sz="1800" dirty="0" err="1" smtClean="0"/>
              <a:t>ou</a:t>
            </a:r>
            <a:r>
              <a:rPr lang="en-US" altLang="en-US" sz="1800" dirty="0" smtClean="0"/>
              <a:t> </a:t>
            </a:r>
            <a:r>
              <a:rPr lang="en-US" altLang="en-US" sz="1800" dirty="0" err="1" smtClean="0"/>
              <a:t>établi</a:t>
            </a:r>
            <a:r>
              <a:rPr lang="en-US" altLang="en-US" sz="1800" dirty="0" smtClean="0"/>
              <a:t> par </a:t>
            </a:r>
            <a:r>
              <a:rPr lang="en-US" altLang="en-US" sz="1800" dirty="0" err="1" smtClean="0"/>
              <a:t>l'administration</a:t>
            </a:r>
            <a:r>
              <a:rPr lang="en-US" altLang="en-US" sz="1800" dirty="0" smtClean="0"/>
              <a:t> </a:t>
            </a:r>
            <a:r>
              <a:rPr lang="en-US" altLang="en-US" sz="1800" dirty="0" err="1" smtClean="0"/>
              <a:t>chargée</a:t>
            </a:r>
            <a:r>
              <a:rPr lang="en-US" altLang="en-US" sz="1800" dirty="0" smtClean="0"/>
              <a:t> de </a:t>
            </a:r>
            <a:r>
              <a:rPr lang="en-US" altLang="en-US" sz="1800" dirty="0" err="1" smtClean="0"/>
              <a:t>l'examen</a:t>
            </a:r>
            <a:r>
              <a:rPr lang="en-US" altLang="en-US" sz="1800" dirty="0" smtClean="0"/>
              <a:t> </a:t>
            </a:r>
            <a:r>
              <a:rPr lang="en-US" altLang="en-US" sz="1800" dirty="0" err="1" smtClean="0"/>
              <a:t>préliminaire</a:t>
            </a:r>
            <a:r>
              <a:rPr lang="en-US" altLang="en-US" sz="1800" dirty="0" smtClean="0"/>
              <a:t> international le 1</a:t>
            </a:r>
            <a:r>
              <a:rPr lang="en-US" altLang="en-US" sz="1800" baseline="30000" dirty="0" smtClean="0"/>
              <a:t>er</a:t>
            </a:r>
            <a:r>
              <a:rPr lang="en-US" altLang="en-US" sz="1800" dirty="0" smtClean="0"/>
              <a:t> </a:t>
            </a:r>
            <a:r>
              <a:rPr lang="en-US" altLang="en-US" sz="1800" dirty="0" err="1" smtClean="0"/>
              <a:t>juillet</a:t>
            </a:r>
            <a:r>
              <a:rPr lang="en-US" altLang="en-US" sz="1800" dirty="0" smtClean="0"/>
              <a:t> 2020 </a:t>
            </a:r>
            <a:r>
              <a:rPr lang="en-US" altLang="en-US" sz="1800" dirty="0" err="1" smtClean="0"/>
              <a:t>ou</a:t>
            </a:r>
            <a:r>
              <a:rPr lang="en-US" altLang="en-US" sz="1800" dirty="0" smtClean="0"/>
              <a:t> à </a:t>
            </a:r>
            <a:r>
              <a:rPr lang="en-US" altLang="en-US" sz="1800" dirty="0" err="1" smtClean="0"/>
              <a:t>une</a:t>
            </a:r>
            <a:r>
              <a:rPr lang="en-US" altLang="en-US" sz="1800" dirty="0" smtClean="0"/>
              <a:t> date </a:t>
            </a:r>
            <a:r>
              <a:rPr lang="en-US" altLang="en-US" sz="1800" dirty="0" err="1" smtClean="0"/>
              <a:t>postérieure</a:t>
            </a:r>
            <a:endParaRPr lang="en-US" altLang="en-US" sz="1800" dirty="0" smtClean="0"/>
          </a:p>
          <a:p>
            <a:pPr marL="457200" lvl="1" indent="0">
              <a:spcBef>
                <a:spcPts val="800"/>
              </a:spcBef>
              <a:spcAft>
                <a:spcPts val="800"/>
              </a:spcAft>
              <a:buNone/>
            </a:pPr>
            <a:endParaRPr lang="en-US" altLang="en-US" sz="1800" dirty="0"/>
          </a:p>
        </p:txBody>
      </p:sp>
    </p:spTree>
    <p:extLst>
      <p:ext uri="{BB962C8B-B14F-4D97-AF65-F5344CB8AC3E}">
        <p14:creationId xmlns:p14="http://schemas.microsoft.com/office/powerpoint/2010/main" val="662839231"/>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17.03.31"/>
  <p:tag name="AS_TITLE" val="Aspose.Slides for Java"/>
  <p:tag name="AS_VERSION" val="17.3"/>
</p:tagLst>
</file>

<file path=ppt/theme/theme1.xml><?xml version="1.0" encoding="utf-8"?>
<a:theme xmlns:a="http://schemas.openxmlformats.org/drawingml/2006/main" name="EN_2010_pct background png">
  <a:themeElements>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english">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EN_2010_pct background png</Template>
  <TotalTime>55</TotalTime>
  <Words>816</Words>
  <Application>Microsoft Office PowerPoint</Application>
  <PresentationFormat>On-screen Show (4:3)</PresentationFormat>
  <Paragraphs>36</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Microsoft Sans Serif</vt:lpstr>
      <vt:lpstr>Wingdings</vt:lpstr>
      <vt:lpstr>EN_2010_pct background png</vt:lpstr>
      <vt:lpstr>PowerPoint Presentation</vt:lpstr>
      <vt:lpstr>Modifications du règlement d'exécution du PCT en vigueur à partir du 1er juillet 2020 (1)</vt:lpstr>
      <vt:lpstr>Modifications du règlement d'exécution du PCT en vigueur à partir du 1er juillet 2020 (2)</vt:lpstr>
      <vt:lpstr>Modifications du règlement d'exécution du PCT en vigueur à partir du 1er juillet 2020 (3)</vt:lpstr>
      <vt:lpstr>Modifications du règlement d'exécution du PCT en vigueur à partir du 1er juillet 2020 (4)</vt:lpstr>
      <vt:lpstr>Modifications du règlement d'exécution du PCT en vigueur à partir du 1er juillet 2020 (5)</vt:lpstr>
    </vt:vector>
  </TitlesOfParts>
  <Company>World Intellectual Property Organization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ARGANOZA Rosalina</dc:creator>
  <cp:keywords>PUBLIC</cp:keywords>
  <cp:lastModifiedBy>JULLIARD Corinne</cp:lastModifiedBy>
  <cp:revision>11</cp:revision>
  <dcterms:created xsi:type="dcterms:W3CDTF">2014-01-29T16:51:57Z</dcterms:created>
  <dcterms:modified xsi:type="dcterms:W3CDTF">2020-07-01T13:50:27Z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
    <vt:lpwstr>Public</vt:lpwstr>
  </property>
  <property fmtid="{D5CDD505-2E9C-101B-9397-08002B2CF9AE}" pid="3" name="JustificationReason">
    <vt:lpwstr>
    </vt:lpwstr>
  </property>
  <property fmtid="{D5CDD505-2E9C-101B-9397-08002B2CF9AE}" pid="4" name="TitusGUID">
    <vt:lpwstr>f962e9e6-22d0-47ac-b6d2-3c97eefe80f6</vt:lpwstr>
  </property>
  <property fmtid="{D5CDD505-2E9C-101B-9397-08002B2CF9AE}" pid="5" name="VisualMarkings">
    <vt:lpwstr>None</vt:lpwstr>
  </property>
  <property fmtid="{D5CDD505-2E9C-101B-9397-08002B2CF9AE}" pid="6" name="Alignment">
    <vt:lpwstr>Centre</vt:lpwstr>
  </property>
  <property fmtid="{D5CDD505-2E9C-101B-9397-08002B2CF9AE}" pid="7" name="Language">
    <vt:lpwstr>English</vt:lpwstr>
  </property>
</Properties>
</file>