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258" r:id="rId2"/>
    <p:sldId id="259" r:id="rId3"/>
  </p:sldIdLst>
  <p:sldSz cx="9144000" cy="6858000" type="screen4x3"/>
  <p:notesSz cx="7086600" cy="10210800"/>
  <p:defaultTextStyle>
    <a:defPPr>
      <a:defRPr lang="en-US"/>
    </a:defPPr>
    <a:lvl1pPr algn="l" rtl="0" fontAlgn="base">
      <a:spcBef>
        <a:spcPct val="5000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5000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5000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5000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5000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581" autoAdjust="0"/>
    <p:restoredTop sz="94635" autoAdjust="0"/>
  </p:normalViewPr>
  <p:slideViewPr>
    <p:cSldViewPr>
      <p:cViewPr>
        <p:scale>
          <a:sx n="70" d="100"/>
          <a:sy n="70" d="100"/>
        </p:scale>
        <p:origin x="-2862" y="-1086"/>
      </p:cViewPr>
      <p:guideLst>
        <p:guide orient="horz" pos="1117"/>
        <p:guide orient="horz" pos="1026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60" d="100"/>
        <a:sy n="160" d="100"/>
      </p:scale>
      <p:origin x="0" y="0"/>
    </p:cViewPr>
  </p:sorterViewPr>
  <p:notesViewPr>
    <p:cSldViewPr showGuides="1">
      <p:cViewPr varScale="1">
        <p:scale>
          <a:sx n="77" d="100"/>
          <a:sy n="77" d="100"/>
        </p:scale>
        <p:origin x="-2094" y="-90"/>
      </p:cViewPr>
      <p:guideLst>
        <p:guide orient="horz" pos="3216"/>
        <p:guide pos="223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3647425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0860" cy="510540"/>
          </a:xfrm>
          <a:prstGeom prst="rect">
            <a:avLst/>
          </a:prstGeom>
        </p:spPr>
        <p:txBody>
          <a:bodyPr vert="horz" lIns="98837" tIns="49419" rIns="98837" bIns="49419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14100" y="0"/>
            <a:ext cx="3070860" cy="510540"/>
          </a:xfrm>
          <a:prstGeom prst="rect">
            <a:avLst/>
          </a:prstGeom>
        </p:spPr>
        <p:txBody>
          <a:bodyPr vert="horz" lIns="98837" tIns="49419" rIns="98837" bIns="49419" rtlCol="0"/>
          <a:lstStyle>
            <a:lvl1pPr algn="r">
              <a:defRPr sz="1300"/>
            </a:lvl1pPr>
          </a:lstStyle>
          <a:p>
            <a:fld id="{57B706DD-2177-4FB9-B877-4EBB59EF95B4}" type="datetimeFigureOut">
              <a:rPr lang="en-US" smtClean="0"/>
              <a:t>5/24/2018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90600" y="765175"/>
            <a:ext cx="5105400" cy="38290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8837" tIns="49419" rIns="98837" bIns="4941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8660" y="4850130"/>
            <a:ext cx="5669280" cy="4594860"/>
          </a:xfrm>
          <a:prstGeom prst="rect">
            <a:avLst/>
          </a:prstGeom>
        </p:spPr>
        <p:txBody>
          <a:bodyPr vert="horz" lIns="98837" tIns="49419" rIns="98837" bIns="4941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698488"/>
            <a:ext cx="3070860" cy="510540"/>
          </a:xfrm>
          <a:prstGeom prst="rect">
            <a:avLst/>
          </a:prstGeom>
        </p:spPr>
        <p:txBody>
          <a:bodyPr vert="horz" lIns="98837" tIns="49419" rIns="98837" bIns="49419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14100" y="9698488"/>
            <a:ext cx="3070860" cy="510540"/>
          </a:xfrm>
          <a:prstGeom prst="rect">
            <a:avLst/>
          </a:prstGeom>
        </p:spPr>
        <p:txBody>
          <a:bodyPr vert="horz" lIns="98837" tIns="49419" rIns="98837" bIns="49419" rtlCol="0" anchor="b"/>
          <a:lstStyle>
            <a:lvl1pPr algn="r">
              <a:defRPr sz="1300"/>
            </a:lvl1pPr>
          </a:lstStyle>
          <a:p>
            <a:fld id="{E782239D-8D80-4B41-8755-36F56F8FD4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37205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0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 lang="en-US" sz="2800" noProof="0" dirty="0" smtClean="0">
                <a:solidFill>
                  <a:srgbClr val="70899B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/>
            <a:r>
              <a:rPr lang="en-US" noProof="0" smtClean="0"/>
              <a:t>Click to edit Master title style</a:t>
            </a:r>
            <a:endParaRPr lang="en-US" noProof="0" dirty="0" smtClean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84213" y="3860800"/>
            <a:ext cx="6400800" cy="1752600"/>
          </a:xfr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4" name="Text Box 7"/>
          <p:cNvSpPr txBox="1">
            <a:spLocks noChangeArrowheads="1"/>
          </p:cNvSpPr>
          <p:nvPr userDrawn="1"/>
        </p:nvSpPr>
        <p:spPr bwMode="auto">
          <a:xfrm>
            <a:off x="5684838" y="1816100"/>
            <a:ext cx="2012950" cy="403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rtl="0" fontAlgn="base">
              <a:lnSpc>
                <a:spcPct val="85000"/>
              </a:lnSpc>
              <a:spcBef>
                <a:spcPct val="0"/>
              </a:spcBef>
              <a:spcAft>
                <a:spcPct val="0"/>
              </a:spcAft>
            </a:pPr>
            <a:r>
              <a:rPr lang="fr-FR" sz="1200" b="1" kern="1200" dirty="0">
                <a:solidFill>
                  <a:srgbClr val="9D0A2B"/>
                </a:solidFill>
                <a:latin typeface="Arial" charset="0"/>
                <a:ea typeface="+mn-ea"/>
                <a:cs typeface="Arial" charset="0"/>
              </a:rPr>
              <a:t>Le système international </a:t>
            </a:r>
          </a:p>
          <a:p>
            <a:pPr algn="l" rtl="0" fontAlgn="base">
              <a:lnSpc>
                <a:spcPct val="85000"/>
              </a:lnSpc>
              <a:spcBef>
                <a:spcPct val="0"/>
              </a:spcBef>
              <a:spcAft>
                <a:spcPct val="0"/>
              </a:spcAft>
            </a:pPr>
            <a:r>
              <a:rPr lang="fr-FR" sz="1200" b="1" kern="1200" dirty="0">
                <a:solidFill>
                  <a:srgbClr val="9D0A2B"/>
                </a:solidFill>
                <a:latin typeface="Arial" charset="0"/>
                <a:ea typeface="+mn-ea"/>
                <a:cs typeface="Arial" charset="0"/>
              </a:rPr>
              <a:t>des brevets</a:t>
            </a: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64088" y="1544759"/>
            <a:ext cx="1005492" cy="2922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3957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H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C87F44-F69E-422C-8535-CD3109F0F54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89051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H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5FCB04-ABC5-4034-8FA5-EB80B4F8071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51428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7"/>
          <p:cNvSpPr txBox="1">
            <a:spLocks noChangeArrowheads="1"/>
          </p:cNvSpPr>
          <p:nvPr userDrawn="1"/>
        </p:nvSpPr>
        <p:spPr bwMode="auto">
          <a:xfrm>
            <a:off x="7614000" y="6202800"/>
            <a:ext cx="1422184" cy="301621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txBody>
          <a:bodyPr wrap="none">
            <a:spAutoFit/>
          </a:bodyPr>
          <a:lstStyle/>
          <a:p>
            <a:pPr algn="l" rtl="0" fontAlgn="base">
              <a:lnSpc>
                <a:spcPct val="85000"/>
              </a:lnSpc>
              <a:spcBef>
                <a:spcPct val="0"/>
              </a:spcBef>
              <a:spcAft>
                <a:spcPct val="0"/>
              </a:spcAft>
            </a:pPr>
            <a:r>
              <a:rPr lang="fr-FR" sz="800" b="1" kern="1200" dirty="0">
                <a:solidFill>
                  <a:srgbClr val="9D0A2B"/>
                </a:solidFill>
                <a:latin typeface="Arial" charset="0"/>
                <a:ea typeface="+mn-ea"/>
                <a:cs typeface="Arial" charset="0"/>
              </a:rPr>
              <a:t>Le système international </a:t>
            </a:r>
          </a:p>
          <a:p>
            <a:pPr algn="l" rtl="0" fontAlgn="base">
              <a:lnSpc>
                <a:spcPct val="85000"/>
              </a:lnSpc>
              <a:spcBef>
                <a:spcPct val="0"/>
              </a:spcBef>
              <a:spcAft>
                <a:spcPct val="0"/>
              </a:spcAft>
            </a:pPr>
            <a:r>
              <a:rPr lang="fr-FR" sz="800" b="1" kern="1200" dirty="0">
                <a:solidFill>
                  <a:srgbClr val="9D0A2B"/>
                </a:solidFill>
                <a:latin typeface="Arial" charset="0"/>
                <a:ea typeface="+mn-ea"/>
                <a:cs typeface="Arial" charset="0"/>
              </a:rPr>
              <a:t>des brevets</a:t>
            </a:r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>
                <a:solidFill>
                  <a:srgbClr val="70899B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fr-CH" dirty="0"/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457200" y="1773238"/>
            <a:ext cx="8229600" cy="4352925"/>
          </a:xfrm>
        </p:spPr>
        <p:txBody>
          <a:bodyPr/>
          <a:lstStyle>
            <a:lvl1pPr marL="342900" indent="-342900">
              <a:buClr>
                <a:srgbClr val="9D0A2B"/>
              </a:buClr>
              <a:buSzPct val="150000"/>
              <a:buFont typeface="Arial" pitchFamily="34" charset="0"/>
              <a:buChar char="■"/>
              <a:defRPr/>
            </a:lvl1pPr>
            <a:lvl2pPr marL="742950" indent="-285750">
              <a:buClr>
                <a:srgbClr val="9D0A2B"/>
              </a:buClr>
              <a:buSzPct val="100000"/>
              <a:buFont typeface="Wingdings" pitchFamily="2" charset="2"/>
              <a:buChar char="q"/>
              <a:defRPr/>
            </a:lvl2pPr>
            <a:lvl3pPr marL="1143000" indent="-228600">
              <a:buClr>
                <a:srgbClr val="9D0A2B"/>
              </a:buClr>
              <a:buSzPct val="100000"/>
              <a:buFont typeface="Wingdings" pitchFamily="2" charset="2"/>
              <a:buChar char="§"/>
              <a:defRPr/>
            </a:lvl3pPr>
            <a:lvl4pPr marL="1600200" indent="-228600">
              <a:buClr>
                <a:srgbClr val="9D0A2B"/>
              </a:buClr>
              <a:buSzPct val="150000"/>
              <a:buFont typeface="Arial" pitchFamily="34" charset="0"/>
              <a:buChar char="■"/>
              <a:defRPr/>
            </a:lvl4pPr>
            <a:lvl5pPr marL="2057400" indent="-228600">
              <a:buClr>
                <a:srgbClr val="9D0A2B"/>
              </a:buClr>
              <a:buSzPct val="150000"/>
              <a:buFont typeface="Arial" pitchFamily="34" charset="0"/>
              <a:buChar char="■"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H" dirty="0"/>
          </a:p>
        </p:txBody>
      </p:sp>
      <p:sp>
        <p:nvSpPr>
          <p:cNvPr id="9" name="TextBox 8"/>
          <p:cNvSpPr txBox="1"/>
          <p:nvPr userDrawn="1"/>
        </p:nvSpPr>
        <p:spPr>
          <a:xfrm>
            <a:off x="0" y="6486737"/>
            <a:ext cx="13516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Bef>
                <a:spcPts val="0"/>
              </a:spcBef>
              <a:defRPr/>
            </a:pPr>
            <a:r>
              <a:rPr lang="en-US" sz="900" dirty="0" smtClean="0"/>
              <a:t>2017</a:t>
            </a:r>
            <a:r>
              <a:rPr lang="en-US" sz="900" baseline="0" dirty="0" smtClean="0"/>
              <a:t> July Changes</a:t>
            </a:r>
            <a:r>
              <a:rPr lang="en-US" sz="900" dirty="0" smtClean="0"/>
              <a:t>-</a:t>
            </a:r>
            <a:fld id="{DA79EEDA-9492-4994-BB18-1005CD6866B1}" type="slidenum">
              <a:rPr lang="en-US" sz="900" smtClean="0"/>
              <a:pPr>
                <a:spcBef>
                  <a:spcPts val="0"/>
                </a:spcBef>
                <a:defRPr/>
              </a:pPr>
              <a:t>‹#›</a:t>
            </a:fld>
            <a:endParaRPr lang="en-US" sz="900" dirty="0" smtClean="0"/>
          </a:p>
          <a:p>
            <a:pPr>
              <a:spcBef>
                <a:spcPts val="0"/>
              </a:spcBef>
              <a:defRPr/>
            </a:pPr>
            <a:r>
              <a:rPr lang="en-US" sz="900" dirty="0" smtClean="0"/>
              <a:t>15.03.2018</a:t>
            </a:r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42272" y="6069657"/>
            <a:ext cx="1005927" cy="167655"/>
          </a:xfrm>
          <a:prstGeom prst="rect">
            <a:avLst/>
          </a:prstGeom>
        </p:spPr>
      </p:pic>
      <p:pic>
        <p:nvPicPr>
          <p:cNvPr id="6" name="Picture 2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07178" y="6062761"/>
            <a:ext cx="609600" cy="190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618255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8EC082-E2BA-4736-9396-74A260CE7D0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46757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238"/>
            <a:ext cx="4038600" cy="43529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H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238"/>
            <a:ext cx="4038600" cy="43529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H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43CD20-1BCC-4C9D-BFDB-3521026AB6C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774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H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H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D4093F-107C-45E0-A025-65FCB919FCD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16212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2C7A2C-614A-4DC6-845D-C9FD0CFDC60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57160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15D710-EA32-43EF-9CFD-E65166C7F2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1452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H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88C303-52BA-4743-9C41-48C2380AC6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98531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fr-CH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9CB6FA-28E1-4D11-A496-3128317E231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56045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773238"/>
            <a:ext cx="8229600" cy="4352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10400" y="0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400" smtClean="0"/>
            </a:lvl1pPr>
          </a:lstStyle>
          <a:p>
            <a:pPr>
              <a:defRPr/>
            </a:pPr>
            <a:fld id="{1AD355A0-319A-494F-80BC-8EAD4028FC9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61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00408C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00408C"/>
          </a:solidFill>
          <a:latin typeface="Arial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00408C"/>
          </a:solidFill>
          <a:latin typeface="Arial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00408C"/>
          </a:solidFill>
          <a:latin typeface="Arial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00408C"/>
          </a:solidFill>
          <a:latin typeface="Arial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00408C"/>
          </a:solidFill>
          <a:latin typeface="Arial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00408C"/>
          </a:solidFill>
          <a:latin typeface="Arial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00408C"/>
          </a:solidFill>
          <a:latin typeface="Arial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00408C"/>
          </a:solidFill>
          <a:latin typeface="Arial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12"/>
          <p:cNvSpPr>
            <a:spLocks noGrp="1" noChangeArrowheads="1"/>
          </p:cNvSpPr>
          <p:nvPr>
            <p:ph type="subTitle" idx="1"/>
          </p:nvPr>
        </p:nvSpPr>
        <p:spPr>
          <a:xfrm>
            <a:off x="1219200" y="3817938"/>
            <a:ext cx="7600950" cy="2417762"/>
          </a:xfrm>
          <a:noFill/>
        </p:spPr>
        <p:txBody>
          <a:bodyPr/>
          <a:lstStyle/>
          <a:p>
            <a:pPr eaLnBrk="1" hangingPunct="1">
              <a:spcBef>
                <a:spcPts val="0"/>
              </a:spcBef>
              <a:tabLst>
                <a:tab pos="268288" algn="l"/>
              </a:tabLst>
            </a:pPr>
            <a:r>
              <a:rPr lang="fr-FR" altLang="en-US" sz="3600" b="1" dirty="0" smtClean="0">
                <a:solidFill>
                  <a:srgbClr val="70869B"/>
                </a:solidFill>
              </a:rPr>
              <a:t>Modifications du Règlement d’exécution du PCT </a:t>
            </a:r>
          </a:p>
          <a:p>
            <a:pPr eaLnBrk="1" hangingPunct="1">
              <a:spcBef>
                <a:spcPts val="0"/>
              </a:spcBef>
              <a:tabLst>
                <a:tab pos="268288" algn="l"/>
              </a:tabLst>
            </a:pPr>
            <a:r>
              <a:rPr lang="fr-FR" altLang="en-US" sz="3600" b="1" dirty="0" smtClean="0">
                <a:solidFill>
                  <a:srgbClr val="70869B"/>
                </a:solidFill>
              </a:rPr>
              <a:t>au 1</a:t>
            </a:r>
            <a:r>
              <a:rPr lang="fr-FR" altLang="en-US" sz="3600" b="1" baseline="30000" dirty="0" smtClean="0">
                <a:solidFill>
                  <a:srgbClr val="70869B"/>
                </a:solidFill>
              </a:rPr>
              <a:t>er</a:t>
            </a:r>
            <a:r>
              <a:rPr lang="fr-FR" altLang="en-US" sz="3600" b="1" dirty="0" smtClean="0">
                <a:solidFill>
                  <a:srgbClr val="70869B"/>
                </a:solidFill>
              </a:rPr>
              <a:t> juillet 2018</a:t>
            </a:r>
          </a:p>
        </p:txBody>
      </p:sp>
      <p:pic>
        <p:nvPicPr>
          <p:cNvPr id="3075" name="Picture 15" descr="Puce-3_pc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2813" y="3444875"/>
            <a:ext cx="3810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507288" cy="758848"/>
          </a:xfrm>
        </p:spPr>
        <p:txBody>
          <a:bodyPr/>
          <a:lstStyle/>
          <a:p>
            <a:r>
              <a:rPr lang="fr-CH" dirty="0" smtClean="0"/>
              <a:t>Modifications du règlement d’exécution</a:t>
            </a:r>
            <a:endParaRPr lang="fr-CH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908720"/>
            <a:ext cx="8568952" cy="5760640"/>
          </a:xfrm>
        </p:spPr>
        <p:txBody>
          <a:bodyPr/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fr-CH" altLang="en-US" sz="2300" dirty="0" smtClean="0"/>
              <a:t>Modifications du barème de taxes</a:t>
            </a:r>
          </a:p>
          <a:p>
            <a:pPr marL="808038" lvl="1" indent="-350838">
              <a:spcBef>
                <a:spcPts val="600"/>
              </a:spcBef>
              <a:spcAft>
                <a:spcPts val="600"/>
              </a:spcAft>
            </a:pPr>
            <a:r>
              <a:rPr lang="fr-CH" altLang="en-US" sz="2300" dirty="0" smtClean="0"/>
              <a:t>Précision: la réduction des taxes de 90% a vocation à bénéficier aux seuls déposants qui déposent des demandes PCT en tant que véritables titulaires des droits y relatifs, et non à ceux qui déposent au nom et pour le compte d’une entité qui n’est pas éligible à une telle réduction (par exemple, le directeur ou un employé d’une société lorsque la demande PCT est déposée au nom de ladite société)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fr-CH" altLang="en-US" sz="2300" dirty="0" smtClean="0"/>
              <a:t>Modifications des règles 4.1.b)ii) et 41.2.b)</a:t>
            </a:r>
          </a:p>
          <a:p>
            <a:pPr marL="808038" lvl="1" indent="-350838">
              <a:spcBef>
                <a:spcPts val="600"/>
              </a:spcBef>
              <a:spcAft>
                <a:spcPts val="600"/>
              </a:spcAft>
            </a:pPr>
            <a:r>
              <a:rPr lang="fr-CH" altLang="en-US" sz="2300" dirty="0" smtClean="0"/>
              <a:t>Certaines corrections ont été apportées aux dispositions qui sont entrées en vigueur le 1</a:t>
            </a:r>
            <a:r>
              <a:rPr lang="fr-CH" altLang="en-US" sz="2300" baseline="30000" dirty="0" smtClean="0"/>
              <a:t>er</a:t>
            </a:r>
            <a:r>
              <a:rPr lang="fr-CH" altLang="en-US" sz="2300" dirty="0" smtClean="0"/>
              <a:t> juillet 2017 concernant la transmission des résultats d’une recherche et d’un classement antérieurs</a:t>
            </a:r>
            <a:endParaRPr lang="fr-CH" altLang="en-US" sz="2300" dirty="0"/>
          </a:p>
        </p:txBody>
      </p:sp>
    </p:spTree>
    <p:extLst>
      <p:ext uri="{BB962C8B-B14F-4D97-AF65-F5344CB8AC3E}">
        <p14:creationId xmlns:p14="http://schemas.microsoft.com/office/powerpoint/2010/main" val="1881001414"/>
      </p:ext>
    </p:extLst>
  </p:cSld>
  <p:clrMapOvr>
    <a:masterClrMapping/>
  </p:clrMapOvr>
</p:sld>
</file>

<file path=ppt/theme/theme1.xml><?xml version="1.0" encoding="utf-8"?>
<a:theme xmlns:a="http://schemas.openxmlformats.org/drawingml/2006/main" name="FR_2010_pct background png">
  <a:themeElements>
    <a:clrScheme name="template_english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emplate_english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template_english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_english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_english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_english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_english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_english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_english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_english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_english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_english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_english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_english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FR_2010_pct background png</Template>
  <TotalTime>1107</TotalTime>
  <Words>130</Words>
  <Application>Microsoft Office PowerPoint</Application>
  <PresentationFormat>On-screen Show (4:3)</PresentationFormat>
  <Paragraphs>7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FR_2010_pct background png</vt:lpstr>
      <vt:lpstr>PowerPoint Presentation</vt:lpstr>
      <vt:lpstr>Modifications du règlement d’exécution</vt:lpstr>
    </vt:vector>
  </TitlesOfParts>
  <Company>World Intellectual Property Organization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Modifications du Règlement d’exécution du PCT au 1er juillet 2018</dc:title>
  <dc:creator>OMPI</dc:creator>
  <cp:lastModifiedBy>RODRIGUEZ Geraldine</cp:lastModifiedBy>
  <cp:revision>203</cp:revision>
  <cp:lastPrinted>2014-07-09T15:06:32Z</cp:lastPrinted>
  <dcterms:created xsi:type="dcterms:W3CDTF">2013-11-18T13:35:34Z</dcterms:created>
  <dcterms:modified xsi:type="dcterms:W3CDTF">2018-05-24T13:07:49Z</dcterms:modified>
</cp:coreProperties>
</file>