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144000" cy="6858000" type="screen4x3"/>
  <p:notesSz cx="7086600" cy="102108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1" autoAdjust="0"/>
    <p:restoredTop sz="94635" autoAdjust="0"/>
  </p:normalViewPr>
  <p:slideViewPr>
    <p:cSldViewPr>
      <p:cViewPr>
        <p:scale>
          <a:sx n="70" d="100"/>
          <a:sy n="70" d="100"/>
        </p:scale>
        <p:origin x="-2862" y="-1086"/>
      </p:cViewPr>
      <p:guideLst>
        <p:guide orient="horz" pos="1117"/>
        <p:guide orient="horz" pos="102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216"/>
        <p:guide pos="22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474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/>
          <a:lstStyle>
            <a:lvl1pPr algn="r">
              <a:defRPr sz="1300"/>
            </a:lvl1pPr>
          </a:lstStyle>
          <a:p>
            <a:fld id="{57B706DD-2177-4FB9-B877-4EBB59EF95B4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5175"/>
            <a:ext cx="5105400" cy="3829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837" tIns="49419" rIns="98837" bIns="494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850130"/>
            <a:ext cx="5669280" cy="4594860"/>
          </a:xfrm>
          <a:prstGeom prst="rect">
            <a:avLst/>
          </a:prstGeom>
        </p:spPr>
        <p:txBody>
          <a:bodyPr vert="horz" lIns="98837" tIns="49419" rIns="98837" bIns="494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698488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9698488"/>
            <a:ext cx="3070860" cy="510540"/>
          </a:xfrm>
          <a:prstGeom prst="rect">
            <a:avLst/>
          </a:prstGeom>
        </p:spPr>
        <p:txBody>
          <a:bodyPr vert="horz" lIns="98837" tIns="49419" rIns="98837" bIns="49419" rtlCol="0" anchor="b"/>
          <a:lstStyle>
            <a:lvl1pPr algn="r">
              <a:defRPr sz="1300"/>
            </a:lvl1pPr>
          </a:lstStyle>
          <a:p>
            <a:fld id="{E782239D-8D80-4B41-8755-36F56F8F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2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lang="en-US" sz="2800" noProof="0" dirty="0" smtClean="0">
                <a:solidFill>
                  <a:srgbClr val="70899B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5684838" y="1816100"/>
            <a:ext cx="201295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200" b="1" kern="1200" dirty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Le système international 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200" b="1" kern="1200" dirty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des brevets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544759"/>
            <a:ext cx="1005492" cy="29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87F44-F69E-422C-8535-CD3109F0F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0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FCB04-ABC5-4034-8FA5-EB80B4F80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4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7614000" y="6202800"/>
            <a:ext cx="1422184" cy="301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800" b="1" kern="1200" dirty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Le système international 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800" b="1" kern="1200" dirty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des brevets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86737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2017</a:t>
            </a:r>
            <a:r>
              <a:rPr lang="en-US" sz="900" baseline="0" dirty="0" smtClean="0"/>
              <a:t> July Changes</a:t>
            </a:r>
            <a:r>
              <a:rPr lang="en-US" sz="900" dirty="0" smtClean="0"/>
              <a:t>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15.03.2018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178" y="6062761"/>
            <a:ext cx="609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82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EC082-E2BA-4736-9396-74A260CE7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7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3CD20-1BCC-4C9D-BFDB-3521026AB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4093F-107C-45E0-A025-65FCB919F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2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C7A2C-614A-4DC6-845D-C9FD0CFDC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1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5D710-EA32-43EF-9CFD-E65166C7F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4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C303-52BA-4743-9C41-48C2380AC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5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CB6FA-28E1-4D11-A496-3128317E2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0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1AD355A0-319A-494F-80BC-8EAD4028F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7938"/>
            <a:ext cx="7600950" cy="2417762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  <a:tabLst>
                <a:tab pos="268288" algn="l"/>
              </a:tabLst>
            </a:pPr>
            <a:r>
              <a:rPr lang="fr-FR" altLang="en-US" sz="3600" b="1" dirty="0" smtClean="0">
                <a:solidFill>
                  <a:srgbClr val="70869B"/>
                </a:solidFill>
              </a:rPr>
              <a:t>Modifications du Règlement d’exécution du PCT </a:t>
            </a:r>
          </a:p>
          <a:p>
            <a:pPr eaLnBrk="1" hangingPunct="1">
              <a:spcBef>
                <a:spcPts val="0"/>
              </a:spcBef>
              <a:tabLst>
                <a:tab pos="268288" algn="l"/>
              </a:tabLst>
            </a:pPr>
            <a:r>
              <a:rPr lang="fr-FR" altLang="en-US" sz="3600" b="1" dirty="0" smtClean="0">
                <a:solidFill>
                  <a:srgbClr val="70869B"/>
                </a:solidFill>
              </a:rPr>
              <a:t>au 1</a:t>
            </a:r>
            <a:r>
              <a:rPr lang="fr-FR" altLang="en-US" sz="3600" b="1" baseline="30000" dirty="0" smtClean="0">
                <a:solidFill>
                  <a:srgbClr val="70869B"/>
                </a:solidFill>
              </a:rPr>
              <a:t>er</a:t>
            </a:r>
            <a:r>
              <a:rPr lang="fr-FR" altLang="en-US" sz="3600" b="1" dirty="0" smtClean="0">
                <a:solidFill>
                  <a:srgbClr val="70869B"/>
                </a:solidFill>
              </a:rPr>
              <a:t> juillet 2018</a:t>
            </a:r>
          </a:p>
        </p:txBody>
      </p:sp>
      <p:pic>
        <p:nvPicPr>
          <p:cNvPr id="3075" name="Picture 15" descr="Puce-3_p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3" y="3444875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507288" cy="758848"/>
          </a:xfrm>
        </p:spPr>
        <p:txBody>
          <a:bodyPr/>
          <a:lstStyle/>
          <a:p>
            <a:r>
              <a:rPr lang="fr-CH" dirty="0" smtClean="0"/>
              <a:t>Modifications du règlement d’exécution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568952" cy="576064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CH" altLang="en-US" sz="2300" dirty="0" smtClean="0"/>
              <a:t>Modifications du barème de taxes</a:t>
            </a:r>
          </a:p>
          <a:p>
            <a:pPr marL="808038" lvl="1" indent="-350838">
              <a:spcBef>
                <a:spcPts val="600"/>
              </a:spcBef>
              <a:spcAft>
                <a:spcPts val="600"/>
              </a:spcAft>
            </a:pPr>
            <a:r>
              <a:rPr lang="fr-CH" altLang="en-US" sz="2300" dirty="0" smtClean="0"/>
              <a:t>Précision: la réduction des taxes de 90% a vocation à bénéficier aux seuls déposants qui déposent des demandes PCT en tant que véritables titulaires des droits y relatifs, et non à ceux qui déposent au nom et pour le compte d’une entité qui n’est pas éligible à une telle réduction (par exemple, le directeur ou un employé d’une société lorsque la demande PCT est déposée au nom de ladite société)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CH" altLang="en-US" sz="2300" dirty="0" smtClean="0"/>
              <a:t>Modifications des règles 4.1.b)ii) et 41.2.b)</a:t>
            </a:r>
          </a:p>
          <a:p>
            <a:pPr marL="808038" lvl="1" indent="-350838">
              <a:spcBef>
                <a:spcPts val="600"/>
              </a:spcBef>
              <a:spcAft>
                <a:spcPts val="600"/>
              </a:spcAft>
            </a:pPr>
            <a:r>
              <a:rPr lang="fr-CH" altLang="en-US" sz="2300" dirty="0" smtClean="0"/>
              <a:t>Certaines corrections ont été apportées aux dispositions qui sont entrées en vigueur le 1</a:t>
            </a:r>
            <a:r>
              <a:rPr lang="fr-CH" altLang="en-US" sz="2300" baseline="30000" dirty="0" smtClean="0"/>
              <a:t>er</a:t>
            </a:r>
            <a:r>
              <a:rPr lang="fr-CH" altLang="en-US" sz="2300" dirty="0" smtClean="0"/>
              <a:t> juillet 2017 concernant la transmission des résultats d’une recherche et d’un classement antérieurs</a:t>
            </a:r>
            <a:endParaRPr lang="fr-CH" altLang="en-US" sz="2300" dirty="0"/>
          </a:p>
        </p:txBody>
      </p:sp>
    </p:spTree>
    <p:extLst>
      <p:ext uri="{BB962C8B-B14F-4D97-AF65-F5344CB8AC3E}">
        <p14:creationId xmlns:p14="http://schemas.microsoft.com/office/powerpoint/2010/main" val="1881001414"/>
      </p:ext>
    </p:extLst>
  </p:cSld>
  <p:clrMapOvr>
    <a:masterClrMapping/>
  </p:clrMapOvr>
</p:sld>
</file>

<file path=ppt/theme/theme1.xml><?xml version="1.0" encoding="utf-8"?>
<a:theme xmlns:a="http://schemas.openxmlformats.org/drawingml/2006/main" name="FR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FR_2010_pct background png</Template>
  <TotalTime>1107</TotalTime>
  <Words>130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FR_2010_pct background png</vt:lpstr>
      <vt:lpstr>PowerPoint Presentation</vt:lpstr>
      <vt:lpstr>Modifications du règlement d’exécution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Modifications du Règlement d’exécution du PCT au 1er juillet 2018</dc:title>
  <dc:creator>OMPI</dc:creator>
  <cp:lastModifiedBy>RODRIGUEZ Geraldine</cp:lastModifiedBy>
  <cp:revision>203</cp:revision>
  <cp:lastPrinted>2014-07-09T15:06:32Z</cp:lastPrinted>
  <dcterms:created xsi:type="dcterms:W3CDTF">2013-11-18T13:35:34Z</dcterms:created>
  <dcterms:modified xsi:type="dcterms:W3CDTF">2018-05-24T13:07:49Z</dcterms:modified>
</cp:coreProperties>
</file>