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78" r:id="rId3"/>
    <p:sldId id="277" r:id="rId4"/>
    <p:sldId id="274" r:id="rId5"/>
  </p:sldIdLst>
  <p:sldSz cx="9144000" cy="6858000" type="screen4x3"/>
  <p:notesSz cx="7086600" cy="102108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024" autoAdjust="0"/>
    <p:restoredTop sz="94635" autoAdjust="0"/>
  </p:normalViewPr>
  <p:slideViewPr>
    <p:cSldViewPr>
      <p:cViewPr varScale="1">
        <p:scale>
          <a:sx n="108" d="100"/>
          <a:sy n="108" d="100"/>
        </p:scale>
        <p:origin x="-516" y="-96"/>
      </p:cViewPr>
      <p:guideLst>
        <p:guide orient="horz" pos="1117"/>
        <p:guide orient="horz" pos="102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216"/>
        <p:guide pos="22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474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/>
          <a:lstStyle>
            <a:lvl1pPr algn="r">
              <a:defRPr sz="1300"/>
            </a:lvl1pPr>
          </a:lstStyle>
          <a:p>
            <a:fld id="{57B706DD-2177-4FB9-B877-4EBB59EF95B4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5175"/>
            <a:ext cx="5105400" cy="3829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837" tIns="49419" rIns="98837" bIns="494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850130"/>
            <a:ext cx="5669280" cy="4594860"/>
          </a:xfrm>
          <a:prstGeom prst="rect">
            <a:avLst/>
          </a:prstGeom>
        </p:spPr>
        <p:txBody>
          <a:bodyPr vert="horz" lIns="98837" tIns="49419" rIns="98837" bIns="494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98488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9698488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 anchor="b"/>
          <a:lstStyle>
            <a:lvl1pPr algn="r">
              <a:defRPr sz="1300"/>
            </a:lvl1pPr>
          </a:lstStyle>
          <a:p>
            <a:fld id="{E782239D-8D80-4B41-8755-36F56F8F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2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05400" cy="382905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05400" cy="382905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02800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486737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2017</a:t>
            </a:r>
            <a:r>
              <a:rPr lang="en-US" sz="900" baseline="0" dirty="0" smtClean="0"/>
              <a:t> July Changes</a:t>
            </a:r>
            <a:r>
              <a:rPr lang="en-US" sz="900" dirty="0" smtClean="0"/>
              <a:t>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24.01.2017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817938"/>
            <a:ext cx="7600950" cy="2417762"/>
          </a:xfrm>
          <a:noFill/>
        </p:spPr>
        <p:txBody>
          <a:bodyPr/>
          <a:lstStyle/>
          <a:p>
            <a:pPr eaLnBrk="1" hangingPunct="1">
              <a:spcBef>
                <a:spcPts val="0"/>
              </a:spcBef>
              <a:tabLst>
                <a:tab pos="268288" algn="l"/>
              </a:tabLst>
            </a:pPr>
            <a:r>
              <a:rPr lang="fr-FR" altLang="en-US" sz="3600" b="1" dirty="0" smtClean="0">
                <a:solidFill>
                  <a:srgbClr val="70869B"/>
                </a:solidFill>
              </a:rPr>
              <a:t>Modifications du Règlement d’exécution du PCT </a:t>
            </a:r>
          </a:p>
          <a:p>
            <a:pPr eaLnBrk="1" hangingPunct="1">
              <a:spcBef>
                <a:spcPts val="0"/>
              </a:spcBef>
              <a:tabLst>
                <a:tab pos="268288" algn="l"/>
              </a:tabLst>
            </a:pPr>
            <a:r>
              <a:rPr lang="fr-FR" altLang="en-US" sz="3600" b="1" dirty="0" smtClean="0">
                <a:solidFill>
                  <a:srgbClr val="70869B"/>
                </a:solidFill>
              </a:rPr>
              <a:t>au 1</a:t>
            </a:r>
            <a:r>
              <a:rPr lang="fr-FR" altLang="en-US" sz="3600" b="1" baseline="30000" dirty="0" smtClean="0">
                <a:solidFill>
                  <a:srgbClr val="70869B"/>
                </a:solidFill>
              </a:rPr>
              <a:t>er</a:t>
            </a:r>
            <a:r>
              <a:rPr lang="fr-FR" altLang="en-US" sz="3600" b="1" dirty="0" smtClean="0">
                <a:solidFill>
                  <a:srgbClr val="70869B"/>
                </a:solidFill>
              </a:rPr>
              <a:t> juillet 2017</a:t>
            </a:r>
          </a:p>
        </p:txBody>
      </p:sp>
      <p:pic>
        <p:nvPicPr>
          <p:cNvPr id="3075" name="Picture 15" descr="Puce-3_p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44487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542" y="1340768"/>
            <a:ext cx="8446937" cy="468052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CH" altLang="en-US" sz="2600" dirty="0" smtClean="0"/>
              <a:t>Modifications de la règle 45</a:t>
            </a:r>
            <a:r>
              <a:rPr lang="fr-CH" altLang="en-US" sz="2600" i="1" dirty="0" smtClean="0"/>
              <a:t>bis</a:t>
            </a:r>
            <a:r>
              <a:rPr lang="fr-CH" altLang="en-US" sz="2600" dirty="0" smtClean="0"/>
              <a:t>.1</a:t>
            </a:r>
          </a:p>
          <a:p>
            <a:pPr marL="806450" lvl="1" indent="-349250">
              <a:spcBef>
                <a:spcPts val="600"/>
              </a:spcBef>
              <a:spcAft>
                <a:spcPts val="600"/>
              </a:spcAft>
            </a:pPr>
            <a:r>
              <a:rPr lang="fr-CH" altLang="en-US" sz="2600" dirty="0"/>
              <a:t>e</a:t>
            </a:r>
            <a:r>
              <a:rPr lang="fr-CH" altLang="en-US" sz="2600" dirty="0" smtClean="0"/>
              <a:t>xtension du délai pour demander une recherche internationale supplémentaire, délai porté de 19 à 22 mois à compter de la date de priorité</a:t>
            </a:r>
          </a:p>
          <a:p>
            <a:pPr marL="806450" lvl="1" indent="-349250">
              <a:spcBef>
                <a:spcPts val="600"/>
              </a:spcBef>
              <a:spcAft>
                <a:spcPts val="600"/>
              </a:spcAft>
            </a:pPr>
            <a:r>
              <a:rPr lang="fr-CH" altLang="en-US" sz="2600" dirty="0" smtClean="0"/>
              <a:t>applicable à toute demande internationale, quelle que soit sa date de dépôt international, à l’égard de laquelle le délai (initial) de 19 mois pour présenter une demande de recherche supplémentaire n’a pas encore expiré au            1</a:t>
            </a:r>
            <a:r>
              <a:rPr lang="fr-CH" altLang="en-US" sz="2600" baseline="30000" dirty="0" smtClean="0"/>
              <a:t>er</a:t>
            </a:r>
            <a:r>
              <a:rPr lang="fr-CH" altLang="en-US" sz="2600" dirty="0" smtClean="0"/>
              <a:t> juillet 2017</a:t>
            </a:r>
            <a:endParaRPr lang="fr-CH" altLang="en-US" sz="26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88888" y="260648"/>
            <a:ext cx="8568952" cy="720080"/>
          </a:xfrm>
        </p:spPr>
        <p:txBody>
          <a:bodyPr/>
          <a:lstStyle/>
          <a:p>
            <a:r>
              <a:rPr lang="fr-CH" sz="3400" dirty="0"/>
              <a:t>Modifications du règlement d’exécution </a:t>
            </a:r>
            <a:r>
              <a:rPr lang="fr-CH" sz="3400" dirty="0" smtClean="0"/>
              <a:t>(</a:t>
            </a:r>
            <a:r>
              <a:rPr lang="fr-CH" sz="3400" dirty="0"/>
              <a:t>1</a:t>
            </a:r>
            <a:r>
              <a:rPr lang="fr-CH" sz="3400" dirty="0" smtClean="0"/>
              <a:t>)</a:t>
            </a:r>
            <a:endParaRPr lang="en-US" alt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205788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8888" y="44624"/>
            <a:ext cx="8568952" cy="720080"/>
          </a:xfrm>
        </p:spPr>
        <p:txBody>
          <a:bodyPr/>
          <a:lstStyle/>
          <a:p>
            <a:r>
              <a:rPr lang="fr-CH" sz="3400" dirty="0"/>
              <a:t>Modifications du règlement d’exécution </a:t>
            </a:r>
            <a:r>
              <a:rPr lang="fr-CH" sz="3400" dirty="0" smtClean="0"/>
              <a:t>(</a:t>
            </a:r>
            <a:r>
              <a:rPr lang="fr-CH" sz="3400" dirty="0"/>
              <a:t>2</a:t>
            </a:r>
            <a:r>
              <a:rPr lang="fr-CH" sz="3400" dirty="0" smtClean="0"/>
              <a:t>)</a:t>
            </a:r>
            <a:endParaRPr lang="en-US" altLang="en-US" sz="34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208" y="764704"/>
            <a:ext cx="8680288" cy="5937336"/>
          </a:xfrm>
        </p:spPr>
        <p:txBody>
          <a:bodyPr/>
          <a:lstStyle/>
          <a:p>
            <a:r>
              <a:rPr lang="fr-CH" sz="1700" dirty="0" smtClean="0"/>
              <a:t>Modifications des règles 12</a:t>
            </a:r>
            <a:r>
              <a:rPr lang="fr-CH" sz="1700" i="1" dirty="0" smtClean="0"/>
              <a:t>bis</a:t>
            </a:r>
            <a:r>
              <a:rPr lang="fr-CH" sz="1700" dirty="0" smtClean="0"/>
              <a:t>, 23</a:t>
            </a:r>
            <a:r>
              <a:rPr lang="fr-CH" sz="1700" i="1" dirty="0" smtClean="0"/>
              <a:t>bis</a:t>
            </a:r>
            <a:r>
              <a:rPr lang="fr-CH" sz="1700" dirty="0" smtClean="0"/>
              <a:t> et 41 </a:t>
            </a:r>
          </a:p>
          <a:p>
            <a:pPr lvl="1"/>
            <a:r>
              <a:rPr lang="fr-CH" sz="1700" dirty="0" smtClean="0"/>
              <a:t>Transmission </a:t>
            </a:r>
            <a:r>
              <a:rPr lang="fr-CH" sz="1700" dirty="0"/>
              <a:t>par l’office récepteur des résultats de recherche et de classement antérieurs à l’administration chargée de la recherche </a:t>
            </a:r>
            <a:r>
              <a:rPr lang="fr-CH" sz="1700" dirty="0" smtClean="0"/>
              <a:t>internationale</a:t>
            </a:r>
            <a:endParaRPr lang="en-US" sz="1700" dirty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CH" sz="1700" b="1" u="sng" dirty="0" smtClean="0"/>
              <a:t>Règle générale </a:t>
            </a:r>
            <a:r>
              <a:rPr lang="fr-CH" sz="1700" b="1" dirty="0" smtClean="0"/>
              <a:t>:  </a:t>
            </a:r>
            <a:r>
              <a:rPr lang="fr-CH" sz="1700" dirty="0"/>
              <a:t>Les offices récepteurs</a:t>
            </a:r>
            <a:r>
              <a:rPr lang="fr-CH" sz="1700" b="1" dirty="0"/>
              <a:t> </a:t>
            </a:r>
            <a:r>
              <a:rPr lang="fr-CH" sz="1700" dirty="0"/>
              <a:t>transmettent les résultats de toute recherche ou tout classement effectués à l’égard d’une ou plusieurs demandes antérieures à l’administration chargée de la recherche </a:t>
            </a:r>
            <a:r>
              <a:rPr lang="fr-CH" sz="1700" dirty="0" smtClean="0"/>
              <a:t>internationale</a:t>
            </a:r>
            <a:endParaRPr lang="en-US" sz="1700" dirty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CH" sz="1700" b="1" u="sng" dirty="0" smtClean="0"/>
              <a:t>Exception </a:t>
            </a:r>
            <a:r>
              <a:rPr lang="fr-CH" sz="1700" b="1" dirty="0" smtClean="0"/>
              <a:t>:</a:t>
            </a:r>
            <a:endParaRPr lang="fr-CH" sz="1700" dirty="0"/>
          </a:p>
          <a:p>
            <a:pPr marL="1701800" lvl="3" indent="-330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CH" sz="1700" dirty="0" smtClean="0"/>
              <a:t>Les </a:t>
            </a:r>
            <a:r>
              <a:rPr lang="fr-CH" sz="1700" dirty="0"/>
              <a:t>offices récepteurs qui ont informé le Bureau international (avant le </a:t>
            </a:r>
            <a:r>
              <a:rPr lang="fr-CH" sz="1700" dirty="0" smtClean="0"/>
              <a:t>14 avril </a:t>
            </a:r>
            <a:r>
              <a:rPr lang="fr-CH" sz="1700" dirty="0"/>
              <a:t>2016) de l’incompatibilité de cette disposition avec leur législation nationale ne sont pas tenus de transmettre les informations </a:t>
            </a:r>
            <a:r>
              <a:rPr lang="fr-CH" sz="1700" dirty="0" smtClean="0"/>
              <a:t>considérées</a:t>
            </a:r>
          </a:p>
          <a:p>
            <a:pPr marL="1701800" lvl="3" indent="-330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CH" sz="1700" dirty="0" smtClean="0"/>
              <a:t>Même </a:t>
            </a:r>
            <a:r>
              <a:rPr lang="fr-CH" sz="1700" dirty="0"/>
              <a:t>dans les cas où la transmission de telles informations est compatible avec la législation </a:t>
            </a:r>
            <a:r>
              <a:rPr lang="fr-CH" sz="1700" dirty="0" smtClean="0"/>
              <a:t>nationale de l’office récepteur, </a:t>
            </a:r>
            <a:r>
              <a:rPr lang="fr-CH" sz="1700" dirty="0"/>
              <a:t>le dispositif permet aux déposants de demander expressément, au moment du </a:t>
            </a:r>
            <a:r>
              <a:rPr lang="fr-CH" sz="1700" dirty="0" smtClean="0"/>
              <a:t>dépôt de la demande internationale, </a:t>
            </a:r>
            <a:r>
              <a:rPr lang="fr-CH" sz="1700" dirty="0"/>
              <a:t>que les informations considérées ne soient pas </a:t>
            </a:r>
            <a:r>
              <a:rPr lang="fr-CH" sz="1700" dirty="0" smtClean="0"/>
              <a:t>transmises, </a:t>
            </a:r>
            <a:r>
              <a:rPr lang="fr-CH" sz="1700" dirty="0"/>
              <a:t>si l’office récepteur a informé le Bureau international en conséquence (avant le 14 avril 2016) </a:t>
            </a:r>
            <a:endParaRPr lang="en-US" sz="17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sz="1700" dirty="0"/>
              <a:t>S’applique aux demandes internationales dont la date de dépôt </a:t>
            </a:r>
            <a:r>
              <a:rPr lang="fr-CH" sz="1700" dirty="0" smtClean="0"/>
              <a:t>         international est </a:t>
            </a:r>
            <a:r>
              <a:rPr lang="fr-CH" sz="1700" dirty="0"/>
              <a:t>le 1</a:t>
            </a:r>
            <a:r>
              <a:rPr lang="fr-CH" sz="1700" baseline="30000" dirty="0"/>
              <a:t>er</a:t>
            </a:r>
            <a:r>
              <a:rPr lang="fr-CH" sz="1700" dirty="0"/>
              <a:t> </a:t>
            </a:r>
            <a:r>
              <a:rPr lang="fr-CH" sz="1700" dirty="0" smtClean="0"/>
              <a:t>juillet 2017, </a:t>
            </a:r>
            <a:r>
              <a:rPr lang="fr-CH" sz="1700" dirty="0"/>
              <a:t>ou une date ultérieure </a:t>
            </a:r>
            <a:endParaRPr lang="en-US" sz="17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536526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8888" y="116632"/>
            <a:ext cx="8568952" cy="648072"/>
          </a:xfrm>
        </p:spPr>
        <p:txBody>
          <a:bodyPr/>
          <a:lstStyle/>
          <a:p>
            <a:r>
              <a:rPr lang="fr-CH" sz="3400" dirty="0"/>
              <a:t>Modifications du règlement d’exécution </a:t>
            </a:r>
            <a:r>
              <a:rPr lang="fr-CH" sz="3400" dirty="0" smtClean="0"/>
              <a:t>(</a:t>
            </a:r>
            <a:r>
              <a:rPr lang="fr-CH" sz="3400" dirty="0"/>
              <a:t>3</a:t>
            </a:r>
            <a:r>
              <a:rPr lang="fr-CH" sz="3400" dirty="0" smtClean="0"/>
              <a:t>)</a:t>
            </a:r>
            <a:endParaRPr lang="en-US" altLang="en-US" sz="34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208" y="764704"/>
            <a:ext cx="8680288" cy="5763824"/>
          </a:xfrm>
        </p:spPr>
        <p:txBody>
          <a:bodyPr/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fr-CH" sz="1600" dirty="0" smtClean="0"/>
              <a:t>Modifications des règles 86 et 95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sz="1600" dirty="0" smtClean="0"/>
              <a:t>Obligation pour les offices désignés de fournir au Bureau international des informations relatives à l’ouverture de la phase nationale, et des données y relatives, dans le délai prescrit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Les </a:t>
            </a:r>
            <a:r>
              <a:rPr lang="en-GB" sz="1600" dirty="0" err="1"/>
              <a:t>informations</a:t>
            </a:r>
            <a:r>
              <a:rPr lang="en-GB" sz="1600" dirty="0"/>
              <a:t> </a:t>
            </a:r>
            <a:r>
              <a:rPr lang="en-GB" sz="1600" dirty="0" err="1"/>
              <a:t>dont</a:t>
            </a:r>
            <a:r>
              <a:rPr lang="en-GB" sz="1600" dirty="0"/>
              <a:t> la transmission </a:t>
            </a:r>
            <a:r>
              <a:rPr lang="en-GB" sz="1600" dirty="0" err="1"/>
              <a:t>est</a:t>
            </a:r>
            <a:r>
              <a:rPr lang="en-GB" sz="1600" dirty="0"/>
              <a:t> </a:t>
            </a:r>
            <a:r>
              <a:rPr lang="en-GB" sz="1600" dirty="0" err="1"/>
              <a:t>requise</a:t>
            </a:r>
            <a:r>
              <a:rPr lang="en-GB" sz="1600" dirty="0"/>
              <a:t> </a:t>
            </a:r>
            <a:r>
              <a:rPr lang="en-GB" sz="1600" dirty="0" err="1"/>
              <a:t>sont</a:t>
            </a:r>
            <a:r>
              <a:rPr lang="en-GB" sz="1600" dirty="0"/>
              <a:t>:</a:t>
            </a:r>
            <a:endParaRPr lang="en-US" sz="1600" dirty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CH" sz="1600" dirty="0"/>
              <a:t>la date d’ouverture de la phase nationale </a:t>
            </a:r>
            <a:endParaRPr lang="en-US" sz="1600" dirty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CH" sz="1600" dirty="0"/>
              <a:t>le numéro de dépôt de la demande nationale </a:t>
            </a:r>
            <a:endParaRPr lang="en-US" sz="1600" dirty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CH" sz="1600" dirty="0"/>
              <a:t>le numéro et la date de la publication nationale </a:t>
            </a:r>
            <a:endParaRPr lang="en-US" sz="1600" dirty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CH" sz="1600" dirty="0"/>
              <a:t>la date de délivrance, le numéro de dépôt et la date de la publication nationale telle de </a:t>
            </a:r>
            <a:r>
              <a:rPr lang="fr-CH" sz="1600" dirty="0" smtClean="0"/>
              <a:t>délivrée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sz="1600" dirty="0" smtClean="0"/>
              <a:t>Le délai pour </a:t>
            </a:r>
            <a:r>
              <a:rPr lang="fr-CH" sz="1600" dirty="0"/>
              <a:t>la transmission des informations : 2 mois à compter de l’évènement (ou dans un délai raisonnable après celui-ci) </a:t>
            </a:r>
            <a:endParaRPr lang="fr-CH" sz="16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sz="1600" dirty="0" smtClean="0"/>
              <a:t>L’objectif est de permettre une meilleure visibilité du statut de la demande internationale pendant l’ouverture de la phase nationale, sur PATENTSCOPE, sous l’onglet ‘Phase nationale’</a:t>
            </a:r>
            <a:endParaRPr lang="en-US" sz="16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sz="1600" dirty="0"/>
              <a:t>S’appliquent aux demandes internationales à l’égard desquelles les actes requis pour l’ouverture des phases </a:t>
            </a:r>
            <a:r>
              <a:rPr lang="fr-CH" sz="1600" dirty="0" smtClean="0"/>
              <a:t>nationales en </a:t>
            </a:r>
            <a:r>
              <a:rPr lang="fr-CH" sz="1600" smtClean="0"/>
              <a:t>vertu des articles </a:t>
            </a:r>
            <a:r>
              <a:rPr lang="fr-CH" sz="1600" dirty="0"/>
              <a:t>22 </a:t>
            </a:r>
            <a:r>
              <a:rPr lang="fr-CH" sz="1600"/>
              <a:t>et </a:t>
            </a:r>
            <a:r>
              <a:rPr lang="fr-CH" sz="1600" smtClean="0"/>
              <a:t>39 </a:t>
            </a:r>
            <a:r>
              <a:rPr lang="fr-CH" sz="1600" dirty="0" smtClean="0"/>
              <a:t>sont                    accomplis </a:t>
            </a:r>
            <a:r>
              <a:rPr lang="fr-CH" sz="1600" dirty="0"/>
              <a:t>le 1</a:t>
            </a:r>
            <a:r>
              <a:rPr lang="fr-CH" sz="1600" baseline="30000" dirty="0"/>
              <a:t>er</a:t>
            </a:r>
            <a:r>
              <a:rPr lang="fr-CH" sz="1600" dirty="0"/>
              <a:t> juillet 2017, ou à une date ultérieure </a:t>
            </a:r>
            <a:endParaRPr lang="en-US" sz="16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8095821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FR_2010_pct background png</Template>
  <TotalTime>1099</TotalTime>
  <Words>453</Words>
  <Application>Microsoft Office PowerPoint</Application>
  <PresentationFormat>On-screen Show (4:3)</PresentationFormat>
  <Paragraphs>25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FR_2010_pct background png</vt:lpstr>
      <vt:lpstr>PowerPoint Presentation</vt:lpstr>
      <vt:lpstr>Modifications du règlement d’exécution (1)</vt:lpstr>
      <vt:lpstr>Modifications du règlement d’exécution (2)</vt:lpstr>
      <vt:lpstr>Modifications du règlement d’exécution (3)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PCT</dc:title>
  <dc:creator>WIPO</dc:creator>
  <cp:lastModifiedBy>RODRIGUEZ Geraldine</cp:lastModifiedBy>
  <cp:revision>200</cp:revision>
  <cp:lastPrinted>2014-07-09T15:06:32Z</cp:lastPrinted>
  <dcterms:created xsi:type="dcterms:W3CDTF">2013-11-18T13:35:34Z</dcterms:created>
  <dcterms:modified xsi:type="dcterms:W3CDTF">2017-02-07T14:57:56Z</dcterms:modified>
</cp:coreProperties>
</file>