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68" r:id="rId3"/>
    <p:sldId id="272" r:id="rId4"/>
  </p:sldIdLst>
  <p:sldSz cx="9144000" cy="6858000" type="screen4x3"/>
  <p:notesSz cx="7086600" cy="102108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006" autoAdjust="0"/>
    <p:restoredTop sz="94660"/>
  </p:normalViewPr>
  <p:slideViewPr>
    <p:cSldViewPr>
      <p:cViewPr>
        <p:scale>
          <a:sx n="80" d="100"/>
          <a:sy n="80" d="100"/>
        </p:scale>
        <p:origin x="-372" y="-72"/>
      </p:cViewPr>
      <p:guideLst>
        <p:guide orient="horz" pos="1137"/>
        <p:guide orient="horz" pos="10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472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216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47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r">
              <a:defRPr sz="1300"/>
            </a:lvl1pPr>
          </a:lstStyle>
          <a:p>
            <a:fld id="{57B706DD-2177-4FB9-B877-4EBB59EF95B4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37" tIns="49419" rIns="98837" bIns="494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0" y="4850130"/>
            <a:ext cx="5669280" cy="4594860"/>
          </a:xfrm>
          <a:prstGeom prst="rect">
            <a:avLst/>
          </a:prstGeom>
        </p:spPr>
        <p:txBody>
          <a:bodyPr vert="horz" lIns="98837" tIns="49419" rIns="98837" bIns="494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r">
              <a:defRPr sz="1300"/>
            </a:lvl1pPr>
          </a:lstStyle>
          <a:p>
            <a:fld id="{E782239D-8D80-4B41-8755-36F56F8FD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05400" cy="382905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5175"/>
            <a:ext cx="5105400" cy="382905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427113"/>
            <a:ext cx="219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 2015 Rule changes 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06.05.2015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17938"/>
            <a:ext cx="7600950" cy="2417762"/>
          </a:xfrm>
          <a:noFill/>
        </p:spPr>
        <p:txBody>
          <a:bodyPr/>
          <a:lstStyle/>
          <a:p>
            <a:pPr eaLnBrk="1" hangingPunct="1">
              <a:tabLst>
                <a:tab pos="268288" algn="l"/>
              </a:tabLst>
            </a:pPr>
            <a:r>
              <a:rPr lang="fr-FR" altLang="en-US" sz="3600" b="1" dirty="0" smtClean="0">
                <a:solidFill>
                  <a:srgbClr val="70869B"/>
                </a:solidFill>
              </a:rPr>
              <a:t>Modifications du Règlement d’exécution du PCT </a:t>
            </a:r>
          </a:p>
          <a:p>
            <a:pPr eaLnBrk="1" hangingPunct="1">
              <a:tabLst>
                <a:tab pos="268288" algn="l"/>
              </a:tabLst>
            </a:pPr>
            <a:r>
              <a:rPr lang="fr-FR" altLang="en-US" sz="3600" b="1" dirty="0" smtClean="0">
                <a:solidFill>
                  <a:srgbClr val="70869B"/>
                </a:solidFill>
              </a:rPr>
              <a:t>au 1</a:t>
            </a:r>
            <a:r>
              <a:rPr lang="fr-FR" altLang="en-US" sz="3600" b="1" baseline="30000" dirty="0" smtClean="0">
                <a:solidFill>
                  <a:srgbClr val="70869B"/>
                </a:solidFill>
              </a:rPr>
              <a:t>er</a:t>
            </a:r>
            <a:r>
              <a:rPr lang="fr-FR" altLang="en-US" sz="3600" b="1" dirty="0" smtClean="0">
                <a:solidFill>
                  <a:srgbClr val="70869B"/>
                </a:solidFill>
              </a:rPr>
              <a:t> juillet 2015</a:t>
            </a:r>
          </a:p>
        </p:txBody>
      </p:sp>
      <p:pic>
        <p:nvPicPr>
          <p:cNvPr id="3075" name="Picture 15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444875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875" y="188640"/>
            <a:ext cx="8951403" cy="917922"/>
          </a:xfrm>
        </p:spPr>
        <p:txBody>
          <a:bodyPr/>
          <a:lstStyle/>
          <a:p>
            <a:r>
              <a:rPr lang="fr-FR" dirty="0" smtClean="0"/>
              <a:t>Modifications du règlement d’exécution (1)</a:t>
            </a:r>
            <a:endParaRPr lang="fr-FR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688" y="1172244"/>
            <a:ext cx="8658808" cy="5581757"/>
          </a:xfrm>
          <a:noFill/>
          <a:ln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/>
              <a:t>Adoption d’une procédure modifiée pour la nomination des futures administrations internationales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altLang="en-US" sz="2200" dirty="0" smtClean="0"/>
              <a:t>Restauration du droit de priorité</a:t>
            </a:r>
            <a:endParaRPr lang="fr-FR" altLang="en-US" sz="2200" dirty="0"/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FR" altLang="en-US" sz="2200" dirty="0"/>
              <a:t>Modification des règles 49</a:t>
            </a:r>
            <a:r>
              <a:rPr lang="fr-FR" altLang="en-US" sz="2200" i="1" dirty="0"/>
              <a:t>ter </a:t>
            </a:r>
            <a:r>
              <a:rPr lang="fr-FR" altLang="en-US" sz="2200" dirty="0"/>
              <a:t>et </a:t>
            </a:r>
            <a:r>
              <a:rPr lang="fr-FR" sz="2200" dirty="0"/>
              <a:t>76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FR" altLang="en-US" sz="2200" dirty="0" smtClean="0"/>
              <a:t>En cas d’ouverture de la phase nationale anticipée, les requêtes en restauration doivent être déposées dans un délai d’un mois à compter de la date de réception de la requête expresse en ouverture anticipée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altLang="en-US" sz="2200" dirty="0" smtClean="0"/>
              <a:t>Pouvoir général</a:t>
            </a:r>
            <a:endParaRPr lang="fr-FR" altLang="en-US" sz="2200" dirty="0"/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FR" altLang="en-US" sz="2200" dirty="0"/>
              <a:t>Modification </a:t>
            </a:r>
            <a:r>
              <a:rPr lang="fr-FR" altLang="en-US" sz="2200" dirty="0" smtClean="0"/>
              <a:t>de la règle 90.5.d)</a:t>
            </a:r>
            <a:endParaRPr lang="fr-FR" sz="22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FR" altLang="en-US" sz="2200" dirty="0" smtClean="0"/>
              <a:t>Base légale pour permettre au Bureau international de demander une copie du pouvoir général pour              traiter une demande de retrait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195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688" y="1412777"/>
            <a:ext cx="8514792" cy="4680520"/>
          </a:xfrm>
          <a:noFill/>
          <a:ln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150000"/>
              <a:buFont typeface="Arial" pitchFamily="34" charset="0"/>
              <a:buChar char="■"/>
            </a:pPr>
            <a:r>
              <a:rPr lang="fr-FR" dirty="0" smtClean="0"/>
              <a:t>Modification de nature </a:t>
            </a:r>
            <a:r>
              <a:rPr lang="fr-FR" dirty="0"/>
              <a:t>éditoriale dans la règle 90.3 relative aux mandataires et représentants communs (</a:t>
            </a:r>
            <a:r>
              <a:rPr lang="fr-FR" dirty="0" smtClean="0"/>
              <a:t>suppression d’une référence obsolète)</a:t>
            </a: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150000"/>
              <a:buFont typeface="Arial" pitchFamily="34" charset="0"/>
              <a:buChar char="■"/>
            </a:pPr>
            <a:r>
              <a:rPr lang="fr-FR" dirty="0" smtClean="0"/>
              <a:t>Barème des taxes:</a:t>
            </a:r>
            <a:endParaRPr lang="fr-FR" altLang="en-US" dirty="0" smtClean="0"/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FR" altLang="en-US" dirty="0" smtClean="0"/>
              <a:t>Suppression de la réduction au titre des dépôts PCT-EASY (mis hors service) à compter du 1</a:t>
            </a:r>
            <a:r>
              <a:rPr lang="fr-FR" altLang="en-US" baseline="30000" dirty="0" smtClean="0"/>
              <a:t>er</a:t>
            </a:r>
            <a:r>
              <a:rPr lang="fr-FR" altLang="en-US" dirty="0" smtClean="0"/>
              <a:t> juillet 2015</a:t>
            </a:r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Nouvelles directives pour la détermination de la réduction de taxes de 90% pour les ressortissants de certains États fondées sur un critère combiné de revenu et d’innovation</a:t>
            </a:r>
            <a:endParaRPr lang="fr-FR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79513" y="188640"/>
            <a:ext cx="8928992" cy="917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kern="0" dirty="0" smtClean="0"/>
              <a:t>Modifications du règlement d’exécution (2)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087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FR_2010_pct background png</Template>
  <TotalTime>210</TotalTime>
  <Words>181</Words>
  <Application>Microsoft Office PowerPoint</Application>
  <PresentationFormat>On-screen Show (4:3)</PresentationFormat>
  <Paragraphs>15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FR_2010_pct background png</vt:lpstr>
      <vt:lpstr>PowerPoint Presentation</vt:lpstr>
      <vt:lpstr>Modifications du règlement d’exécution (1)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79</cp:revision>
  <cp:lastPrinted>2014-07-09T15:06:32Z</cp:lastPrinted>
  <dcterms:created xsi:type="dcterms:W3CDTF">2013-11-18T13:35:34Z</dcterms:created>
  <dcterms:modified xsi:type="dcterms:W3CDTF">2015-07-06T09:04:05Z</dcterms:modified>
</cp:coreProperties>
</file>