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63" autoAdjust="0"/>
    <p:restoredTop sz="94710" autoAdjust="0"/>
  </p:normalViewPr>
  <p:slideViewPr>
    <p:cSldViewPr>
      <p:cViewPr>
        <p:scale>
          <a:sx n="100" d="100"/>
          <a:sy n="100" d="100"/>
        </p:scale>
        <p:origin x="-672" y="-132"/>
      </p:cViewPr>
      <p:guideLst>
        <p:guide orient="horz" pos="1137"/>
        <p:guide orient="horz" pos="10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1EBD7-BFA4-410C-B53D-119D2A298368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E829B-A827-4D02-88AE-C2E78F18F7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9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9050" y="6379488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 2014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22.05.2014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H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7938"/>
            <a:ext cx="7817296" cy="2417762"/>
          </a:xfrm>
          <a:noFill/>
          <a:ln/>
        </p:spPr>
        <p:txBody>
          <a:bodyPr/>
          <a:lstStyle/>
          <a:p>
            <a:pPr>
              <a:tabLst>
                <a:tab pos="268288" algn="l"/>
              </a:tabLst>
            </a:pPr>
            <a:r>
              <a:rPr lang="fr-FR" altLang="en-US" sz="3400" b="1" dirty="0">
                <a:solidFill>
                  <a:srgbClr val="70869B"/>
                </a:solidFill>
              </a:rPr>
              <a:t>Modifications du règlement </a:t>
            </a:r>
            <a:r>
              <a:rPr lang="fr-FR" altLang="en-US" sz="3400" b="1" dirty="0" smtClean="0">
                <a:solidFill>
                  <a:srgbClr val="70869B"/>
                </a:solidFill>
              </a:rPr>
              <a:t>d’exécution du </a:t>
            </a:r>
            <a:r>
              <a:rPr lang="fr-FR" altLang="en-US" sz="3400" b="1" dirty="0">
                <a:solidFill>
                  <a:srgbClr val="70869B"/>
                </a:solidFill>
              </a:rPr>
              <a:t>PCT </a:t>
            </a:r>
            <a:r>
              <a:rPr lang="fr-FR" altLang="en-US" sz="3400" b="1" dirty="0" smtClean="0">
                <a:solidFill>
                  <a:srgbClr val="70869B"/>
                </a:solidFill>
              </a:rPr>
              <a:t>au 1</a:t>
            </a:r>
            <a:r>
              <a:rPr lang="fr-FR" altLang="en-US" sz="3400" b="1" baseline="30000" dirty="0" smtClean="0">
                <a:solidFill>
                  <a:srgbClr val="70869B"/>
                </a:solidFill>
              </a:rPr>
              <a:t>er</a:t>
            </a:r>
            <a:r>
              <a:rPr lang="fr-FR" altLang="en-US" sz="3400" b="1" dirty="0" smtClean="0">
                <a:solidFill>
                  <a:srgbClr val="70869B"/>
                </a:solidFill>
              </a:rPr>
              <a:t> juillet 2014</a:t>
            </a:r>
            <a:endParaRPr lang="en-US" altLang="en-US" sz="3400" dirty="0">
              <a:solidFill>
                <a:srgbClr val="70869B"/>
              </a:solidFill>
            </a:endParaRPr>
          </a:p>
        </p:txBody>
      </p:sp>
      <p:pic>
        <p:nvPicPr>
          <p:cNvPr id="2063" name="Picture 15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444875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7505" y="116632"/>
            <a:ext cx="8229600" cy="720080"/>
          </a:xfrm>
        </p:spPr>
        <p:txBody>
          <a:bodyPr/>
          <a:lstStyle/>
          <a:p>
            <a:pPr eaLnBrk="1" hangingPunct="1"/>
            <a:r>
              <a:rPr lang="fr-FR" dirty="0" smtClean="0"/>
              <a:t>Mise à disposition de l’opinion écrite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454" y="818803"/>
            <a:ext cx="8701000" cy="583264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fr-FR" sz="2300" dirty="0" smtClean="0"/>
              <a:t>Mise à disposition de l’opinion écrite de l’administration chargée de la recherche internationale à compter de la date de la publication internationale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300" dirty="0" smtClean="0"/>
              <a:t> L’opinion écrite de </a:t>
            </a:r>
            <a:r>
              <a:rPr lang="fr-FR" sz="2300" dirty="0"/>
              <a:t>l’administration chargée de la recherche internationale </a:t>
            </a:r>
            <a:r>
              <a:rPr lang="fr-FR" sz="2300" dirty="0" smtClean="0"/>
              <a:t>et, le cas échéant, les commentaires informels présentés par le déposant sont mis </a:t>
            </a:r>
            <a:r>
              <a:rPr lang="fr-FR" sz="2300" dirty="0"/>
              <a:t>à </a:t>
            </a:r>
            <a:r>
              <a:rPr lang="fr-FR" sz="2300" dirty="0" smtClean="0"/>
              <a:t>disposition sur PATENTSCOPE, dans </a:t>
            </a:r>
            <a:r>
              <a:rPr lang="fr-FR" sz="2300" dirty="0"/>
              <a:t>leur langue </a:t>
            </a:r>
            <a:r>
              <a:rPr lang="fr-FR" sz="2300" dirty="0" smtClean="0"/>
              <a:t>originale, à compter de la date de la publication internationale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300" dirty="0" smtClean="0"/>
              <a:t>Le rapport préliminaire international sur la brevetabilité (chapitre I) et sa traduction continuent d’être mis à disposition dans un délai de 30 mois à compter de la date de priorité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300" dirty="0" smtClean="0"/>
              <a:t>Entrée en vigueur : le 1</a:t>
            </a:r>
            <a:r>
              <a:rPr lang="fr-FR" sz="2300" baseline="30000" dirty="0" smtClean="0"/>
              <a:t>er</a:t>
            </a:r>
            <a:r>
              <a:rPr lang="fr-FR" sz="2300" dirty="0" smtClean="0"/>
              <a:t> juillet 2014 pour les demandes internationales déposées à cette date ou à une date          ultérieure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200" dirty="0" smtClean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95894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352928" cy="1210146"/>
          </a:xfrm>
        </p:spPr>
        <p:txBody>
          <a:bodyPr/>
          <a:lstStyle/>
          <a:p>
            <a:pPr eaLnBrk="1" hangingPunct="1"/>
            <a:r>
              <a:rPr lang="fr-FR" dirty="0" smtClean="0"/>
              <a:t>Recherche complémentaire obligatoire pendant la procédure selon le chapitre II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568952" cy="504056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dirty="0" smtClean="0"/>
              <a:t>L’administration chargée de l’examen préliminaire international est tenue d’effectuer une recherche complémentaire (règle 66.1</a:t>
            </a:r>
            <a:r>
              <a:rPr lang="fr-FR" i="1" dirty="0" smtClean="0"/>
              <a:t>ter</a:t>
            </a:r>
            <a:r>
              <a:rPr lang="fr-FR" dirty="0" smtClean="0"/>
              <a:t>)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fr-FR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FR" dirty="0" smtClean="0"/>
              <a:t>Objectif : </a:t>
            </a:r>
            <a:r>
              <a:rPr lang="fr-FR" dirty="0"/>
              <a:t>Découverte de l’état de la technique qui n’était pas </a:t>
            </a:r>
            <a:r>
              <a:rPr lang="fr-FR" dirty="0" smtClean="0"/>
              <a:t>accessible au </a:t>
            </a:r>
            <a:r>
              <a:rPr lang="fr-FR" dirty="0"/>
              <a:t>moment </a:t>
            </a:r>
            <a:r>
              <a:rPr lang="fr-FR" dirty="0" smtClean="0"/>
              <a:t>où le rapport de recherche internationale a été établi (demandes de brevets publiées ou devenues disponibles à l’administration chargée de l’examen préliminaire international après la date à laquelle le rapport de recherche internationale a été établi mais qui ont une date de priorité antérieure)</a:t>
            </a:r>
            <a:endParaRPr lang="en-US" sz="2200" dirty="0" smtClean="0"/>
          </a:p>
          <a:p>
            <a:pPr lvl="2" eaLnBrk="1" hangingPunct="1">
              <a:defRPr/>
            </a:pPr>
            <a:endParaRPr lang="en-US" sz="2200" dirty="0" smtClean="0"/>
          </a:p>
          <a:p>
            <a:pPr lvl="1" eaLnBrk="1" hangingPunct="1">
              <a:defRPr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70781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624"/>
            <a:ext cx="8568952" cy="1210146"/>
          </a:xfrm>
        </p:spPr>
        <p:txBody>
          <a:bodyPr/>
          <a:lstStyle/>
          <a:p>
            <a:pPr eaLnBrk="1" hangingPunct="1"/>
            <a:r>
              <a:rPr lang="fr-FR" sz="3400" dirty="0" smtClean="0"/>
              <a:t>Recherche complémentaire obligatoire pendant la procédure selon le chapitre II (2)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568952" cy="5112568"/>
          </a:xfrm>
        </p:spPr>
        <p:txBody>
          <a:bodyPr/>
          <a:lstStyle/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FR" dirty="0" smtClean="0"/>
              <a:t>Exceptions :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fr-FR" dirty="0" smtClean="0"/>
              <a:t>Porte uniquement sur </a:t>
            </a:r>
            <a:r>
              <a:rPr lang="fr-FR" dirty="0"/>
              <a:t>les revendications qui peuvent faire l’objet de l’examen préliminaire international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fr-FR" dirty="0" smtClean="0"/>
              <a:t>Lorsqu’elle </a:t>
            </a:r>
            <a:r>
              <a:rPr lang="fr-FR" dirty="0"/>
              <a:t>ne présenterait aucun intérêt : par ex</a:t>
            </a:r>
            <a:r>
              <a:rPr lang="fr-FR" dirty="0" smtClean="0"/>
              <a:t>., </a:t>
            </a:r>
            <a:r>
              <a:rPr lang="fr-FR" dirty="0"/>
              <a:t>lorsque </a:t>
            </a:r>
            <a:r>
              <a:rPr lang="fr-FR" dirty="0" smtClean="0"/>
              <a:t>l’administration </a:t>
            </a:r>
            <a:r>
              <a:rPr lang="fr-FR" dirty="0"/>
              <a:t>chargée de l’examen préliminaire </a:t>
            </a:r>
            <a:r>
              <a:rPr lang="fr-FR" dirty="0" smtClean="0"/>
              <a:t>international </a:t>
            </a:r>
            <a:r>
              <a:rPr lang="fr-FR" dirty="0"/>
              <a:t>considère que les documents cités dans le rapport de recherche internationale </a:t>
            </a:r>
            <a:r>
              <a:rPr lang="fr-FR" dirty="0" smtClean="0"/>
              <a:t>suffisent à démontrer l’absence de nouveauté de l’objet dans son ensemble</a:t>
            </a:r>
            <a:endParaRPr lang="fr-FR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dirty="0" smtClean="0"/>
              <a:t>Entrée en vigueur : le 1</a:t>
            </a:r>
            <a:r>
              <a:rPr lang="fr-FR" baseline="30000" dirty="0" smtClean="0"/>
              <a:t>er</a:t>
            </a:r>
            <a:r>
              <a:rPr lang="fr-FR" dirty="0" smtClean="0"/>
              <a:t> juillet 2014 pour les demandes internationales pour lesquelles une demande d’examen préliminaire international a été déposée le 1</a:t>
            </a:r>
            <a:r>
              <a:rPr lang="fr-FR" baseline="30000" dirty="0" smtClean="0"/>
              <a:t>er</a:t>
            </a:r>
            <a:r>
              <a:rPr lang="fr-FR" dirty="0" smtClean="0"/>
              <a:t> juillet 2014 ou à une date ultérieure</a:t>
            </a:r>
          </a:p>
          <a:p>
            <a:pPr lvl="2" eaLnBrk="1" hangingPunct="1">
              <a:defRPr/>
            </a:pPr>
            <a:endParaRPr lang="en-US" sz="2200" dirty="0" smtClean="0"/>
          </a:p>
          <a:p>
            <a:pPr lvl="2" eaLnBrk="1" hangingPunct="1">
              <a:defRPr/>
            </a:pPr>
            <a:endParaRPr lang="en-US" sz="2200" dirty="0" smtClean="0"/>
          </a:p>
          <a:p>
            <a:pPr lvl="1" eaLnBrk="1" hangingPunct="1">
              <a:defRPr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99294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FR_2010_pct background png</Template>
  <TotalTime>56</TotalTime>
  <Words>318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FR_2010_pct background png</vt:lpstr>
      <vt:lpstr>PowerPoint Presentation</vt:lpstr>
      <vt:lpstr>Mise à disposition de l’opinion écrite </vt:lpstr>
      <vt:lpstr>Recherche complémentaire obligatoire pendant la procédure selon le chapitre II</vt:lpstr>
      <vt:lpstr>Recherche complémentaire obligatoire pendant la procédure selon le chapitre II (2)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ARGANOZA Rosalina</cp:lastModifiedBy>
  <cp:revision>33</cp:revision>
  <dcterms:created xsi:type="dcterms:W3CDTF">2013-11-18T13:35:34Z</dcterms:created>
  <dcterms:modified xsi:type="dcterms:W3CDTF">2014-05-23T07:31:46Z</dcterms:modified>
</cp:coreProperties>
</file>