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custDataLst>
    <p:tags r:id="rId6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96122" autoAdjust="0"/>
  </p:normalViewPr>
  <p:slideViewPr>
    <p:cSldViewPr>
      <p:cViewPr varScale="1">
        <p:scale>
          <a:sx n="108" d="100"/>
          <a:sy n="108" d="100"/>
        </p:scale>
        <p:origin x="12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83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s-ES_tradnl" sz="800" noProof="0" dirty="0"/>
              <a:t>Novedades del PCT </a:t>
            </a:r>
            <a:fld id="{DA79EEDA-9492-4994-BB18-1005CD6866B1}" type="slidenum">
              <a:rPr lang="es-ES_tradnl" sz="800" noProof="0" smtClean="0"/>
              <a:pPr>
                <a:spcBef>
                  <a:spcPct val="0"/>
                </a:spcBef>
                <a:buNone/>
                <a:defRPr/>
              </a:pPr>
              <a:t>‹#›</a:t>
            </a:fld>
            <a:endParaRPr lang="es-ES_tradnl" sz="800" noProof="0" dirty="0"/>
          </a:p>
          <a:p>
            <a:pPr>
              <a:spcBef>
                <a:spcPct val="0"/>
              </a:spcBef>
              <a:buNone/>
              <a:defRPr/>
            </a:pPr>
            <a:r>
              <a:rPr lang="es-ES_tradnl" sz="800" noProof="0" dirty="0"/>
              <a:t>12.2.2025</a:t>
            </a:r>
          </a:p>
          <a:p>
            <a:pPr>
              <a:buNone/>
            </a:pPr>
            <a:r>
              <a:rPr lang="en-US" sz="800" dirty="0"/>
              <a:t>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920880" cy="2328417"/>
          </a:xfrm>
        </p:spPr>
        <p:txBody>
          <a:bodyPr/>
          <a:lstStyle/>
          <a:p>
            <a:pPr rtl="0"/>
            <a:r>
              <a:rPr lang="es-ES_tradnl" sz="3400" b="1" noProof="0" dirty="0">
                <a:solidFill>
                  <a:srgbClr val="70899B"/>
                </a:solidFill>
              </a:rPr>
              <a:t>Modificaciones del Reglamento del PCT a partir del 1 de enero de 2026</a:t>
            </a:r>
          </a:p>
          <a:p>
            <a:endParaRPr lang="fr-CH" dirty="0"/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964488" cy="765175"/>
          </a:xfrm>
        </p:spPr>
        <p:txBody>
          <a:bodyPr/>
          <a:lstStyle/>
          <a:p>
            <a:pPr algn="ctr" rtl="0">
              <a:tabLst>
                <a:tab pos="534988" algn="l"/>
              </a:tabLst>
            </a:pPr>
            <a:r>
              <a:rPr lang="es-ES_tradnl" sz="2800" noProof="0"/>
              <a:t>Modificaciones del Reglamento del PCT a partir del 1 de enero de 2026</a:t>
            </a:r>
            <a:endParaRPr lang="es-ES_tradnl" sz="2800" b="1" noProof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068" y="1104775"/>
            <a:ext cx="8676419" cy="5420569"/>
          </a:xfrm>
        </p:spPr>
        <p:txBody>
          <a:bodyPr/>
          <a:lstStyle/>
          <a:p>
            <a:pPr rtl="0">
              <a:spcBef>
                <a:spcPct val="0"/>
              </a:spcBef>
            </a:pPr>
            <a:r>
              <a:rPr lang="es-ES_tradnl" sz="1800" noProof="0" dirty="0"/>
              <a:t>Citas de divulgaciones no escritas</a:t>
            </a:r>
          </a:p>
          <a:p>
            <a:pPr marL="801688" lvl="3" indent="-352425" rtl="0">
              <a:spcBef>
                <a:spcPts val="504"/>
              </a:spcBef>
              <a:buFont typeface="Wingdings" pitchFamily="2" charset="2"/>
              <a:buChar char="q"/>
            </a:pPr>
            <a:r>
              <a:rPr lang="es-ES_tradnl" sz="1800" noProof="0" dirty="0"/>
              <a:t>Se adoptaron modificaciones de las Reglas 33 y 64, aunque se necesitarán modificaciones adicionales de las Directrices de búsqueda internacional y de examen preliminar internacional.</a:t>
            </a:r>
          </a:p>
          <a:p>
            <a:pPr marL="449263" lvl="3" indent="0" rtl="0">
              <a:spcBef>
                <a:spcPts val="504"/>
              </a:spcBef>
              <a:buFont typeface="Wingdings" pitchFamily="2" charset="2"/>
              <a:buChar char="q"/>
            </a:pPr>
            <a:r>
              <a:rPr lang="es-ES_tradnl" sz="1800" noProof="0" dirty="0"/>
              <a:t> Entrada en vigor: 1 de enero de 2026</a:t>
            </a:r>
          </a:p>
          <a:p>
            <a:pPr lvl="1">
              <a:spcBef>
                <a:spcPct val="0"/>
              </a:spcBef>
            </a:pPr>
            <a:endParaRPr lang="es-ES_tradnl" noProof="0" dirty="0"/>
          </a:p>
          <a:p>
            <a:pPr rtl="0"/>
            <a:r>
              <a:rPr lang="es-ES_tradnl" sz="1800" noProof="0" dirty="0"/>
              <a:t>Documentación mínima del PCT</a:t>
            </a:r>
          </a:p>
          <a:p>
            <a:pPr lvl="1" rtl="0"/>
            <a:r>
              <a:rPr lang="es-ES_tradnl" sz="1800" noProof="0" dirty="0"/>
              <a:t>Proyecto plurianual de un equipo técnico de Administraciones encargadas de la búsqueda internacional para:</a:t>
            </a:r>
          </a:p>
          <a:p>
            <a:pPr lvl="2" rtl="0">
              <a:buFont typeface="Wingdings" pitchFamily="2" charset="2"/>
              <a:buChar char="q"/>
            </a:pPr>
            <a:r>
              <a:rPr lang="es-ES_tradnl" noProof="0" dirty="0"/>
              <a:t> crear un inventario actualizado de la documentación mínima del PCT, tanto de la literatura de patentes como de la literatura distinta de la de patentes;</a:t>
            </a:r>
          </a:p>
          <a:p>
            <a:pPr lvl="2" rtl="0">
              <a:buFont typeface="Wingdings" pitchFamily="2" charset="2"/>
              <a:buChar char="q"/>
            </a:pPr>
            <a:r>
              <a:rPr lang="es-ES_tradnl" noProof="0" dirty="0"/>
              <a:t> recomendar criterios y normas para incluir las colecciones nacionales de patentes;</a:t>
            </a:r>
          </a:p>
          <a:p>
            <a:pPr lvl="2" rtl="0">
              <a:buFont typeface="Wingdings" pitchFamily="2" charset="2"/>
              <a:buChar char="q"/>
            </a:pPr>
            <a:r>
              <a:rPr lang="es-ES_tradnl" noProof="0" dirty="0"/>
              <a:t> proponer componentes bibliográficos y textuales de los datos sobre patentes que deberían figurar en las colecciones de patentes.</a:t>
            </a:r>
          </a:p>
          <a:p>
            <a:pPr lvl="2" rtl="0">
              <a:buFont typeface="Wingdings" pitchFamily="2" charset="2"/>
              <a:buChar char="q"/>
            </a:pPr>
            <a:r>
              <a:rPr lang="es-ES_tradnl" b="1" i="1" noProof="0" dirty="0"/>
              <a:t> </a:t>
            </a:r>
            <a:r>
              <a:rPr lang="es-ES_tradnl" noProof="0" dirty="0"/>
              <a:t>Entrada en vigor: 1 de enero de 2026</a:t>
            </a:r>
            <a:endParaRPr lang="es-ES_tradnl" sz="2000" noProof="0" dirty="0"/>
          </a:p>
          <a:p>
            <a:pPr>
              <a:spcBef>
                <a:spcPct val="0"/>
              </a:spcBef>
            </a:pPr>
            <a:endParaRPr lang="es-ES_tradnl" sz="2000" noProof="0" dirty="0"/>
          </a:p>
          <a:p>
            <a:pPr>
              <a:spcBef>
                <a:spcPct val="0"/>
              </a:spcBef>
            </a:pPr>
            <a:endParaRPr lang="es-ES_tradnl" sz="2000" noProof="0" dirty="0"/>
          </a:p>
          <a:p>
            <a:pPr lvl="1">
              <a:spcBef>
                <a:spcPct val="0"/>
              </a:spcBef>
            </a:pPr>
            <a:endParaRPr lang="es-ES_tradnl" sz="1400" noProof="0" dirty="0"/>
          </a:p>
          <a:p>
            <a:pPr lvl="1">
              <a:spcBef>
                <a:spcPct val="0"/>
              </a:spcBef>
            </a:pPr>
            <a:endParaRPr lang="es-ES_tradnl" sz="1100" noProof="0" dirty="0"/>
          </a:p>
          <a:p>
            <a:pPr lvl="1">
              <a:spcBef>
                <a:spcPct val="0"/>
              </a:spcBef>
            </a:pPr>
            <a:endParaRPr lang="es-ES_tradnl" sz="1800" noProof="0" dirty="0"/>
          </a:p>
          <a:p>
            <a:pPr>
              <a:spcBef>
                <a:spcPct val="0"/>
              </a:spcBef>
            </a:pPr>
            <a:endParaRPr lang="es-ES_tradnl" sz="2000" noProof="0" dirty="0"/>
          </a:p>
          <a:p>
            <a:endParaRPr lang="es-ES_tradnl" sz="2000" noProof="0" dirty="0"/>
          </a:p>
          <a:p>
            <a:pPr>
              <a:spcBef>
                <a:spcPts val="600"/>
              </a:spcBef>
            </a:pPr>
            <a:endParaRPr lang="es-ES_tradnl" sz="2000" noProof="0" dirty="0"/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11626</TotalTime>
  <Words>158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Modificaciones del Reglamento del PCT a partir del 1 de enero de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407</cp:revision>
  <cp:lastPrinted>2022-06-10T15:49:58Z</cp:lastPrinted>
  <dcterms:created xsi:type="dcterms:W3CDTF">2020-07-15T13:26:41Z</dcterms:created>
  <dcterms:modified xsi:type="dcterms:W3CDTF">2025-03-11T10:53:46Z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MSIP_Label_20773ee6-353b-4fb9-a59d-0b94c8c67bea_ActionId">
    <vt:lpwstr>2f36eba8-5d12-4342-9447-1f72e8c2a6a4</vt:lpwstr>
  </property>
  <property fmtid="{D5CDD505-2E9C-101B-9397-08002B2CF9AE}" pid="6" name="MSIP_Label_20773ee6-353b-4fb9-a59d-0b94c8c67bea_ContentBits">
    <vt:lpwstr>0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Method">
    <vt:lpwstr>Privileged</vt:lpwstr>
  </property>
  <property fmtid="{D5CDD505-2E9C-101B-9397-08002B2CF9AE}" pid="9" name="MSIP_Label_20773ee6-353b-4fb9-a59d-0b94c8c67bea_Name">
    <vt:lpwstr>No markings</vt:lpwstr>
  </property>
  <property fmtid="{D5CDD505-2E9C-101B-9397-08002B2CF9AE}" pid="10" name="MSIP_Label_20773ee6-353b-4fb9-a59d-0b94c8c67bea_SetDate">
    <vt:lpwstr>2024-06-12T07:59:18Z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TCSClassification">
    <vt:lpwstr>PUBLIC</vt:lpwstr>
  </property>
  <property fmtid="{D5CDD505-2E9C-101B-9397-08002B2CF9AE}" pid="13" name="TitusGUID">
    <vt:lpwstr>0387c07f-2a59-4036-9cf3-6e3b9d82fa8b</vt:lpwstr>
  </property>
  <property fmtid="{D5CDD505-2E9C-101B-9397-08002B2CF9AE}" pid="14" name="VisualMarkings">
    <vt:lpwstr>Footer</vt:lpwstr>
  </property>
</Properties>
</file>