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907" r:id="rId2"/>
    <p:sldId id="1905" r:id="rId3"/>
    <p:sldId id="1906" r:id="rId4"/>
  </p:sldIdLst>
  <p:sldSz cx="9144000" cy="6858000" type="screen4x3"/>
  <p:notesSz cx="6797675" cy="9926638"/>
  <p:custDataLst>
    <p:tags r:id="rId7"/>
  </p:custDataLst>
  <p:defaultTextStyle>
    <a:defPPr rtl="0"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17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3979" autoAdjust="0"/>
  </p:normalViewPr>
  <p:slideViewPr>
    <p:cSldViewPr>
      <p:cViewPr varScale="1">
        <p:scale>
          <a:sx n="101" d="100"/>
          <a:sy n="101" d="100"/>
        </p:scale>
        <p:origin x="1896" y="114"/>
      </p:cViewPr>
      <p:guideLst>
        <p:guide orient="horz" pos="1026"/>
        <p:guide pos="1791"/>
      </p:guideLst>
    </p:cSldViewPr>
  </p:slideViewPr>
  <p:outlineViewPr>
    <p:cViewPr>
      <p:scale>
        <a:sx n="33" d="100"/>
        <a:sy n="33" d="100"/>
      </p:scale>
      <p:origin x="0" y="-153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094" y="-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5" y="2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5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C667-47B2-46C4-80BC-8E1DA185F3D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35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C667-47B2-46C4-80BC-8E1DA185F3D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57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>
                <a:solidFill>
                  <a:srgbClr val="9D0A2B"/>
                </a:solidFill>
              </a:rPr>
              <a:t>The International </a:t>
            </a:r>
            <a:br>
              <a:rPr lang="fr-CH" sz="1200" b="1">
                <a:solidFill>
                  <a:srgbClr val="9D0A2B"/>
                </a:solidFill>
              </a:rPr>
            </a:br>
            <a:r>
              <a:rPr lang="fr-CH" sz="1200" b="1">
                <a:solidFill>
                  <a:srgbClr val="9D0A2B"/>
                </a:solidFill>
              </a:rPr>
              <a:t>Patent System</a:t>
            </a: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Tx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Tx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Box 4"/>
          <p:cNvSpPr txBox="1"/>
          <p:nvPr userDrawn="1"/>
        </p:nvSpPr>
        <p:spPr>
          <a:xfrm>
            <a:off x="5768" y="6500265"/>
            <a:ext cx="2076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_tradnl" sz="900" noProof="0" dirty="0"/>
              <a:t>Modificaciones del Reglamento 2025</a:t>
            </a:r>
          </a:p>
          <a:p>
            <a:pPr>
              <a:spcBef>
                <a:spcPct val="0"/>
              </a:spcBef>
              <a:defRPr/>
            </a:pPr>
            <a:r>
              <a:rPr lang="es-ES_tradnl" sz="900" noProof="0" dirty="0"/>
              <a:t>11-2-2025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202800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>
                <a:solidFill>
                  <a:srgbClr val="9D0A2B"/>
                </a:solidFill>
              </a:rPr>
              <a:t>The International </a:t>
            </a:r>
            <a:br>
              <a:rPr lang="fr-CH" sz="800" b="1">
                <a:solidFill>
                  <a:srgbClr val="9D0A2B"/>
                </a:solidFill>
              </a:rPr>
            </a:br>
            <a:r>
              <a:rPr lang="fr-CH" sz="800" b="1">
                <a:solidFill>
                  <a:srgbClr val="9D0A2B"/>
                </a:solidFill>
              </a:rPr>
              <a:t>Patent System</a:t>
            </a:r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c" descr="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065CE52-45C2-72D1-3652-9BCA4E5AA0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3284984"/>
            <a:ext cx="7920880" cy="2328417"/>
          </a:xfrm>
        </p:spPr>
        <p:txBody>
          <a:bodyPr/>
          <a:lstStyle/>
          <a:p>
            <a:pPr rtl="0"/>
            <a:r>
              <a:rPr lang="es-ES_tradnl" sz="3400" b="1" noProof="0" dirty="0">
                <a:solidFill>
                  <a:srgbClr val="70899B"/>
                </a:solidFill>
              </a:rPr>
              <a:t>Modificaciones del Reglamento del PCT a partir del 1 de julio de 2025</a:t>
            </a:r>
          </a:p>
          <a:p>
            <a:endParaRPr lang="es-ES_tradnl" noProof="0" dirty="0"/>
          </a:p>
        </p:txBody>
      </p:sp>
      <p:pic>
        <p:nvPicPr>
          <p:cNvPr id="4" name="Picture 8" descr="Puce-3_pct">
            <a:extLst>
              <a:ext uri="{FF2B5EF4-FFF2-40B4-BE49-F238E27FC236}">
                <a16:creationId xmlns:a16="http://schemas.microsoft.com/office/drawing/2014/main" id="{BFDD34BC-F0FA-1FD0-273E-D10CA0F01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2780928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936465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706090"/>
          </a:xfrm>
        </p:spPr>
        <p:txBody>
          <a:bodyPr/>
          <a:lstStyle/>
          <a:p>
            <a:pPr algn="ctr" rtl="0"/>
            <a:r>
              <a:rPr lang="es-ES_tradnl" sz="3200" noProof="0" dirty="0"/>
              <a:t>Modificaciones del Reglamento del PCT a partir del 1 de julio de 2025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1340768"/>
            <a:ext cx="8712968" cy="5256584"/>
          </a:xfrm>
        </p:spPr>
        <p:txBody>
          <a:bodyPr>
            <a:normAutofit fontScale="82500" lnSpcReduction="10000"/>
          </a:bodyPr>
          <a:lstStyle/>
          <a:p>
            <a:pPr rtl="0">
              <a:spcBef>
                <a:spcPct val="0"/>
              </a:spcBef>
            </a:pPr>
            <a:r>
              <a:rPr lang="es-ES_tradnl" sz="2200" noProof="0" dirty="0"/>
              <a:t>Medio de presentación de solicitudes internacionales y documentos conexos</a:t>
            </a:r>
          </a:p>
          <a:p>
            <a:pPr lvl="1" indent="-360000" rtl="0">
              <a:lnSpc>
                <a:spcPct val="110000"/>
              </a:lnSpc>
              <a:spcBef>
                <a:spcPct val="0"/>
              </a:spcBef>
            </a:pPr>
            <a:r>
              <a:rPr lang="es-ES_tradnl" sz="2100" noProof="0" dirty="0"/>
              <a:t>Modificación de la Regla 89</a:t>
            </a:r>
            <a:r>
              <a:rPr lang="es-ES_tradnl" sz="2100" i="1" noProof="0" dirty="0"/>
              <a:t>bis</a:t>
            </a:r>
          </a:p>
          <a:p>
            <a:pPr lvl="1" indent="-360000" rtl="0">
              <a:lnSpc>
                <a:spcPct val="110000"/>
              </a:lnSpc>
              <a:spcBef>
                <a:spcPct val="0"/>
              </a:spcBef>
            </a:pPr>
            <a:r>
              <a:rPr lang="es-ES_tradnl" sz="2100" noProof="0" dirty="0"/>
              <a:t>Se permite a las Oficinas receptoras que ya no acepten la presentación de solicitudes en papel, aunque la Oficina receptora de la Oficina Internacional estará obligada a seguir aceptando las solicitudes presentadas en papel.</a:t>
            </a:r>
          </a:p>
          <a:p>
            <a:pPr lvl="1" indent="-360000" rtl="0">
              <a:lnSpc>
                <a:spcPct val="110000"/>
              </a:lnSpc>
              <a:spcBef>
                <a:spcPct val="0"/>
              </a:spcBef>
            </a:pPr>
            <a:r>
              <a:rPr lang="es-ES_tradnl" sz="2100" noProof="0" dirty="0"/>
              <a:t>Las Oficinas receptoras podrán permitir la presentación de solicitudes en papel a efectos de obtener una fecha de presentación o de cumplir un plazo, pero con la obligación de que los documentos se vuelvan a presentar por medios electrónicos en un plazo de dos meses.</a:t>
            </a:r>
          </a:p>
          <a:p>
            <a:pPr lvl="1" indent="-360000" rtl="0">
              <a:lnSpc>
                <a:spcPct val="110000"/>
              </a:lnSpc>
              <a:spcBef>
                <a:spcPct val="0"/>
              </a:spcBef>
            </a:pPr>
            <a:r>
              <a:rPr lang="es-ES_tradnl" sz="2100" noProof="0" dirty="0"/>
              <a:t>Entrada en vigor: 1 de julio de 2025</a:t>
            </a:r>
          </a:p>
          <a:p>
            <a:pPr lvl="1"/>
            <a:endParaRPr lang="es-ES_tradnl" sz="2200" i="1" noProof="0" dirty="0"/>
          </a:p>
          <a:p>
            <a:pPr rtl="0">
              <a:spcBef>
                <a:spcPct val="0"/>
              </a:spcBef>
            </a:pPr>
            <a:r>
              <a:rPr lang="es-ES_tradnl" sz="2200" noProof="0" dirty="0"/>
              <a:t>Idiomas de comunicación para la Oficina Internacional</a:t>
            </a:r>
          </a:p>
          <a:p>
            <a:pPr lvl="1" rtl="0">
              <a:lnSpc>
                <a:spcPct val="110000"/>
              </a:lnSpc>
              <a:spcBef>
                <a:spcPct val="0"/>
              </a:spcBef>
            </a:pPr>
            <a:r>
              <a:rPr lang="es-ES_tradnl" sz="2100" noProof="0" dirty="0"/>
              <a:t>Modificación de la Regla 92</a:t>
            </a:r>
          </a:p>
          <a:p>
            <a:pPr lvl="1" rtl="0">
              <a:lnSpc>
                <a:spcPct val="110000"/>
              </a:lnSpc>
              <a:spcBef>
                <a:spcPct val="0"/>
              </a:spcBef>
            </a:pPr>
            <a:r>
              <a:rPr lang="es-ES_tradnl" sz="2100" noProof="0" dirty="0"/>
              <a:t>Tendrá por efecto que la Oficina Internacional pueda comunicarse con las Oficinas y los solicitantes en idiomas distintos del inglés y el francés, como se exige actualmente.</a:t>
            </a:r>
          </a:p>
          <a:p>
            <a:pPr lvl="1" rtl="0">
              <a:lnSpc>
                <a:spcPct val="110000"/>
              </a:lnSpc>
              <a:spcBef>
                <a:spcPct val="0"/>
              </a:spcBef>
            </a:pPr>
            <a:r>
              <a:rPr lang="es-ES_tradnl" sz="2100" noProof="0" dirty="0"/>
              <a:t> Aplicación progresiva mediante modificaciones de las Instrucciones Administrativas</a:t>
            </a:r>
          </a:p>
          <a:p>
            <a:pPr lvl="1"/>
            <a:endParaRPr lang="es-ES_tradnl" sz="2200" i="1" noProof="0" dirty="0"/>
          </a:p>
          <a:p>
            <a:pPr marL="457200" lvl="1" indent="0">
              <a:buNone/>
            </a:pPr>
            <a:endParaRPr lang="es-ES_tradnl" sz="2300" noProof="0" dirty="0"/>
          </a:p>
          <a:p>
            <a:pPr lvl="1"/>
            <a:endParaRPr lang="es-ES_tradnl" sz="2300" noProof="0" dirty="0"/>
          </a:p>
          <a:p>
            <a:pPr lvl="1">
              <a:buFont typeface="Wingdings" pitchFamily="2" charset="2"/>
              <a:buChar char="Ø"/>
            </a:pPr>
            <a:endParaRPr lang="es-ES_tradnl" i="1" noProof="0" dirty="0"/>
          </a:p>
        </p:txBody>
      </p:sp>
    </p:spTree>
    <p:extLst>
      <p:ext uri="{BB962C8B-B14F-4D97-AF65-F5344CB8AC3E}">
        <p14:creationId xmlns:p14="http://schemas.microsoft.com/office/powerpoint/2010/main" val="328180766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1659"/>
            <a:ext cx="9144000" cy="706090"/>
          </a:xfrm>
        </p:spPr>
        <p:txBody>
          <a:bodyPr/>
          <a:lstStyle/>
          <a:p>
            <a:pPr algn="ctr" rtl="0"/>
            <a:r>
              <a:rPr lang="es-ES_tradnl" sz="3200" noProof="0" dirty="0"/>
              <a:t>Modificaciones del Reglamento del PCT a partir del 1 de julio de 2025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1340768"/>
            <a:ext cx="8712968" cy="4752528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endParaRPr lang="es-ES_tradnl" sz="2200" noProof="0" dirty="0"/>
          </a:p>
          <a:p>
            <a:pPr rtl="0">
              <a:spcBef>
                <a:spcPct val="0"/>
              </a:spcBef>
            </a:pPr>
            <a:r>
              <a:rPr lang="es-ES_tradnl" sz="2200" noProof="0" dirty="0"/>
              <a:t>Caso adicional de presentación de solicitudes en varios idiomas</a:t>
            </a:r>
          </a:p>
          <a:p>
            <a:pPr marL="756000" lvl="1" indent="-360000" rtl="0">
              <a:spcBef>
                <a:spcPct val="0"/>
              </a:spcBef>
            </a:pPr>
            <a:r>
              <a:rPr lang="es-ES_tradnl" sz="2100" noProof="0" dirty="0"/>
              <a:t>Modificación de la Regla 26.3</a:t>
            </a:r>
            <a:r>
              <a:rPr lang="es-ES_tradnl" sz="2100" i="1" noProof="0" dirty="0"/>
              <a:t>ter</a:t>
            </a:r>
            <a:endParaRPr lang="es-ES_tradnl" sz="2100" noProof="0" dirty="0"/>
          </a:p>
          <a:p>
            <a:pPr marL="756000" lvl="1" indent="-360000" rtl="0">
              <a:spcBef>
                <a:spcPct val="0"/>
              </a:spcBef>
            </a:pPr>
            <a:r>
              <a:rPr lang="es-ES_tradnl" sz="2100" b="0" i="0" u="none" strike="noStrike" baseline="0" noProof="0" dirty="0">
                <a:solidFill>
                  <a:srgbClr val="000000"/>
                </a:solidFill>
              </a:rPr>
              <a:t>Se establece la base jurídica para exigir al solicitante que transmita una traducción cuando el resumen o el texto contenido en los dibujos se presenten en un idioma diferente del que se publicará la solicitud internacional, pero en uno aceptado por la Administración encargada de la búsqueda internacional.</a:t>
            </a:r>
          </a:p>
          <a:p>
            <a:pPr marL="756000" lvl="1" indent="-360000" rtl="0">
              <a:spcBef>
                <a:spcPct val="0"/>
              </a:spcBef>
            </a:pPr>
            <a:r>
              <a:rPr lang="es-ES_tradnl" sz="2100" noProof="0" dirty="0">
                <a:solidFill>
                  <a:srgbClr val="000000"/>
                </a:solidFill>
              </a:rPr>
              <a:t>Entrada en vigor: 1 de julio de 2025</a:t>
            </a:r>
            <a:endParaRPr lang="es-ES_tradnl" sz="2100" noProof="0" dirty="0"/>
          </a:p>
          <a:p>
            <a:pPr lvl="1"/>
            <a:endParaRPr lang="es-ES_tradnl" sz="2300" noProof="0" dirty="0"/>
          </a:p>
          <a:p>
            <a:pPr lvl="1"/>
            <a:endParaRPr lang="es-ES_tradnl" sz="2300" noProof="0" dirty="0"/>
          </a:p>
          <a:p>
            <a:pPr lvl="1">
              <a:buFont typeface="Wingdings" pitchFamily="2" charset="2"/>
              <a:buChar char="Ø"/>
            </a:pPr>
            <a:endParaRPr lang="es-ES_tradnl" i="1" noProof="0" dirty="0"/>
          </a:p>
        </p:txBody>
      </p:sp>
    </p:spTree>
    <p:extLst>
      <p:ext uri="{BB962C8B-B14F-4D97-AF65-F5344CB8AC3E}">
        <p14:creationId xmlns:p14="http://schemas.microsoft.com/office/powerpoint/2010/main" val="407372423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4.14 unknown"/>
  <p:tag name="AS_RELEASE_DATE" val="2021.05.31"/>
  <p:tag name="AS_TITLE" val="Aspose.Slides for Java"/>
  <p:tag name="AS_VERSION" val="21.5"/>
</p:tagLst>
</file>

<file path=ppt/theme/theme1.xml><?xml version="1.0" encoding="utf-8"?>
<a:theme xmlns:a="http://schemas.openxmlformats.org/drawingml/2006/main" name="EN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EN_2010_pct background png</Template>
  <TotalTime>20822</TotalTime>
  <Words>276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Microsoft Sans Serif</vt:lpstr>
      <vt:lpstr>Wingdings</vt:lpstr>
      <vt:lpstr>EN_2010_pct background png</vt:lpstr>
      <vt:lpstr>PowerPoint Presentation</vt:lpstr>
      <vt:lpstr>Modificaciones del Reglamento del PCT a partir del 1 de julio de 2025 (1)</vt:lpstr>
      <vt:lpstr>Modificaciones del Reglamento del PCT a partir del 1 de julio de 2025 (2)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keywords>PUBLIC</cp:keywords>
  <cp:lastModifiedBy>JULLIARD Corinne</cp:lastModifiedBy>
  <cp:revision>157</cp:revision>
  <cp:lastPrinted>2023-10-10T07:26:03Z</cp:lastPrinted>
  <dcterms:created xsi:type="dcterms:W3CDTF">2013-10-25T09:07:15Z</dcterms:created>
  <dcterms:modified xsi:type="dcterms:W3CDTF">2025-03-11T09:36:04Z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ignment">
    <vt:lpwstr>Centre</vt:lpwstr>
  </property>
  <property fmtid="{D5CDD505-2E9C-101B-9397-08002B2CF9AE}" pid="3" name="Classification">
    <vt:lpwstr>Public</vt:lpwstr>
  </property>
  <property fmtid="{D5CDD505-2E9C-101B-9397-08002B2CF9AE}" pid="4" name="JustificationReason">
    <vt:lpwstr>
    </vt:lpwstr>
  </property>
  <property fmtid="{D5CDD505-2E9C-101B-9397-08002B2CF9AE}" pid="5" name="Language">
    <vt:lpwstr>English</vt:lpwstr>
  </property>
  <property fmtid="{D5CDD505-2E9C-101B-9397-08002B2CF9AE}" pid="6" name="MSIP_Label_20773ee6-353b-4fb9-a59d-0b94c8c67bea_ActionId">
    <vt:lpwstr>df0fd768-7d5f-41b1-be87-d3f536fe2066</vt:lpwstr>
  </property>
  <property fmtid="{D5CDD505-2E9C-101B-9397-08002B2CF9AE}" pid="7" name="MSIP_Label_20773ee6-353b-4fb9-a59d-0b94c8c67bea_ContentBits">
    <vt:lpwstr>0</vt:lpwstr>
  </property>
  <property fmtid="{D5CDD505-2E9C-101B-9397-08002B2CF9AE}" pid="8" name="MSIP_Label_20773ee6-353b-4fb9-a59d-0b94c8c67bea_Enabled">
    <vt:lpwstr>true</vt:lpwstr>
  </property>
  <property fmtid="{D5CDD505-2E9C-101B-9397-08002B2CF9AE}" pid="9" name="MSIP_Label_20773ee6-353b-4fb9-a59d-0b94c8c67bea_Method">
    <vt:lpwstr>Privileged</vt:lpwstr>
  </property>
  <property fmtid="{D5CDD505-2E9C-101B-9397-08002B2CF9AE}" pid="10" name="MSIP_Label_20773ee6-353b-4fb9-a59d-0b94c8c67bea_Name">
    <vt:lpwstr>No markings</vt:lpwstr>
  </property>
  <property fmtid="{D5CDD505-2E9C-101B-9397-08002B2CF9AE}" pid="11" name="MSIP_Label_20773ee6-353b-4fb9-a59d-0b94c8c67bea_SetDate">
    <vt:lpwstr>2023-05-23T10:32:29Z</vt:lpwstr>
  </property>
  <property fmtid="{D5CDD505-2E9C-101B-9397-08002B2CF9AE}" pid="12" name="MSIP_Label_20773ee6-353b-4fb9-a59d-0b94c8c67bea_SiteId">
    <vt:lpwstr>faa31b06-8ccc-48c9-867f-f7510dd11c02</vt:lpwstr>
  </property>
  <property fmtid="{D5CDD505-2E9C-101B-9397-08002B2CF9AE}" pid="13" name="TCSClassification">
    <vt:lpwstr>PUBLIC</vt:lpwstr>
  </property>
  <property fmtid="{D5CDD505-2E9C-101B-9397-08002B2CF9AE}" pid="14" name="TitusGUID">
    <vt:lpwstr>57c2526b-b672-4577-aa4a-5cdbb8a83d5a</vt:lpwstr>
  </property>
  <property fmtid="{D5CDD505-2E9C-101B-9397-08002B2CF9AE}" pid="15" name="VisualMarkings">
    <vt:lpwstr>None</vt:lpwstr>
  </property>
</Properties>
</file>