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4660"/>
  </p:normalViewPr>
  <p:slideViewPr>
    <p:cSldViewPr>
      <p:cViewPr varScale="1">
        <p:scale>
          <a:sx n="69" d="100"/>
          <a:sy n="69" d="100"/>
        </p:scale>
        <p:origin x="1572" y="44"/>
      </p:cViewPr>
      <p:guideLst>
        <p:guide orient="horz" pos="89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5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80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62461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2020 July 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27.04.2020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s-E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  <a:endParaRPr lang="es-E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573" y="4030657"/>
            <a:ext cx="7673280" cy="1407600"/>
          </a:xfrm>
          <a:noFill/>
        </p:spPr>
        <p:txBody>
          <a:bodyPr/>
          <a:lstStyle/>
          <a:p>
            <a:r>
              <a:rPr lang="es-ES" sz="3600" b="1" dirty="0">
                <a:solidFill>
                  <a:srgbClr val="70899B"/>
                </a:solidFill>
                <a:ea typeface="ヒラギノ角ゴ Pro W3" pitchFamily="1" charset="-128"/>
              </a:rPr>
              <a:t>Modificaciones del Reglamento del PCT en vigor el 1 de julio </a:t>
            </a:r>
            <a:r>
              <a:rPr lang="es-ES" sz="3600" b="1" dirty="0" smtClean="0">
                <a:solidFill>
                  <a:srgbClr val="70899B"/>
                </a:solidFill>
                <a:ea typeface="ヒラギノ角ゴ Pro W3" pitchFamily="1" charset="-128"/>
              </a:rPr>
              <a:t>2020</a:t>
            </a:r>
            <a:endParaRPr lang="es-ES" sz="3600" b="1" dirty="0">
              <a:solidFill>
                <a:srgbClr val="70899B"/>
              </a:solidFill>
              <a:ea typeface="ヒラギノ角ゴ Pro W3" pitchFamily="1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27773" y="3657594"/>
            <a:ext cx="381000" cy="381000"/>
          </a:xfrm>
          <a:prstGeom prst="rect">
            <a:avLst/>
          </a:prstGeom>
          <a:solidFill>
            <a:srgbClr val="9D0A2B"/>
          </a:solidFill>
          <a:ln>
            <a:noFill/>
          </a:ln>
          <a:ex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10524"/>
            <a:ext cx="8507288" cy="1191382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08" y="1354303"/>
            <a:ext cx="8207196" cy="542556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_tradnl" sz="2200" dirty="0" smtClean="0"/>
              <a:t>Modificaciones </a:t>
            </a:r>
            <a:r>
              <a:rPr lang="es-ES_tradnl" sz="2200" dirty="0"/>
              <a:t>a las Reglas 4, 12, 51</a:t>
            </a:r>
            <a:r>
              <a:rPr lang="es-ES_tradnl" sz="2200" i="1" dirty="0"/>
              <a:t>bis</a:t>
            </a:r>
            <a:r>
              <a:rPr lang="es-ES_tradnl" sz="2200" dirty="0"/>
              <a:t>, 55 y 82</a:t>
            </a:r>
            <a:r>
              <a:rPr lang="es-ES_tradnl" sz="2200" i="1" dirty="0"/>
              <a:t>ter</a:t>
            </a:r>
            <a:r>
              <a:rPr lang="es-ES_tradnl" sz="2200" dirty="0"/>
              <a:t>, y nuevas Reglas 20.5</a:t>
            </a:r>
            <a:r>
              <a:rPr lang="es-ES_tradnl" sz="2200" i="1" dirty="0"/>
              <a:t>bis</a:t>
            </a:r>
            <a:r>
              <a:rPr lang="es-ES_tradnl" sz="2200" dirty="0"/>
              <a:t> y 40</a:t>
            </a:r>
            <a:r>
              <a:rPr lang="es-ES_tradnl" sz="2200" i="1" dirty="0"/>
              <a:t>bis</a:t>
            </a:r>
            <a:r>
              <a:rPr lang="es-ES_tradnl" sz="2200" dirty="0"/>
              <a:t> del Reglamento del </a:t>
            </a:r>
            <a:r>
              <a:rPr lang="es-ES_tradnl" sz="2200" dirty="0" smtClean="0"/>
              <a:t>PCT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s-ES_tradnl" sz="2200" dirty="0" err="1" smtClean="0"/>
              <a:t>Aclaraci</a:t>
            </a:r>
            <a:r>
              <a:rPr lang="es-419" sz="2200" dirty="0" err="1"/>
              <a:t>ón</a:t>
            </a:r>
            <a:r>
              <a:rPr lang="es-419" sz="2200" dirty="0"/>
              <a:t> de que, junto a la incorporación de elementos y partes omitidos, en caso que se hayan depositado erróneamente elementos o partes, el elemento o parte correcto puede ser incorporado por referencia si está contenido en la solicitud anterior</a:t>
            </a:r>
            <a:endParaRPr lang="en-GB" sz="22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s-419" sz="2200" dirty="0"/>
              <a:t>Nuevas bases legales para los casos en los que la incorporación por referencia no haya sido exitosa o aplicable, para reemplazar un elemento o parte erróneamente depositado con el elemento o parte correcto (con efectos en la fecha de presentación internacional)</a:t>
            </a:r>
            <a:endParaRPr lang="en-GB" sz="22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s-419" sz="2200" dirty="0"/>
              <a:t>Se aplica a todas las solicitudes internacionales presentadas a partir del 1 de julio de 2020 o en una </a:t>
            </a:r>
            <a:r>
              <a:rPr lang="es-419" sz="2200" dirty="0" smtClean="0"/>
              <a:t>fecha posterior</a:t>
            </a:r>
            <a:endParaRPr lang="en-GB" sz="22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5075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20149"/>
            <a:ext cx="8507288" cy="1191382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08" y="1354303"/>
            <a:ext cx="8357156" cy="542556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500"/>
              </a:spcAft>
            </a:pPr>
            <a:r>
              <a:rPr lang="es-ES_tradnl" dirty="0" smtClean="0"/>
              <a:t>Modificaciones </a:t>
            </a:r>
            <a:r>
              <a:rPr lang="es-ES_tradnl" dirty="0"/>
              <a:t>a la Regla 82</a:t>
            </a:r>
            <a:r>
              <a:rPr lang="es-ES_tradnl" i="1" dirty="0"/>
              <a:t>quater</a:t>
            </a:r>
            <a:r>
              <a:rPr lang="es-ES_tradnl" dirty="0"/>
              <a:t> del Reglamento del PCT</a:t>
            </a:r>
            <a:endParaRPr lang="es-ES_tradnl" dirty="0" smtClean="0"/>
          </a:p>
          <a:p>
            <a:pPr lvl="1">
              <a:spcBef>
                <a:spcPts val="600"/>
              </a:spcBef>
              <a:spcAft>
                <a:spcPts val="500"/>
              </a:spcAft>
            </a:pPr>
            <a:r>
              <a:rPr lang="es-ES_tradnl" dirty="0" smtClean="0"/>
              <a:t>Permite </a:t>
            </a:r>
            <a:r>
              <a:rPr lang="es-ES_tradnl" dirty="0"/>
              <a:t>a la Oficina excusar los retrasos en el cumplimiento de los plazos debido a la no disponibilidad de cualquier medio electrónico permitido de comunicación ante esa Oficina, como, por ejemplo, fallas eléctricas inesperadas o mantenimientos programados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500"/>
              </a:spcAft>
            </a:pPr>
            <a:r>
              <a:rPr lang="es-ES_tradnl" dirty="0"/>
              <a:t>No se aplica al plazo de prioridad ni al plazo de entrada en fase nacional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500"/>
              </a:spcAft>
            </a:pPr>
            <a:r>
              <a:rPr lang="es-419" dirty="0"/>
              <a:t>Se aplica a cualquier plazo establecido en el Reglamento que expire al 1 de julio de 2020 o en una fecha posterior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500"/>
              </a:spcAf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239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20149"/>
            <a:ext cx="8507288" cy="1191382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08" y="1392803"/>
            <a:ext cx="8357156" cy="542556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s-ES_tradnl" sz="2000" dirty="0" smtClean="0"/>
              <a:t>Nueva </a:t>
            </a:r>
            <a:r>
              <a:rPr lang="es-ES_tradnl" sz="2000" dirty="0"/>
              <a:t>Regla 26</a:t>
            </a:r>
            <a:r>
              <a:rPr lang="es-ES_tradnl" sz="2000" i="1" dirty="0"/>
              <a:t>quater </a:t>
            </a:r>
            <a:r>
              <a:rPr lang="es-ES_tradnl" sz="2000" dirty="0"/>
              <a:t>del Reglamento del PCT</a:t>
            </a:r>
            <a:endParaRPr lang="es-ES_tradnl" sz="2000" dirty="0" smtClean="0"/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s-ES_tradnl" sz="2000" dirty="0" smtClean="0"/>
              <a:t>Permite </a:t>
            </a:r>
            <a:r>
              <a:rPr lang="es-ES_tradnl" sz="2000" dirty="0"/>
              <a:t>la corrección o adición, durante la fase internacional, de las indicaciones en el petitorio a las que se refiere la Regla 4.11, específicamente las indicaciones sobre la intención del solicitante de que la solicitud PCT sea considerada en un Estado designado como:</a:t>
            </a:r>
            <a:endParaRPr lang="en-GB" sz="2000" dirty="0"/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s-ES_tradnl" sz="2000" dirty="0"/>
              <a:t>una solicitud de “continuación” o de “continuación en parte” de una solicitud anterior</a:t>
            </a:r>
            <a:endParaRPr lang="en-GB" sz="2000" dirty="0"/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s-ES_tradnl" sz="2000" dirty="0"/>
              <a:t>patente de adición, de certificado de adición, de certificado de inventor de adición, o de certificado de utilidad de </a:t>
            </a:r>
            <a:r>
              <a:rPr lang="es-ES_tradnl" sz="2000" dirty="0" smtClean="0"/>
              <a:t>adición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s-ES_tradnl" sz="2000" dirty="0" smtClean="0"/>
              <a:t>Los </a:t>
            </a:r>
            <a:r>
              <a:rPr lang="es-ES_tradnl" sz="2000" dirty="0"/>
              <a:t>solicitantes podrán enviar una corrección o adición de estas indicaciones a la Oficina Internacional dentro de un plazo de </a:t>
            </a:r>
            <a:r>
              <a:rPr lang="es-ES_tradnl" sz="2000" dirty="0" smtClean="0"/>
              <a:t>16 meses </a:t>
            </a:r>
            <a:r>
              <a:rPr lang="es-ES_tradnl" sz="2000" dirty="0"/>
              <a:t>desde la fecha de prioridad  </a:t>
            </a:r>
            <a:endParaRPr lang="en-GB" sz="2000" dirty="0"/>
          </a:p>
          <a:p>
            <a:pPr lvl="0">
              <a:spcBef>
                <a:spcPts val="600"/>
              </a:spcBef>
              <a:spcAft>
                <a:spcPts val="400"/>
              </a:spcAft>
            </a:pPr>
            <a:r>
              <a:rPr lang="es-419" sz="2000" dirty="0"/>
              <a:t>Se aplica a todas las solicitudes internacionales presentadas </a:t>
            </a:r>
            <a:r>
              <a:rPr lang="es-419" sz="2000" dirty="0" smtClean="0"/>
              <a:t>a partir del </a:t>
            </a:r>
            <a:r>
              <a:rPr lang="es-419" sz="2000" dirty="0"/>
              <a:t>1 de julio de 2020 o en una fecha posterior</a:t>
            </a:r>
            <a:endParaRPr lang="en-GB" sz="2000" dirty="0"/>
          </a:p>
          <a:p>
            <a:pPr lvl="1">
              <a:spcBef>
                <a:spcPts val="600"/>
              </a:spcBef>
              <a:spcAft>
                <a:spcPts val="400"/>
              </a:spcAft>
            </a:pPr>
            <a:endParaRPr lang="en-GB" sz="2000" dirty="0"/>
          </a:p>
          <a:p>
            <a:pPr lvl="1">
              <a:spcBef>
                <a:spcPts val="600"/>
              </a:spcBef>
              <a:spcAft>
                <a:spcPts val="400"/>
              </a:spcAft>
            </a:pPr>
            <a:endParaRPr lang="en-GB" sz="2000" dirty="0"/>
          </a:p>
          <a:p>
            <a:pPr lvl="1">
              <a:spcBef>
                <a:spcPts val="600"/>
              </a:spcBef>
              <a:spcAft>
                <a:spcPts val="400"/>
              </a:spcAft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0879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20149"/>
            <a:ext cx="8507288" cy="1191382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96" y="1302627"/>
            <a:ext cx="8427175" cy="554461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/>
              <a:t>Pautas </a:t>
            </a:r>
            <a:r>
              <a:rPr lang="es-ES_tradnl" sz="2200" dirty="0"/>
              <a:t>aprobadas por la Asamblea del PCT</a:t>
            </a:r>
            <a:endParaRPr lang="es-ES_tradnl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/>
              <a:t>Al </a:t>
            </a:r>
            <a:r>
              <a:rPr lang="es-ES_tradnl" sz="2200" dirty="0"/>
              <a:t>aprobar la nueva Regla 20.5</a:t>
            </a:r>
            <a:r>
              <a:rPr lang="es-ES_tradnl" sz="2200" i="1" dirty="0"/>
              <a:t>bis</a:t>
            </a:r>
            <a:r>
              <a:rPr lang="es-ES_tradnl" sz="2200" dirty="0"/>
              <a:t>, la Asamblea acordó que, en el caso de que se incorporen por referencia elementos o partes correctos en virtud de la Regla 20.5</a:t>
            </a:r>
            <a:r>
              <a:rPr lang="es-ES_tradnl" sz="2200" i="1" dirty="0"/>
              <a:t>bis</a:t>
            </a:r>
            <a:r>
              <a:rPr lang="es-ES_tradnl" sz="2200" dirty="0"/>
              <a:t>.d), la Administración encargada de la búsqueda internacional no deberá tener en cuenta ningún elemento o parte presentados por error que permanezca en la solicitud </a:t>
            </a:r>
            <a:endParaRPr lang="en-GB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_tradnl" sz="2200" dirty="0"/>
              <a:t>Al aprobar la nueva Regla 20.8(a‑</a:t>
            </a:r>
            <a:r>
              <a:rPr lang="es-ES_tradnl" sz="2200" i="1" dirty="0"/>
              <a:t>bis</a:t>
            </a:r>
            <a:r>
              <a:rPr lang="es-ES_tradnl" sz="2200" dirty="0"/>
              <a:t>), la Asamblea acordó que, cuando elementos o partes correctos no puedan incorporarse por referencia debido a que la Oficina receptora ha enviado a la Oficina Internacional una declaración de incompatibilidad en virtud de esta Regla, la Oficina receptora en cuestión y la Oficina Internacional acordarán, con la autorización del solicitante, que se aplicará el procedimiento previsto en la Regla </a:t>
            </a:r>
            <a:r>
              <a:rPr lang="es-ES_tradnl" sz="2200" dirty="0" smtClean="0"/>
              <a:t>19.4</a:t>
            </a: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8026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68274"/>
            <a:ext cx="8507288" cy="1191382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058" y="1633067"/>
            <a:ext cx="8357156" cy="49350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/>
              <a:t>Pautas </a:t>
            </a:r>
            <a:r>
              <a:rPr lang="es-ES_tradnl" sz="2200" dirty="0"/>
              <a:t>aprobadas por la Asamblea del </a:t>
            </a:r>
            <a:r>
              <a:rPr lang="es-ES_tradnl" sz="2200" dirty="0" smtClean="0"/>
              <a:t>PCT </a:t>
            </a:r>
            <a:r>
              <a:rPr lang="es-ES_tradnl" sz="2200" i="1" dirty="0" smtClean="0"/>
              <a:t>(cont.)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/>
              <a:t>Cuando </a:t>
            </a:r>
            <a:r>
              <a:rPr lang="es-ES_tradnl" sz="2200" dirty="0"/>
              <a:t>no se hayan pagado por el solicitante las tasas adicionales después de un requerimiento (Regla 40</a:t>
            </a:r>
            <a:r>
              <a:rPr lang="es-ES_tradnl" sz="2200" i="1" dirty="0"/>
              <a:t>bis</a:t>
            </a:r>
            <a:r>
              <a:rPr lang="es-ES_tradnl" sz="2200" dirty="0"/>
              <a:t> del Reglamento del PCT) (cuando la Administración encargada de la búsqueda internacional ha sido informada de que un elemento o parte correcto ha sido incluido en la solicitud internacional o incorporado por referencia después que ésta haya empezado a redactar el informe de búsqueda internacional), la Administración encargada de la búsqueda internacional no deberá tener en cuenta ese elemento o parte correctos a los efectos de la búsqueda internacional</a:t>
            </a:r>
            <a:endParaRPr lang="en-GB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67643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20148"/>
            <a:ext cx="8507288" cy="1220619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05" y="1628800"/>
            <a:ext cx="8357156" cy="5079060"/>
          </a:xfrm>
        </p:spPr>
        <p:txBody>
          <a:bodyPr/>
          <a:lstStyle/>
          <a:p>
            <a:pPr lvl="0">
              <a:spcBef>
                <a:spcPts val="800"/>
              </a:spcBef>
              <a:spcAft>
                <a:spcPts val="800"/>
              </a:spcAft>
            </a:pPr>
            <a:r>
              <a:rPr lang="es-ES_tradnl" dirty="0" smtClean="0"/>
              <a:t>Modificaciones </a:t>
            </a:r>
            <a:r>
              <a:rPr lang="es-ES_tradnl" dirty="0"/>
              <a:t>a las Reglas 15, 16, 57 y 96 del Reglamento del PCT</a:t>
            </a:r>
            <a:endParaRPr lang="en-GB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_tradnl" dirty="0"/>
              <a:t>Permite expresamente la transferencia a través de la Oficina Internacional de las tasas percibidas por una Oficina a beneficio de otra Oficina</a:t>
            </a:r>
            <a:endParaRPr lang="en-GB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419" dirty="0"/>
              <a:t>Se aplica a todas las solicitudes internacionales para las cuales las tasas van a ser transferidas por la Oficina que las percibe a partir del 1 de julio de 2020 o en una fecha </a:t>
            </a:r>
            <a:r>
              <a:rPr lang="es-419" dirty="0" smtClean="0"/>
              <a:t>posterior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282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120149"/>
            <a:ext cx="8507288" cy="1191382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en vigor el 1 de julio 2020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05" y="1700808"/>
            <a:ext cx="8357156" cy="5007052"/>
          </a:xfrm>
        </p:spPr>
        <p:txBody>
          <a:bodyPr/>
          <a:lstStyle/>
          <a:p>
            <a:pPr lvl="0">
              <a:spcBef>
                <a:spcPts val="800"/>
              </a:spcBef>
              <a:spcAft>
                <a:spcPts val="800"/>
              </a:spcAft>
            </a:pPr>
            <a:r>
              <a:rPr lang="es-ES_tradnl" dirty="0" smtClean="0"/>
              <a:t>Modificaciones </a:t>
            </a:r>
            <a:r>
              <a:rPr lang="es-ES_tradnl" dirty="0"/>
              <a:t>a las Reglas 71 y 94 del Reglamento del PCT</a:t>
            </a:r>
            <a:endParaRPr lang="en-GB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_tradnl" dirty="0"/>
              <a:t>La Administración encargada del examen preliminar internacional transmitirá copias de otros documentos del expediente a la Oficina Internacional, la cual los publicará en nombre de la Oficina elegida</a:t>
            </a:r>
            <a:endParaRPr lang="en-GB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419" dirty="0"/>
              <a:t>Se aplica a todos los documentos recibidos o redactados por la </a:t>
            </a:r>
            <a:r>
              <a:rPr lang="es-ES_tradnl" dirty="0"/>
              <a:t>Administración encargada del examen preliminar internacional</a:t>
            </a:r>
            <a:r>
              <a:rPr lang="es-419" dirty="0"/>
              <a:t> a partir del 1 de julio de 2020 o en una fecha posterior</a:t>
            </a:r>
            <a:endParaRPr lang="en-GB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8913415"/>
      </p:ext>
    </p:extLst>
  </p:cSld>
  <p:clrMapOvr>
    <a:masterClrMapping/>
  </p:clrMapOvr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ES_2010_pct background png</Template>
  <TotalTime>142</TotalTime>
  <Words>869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ヒラギノ角ゴ Pro W3</vt:lpstr>
      <vt:lpstr>Arial</vt:lpstr>
      <vt:lpstr>Microsoft Sans Serif</vt:lpstr>
      <vt:lpstr>Wingdings</vt:lpstr>
      <vt:lpstr>ES_2010_pct background png</vt:lpstr>
      <vt:lpstr>PowerPoint Presentation</vt:lpstr>
      <vt:lpstr>Modificaciones del Reglamento del PCT en vigor el 1 de julio 2020 (1)</vt:lpstr>
      <vt:lpstr>Modificaciones del Reglamento del PCT en vigor el 1 de julio 2020 (2)</vt:lpstr>
      <vt:lpstr>Modificaciones del Reglamento del PCT en vigor el 1 de julio 2020 (3)</vt:lpstr>
      <vt:lpstr>Modificaciones del Reglamento del PCT en vigor el 1 de julio 2020 (4)</vt:lpstr>
      <vt:lpstr>Modificaciones del Reglamento del PCT en vigor el 1 de julio 2020 (5)</vt:lpstr>
      <vt:lpstr>Modificaciones del Reglamento del PCT en vigor el 1 de julio 2020 (6)</vt:lpstr>
      <vt:lpstr>Modificaciones del Reglamento del PCT en vigor el 1 de julio 2020 (7)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27</cp:revision>
  <dcterms:created xsi:type="dcterms:W3CDTF">2013-11-18T13:37:26Z</dcterms:created>
  <dcterms:modified xsi:type="dcterms:W3CDTF">2020-04-28T06:47:18Z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1e495e85-a7a8-4353-8d70-136bc5aac903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JustificationReason">
    <vt:lpwstr>
    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