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87" r:id="rId3"/>
    <p:sldId id="285" r:id="rId4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48" autoAdjust="0"/>
    <p:restoredTop sz="94628" autoAdjust="0"/>
  </p:normalViewPr>
  <p:slideViewPr>
    <p:cSldViewPr>
      <p:cViewPr>
        <p:scale>
          <a:sx n="103" d="100"/>
          <a:sy n="103" d="100"/>
        </p:scale>
        <p:origin x="-72" y="936"/>
      </p:cViewPr>
      <p:guideLst>
        <p:guide orient="horz" pos="1137"/>
        <p:guide orient="horz" pos="10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1310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5556" tIns="47778" rIns="95556" bIns="47778" rtlCol="0"/>
          <a:lstStyle>
            <a:lvl1pPr algn="r">
              <a:defRPr sz="1300"/>
            </a:lvl1pPr>
          </a:lstStyle>
          <a:p>
            <a:fld id="{A6E73447-6A7A-4BFA-AF73-7D5429673142}" type="datetimeFigureOut">
              <a:rPr lang="en-US" smtClean="0"/>
              <a:t>7/6/2015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6" tIns="47778" rIns="95556" bIns="477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5556" tIns="47778" rIns="95556" bIns="4777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5556" tIns="47778" rIns="95556" bIns="47778" rtlCol="0" anchor="b"/>
          <a:lstStyle>
            <a:lvl1pPr algn="r">
              <a:defRPr sz="1300"/>
            </a:lvl1pPr>
          </a:lstStyle>
          <a:p>
            <a:fld id="{5442ECEA-4358-4036-8730-2AB64099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2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6125"/>
            <a:ext cx="4957762" cy="3719513"/>
          </a:xfrm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21272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53225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2015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11.05.2015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636963"/>
            <a:ext cx="7529513" cy="2913062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tabLst>
                <a:tab pos="271463" algn="l"/>
              </a:tabLst>
            </a:pPr>
            <a:r>
              <a:rPr lang="es-ES" altLang="en-US" sz="3400" b="1" dirty="0" smtClean="0">
                <a:solidFill>
                  <a:srgbClr val="70869B"/>
                </a:solidFill>
              </a:rPr>
              <a:t>Modificaciones del Reglamento del PCT en vigor el 1 de julio 2015</a:t>
            </a:r>
            <a:endParaRPr lang="es-ES" altLang="en-US" sz="3400" b="1" dirty="0">
              <a:solidFill>
                <a:srgbClr val="70869B"/>
              </a:solidFill>
            </a:endParaRPr>
          </a:p>
        </p:txBody>
      </p:sp>
      <p:pic>
        <p:nvPicPr>
          <p:cNvPr id="2063" name="Picture 15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3" y="32639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312" y="256166"/>
            <a:ext cx="8643948" cy="778098"/>
          </a:xfrm>
        </p:spPr>
        <p:txBody>
          <a:bodyPr/>
          <a:lstStyle/>
          <a:p>
            <a:r>
              <a:rPr lang="es-ES" altLang="en-US" sz="3400" dirty="0">
                <a:solidFill>
                  <a:srgbClr val="70869B"/>
                </a:solidFill>
              </a:rPr>
              <a:t>Modificaciones del Reglamento del </a:t>
            </a:r>
            <a:r>
              <a:rPr lang="es-ES" altLang="en-US" sz="3400" dirty="0" smtClean="0">
                <a:solidFill>
                  <a:srgbClr val="70869B"/>
                </a:solidFill>
              </a:rPr>
              <a:t>PCT </a:t>
            </a:r>
            <a:r>
              <a:rPr lang="en-US" sz="3400" dirty="0" smtClean="0"/>
              <a:t>(1)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4" y="1182134"/>
            <a:ext cx="8435280" cy="547987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Modificación </a:t>
            </a:r>
            <a:r>
              <a:rPr lang="es-ES" sz="2200" dirty="0"/>
              <a:t>en el procedimiento de nombramiento de las futuras Administraciones </a:t>
            </a:r>
            <a:r>
              <a:rPr lang="es-ES" sz="2200" dirty="0" smtClean="0"/>
              <a:t>internacionales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Restauración del derecho de </a:t>
            </a:r>
            <a:r>
              <a:rPr lang="es-ES" sz="2200" dirty="0" smtClean="0"/>
              <a:t>prioridad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Modificación de las Reglas 49</a:t>
            </a:r>
            <a:r>
              <a:rPr lang="es-ES" sz="2200" i="1" dirty="0"/>
              <a:t>ter</a:t>
            </a:r>
            <a:r>
              <a:rPr lang="es-ES" sz="2200" dirty="0"/>
              <a:t> y 76 del PCT 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En </a:t>
            </a:r>
            <a:r>
              <a:rPr lang="es-ES" sz="2200" dirty="0"/>
              <a:t>caso de entrada en fase nacional anticipada, las peticiones de restauración se harán en el plazo de un mes a partir de la fecha de entrada en fase </a:t>
            </a:r>
            <a:r>
              <a:rPr lang="es-ES" sz="2200" dirty="0" smtClean="0"/>
              <a:t>nacional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Copia del poder </a:t>
            </a:r>
            <a:r>
              <a:rPr lang="es-ES" sz="2200" dirty="0" smtClean="0"/>
              <a:t>general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2200" dirty="0" smtClean="0">
                <a:solidFill>
                  <a:srgbClr val="000000"/>
                </a:solidFill>
              </a:rPr>
              <a:t>Modificación </a:t>
            </a:r>
            <a:r>
              <a:rPr lang="es-ES" sz="2200" dirty="0">
                <a:solidFill>
                  <a:srgbClr val="000000"/>
                </a:solidFill>
              </a:rPr>
              <a:t>de la Regla 90.5.d)</a:t>
            </a:r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es-ES" sz="2200" dirty="0">
                <a:solidFill>
                  <a:srgbClr val="000000"/>
                </a:solidFill>
              </a:rPr>
              <a:t>Base jurídica que permite a la Oficina Internacional requerir una copia del poder general para tramitar una retirada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s-E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xx</a:t>
            </a:r>
            <a:endParaRPr lang="es-ES" sz="2200" dirty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s-E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62316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40" y="302346"/>
            <a:ext cx="8507288" cy="994122"/>
          </a:xfrm>
        </p:spPr>
        <p:txBody>
          <a:bodyPr/>
          <a:lstStyle/>
          <a:p>
            <a:r>
              <a:rPr lang="es-ES" altLang="en-US" sz="3400" dirty="0">
                <a:solidFill>
                  <a:srgbClr val="70869B"/>
                </a:solidFill>
              </a:rPr>
              <a:t>Modificaciones del Reglamento del PCT </a:t>
            </a:r>
            <a:r>
              <a:rPr lang="en-US" sz="3400" dirty="0" smtClean="0"/>
              <a:t>(2)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58956"/>
            <a:ext cx="8229600" cy="489654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s-ES" sz="2200" dirty="0" smtClean="0">
                <a:solidFill>
                  <a:srgbClr val="000000"/>
                </a:solidFill>
              </a:rPr>
              <a:t>Corrección </a:t>
            </a:r>
            <a:r>
              <a:rPr lang="es-ES" sz="2200" dirty="0">
                <a:solidFill>
                  <a:srgbClr val="000000"/>
                </a:solidFill>
              </a:rPr>
              <a:t>formal de la referencia a la Regla 90.3 del PCT con respecto a agentes y representantes </a:t>
            </a:r>
            <a:r>
              <a:rPr lang="es-ES" sz="2200" dirty="0" smtClean="0">
                <a:solidFill>
                  <a:srgbClr val="000000"/>
                </a:solidFill>
              </a:rPr>
              <a:t>comunes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s-ES" sz="2200" dirty="0">
                <a:solidFill>
                  <a:srgbClr val="000000"/>
                </a:solidFill>
              </a:rPr>
              <a:t>Tabla de </a:t>
            </a:r>
            <a:r>
              <a:rPr lang="es-ES" sz="2200" dirty="0" smtClean="0">
                <a:solidFill>
                  <a:srgbClr val="000000"/>
                </a:solidFill>
              </a:rPr>
              <a:t>tasas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2200" dirty="0">
                <a:solidFill>
                  <a:srgbClr val="000000"/>
                </a:solidFill>
              </a:rPr>
              <a:t>Cesará de aplicarse la reducción en la tasa de presentación por medio de PCT-EASY a partir del 1 </a:t>
            </a:r>
            <a:r>
              <a:rPr lang="es-ES" sz="2200" dirty="0" smtClean="0">
                <a:solidFill>
                  <a:srgbClr val="000000"/>
                </a:solidFill>
              </a:rPr>
              <a:t>de julio </a:t>
            </a:r>
            <a:r>
              <a:rPr lang="es-ES" sz="2200" dirty="0">
                <a:solidFill>
                  <a:srgbClr val="000000"/>
                </a:solidFill>
              </a:rPr>
              <a:t>de </a:t>
            </a:r>
            <a:r>
              <a:rPr lang="es-ES" sz="2200" dirty="0" smtClean="0">
                <a:solidFill>
                  <a:srgbClr val="000000"/>
                </a:solidFill>
              </a:rPr>
              <a:t>2015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sz="2200" dirty="0" smtClean="0">
                <a:solidFill>
                  <a:srgbClr val="000000"/>
                </a:solidFill>
              </a:rPr>
              <a:t>Se </a:t>
            </a:r>
            <a:r>
              <a:rPr lang="es-ES" sz="2200" dirty="0">
                <a:solidFill>
                  <a:srgbClr val="000000"/>
                </a:solidFill>
              </a:rPr>
              <a:t>adopta la combinación de los nuevos criterios de ingresos e innovación en que se basa la reducción del 90% en la tasa de presentación a personas naturales de determinados </a:t>
            </a:r>
            <a:r>
              <a:rPr lang="es-ES" sz="2200" dirty="0" smtClean="0">
                <a:solidFill>
                  <a:srgbClr val="000000"/>
                </a:solidFill>
              </a:rPr>
              <a:t>Estados</a:t>
            </a:r>
            <a:endParaRPr lang="es-ES" sz="2200" dirty="0">
              <a:solidFill>
                <a:srgbClr val="000000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s-ES" sz="2200" dirty="0">
              <a:solidFill>
                <a:srgbClr val="000000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s-ES" sz="2200" dirty="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spcAft>
                <a:spcPts val="800"/>
              </a:spcAft>
            </a:pPr>
            <a:endParaRPr lang="es-ES" sz="2200" dirty="0">
              <a:solidFill>
                <a:srgbClr val="000000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s-ES" sz="2200" dirty="0">
              <a:solidFill>
                <a:srgbClr val="000000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endParaRPr lang="en-US" sz="2200" dirty="0">
              <a:solidFill>
                <a:srgbClr val="000000"/>
              </a:solidFill>
            </a:endParaRPr>
          </a:p>
          <a:p>
            <a:pPr lvl="0">
              <a:spcBef>
                <a:spcPts val="800"/>
              </a:spcBef>
              <a:spcAft>
                <a:spcPts val="80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152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ES_2010_pct background png</vt:lpstr>
      <vt:lpstr>PowerPoint Presentation</vt:lpstr>
      <vt:lpstr>Modificaciones del Reglamento del PCT (1)</vt:lpstr>
      <vt:lpstr>Modificaciones del Reglamento del PCT (2)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JULLIARD Corinne</cp:lastModifiedBy>
  <cp:revision>39</cp:revision>
  <cp:lastPrinted>2015-04-28T14:13:18Z</cp:lastPrinted>
  <dcterms:created xsi:type="dcterms:W3CDTF">2013-11-18T13:37:26Z</dcterms:created>
  <dcterms:modified xsi:type="dcterms:W3CDTF">2015-07-06T09:04:48Z</dcterms:modified>
</cp:coreProperties>
</file>