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61" r:id="rId4"/>
  </p:sldIdLst>
  <p:sldSz cx="9144000" cy="6858000" type="screen4x3"/>
  <p:notesSz cx="7086600" cy="102108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3929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2238" y="-96"/>
      </p:cViewPr>
      <p:guideLst>
        <p:guide orient="horz" pos="3215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1" y="0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5175"/>
            <a:ext cx="5108575" cy="3830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1" y="4850130"/>
            <a:ext cx="5669280" cy="459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8488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1" y="9698488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5175"/>
            <a:ext cx="5108575" cy="383063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8472" y="648252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2014</a:t>
            </a:r>
            <a:r>
              <a:rPr lang="en-US" sz="900" baseline="0" dirty="0" smtClean="0"/>
              <a:t> July changes</a:t>
            </a:r>
            <a:r>
              <a:rPr lang="en-US" sz="900" dirty="0" smtClean="0"/>
              <a:t>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13.03.2014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4056063"/>
            <a:ext cx="7924800" cy="1406525"/>
          </a:xfrm>
          <a:noFill/>
          <a:ln/>
        </p:spPr>
        <p:txBody>
          <a:bodyPr/>
          <a:lstStyle/>
          <a:p>
            <a:r>
              <a:rPr lang="en-US" sz="3400" b="1" dirty="0">
                <a:solidFill>
                  <a:srgbClr val="70899B"/>
                </a:solidFill>
              </a:rPr>
              <a:t>Amendments to the PCT Regulations as from 1 </a:t>
            </a:r>
            <a:r>
              <a:rPr lang="en-US" sz="3400" b="1" dirty="0" smtClean="0">
                <a:solidFill>
                  <a:srgbClr val="70899B"/>
                </a:solidFill>
              </a:rPr>
              <a:t>July</a:t>
            </a:r>
            <a:r>
              <a:rPr lang="en-US" sz="3400" b="1" dirty="0">
                <a:solidFill>
                  <a:srgbClr val="70899B"/>
                </a:solidFill>
              </a:rPr>
              <a:t> </a:t>
            </a:r>
            <a:r>
              <a:rPr lang="en-US" sz="3400" b="1" dirty="0" smtClean="0">
                <a:solidFill>
                  <a:srgbClr val="70899B"/>
                </a:solidFill>
              </a:rPr>
              <a:t>2014</a:t>
            </a:r>
            <a:endParaRPr lang="en-US" sz="3400" b="1" dirty="0">
              <a:solidFill>
                <a:srgbClr val="70899B"/>
              </a:solidFill>
            </a:endParaRPr>
          </a:p>
        </p:txBody>
      </p:sp>
      <p:pic>
        <p:nvPicPr>
          <p:cNvPr id="2056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3683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505" y="274638"/>
            <a:ext cx="8229600" cy="994122"/>
          </a:xfrm>
        </p:spPr>
        <p:txBody>
          <a:bodyPr/>
          <a:lstStyle/>
          <a:p>
            <a:pPr eaLnBrk="1" hangingPunct="1"/>
            <a:r>
              <a:rPr lang="en-US" dirty="0" smtClean="0"/>
              <a:t>Availability of the Written Opinion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505" y="1556792"/>
            <a:ext cx="8229600" cy="469776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Availability of the written opinion of the ISA as of the date of international publication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 The written opinion of the ISA and any informal comments submitted by the applicant are available on PATENTSCOPE in their original language as of the publication date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 The IPRP Chapter I and its translation will continue to be made available at 30 months from the priority 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Effective as from 1 July 2014 for </a:t>
            </a:r>
            <a:r>
              <a:rPr lang="en-US" sz="2200" dirty="0" smtClean="0"/>
              <a:t>international applications </a:t>
            </a:r>
            <a:r>
              <a:rPr lang="en-US" sz="2200" dirty="0"/>
              <a:t>filed on or after that date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5090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210146"/>
          </a:xfrm>
        </p:spPr>
        <p:txBody>
          <a:bodyPr/>
          <a:lstStyle/>
          <a:p>
            <a:pPr eaLnBrk="1" hangingPunct="1"/>
            <a:r>
              <a:rPr lang="en-US" dirty="0" smtClean="0"/>
              <a:t>Mandatory Top-up Search during the Chapter II procedure 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The IPEA is required to carry out a top-up search (Rule 66.1</a:t>
            </a:r>
            <a:r>
              <a:rPr lang="en-US" sz="2000" i="1" dirty="0" smtClean="0"/>
              <a:t>ter</a:t>
            </a:r>
            <a:r>
              <a:rPr lang="en-US" sz="2000" dirty="0" smtClean="0"/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A</a:t>
            </a:r>
            <a:r>
              <a:rPr lang="en-US" sz="2000" dirty="0" smtClean="0"/>
              <a:t>ims at uncovering any prior art not available at the time when the ISR was established</a:t>
            </a:r>
            <a:r>
              <a:rPr lang="en-US" sz="2000" dirty="0"/>
              <a:t> </a:t>
            </a:r>
            <a:r>
              <a:rPr lang="en-US" sz="2000" dirty="0" smtClean="0"/>
              <a:t>(patent applications which were published or became available to the IPEA on or after the </a:t>
            </a:r>
            <a:r>
              <a:rPr lang="en-US" sz="2000" dirty="0"/>
              <a:t>date of establishment of </a:t>
            </a:r>
            <a:r>
              <a:rPr lang="en-US" sz="2000" dirty="0" smtClean="0"/>
              <a:t>the ISR but which have an earlier priority date)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Exceptions: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Only in respect of claims that are the subject of international preliminary examination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Where a search would serve no useful purpose, e.g. where the IPEA considers that the documents cited in the ISR are sufficient to demonstrate lack of novelty of the entire subject matter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Effective </a:t>
            </a:r>
            <a:r>
              <a:rPr lang="en-US" sz="2000" dirty="0"/>
              <a:t>as from 1 July 2014 for applications in respect of which a demand for international preliminary examination is made on or after July 1, 2014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000" dirty="0" smtClean="0"/>
          </a:p>
          <a:p>
            <a:pPr lvl="2" eaLnBrk="1" hangingPunct="1">
              <a:defRPr/>
            </a:pPr>
            <a:endParaRPr lang="en-US" sz="2200" dirty="0" smtClean="0"/>
          </a:p>
          <a:p>
            <a:pPr lvl="2" eaLnBrk="1" hangingPunct="1">
              <a:defRPr/>
            </a:pPr>
            <a:endParaRPr lang="en-US" sz="2200" dirty="0" smtClean="0"/>
          </a:p>
          <a:p>
            <a:pPr lvl="1" eaLnBrk="1" hangingPunct="1"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0787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</TotalTime>
  <Words>236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EN_2010_pct background png</vt:lpstr>
      <vt:lpstr>PowerPoint Presentation</vt:lpstr>
      <vt:lpstr>Availability of the Written Opinion</vt:lpstr>
      <vt:lpstr>Mandatory Top-up Search during the Chapter II procedure 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26</cp:revision>
  <cp:lastPrinted>2014-03-13T11:23:13Z</cp:lastPrinted>
  <dcterms:created xsi:type="dcterms:W3CDTF">2013-10-24T09:30:40Z</dcterms:created>
  <dcterms:modified xsi:type="dcterms:W3CDTF">2014-05-23T07:52:06Z</dcterms:modified>
</cp:coreProperties>
</file>