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92" r:id="rId2"/>
    <p:sldId id="293" r:id="rId3"/>
    <p:sldId id="294" r:id="rId4"/>
    <p:sldId id="295" r:id="rId5"/>
    <p:sldId id="296" r:id="rId6"/>
    <p:sldId id="297" r:id="rId7"/>
  </p:sldIdLst>
  <p:sldSz cx="9144000" cy="6858000" type="screen4x3"/>
  <p:notesSz cx="6797675" cy="9926638"/>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29">
          <p15:clr>
            <a:srgbClr val="A4A3A4"/>
          </p15:clr>
        </p15:guide>
        <p15:guide id="2" pos="5103">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NINGER Thomas" initials="HT" lastIdx="2" clrIdx="0">
    <p:extLst>
      <p:ext uri="{19B8F6BF-5375-455C-9EA6-DF929625EA0E}">
        <p15:presenceInfo xmlns:p15="http://schemas.microsoft.com/office/powerpoint/2012/main" userId="S-1-5-21-3637208745-3825800285-422149103-28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33" autoAdjust="0"/>
    <p:restoredTop sz="94660"/>
  </p:normalViewPr>
  <p:slideViewPr>
    <p:cSldViewPr>
      <p:cViewPr varScale="1">
        <p:scale>
          <a:sx n="65" d="100"/>
          <a:sy n="65" d="100"/>
        </p:scale>
        <p:origin x="1544" y="40"/>
      </p:cViewPr>
      <p:guideLst>
        <p:guide orient="horz" pos="3929"/>
        <p:guide pos="5103"/>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7" d="100"/>
          <a:sy n="77" d="100"/>
        </p:scale>
        <p:origin x="-2094"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29T11:29:27.220" idx="2">
    <p:pos x="5252" y="1344"/>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50443"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de-DE" smtClean="0"/>
          </a:p>
        </p:txBody>
      </p:sp>
    </p:spTree>
    <p:extLst>
      <p:ext uri="{BB962C8B-B14F-4D97-AF65-F5344CB8AC3E}">
        <p14:creationId xmlns:p14="http://schemas.microsoft.com/office/powerpoint/2010/main" val="3108084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2</a:t>
            </a:fld>
            <a:endParaRPr lang="en-US" dirty="0"/>
          </a:p>
        </p:txBody>
      </p:sp>
    </p:spTree>
    <p:extLst>
      <p:ext uri="{BB962C8B-B14F-4D97-AF65-F5344CB8AC3E}">
        <p14:creationId xmlns:p14="http://schemas.microsoft.com/office/powerpoint/2010/main" val="4157604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3</a:t>
            </a:fld>
            <a:endParaRPr lang="en-US"/>
          </a:p>
        </p:txBody>
      </p:sp>
    </p:spTree>
    <p:extLst>
      <p:ext uri="{BB962C8B-B14F-4D97-AF65-F5344CB8AC3E}">
        <p14:creationId xmlns:p14="http://schemas.microsoft.com/office/powerpoint/2010/main" val="3424880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4</a:t>
            </a:fld>
            <a:endParaRPr lang="en-US"/>
          </a:p>
        </p:txBody>
      </p:sp>
    </p:spTree>
    <p:extLst>
      <p:ext uri="{BB962C8B-B14F-4D97-AF65-F5344CB8AC3E}">
        <p14:creationId xmlns:p14="http://schemas.microsoft.com/office/powerpoint/2010/main" val="671221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5</a:t>
            </a:fld>
            <a:endParaRPr lang="en-US"/>
          </a:p>
        </p:txBody>
      </p:sp>
    </p:spTree>
    <p:extLst>
      <p:ext uri="{BB962C8B-B14F-4D97-AF65-F5344CB8AC3E}">
        <p14:creationId xmlns:p14="http://schemas.microsoft.com/office/powerpoint/2010/main" val="452459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6</a:t>
            </a:fld>
            <a:endParaRPr lang="en-US"/>
          </a:p>
        </p:txBody>
      </p:sp>
    </p:spTree>
    <p:extLst>
      <p:ext uri="{BB962C8B-B14F-4D97-AF65-F5344CB8AC3E}">
        <p14:creationId xmlns:p14="http://schemas.microsoft.com/office/powerpoint/2010/main" val="36603922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smtClean="0">
                <a:solidFill>
                  <a:srgbClr val="9D0A2B"/>
                </a:solidFill>
              </a:rPr>
              <a:t>The International </a:t>
            </a:r>
            <a:br>
              <a:rPr lang="fr-CH" sz="1200" b="1" dirty="0" smtClean="0">
                <a:solidFill>
                  <a:srgbClr val="9D0A2B"/>
                </a:solidFill>
              </a:rPr>
            </a:br>
            <a:r>
              <a:rPr lang="fr-CH" sz="1200" b="1" dirty="0" smtClean="0">
                <a:solidFill>
                  <a:srgbClr val="9D0A2B"/>
                </a:solidFill>
              </a:rPr>
              <a:t>Patent System</a:t>
            </a:r>
            <a:endParaRPr lang="fr-CH" sz="1200" b="1" dirty="0">
              <a:solidFill>
                <a:srgbClr val="9D0A2B"/>
              </a:solidFill>
            </a:endParaRP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5" name="TextBox 4"/>
          <p:cNvSpPr txBox="1"/>
          <p:nvPr userDrawn="1"/>
        </p:nvSpPr>
        <p:spPr>
          <a:xfrm>
            <a:off x="0" y="6366399"/>
            <a:ext cx="982961" cy="484748"/>
          </a:xfrm>
          <a:prstGeom prst="rect">
            <a:avLst/>
          </a:prstGeom>
          <a:noFill/>
        </p:spPr>
        <p:txBody>
          <a:bodyPr wrap="none" rtlCol="0">
            <a:spAutoFit/>
          </a:bodyPr>
          <a:lstStyle/>
          <a:p>
            <a:pPr>
              <a:spcBef>
                <a:spcPts val="0"/>
              </a:spcBef>
              <a:defRPr/>
            </a:pPr>
            <a:r>
              <a:rPr lang="en-US" sz="850" dirty="0" smtClean="0"/>
              <a:t>July 2019 </a:t>
            </a:r>
            <a:r>
              <a:rPr lang="en-US" sz="850" baseline="0" dirty="0" smtClean="0"/>
              <a:t> </a:t>
            </a:r>
          </a:p>
          <a:p>
            <a:pPr>
              <a:spcBef>
                <a:spcPts val="0"/>
              </a:spcBef>
              <a:defRPr/>
            </a:pPr>
            <a:r>
              <a:rPr lang="en-US" sz="850" baseline="0" dirty="0" smtClean="0"/>
              <a:t>rule changes-</a:t>
            </a:r>
            <a:fld id="{DA79EEDA-9492-4994-BB18-1005CD6866B1}" type="slidenum">
              <a:rPr lang="en-US" sz="850" smtClean="0"/>
              <a:pPr>
                <a:spcBef>
                  <a:spcPts val="0"/>
                </a:spcBef>
                <a:defRPr/>
              </a:pPr>
              <a:t>‹#›</a:t>
            </a:fld>
            <a:endParaRPr lang="en-US" sz="850" dirty="0" smtClean="0"/>
          </a:p>
          <a:p>
            <a:pPr>
              <a:spcBef>
                <a:spcPts val="0"/>
              </a:spcBef>
              <a:defRPr/>
            </a:pPr>
            <a:r>
              <a:rPr lang="en-US" sz="850" dirty="0" smtClean="0"/>
              <a:t>12.06.2019</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smtClean="0">
                <a:solidFill>
                  <a:srgbClr val="9D0A2B"/>
                </a:solidFill>
              </a:rPr>
              <a:t>The International </a:t>
            </a:r>
            <a:br>
              <a:rPr lang="fr-CH" sz="800" b="1" dirty="0" smtClean="0">
                <a:solidFill>
                  <a:srgbClr val="9D0A2B"/>
                </a:solidFill>
              </a:rPr>
            </a:br>
            <a:r>
              <a:rPr lang="fr-CH" sz="800" b="1" dirty="0" smtClean="0">
                <a:solidFill>
                  <a:srgbClr val="9D0A2B"/>
                </a:solidFill>
              </a:rPr>
              <a:t>Patent System</a:t>
            </a:r>
            <a:endParaRPr lang="fr-CH" sz="800" b="1" dirty="0">
              <a:solidFill>
                <a:srgbClr val="9D0A2B"/>
              </a:solidFill>
            </a:endParaRP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
        <p:nvSpPr>
          <p:cNvPr id="18" name="fr" descr="  "/>
          <p:cNvSpPr txBox="1"/>
          <p:nvPr userDrawn="1"/>
        </p:nvSpPr>
        <p:spPr>
          <a:xfrm>
            <a:off x="0" y="6537960"/>
            <a:ext cx="9144000" cy="223138"/>
          </a:xfrm>
          <a:prstGeom prst="rect">
            <a:avLst/>
          </a:prstGeom>
          <a:noFill/>
        </p:spPr>
        <p:txBody>
          <a:bodyPr vert="horz" rtlCol="0">
            <a:spAutoFit/>
          </a:bodyPr>
          <a:lstStyle/>
          <a:p>
            <a:pPr algn="r"/>
            <a:r>
              <a:rPr lang="en-US" sz="850" b="0" i="0" u="none" baseline="0" smtClean="0">
                <a:solidFill>
                  <a:srgbClr val="000000"/>
                </a:solidFill>
                <a:latin typeface="Microsoft Sans Serif" panose="020B0604020202020204" pitchFamily="34" charset="0"/>
              </a:rPr>
              <a:t>  </a:t>
            </a:r>
            <a:endParaRPr lang="en-US" sz="850" b="0" i="0" u="none" baseline="0">
              <a:solidFill>
                <a:srgbClr val="000000"/>
              </a:solidFill>
              <a:latin typeface="Microsoft Sans Serif"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115964" y="3927052"/>
            <a:ext cx="7632500" cy="1907798"/>
          </a:xfrm>
          <a:noFill/>
        </p:spPr>
        <p:txBody>
          <a:bodyPr/>
          <a:lstStyle/>
          <a:p>
            <a:r>
              <a:rPr lang="en-US" sz="3400" b="1" dirty="0" err="1" smtClean="0">
                <a:solidFill>
                  <a:srgbClr val="70899B"/>
                </a:solidFill>
              </a:rPr>
              <a:t>Änderungen</a:t>
            </a:r>
            <a:r>
              <a:rPr lang="en-US" sz="3400" b="1" dirty="0" smtClean="0">
                <a:solidFill>
                  <a:srgbClr val="70899B"/>
                </a:solidFill>
              </a:rPr>
              <a:t> der </a:t>
            </a:r>
            <a:r>
              <a:rPr lang="en-US" sz="3400" b="1" dirty="0" err="1" smtClean="0">
                <a:solidFill>
                  <a:srgbClr val="70899B"/>
                </a:solidFill>
              </a:rPr>
              <a:t>Ausführungsordnung</a:t>
            </a:r>
            <a:r>
              <a:rPr lang="en-US" sz="3400" b="1" dirty="0" smtClean="0">
                <a:solidFill>
                  <a:srgbClr val="70899B"/>
                </a:solidFill>
              </a:rPr>
              <a:t> </a:t>
            </a:r>
            <a:r>
              <a:rPr lang="en-US" sz="3400" b="1" dirty="0" err="1" smtClean="0">
                <a:solidFill>
                  <a:srgbClr val="70899B"/>
                </a:solidFill>
              </a:rPr>
              <a:t>mit</a:t>
            </a:r>
            <a:r>
              <a:rPr lang="en-US" sz="3400" b="1" dirty="0" smtClean="0">
                <a:solidFill>
                  <a:srgbClr val="70899B"/>
                </a:solidFill>
              </a:rPr>
              <a:t> </a:t>
            </a:r>
            <a:r>
              <a:rPr lang="en-US" sz="3400" b="1" dirty="0" err="1" smtClean="0">
                <a:solidFill>
                  <a:srgbClr val="70899B"/>
                </a:solidFill>
              </a:rPr>
              <a:t>Wirkung</a:t>
            </a:r>
            <a:r>
              <a:rPr lang="en-US" sz="3400" b="1" dirty="0" smtClean="0">
                <a:solidFill>
                  <a:srgbClr val="70899B"/>
                </a:solidFill>
              </a:rPr>
              <a:t> ab </a:t>
            </a:r>
            <a:r>
              <a:rPr lang="en-US" sz="3400" b="1" dirty="0" err="1" smtClean="0">
                <a:solidFill>
                  <a:srgbClr val="70899B"/>
                </a:solidFill>
              </a:rPr>
              <a:t>dem</a:t>
            </a:r>
            <a:r>
              <a:rPr lang="en-US" sz="3400" b="1" dirty="0" smtClean="0">
                <a:solidFill>
                  <a:srgbClr val="70899B"/>
                </a:solidFill>
              </a:rPr>
              <a:t> 1. </a:t>
            </a:r>
            <a:r>
              <a:rPr lang="en-US" sz="3400" b="1" dirty="0" err="1" smtClean="0">
                <a:solidFill>
                  <a:srgbClr val="70899B"/>
                </a:solidFill>
              </a:rPr>
              <a:t>Juli</a:t>
            </a:r>
            <a:r>
              <a:rPr lang="en-US" sz="3400" b="1" dirty="0" smtClean="0">
                <a:solidFill>
                  <a:srgbClr val="70899B"/>
                </a:solidFill>
              </a:rPr>
              <a:t> </a:t>
            </a:r>
            <a:r>
              <a:rPr lang="en-US" sz="3600" b="1" dirty="0" smtClean="0">
                <a:solidFill>
                  <a:srgbClr val="70899B"/>
                </a:solidFill>
              </a:rPr>
              <a:t>2020</a:t>
            </a:r>
            <a:endParaRPr lang="en-US" sz="3600" dirty="0" smtClean="0">
              <a:solidFill>
                <a:srgbClr val="70899B"/>
              </a:solidFill>
            </a:endParaRPr>
          </a:p>
        </p:txBody>
      </p:sp>
      <p:pic>
        <p:nvPicPr>
          <p:cNvPr id="3075" name="Picture 8" descr="Puce-3_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577" y="3553989"/>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91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3362"/>
            <a:ext cx="8507288" cy="1262904"/>
          </a:xfrm>
        </p:spPr>
        <p:txBody>
          <a:bodyPr/>
          <a:lstStyle/>
          <a:p>
            <a:r>
              <a:rPr lang="de-CH" dirty="0" smtClean="0"/>
              <a:t>Änderungen der Ausführungsordnung mit Wirkung ab dem 1. Juli 2020</a:t>
            </a:r>
            <a:r>
              <a:rPr lang="de-CH" sz="4000" dirty="0" smtClean="0"/>
              <a:t> </a:t>
            </a:r>
            <a:r>
              <a:rPr lang="de-CH" dirty="0" smtClean="0"/>
              <a:t>(1)</a:t>
            </a:r>
            <a:endParaRPr lang="de-CH" dirty="0"/>
          </a:p>
        </p:txBody>
      </p:sp>
      <p:sp>
        <p:nvSpPr>
          <p:cNvPr id="3" name="Content Placeholder 2"/>
          <p:cNvSpPr>
            <a:spLocks noGrp="1"/>
          </p:cNvSpPr>
          <p:nvPr>
            <p:ph idx="1"/>
          </p:nvPr>
        </p:nvSpPr>
        <p:spPr>
          <a:xfrm>
            <a:off x="382238" y="1644718"/>
            <a:ext cx="8520586" cy="4933253"/>
          </a:xfrm>
        </p:spPr>
        <p:txBody>
          <a:bodyPr/>
          <a:lstStyle/>
          <a:p>
            <a:pPr>
              <a:spcBef>
                <a:spcPts val="600"/>
              </a:spcBef>
              <a:spcAft>
                <a:spcPts val="600"/>
              </a:spcAft>
            </a:pPr>
            <a:r>
              <a:rPr lang="de-CH" altLang="en-US" sz="2000" dirty="0" smtClean="0"/>
              <a:t>Änderung der Regeln 4, 12, 20, 48, 51</a:t>
            </a:r>
            <a:r>
              <a:rPr lang="de-CH" altLang="en-US" sz="2000" i="1" dirty="0" smtClean="0"/>
              <a:t>bis</a:t>
            </a:r>
            <a:r>
              <a:rPr lang="de-CH" altLang="en-US" sz="2000" dirty="0" smtClean="0"/>
              <a:t>, 55 und 82</a:t>
            </a:r>
            <a:r>
              <a:rPr lang="de-CH" altLang="en-US" sz="2000" i="1" dirty="0" smtClean="0"/>
              <a:t>ter, </a:t>
            </a:r>
            <a:r>
              <a:rPr lang="de-CH" altLang="en-US" sz="2000" dirty="0" smtClean="0"/>
              <a:t>und neue Regel 20.5</a:t>
            </a:r>
            <a:r>
              <a:rPr lang="de-CH" altLang="en-US" sz="2000" i="1" dirty="0" smtClean="0"/>
              <a:t>bis</a:t>
            </a:r>
            <a:r>
              <a:rPr lang="de-CH" altLang="en-US" sz="2000" dirty="0" smtClean="0"/>
              <a:t> und 40</a:t>
            </a:r>
            <a:r>
              <a:rPr lang="de-CH" altLang="en-US" sz="2000" i="1" dirty="0" smtClean="0"/>
              <a:t>bis</a:t>
            </a:r>
          </a:p>
          <a:p>
            <a:pPr marL="742950" lvl="2" indent="-342900">
              <a:spcBef>
                <a:spcPts val="600"/>
              </a:spcBef>
              <a:spcAft>
                <a:spcPts val="600"/>
              </a:spcAft>
              <a:buClr>
                <a:srgbClr val="C00000"/>
              </a:buClr>
              <a:buFont typeface="Wingdings" panose="05000000000000000000" pitchFamily="2" charset="2"/>
              <a:buChar char="q"/>
            </a:pPr>
            <a:r>
              <a:rPr lang="de-CH" altLang="en-US" sz="2000" dirty="0" smtClean="0"/>
              <a:t>Klarstellung, daß ebenso wie bei der Einbeziehung durch Verweis fehlender Bestandteile und Teile auch im Falle fälschlicherweise eingereichter Bestandteile oder Teile, der richtige Bestandteil oder Teil durch Verweis einbezogen werden kann, sofern in einer früheren Anmeldung enthalten </a:t>
            </a:r>
          </a:p>
          <a:p>
            <a:pPr marL="742950" lvl="2" indent="-342900">
              <a:spcBef>
                <a:spcPts val="600"/>
              </a:spcBef>
              <a:spcAft>
                <a:spcPts val="600"/>
              </a:spcAft>
              <a:buClr>
                <a:srgbClr val="C00000"/>
              </a:buClr>
              <a:buFont typeface="Wingdings" panose="05000000000000000000" pitchFamily="2" charset="2"/>
              <a:buChar char="q"/>
            </a:pPr>
            <a:r>
              <a:rPr lang="de-CH" altLang="en-US" sz="2000" dirty="0" smtClean="0"/>
              <a:t>Neue Rechtsgrundlage für Fälle, in denen die Einbeziehung durch Verweis nicht erfolgreich war, fälschlicherweise eingereichte Bestandteile oder der Teile durch den richtigen Bestandteil oder Teil zu ersetzen (wirkt sich auf den internationalen Anmeldetag aus)</a:t>
            </a:r>
          </a:p>
          <a:p>
            <a:pPr marL="742950" lvl="2" indent="-342900">
              <a:spcBef>
                <a:spcPts val="600"/>
              </a:spcBef>
              <a:spcAft>
                <a:spcPts val="600"/>
              </a:spcAft>
              <a:buClr>
                <a:srgbClr val="C00000"/>
              </a:buClr>
              <a:buFont typeface="Wingdings" panose="05000000000000000000" pitchFamily="2" charset="2"/>
              <a:buChar char="q"/>
            </a:pPr>
            <a:r>
              <a:rPr lang="de-CH" altLang="en-US" sz="2000" dirty="0" smtClean="0"/>
              <a:t>Anwendbar auf internationale Anmeldungen, die an oder nach dem 1 Juli 2020 eingereicht werden </a:t>
            </a:r>
            <a:endParaRPr lang="de-CH" altLang="en-US" sz="2000" dirty="0" smtClean="0">
              <a:highlight>
                <a:srgbClr val="FFFF00"/>
              </a:highlight>
            </a:endParaRPr>
          </a:p>
          <a:p>
            <a:pPr marL="742950" lvl="2" indent="-342900">
              <a:spcBef>
                <a:spcPts val="600"/>
              </a:spcBef>
              <a:spcAft>
                <a:spcPts val="600"/>
              </a:spcAft>
              <a:buClr>
                <a:srgbClr val="C00000"/>
              </a:buClr>
              <a:buFont typeface="Wingdings" panose="05000000000000000000" pitchFamily="2" charset="2"/>
              <a:buChar char="q"/>
            </a:pPr>
            <a:endParaRPr lang="de-CH" altLang="en-US" sz="2200" dirty="0"/>
          </a:p>
        </p:txBody>
      </p:sp>
    </p:spTree>
    <p:extLst>
      <p:ext uri="{BB962C8B-B14F-4D97-AF65-F5344CB8AC3E}">
        <p14:creationId xmlns:p14="http://schemas.microsoft.com/office/powerpoint/2010/main" val="2440242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368" y="166068"/>
            <a:ext cx="8507288" cy="1622944"/>
          </a:xfrm>
        </p:spPr>
        <p:txBody>
          <a:bodyPr/>
          <a:lstStyle/>
          <a:p>
            <a:r>
              <a:rPr lang="de-CH" dirty="0" smtClean="0"/>
              <a:t>Änderungen der Ausführungsordnung mit Wirkung ab dem 1. Juli 2020</a:t>
            </a:r>
            <a:r>
              <a:rPr lang="de-CH" sz="4000" dirty="0" smtClean="0"/>
              <a:t> </a:t>
            </a:r>
            <a:r>
              <a:rPr lang="de-CH" dirty="0" smtClean="0"/>
              <a:t>(2)</a:t>
            </a:r>
            <a:endParaRPr lang="de-CH" dirty="0"/>
          </a:p>
        </p:txBody>
      </p:sp>
      <p:sp>
        <p:nvSpPr>
          <p:cNvPr id="3" name="Content Placeholder 2"/>
          <p:cNvSpPr>
            <a:spLocks noGrp="1"/>
          </p:cNvSpPr>
          <p:nvPr>
            <p:ph idx="1"/>
          </p:nvPr>
        </p:nvSpPr>
        <p:spPr>
          <a:xfrm>
            <a:off x="467544" y="2093528"/>
            <a:ext cx="7920880" cy="4536504"/>
          </a:xfrm>
        </p:spPr>
        <p:txBody>
          <a:bodyPr/>
          <a:lstStyle/>
          <a:p>
            <a:pPr>
              <a:spcBef>
                <a:spcPts val="600"/>
              </a:spcBef>
              <a:spcAft>
                <a:spcPts val="600"/>
              </a:spcAft>
            </a:pPr>
            <a:r>
              <a:rPr lang="de-CH" altLang="en-US" sz="2200" dirty="0" smtClean="0"/>
              <a:t>Änderung der Regel 82</a:t>
            </a:r>
            <a:r>
              <a:rPr lang="de-CH" altLang="en-US" sz="2200" i="1" dirty="0" smtClean="0"/>
              <a:t>quater</a:t>
            </a:r>
          </a:p>
          <a:p>
            <a:pPr marL="684000" lvl="2" indent="-342900">
              <a:spcBef>
                <a:spcPts val="600"/>
              </a:spcBef>
              <a:spcAft>
                <a:spcPts val="600"/>
              </a:spcAft>
              <a:buClr>
                <a:srgbClr val="C00000"/>
              </a:buClr>
              <a:buFont typeface="Wingdings" panose="05000000000000000000" pitchFamily="2" charset="2"/>
              <a:buChar char="q"/>
            </a:pPr>
            <a:r>
              <a:rPr lang="de-CH" altLang="en-US" sz="2200" dirty="0" smtClean="0"/>
              <a:t>Ermöglicht einem Amt, </a:t>
            </a:r>
            <a:r>
              <a:rPr lang="de-CH" sz="2200" dirty="0" smtClean="0"/>
              <a:t>Fristüberschreitungen </a:t>
            </a:r>
            <a:r>
              <a:rPr lang="de-CH" altLang="en-US" sz="2200" dirty="0" smtClean="0"/>
              <a:t>aufgrund der </a:t>
            </a:r>
            <a:r>
              <a:rPr lang="de-CH" altLang="en-US" sz="2200" dirty="0"/>
              <a:t>Unerreichbarkeit von elektronischen Kommunikationsmitteln an </a:t>
            </a:r>
            <a:r>
              <a:rPr lang="de-CH" altLang="en-US" sz="2200" dirty="0" smtClean="0"/>
              <a:t>diesem Amt zu entschuldigen, beispielsweise unvorhergesehene Ausfälle sowie </a:t>
            </a:r>
            <a:r>
              <a:rPr lang="de-CH" altLang="en-US" sz="2200" dirty="0"/>
              <a:t>planmäßige </a:t>
            </a:r>
            <a:r>
              <a:rPr lang="de-CH" altLang="en-US" sz="2200" dirty="0" smtClean="0"/>
              <a:t>Wartung </a:t>
            </a:r>
          </a:p>
          <a:p>
            <a:pPr marL="684000" lvl="2" indent="-342900">
              <a:spcBef>
                <a:spcPts val="600"/>
              </a:spcBef>
              <a:spcAft>
                <a:spcPts val="600"/>
              </a:spcAft>
              <a:buClr>
                <a:srgbClr val="C00000"/>
              </a:buClr>
              <a:buFont typeface="Wingdings" panose="05000000000000000000" pitchFamily="2" charset="2"/>
              <a:buChar char="q"/>
            </a:pPr>
            <a:r>
              <a:rPr lang="de-CH" altLang="en-US" sz="2200" dirty="0" smtClean="0"/>
              <a:t>Ist nicht auf die Prioritätsfrist und die Frist zum Eintritt in die nationale Phase anwendbar</a:t>
            </a:r>
          </a:p>
          <a:p>
            <a:pPr marL="684000" lvl="2" indent="-342900">
              <a:spcBef>
                <a:spcPts val="600"/>
              </a:spcBef>
              <a:spcAft>
                <a:spcPts val="600"/>
              </a:spcAft>
              <a:buClr>
                <a:srgbClr val="C00000"/>
              </a:buClr>
              <a:buFont typeface="Wingdings" panose="05000000000000000000" pitchFamily="2" charset="2"/>
              <a:buChar char="q"/>
            </a:pPr>
            <a:r>
              <a:rPr lang="de-CH" altLang="en-US" sz="2200" dirty="0" smtClean="0"/>
              <a:t>Anwendbar auf alle Fristen in der Ausführungsordnung, die am oder nach dem 1. Juli 2020 ablaufen</a:t>
            </a:r>
          </a:p>
          <a:p>
            <a:pPr>
              <a:spcBef>
                <a:spcPts val="600"/>
              </a:spcBef>
              <a:spcAft>
                <a:spcPts val="600"/>
              </a:spcAft>
            </a:pPr>
            <a:endParaRPr lang="de-CH" altLang="en-US" sz="2200" dirty="0"/>
          </a:p>
        </p:txBody>
      </p:sp>
    </p:spTree>
    <p:extLst>
      <p:ext uri="{BB962C8B-B14F-4D97-AF65-F5344CB8AC3E}">
        <p14:creationId xmlns:p14="http://schemas.microsoft.com/office/powerpoint/2010/main" val="3488045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048" y="113164"/>
            <a:ext cx="8507288" cy="1334912"/>
          </a:xfrm>
        </p:spPr>
        <p:txBody>
          <a:bodyPr/>
          <a:lstStyle/>
          <a:p>
            <a:r>
              <a:rPr lang="de-CH" dirty="0" smtClean="0"/>
              <a:t>Änderungen der Ausführungsordnung mit Wirkung ab dem 1. Juli 2020</a:t>
            </a:r>
            <a:r>
              <a:rPr lang="de-CH" sz="4000" dirty="0" smtClean="0"/>
              <a:t> </a:t>
            </a:r>
            <a:r>
              <a:rPr lang="de-CH" dirty="0" smtClean="0"/>
              <a:t>(3)</a:t>
            </a:r>
            <a:endParaRPr lang="de-CH" dirty="0"/>
          </a:p>
        </p:txBody>
      </p:sp>
      <p:sp>
        <p:nvSpPr>
          <p:cNvPr id="3" name="Content Placeholder 2"/>
          <p:cNvSpPr>
            <a:spLocks noGrp="1"/>
          </p:cNvSpPr>
          <p:nvPr>
            <p:ph idx="1"/>
          </p:nvPr>
        </p:nvSpPr>
        <p:spPr>
          <a:xfrm>
            <a:off x="473298" y="1428410"/>
            <a:ext cx="8472038" cy="5510328"/>
          </a:xfrm>
        </p:spPr>
        <p:txBody>
          <a:bodyPr/>
          <a:lstStyle/>
          <a:p>
            <a:pPr>
              <a:spcBef>
                <a:spcPts val="600"/>
              </a:spcBef>
              <a:spcAft>
                <a:spcPts val="600"/>
              </a:spcAft>
            </a:pPr>
            <a:r>
              <a:rPr lang="de-CH" altLang="en-US" sz="2000" dirty="0" smtClean="0"/>
              <a:t>Neue Regel 26</a:t>
            </a:r>
            <a:r>
              <a:rPr lang="de-CH" altLang="en-US" sz="2000" i="1" dirty="0" smtClean="0"/>
              <a:t>quater</a:t>
            </a:r>
          </a:p>
          <a:p>
            <a:pPr lvl="1">
              <a:spcBef>
                <a:spcPts val="600"/>
              </a:spcBef>
              <a:spcAft>
                <a:spcPts val="600"/>
              </a:spcAft>
            </a:pPr>
            <a:r>
              <a:rPr lang="de-CH" altLang="en-US" sz="2000" dirty="0" smtClean="0"/>
              <a:t>Ermöglicht die Berichtigung oder das Hinzufügung von im Antragsformular enthaltenen Angaben nach Regel 4.11, d.h. hinsichtlich der Absicht des  </a:t>
            </a:r>
            <a:r>
              <a:rPr lang="de-CH" sz="2000" dirty="0" smtClean="0"/>
              <a:t>Anmelders, </a:t>
            </a:r>
            <a:r>
              <a:rPr lang="de-CH" altLang="en-US" sz="2000" dirty="0" smtClean="0"/>
              <a:t>daß die internationale Anmeldung in einem Bestimmungsstaat als Anmeldung für </a:t>
            </a:r>
          </a:p>
          <a:p>
            <a:pPr lvl="2">
              <a:spcBef>
                <a:spcPts val="600"/>
              </a:spcBef>
              <a:spcAft>
                <a:spcPts val="600"/>
              </a:spcAft>
            </a:pPr>
            <a:r>
              <a:rPr lang="de-DE" altLang="en-US" sz="2000" dirty="0" smtClean="0"/>
              <a:t>eine Fortsetzung </a:t>
            </a:r>
            <a:r>
              <a:rPr lang="de-DE" altLang="en-US" sz="2000" dirty="0"/>
              <a:t>oder Teilfortsetzung einer früheren </a:t>
            </a:r>
            <a:r>
              <a:rPr lang="de-DE" altLang="en-US" sz="2000" dirty="0" smtClean="0"/>
              <a:t>Anmeldung oder </a:t>
            </a:r>
          </a:p>
          <a:p>
            <a:pPr lvl="2">
              <a:spcBef>
                <a:spcPts val="600"/>
              </a:spcBef>
              <a:spcAft>
                <a:spcPts val="600"/>
              </a:spcAft>
            </a:pPr>
            <a:r>
              <a:rPr lang="de-CH" sz="2000" dirty="0"/>
              <a:t>e</a:t>
            </a:r>
            <a:r>
              <a:rPr lang="de-CH" sz="2000" dirty="0" smtClean="0"/>
              <a:t>in Zusatzpatent oder ‑</a:t>
            </a:r>
            <a:r>
              <a:rPr lang="de-CH" sz="2000" dirty="0" err="1" smtClean="0"/>
              <a:t>zertifikat</a:t>
            </a:r>
            <a:r>
              <a:rPr lang="de-CH" sz="2000" dirty="0" smtClean="0"/>
              <a:t>, einen Zusatzerfinderschein oder ein </a:t>
            </a:r>
            <a:r>
              <a:rPr lang="de-CH" sz="2000" dirty="0"/>
              <a:t>Zusatzgebrauchszertifikat behandelt </a:t>
            </a:r>
            <a:r>
              <a:rPr lang="de-CH" sz="2000" dirty="0" smtClean="0"/>
              <a:t>werden soll </a:t>
            </a:r>
            <a:endParaRPr lang="de-CH" sz="2000" dirty="0"/>
          </a:p>
          <a:p>
            <a:pPr marL="914400" lvl="2" indent="0">
              <a:spcBef>
                <a:spcPts val="600"/>
              </a:spcBef>
              <a:spcAft>
                <a:spcPts val="600"/>
              </a:spcAft>
              <a:buNone/>
            </a:pPr>
            <a:r>
              <a:rPr lang="de-CH" altLang="en-US" sz="2000" dirty="0" smtClean="0"/>
              <a:t>Anmelder können </a:t>
            </a:r>
            <a:r>
              <a:rPr lang="de-DE" altLang="en-US" sz="2000" dirty="0" smtClean="0"/>
              <a:t>innerhalb </a:t>
            </a:r>
            <a:r>
              <a:rPr lang="de-DE" altLang="en-US" sz="2000" dirty="0"/>
              <a:t>von 16 Monaten nach dem Prioritätsdatum beim </a:t>
            </a:r>
            <a:r>
              <a:rPr lang="de-DE" altLang="en-US" sz="2000" dirty="0" smtClean="0"/>
              <a:t>IB eine </a:t>
            </a:r>
            <a:r>
              <a:rPr lang="de-DE" altLang="en-US" sz="2000" dirty="0"/>
              <a:t>entsprechende Mitteilung </a:t>
            </a:r>
            <a:r>
              <a:rPr lang="de-DE" altLang="en-US" sz="2000" dirty="0" smtClean="0"/>
              <a:t>einreichen</a:t>
            </a:r>
          </a:p>
          <a:p>
            <a:pPr>
              <a:spcBef>
                <a:spcPts val="600"/>
              </a:spcBef>
              <a:spcAft>
                <a:spcPts val="600"/>
              </a:spcAft>
            </a:pPr>
            <a:r>
              <a:rPr lang="de-CH" altLang="en-US" sz="2000" dirty="0"/>
              <a:t>Die</a:t>
            </a:r>
            <a:r>
              <a:rPr lang="de-CH" altLang="en-US" sz="2000" dirty="0" smtClean="0"/>
              <a:t> Änderungen finden Anwendung auf internationale Anmeldungen, die an oder nach dem 1. Juli 2020 eingereicht werden</a:t>
            </a:r>
            <a:endParaRPr lang="de-CH" altLang="en-US" sz="2000" dirty="0"/>
          </a:p>
        </p:txBody>
      </p:sp>
    </p:spTree>
    <p:extLst>
      <p:ext uri="{BB962C8B-B14F-4D97-AF65-F5344CB8AC3E}">
        <p14:creationId xmlns:p14="http://schemas.microsoft.com/office/powerpoint/2010/main" val="3618528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7976"/>
            <a:ext cx="8507288" cy="1334912"/>
          </a:xfrm>
        </p:spPr>
        <p:txBody>
          <a:bodyPr/>
          <a:lstStyle/>
          <a:p>
            <a:r>
              <a:rPr lang="en-US" dirty="0" err="1"/>
              <a:t>Änderungen</a:t>
            </a:r>
            <a:r>
              <a:rPr lang="en-US" dirty="0"/>
              <a:t> der </a:t>
            </a:r>
            <a:r>
              <a:rPr lang="en-US" dirty="0" err="1"/>
              <a:t>Ausführungsordnung</a:t>
            </a:r>
            <a:r>
              <a:rPr lang="en-US" dirty="0"/>
              <a:t> </a:t>
            </a:r>
            <a:r>
              <a:rPr lang="en-US" dirty="0" err="1"/>
              <a:t>mit</a:t>
            </a:r>
            <a:r>
              <a:rPr lang="en-US" dirty="0"/>
              <a:t> </a:t>
            </a:r>
            <a:r>
              <a:rPr lang="de-CH" dirty="0" smtClean="0"/>
              <a:t>Wirkung</a:t>
            </a:r>
            <a:r>
              <a:rPr lang="en-US" dirty="0" smtClean="0"/>
              <a:t> </a:t>
            </a:r>
            <a:r>
              <a:rPr lang="en-US" dirty="0"/>
              <a:t>ab </a:t>
            </a:r>
            <a:r>
              <a:rPr lang="en-US" dirty="0" err="1"/>
              <a:t>dem</a:t>
            </a:r>
            <a:r>
              <a:rPr lang="en-US" dirty="0"/>
              <a:t> 1. </a:t>
            </a:r>
            <a:r>
              <a:rPr lang="en-US" dirty="0" err="1"/>
              <a:t>Juli</a:t>
            </a:r>
            <a:r>
              <a:rPr lang="en-US" dirty="0"/>
              <a:t> 2020</a:t>
            </a:r>
            <a:r>
              <a:rPr lang="en-US" sz="4000" dirty="0"/>
              <a:t> </a:t>
            </a:r>
            <a:r>
              <a:rPr lang="en-US" dirty="0" smtClean="0"/>
              <a:t>(4)</a:t>
            </a:r>
            <a:endParaRPr lang="en-US" dirty="0"/>
          </a:p>
        </p:txBody>
      </p:sp>
      <p:sp>
        <p:nvSpPr>
          <p:cNvPr id="3" name="Content Placeholder 2"/>
          <p:cNvSpPr>
            <a:spLocks noGrp="1"/>
          </p:cNvSpPr>
          <p:nvPr>
            <p:ph idx="1"/>
          </p:nvPr>
        </p:nvSpPr>
        <p:spPr>
          <a:xfrm>
            <a:off x="385704" y="1453697"/>
            <a:ext cx="8352928" cy="5510328"/>
          </a:xfrm>
        </p:spPr>
        <p:txBody>
          <a:bodyPr/>
          <a:lstStyle/>
          <a:p>
            <a:r>
              <a:rPr lang="de-CH" sz="1800" dirty="0"/>
              <a:t>Auslegung</a:t>
            </a:r>
            <a:r>
              <a:rPr lang="de-CH" sz="1600" b="1" dirty="0" smtClean="0"/>
              <a:t> </a:t>
            </a:r>
            <a:r>
              <a:rPr lang="de-CH" sz="1800" dirty="0"/>
              <a:t>durch die PCT-Versammlung</a:t>
            </a:r>
          </a:p>
          <a:p>
            <a:pPr lvl="1">
              <a:spcBef>
                <a:spcPts val="600"/>
              </a:spcBef>
              <a:spcAft>
                <a:spcPts val="600"/>
              </a:spcAft>
            </a:pPr>
            <a:r>
              <a:rPr lang="de-CH" altLang="en-US" sz="1600" dirty="0" smtClean="0"/>
              <a:t>Bei Annahme der Regel 20.5</a:t>
            </a:r>
            <a:r>
              <a:rPr lang="de-CH" altLang="en-US" sz="1600" i="1" dirty="0" smtClean="0"/>
              <a:t>bis</a:t>
            </a:r>
            <a:r>
              <a:rPr lang="de-CH" altLang="en-US" sz="1600" dirty="0" smtClean="0"/>
              <a:t> ist sich die PCT-Versammlung darüber einig, </a:t>
            </a:r>
            <a:r>
              <a:rPr lang="de-CH" altLang="en-US" sz="1600" dirty="0"/>
              <a:t>daß </a:t>
            </a:r>
            <a:r>
              <a:rPr lang="de-CH" altLang="en-US" sz="1600" dirty="0" smtClean="0"/>
              <a:t>in Fällen, in denen ein richtiger Bestanteil oder Teil durch Verweis nach Regal 20.5</a:t>
            </a:r>
            <a:r>
              <a:rPr lang="de-CH" altLang="en-US" sz="1600" i="1" dirty="0" smtClean="0"/>
              <a:t>bis</a:t>
            </a:r>
            <a:r>
              <a:rPr lang="de-CH" altLang="en-US" sz="1600" dirty="0" smtClean="0"/>
              <a:t>(d) einbezogen worden ist, die ISA keinen fälschlicherweise eingereichten Bestanteil oder Teil berücksichtigen muss, welcher in der Anmeldung verblieben ist</a:t>
            </a:r>
          </a:p>
          <a:p>
            <a:pPr lvl="1">
              <a:spcBef>
                <a:spcPts val="600"/>
              </a:spcBef>
              <a:spcAft>
                <a:spcPts val="600"/>
              </a:spcAft>
            </a:pPr>
            <a:r>
              <a:rPr lang="de-CH" altLang="en-US" sz="1600" dirty="0" smtClean="0"/>
              <a:t>Bei Annahme der Regel 20.8(a-</a:t>
            </a:r>
            <a:r>
              <a:rPr lang="de-CH" altLang="en-US" sz="1600" i="1" dirty="0" smtClean="0"/>
              <a:t>bis</a:t>
            </a:r>
            <a:r>
              <a:rPr lang="de-CH" altLang="en-US" sz="1600" dirty="0" smtClean="0"/>
              <a:t>) </a:t>
            </a:r>
            <a:r>
              <a:rPr lang="de-CH" altLang="en-US" sz="1600" dirty="0"/>
              <a:t>ist sich die PCT-Versammlung darüber einig, daß </a:t>
            </a:r>
            <a:r>
              <a:rPr lang="de-CH" altLang="en-US" sz="1600" dirty="0" smtClean="0"/>
              <a:t>in Fällen, in denen ein Anmeldeamt </a:t>
            </a:r>
            <a:r>
              <a:rPr lang="de-CH" altLang="en-US" sz="1600" dirty="0"/>
              <a:t>aufgrund einer Unvereinbarkeitserklärung hinsichtlich dieser Regel einen </a:t>
            </a:r>
            <a:r>
              <a:rPr lang="de-CH" altLang="en-US" sz="1600" dirty="0" smtClean="0"/>
              <a:t>richtigen Bestanteil oder Teil nicht durch Verweis einbeziehen kann, das betreffende Anmeldeamt und das IB übereinkommen sollen, mit </a:t>
            </a:r>
            <a:r>
              <a:rPr lang="de-CH" altLang="en-US" sz="1600" dirty="0"/>
              <a:t>Zustimmung des Anmelders Regel </a:t>
            </a:r>
            <a:r>
              <a:rPr lang="de-CH" altLang="en-US" sz="1600" dirty="0" smtClean="0"/>
              <a:t>19.4 anzuwenden </a:t>
            </a:r>
          </a:p>
          <a:p>
            <a:pPr lvl="1">
              <a:spcBef>
                <a:spcPts val="600"/>
              </a:spcBef>
              <a:spcAft>
                <a:spcPts val="600"/>
              </a:spcAft>
            </a:pPr>
            <a:r>
              <a:rPr lang="de-CH" altLang="en-US" sz="1600" dirty="0" smtClean="0"/>
              <a:t>In Fällen, in denen der Anmelder auf Aufforderung die zusätzliche Gebühr (Regel 40</a:t>
            </a:r>
            <a:r>
              <a:rPr lang="de-CH" altLang="en-US" sz="1600" i="1" dirty="0" smtClean="0"/>
              <a:t>bis</a:t>
            </a:r>
            <a:r>
              <a:rPr lang="de-CH" altLang="en-US" sz="1600" dirty="0" smtClean="0"/>
              <a:t>) nicht bezahlt (sofern die ISA eine Mitteilung erhalten hat</a:t>
            </a:r>
            <a:r>
              <a:rPr lang="de-CH" altLang="en-US" sz="1600" dirty="0"/>
              <a:t>, daß </a:t>
            </a:r>
            <a:r>
              <a:rPr lang="de-CH" altLang="en-US" sz="1600" dirty="0" smtClean="0"/>
              <a:t>ein richtiger Bestanteil oder Teil in die internationale Anmeldung eingefügt wurde oder durch Verweis einbezogen wurde, </a:t>
            </a:r>
            <a:r>
              <a:rPr lang="de-CH" altLang="en-US" sz="1600" smtClean="0"/>
              <a:t>nachdem die </a:t>
            </a:r>
            <a:r>
              <a:rPr lang="de-CH" altLang="en-US" sz="1600" dirty="0" smtClean="0"/>
              <a:t>ISA mit Erstellung des Recherchenberichts begonnen hat), sei die ISA nicht gehalten, den richtigen Bestanteil oder Teil im Rahmen </a:t>
            </a:r>
            <a:r>
              <a:rPr lang="de-CH" altLang="en-US" sz="1600" smtClean="0"/>
              <a:t>der internationalen </a:t>
            </a:r>
            <a:r>
              <a:rPr lang="de-CH" altLang="en-US" sz="1600" dirty="0" smtClean="0"/>
              <a:t>Recherche zu berücksichtigen</a:t>
            </a:r>
          </a:p>
          <a:p>
            <a:pPr lvl="1">
              <a:spcBef>
                <a:spcPts val="600"/>
              </a:spcBef>
              <a:spcAft>
                <a:spcPts val="600"/>
              </a:spcAft>
            </a:pPr>
            <a:endParaRPr lang="de-CH" altLang="en-US" sz="1800" dirty="0" smtClean="0"/>
          </a:p>
          <a:p>
            <a:pPr lvl="1">
              <a:spcBef>
                <a:spcPts val="600"/>
              </a:spcBef>
              <a:spcAft>
                <a:spcPts val="600"/>
              </a:spcAft>
            </a:pPr>
            <a:endParaRPr lang="de-CH" altLang="en-US" sz="1800" dirty="0" smtClean="0"/>
          </a:p>
          <a:p>
            <a:pPr marL="457200" lvl="1" indent="0">
              <a:spcBef>
                <a:spcPts val="600"/>
              </a:spcBef>
              <a:spcAft>
                <a:spcPts val="600"/>
              </a:spcAft>
              <a:buNone/>
            </a:pPr>
            <a:endParaRPr lang="de-CH" altLang="en-US" sz="1800" dirty="0"/>
          </a:p>
        </p:txBody>
      </p:sp>
    </p:spTree>
    <p:extLst>
      <p:ext uri="{BB962C8B-B14F-4D97-AF65-F5344CB8AC3E}">
        <p14:creationId xmlns:p14="http://schemas.microsoft.com/office/powerpoint/2010/main" val="1101606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236" y="188640"/>
            <a:ext cx="8507288" cy="1190896"/>
          </a:xfrm>
        </p:spPr>
        <p:txBody>
          <a:bodyPr/>
          <a:lstStyle/>
          <a:p>
            <a:r>
              <a:rPr lang="de-CH" dirty="0" smtClean="0"/>
              <a:t>Änderungen der Ausführungsordnung mit Wirkung ab dem 1. Juli 2020</a:t>
            </a:r>
            <a:r>
              <a:rPr lang="de-CH" sz="4000" dirty="0" smtClean="0"/>
              <a:t> </a:t>
            </a:r>
            <a:r>
              <a:rPr lang="de-CH" dirty="0" smtClean="0"/>
              <a:t>(5)</a:t>
            </a:r>
            <a:endParaRPr lang="de-CH" dirty="0"/>
          </a:p>
        </p:txBody>
      </p:sp>
      <p:sp>
        <p:nvSpPr>
          <p:cNvPr id="3" name="Content Placeholder 2"/>
          <p:cNvSpPr>
            <a:spLocks noGrp="1"/>
          </p:cNvSpPr>
          <p:nvPr>
            <p:ph idx="1"/>
          </p:nvPr>
        </p:nvSpPr>
        <p:spPr>
          <a:xfrm>
            <a:off x="251520" y="1366349"/>
            <a:ext cx="8336406" cy="5616624"/>
          </a:xfrm>
        </p:spPr>
        <p:txBody>
          <a:bodyPr/>
          <a:lstStyle/>
          <a:p>
            <a:pPr>
              <a:spcBef>
                <a:spcPts val="800"/>
              </a:spcBef>
              <a:spcAft>
                <a:spcPts val="800"/>
              </a:spcAft>
            </a:pPr>
            <a:r>
              <a:rPr lang="de-CH" altLang="en-US" sz="1800" dirty="0" smtClean="0"/>
              <a:t>Änderung der Regeln 15, 16, 57 und 96</a:t>
            </a:r>
          </a:p>
          <a:p>
            <a:pPr lvl="1">
              <a:spcBef>
                <a:spcPts val="800"/>
              </a:spcBef>
              <a:spcAft>
                <a:spcPts val="800"/>
              </a:spcAft>
            </a:pPr>
            <a:r>
              <a:rPr lang="de-CH" altLang="en-US" sz="1800" dirty="0" smtClean="0"/>
              <a:t>Schaffung einer ausdrücklichen Rechtsgrundlage für die Überweisung von Gebühren durch ein einziehendes Amt an ein begünstigtes Amt via das IB</a:t>
            </a:r>
          </a:p>
          <a:p>
            <a:pPr lvl="1">
              <a:spcBef>
                <a:spcPts val="800"/>
              </a:spcBef>
              <a:spcAft>
                <a:spcPts val="800"/>
              </a:spcAft>
            </a:pPr>
            <a:r>
              <a:rPr lang="de-CH" altLang="en-US" sz="1800" dirty="0" smtClean="0"/>
              <a:t>Die Änderungen finden Anwendung auf Gebühren, die von einziehenden Ämtern hinsichtlich internationaler Anmeldungen, die an oder nach dem 1. Juli 2020 eingereicht werden, überwiesen werden</a:t>
            </a:r>
          </a:p>
          <a:p>
            <a:pPr marL="0" indent="-400050">
              <a:spcBef>
                <a:spcPts val="800"/>
              </a:spcBef>
              <a:spcAft>
                <a:spcPts val="800"/>
              </a:spcAft>
            </a:pPr>
            <a:r>
              <a:rPr lang="de-CH" altLang="en-US" sz="1800" dirty="0" smtClean="0"/>
              <a:t>Änderung der Regeln 71 und 94</a:t>
            </a:r>
          </a:p>
          <a:p>
            <a:pPr marL="685800" lvl="2" indent="-285750">
              <a:spcBef>
                <a:spcPts val="800"/>
              </a:spcBef>
              <a:spcAft>
                <a:spcPts val="800"/>
              </a:spcAft>
              <a:buFont typeface="Wingdings" panose="05000000000000000000" pitchFamily="2" charset="2"/>
              <a:buChar char="q"/>
            </a:pPr>
            <a:r>
              <a:rPr lang="de-CH" altLang="en-US" sz="1800" dirty="0" smtClean="0"/>
              <a:t>Verpflichtet die IPEA, Kopien bestimmter Dokumente in der Akte an das IB zu übermitteln, welche das IB im Namen der Bestimmungsämter der Öffentlichkeit zugänglich macht </a:t>
            </a:r>
          </a:p>
          <a:p>
            <a:pPr marL="685800" lvl="2" indent="-285750">
              <a:spcBef>
                <a:spcPts val="800"/>
              </a:spcBef>
              <a:spcAft>
                <a:spcPts val="800"/>
              </a:spcAft>
              <a:buFont typeface="Wingdings" panose="05000000000000000000" pitchFamily="2" charset="2"/>
              <a:buChar char="q"/>
            </a:pPr>
            <a:r>
              <a:rPr lang="de-CH" altLang="en-US" sz="1800" dirty="0" smtClean="0"/>
              <a:t>Die Änderungen finden Anwendung auf Dokumente die am oder nach dem 1. Juli 2020 durch die IPEA erstellt werden</a:t>
            </a:r>
          </a:p>
          <a:p>
            <a:pPr marL="457200" lvl="1" indent="0">
              <a:spcBef>
                <a:spcPts val="800"/>
              </a:spcBef>
              <a:spcAft>
                <a:spcPts val="800"/>
              </a:spcAft>
              <a:buNone/>
            </a:pPr>
            <a:endParaRPr lang="de-CH" altLang="en-US" sz="2000" dirty="0"/>
          </a:p>
        </p:txBody>
      </p:sp>
    </p:spTree>
    <p:extLst>
      <p:ext uri="{BB962C8B-B14F-4D97-AF65-F5344CB8AC3E}">
        <p14:creationId xmlns:p14="http://schemas.microsoft.com/office/powerpoint/2010/main" val="2339001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2210</TotalTime>
  <Words>648</Words>
  <Application>Microsoft Office PowerPoint</Application>
  <PresentationFormat>On-screen Show (4:3)</PresentationFormat>
  <Paragraphs>36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Microsoft Sans Serif</vt:lpstr>
      <vt:lpstr>Wingdings</vt:lpstr>
      <vt:lpstr>EN_2010_pct background png</vt:lpstr>
      <vt:lpstr>PowerPoint Presentation</vt:lpstr>
      <vt:lpstr>Änderungen der Ausführungsordnung mit Wirkung ab dem 1. Juli 2020 (1)</vt:lpstr>
      <vt:lpstr>Änderungen der Ausführungsordnung mit Wirkung ab dem 1. Juli 2020 (2)</vt:lpstr>
      <vt:lpstr>Änderungen der Ausführungsordnung mit Wirkung ab dem 1. Juli 2020 (3)</vt:lpstr>
      <vt:lpstr>Änderungen der Ausführungsordnung mit Wirkung ab dem 1. Juli 2020 (4)</vt:lpstr>
      <vt:lpstr>Änderungen der Ausführungsordnung mit Wirkung ab dem 1. Juli 2020 (5)</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keywords>PUBLIC</cp:keywords>
  <cp:lastModifiedBy>JULLIARD Corinne</cp:lastModifiedBy>
  <cp:revision>170</cp:revision>
  <cp:lastPrinted>2015-05-01T14:20:17Z</cp:lastPrinted>
  <dcterms:created xsi:type="dcterms:W3CDTF">2013-11-19T11:19:13Z</dcterms:created>
  <dcterms:modified xsi:type="dcterms:W3CDTF">2020-07-15T09:30:59Z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c0f863e7-4a10-406d-8a14-6b23070ee0a6</vt:lpwstr>
  </property>
  <property fmtid="{D5CDD505-2E9C-101B-9397-08002B2CF9AE}" pid="3" name="Classification">
    <vt:lpwstr>Public</vt:lpwstr>
  </property>
  <property fmtid="{D5CDD505-2E9C-101B-9397-08002B2CF9AE}" pid="4" name="VisualMarkings">
    <vt:lpwstr>None</vt:lpwstr>
  </property>
  <property fmtid="{D5CDD505-2E9C-101B-9397-08002B2CF9AE}" pid="5" name="Alignment">
    <vt:lpwstr>Centre</vt:lpwstr>
  </property>
  <property fmtid="{D5CDD505-2E9C-101B-9397-08002B2CF9AE}" pid="6" name="Language">
    <vt:lpwstr>English</vt:lpwstr>
  </property>
</Properties>
</file>