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91" r:id="rId3"/>
    <p:sldId id="288" r:id="rId4"/>
    <p:sldId id="289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733" autoAdjust="0"/>
    <p:restoredTop sz="94660"/>
  </p:normalViewPr>
  <p:slideViewPr>
    <p:cSldViewPr>
      <p:cViewPr>
        <p:scale>
          <a:sx n="107" d="100"/>
          <a:sy n="107" d="100"/>
        </p:scale>
        <p:origin x="-546" y="-120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66399"/>
            <a:ext cx="982961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850" dirty="0" smtClean="0"/>
              <a:t>July 2017 </a:t>
            </a:r>
            <a:r>
              <a:rPr lang="en-US" sz="85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850" baseline="0" dirty="0" smtClean="0"/>
              <a:t>rule changes-</a:t>
            </a:r>
            <a:fld id="{DA79EEDA-9492-4994-BB18-1005CD6866B1}" type="slidenum">
              <a:rPr lang="en-US" sz="85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850" dirty="0" smtClean="0"/>
          </a:p>
          <a:p>
            <a:pPr>
              <a:spcBef>
                <a:spcPts val="0"/>
              </a:spcBef>
              <a:defRPr/>
            </a:pPr>
            <a:r>
              <a:rPr lang="en-US" sz="850" dirty="0" smtClean="0"/>
              <a:t>24.01.2017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3927052"/>
            <a:ext cx="7632500" cy="1907798"/>
          </a:xfrm>
          <a:noFill/>
        </p:spPr>
        <p:txBody>
          <a:bodyPr/>
          <a:lstStyle/>
          <a:p>
            <a:pPr eaLnBrk="1" hangingPunct="1"/>
            <a:r>
              <a:rPr lang="en-US" sz="3400" b="1" dirty="0" err="1" smtClean="0">
                <a:solidFill>
                  <a:srgbClr val="70899B"/>
                </a:solidFill>
              </a:rPr>
              <a:t>Änderungen</a:t>
            </a:r>
            <a:r>
              <a:rPr lang="en-US" sz="3400" b="1" dirty="0" smtClean="0">
                <a:solidFill>
                  <a:srgbClr val="70899B"/>
                </a:solidFill>
              </a:rPr>
              <a:t> der </a:t>
            </a:r>
            <a:r>
              <a:rPr lang="en-US" sz="3400" b="1" dirty="0" err="1" smtClean="0">
                <a:solidFill>
                  <a:srgbClr val="70899B"/>
                </a:solidFill>
              </a:rPr>
              <a:t>Ausführungsordnung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mit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Wirkung</a:t>
            </a:r>
            <a:r>
              <a:rPr lang="en-US" sz="3400" b="1" dirty="0" smtClean="0">
                <a:solidFill>
                  <a:srgbClr val="70899B"/>
                </a:solidFill>
              </a:rPr>
              <a:t> ab 1. </a:t>
            </a:r>
            <a:r>
              <a:rPr lang="en-US" sz="3400" b="1" dirty="0" err="1" smtClean="0">
                <a:solidFill>
                  <a:srgbClr val="70899B"/>
                </a:solidFill>
              </a:rPr>
              <a:t>Juli</a:t>
            </a:r>
            <a:r>
              <a:rPr lang="en-US" sz="3400" b="1" dirty="0" smtClean="0">
                <a:solidFill>
                  <a:srgbClr val="70899B"/>
                </a:solidFill>
              </a:rPr>
              <a:t> 2017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55398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506" y="479878"/>
            <a:ext cx="8686800" cy="864096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 smtClean="0"/>
              <a:t>Ausführungsordnung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43" y="1628800"/>
            <a:ext cx="8229600" cy="5040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GB" altLang="en-US" dirty="0" err="1" smtClean="0"/>
              <a:t>Änderung</a:t>
            </a:r>
            <a:r>
              <a:rPr lang="en-GB" altLang="en-US" dirty="0" smtClean="0"/>
              <a:t> der Regel 45</a:t>
            </a:r>
            <a:r>
              <a:rPr lang="en-GB" altLang="en-US" i="1" dirty="0" smtClean="0"/>
              <a:t>bis.1</a:t>
            </a:r>
            <a:endParaRPr lang="en-GB" altLang="en-US" dirty="0" smtClean="0"/>
          </a:p>
          <a:p>
            <a:pPr marL="808038" lvl="1" indent="-350838">
              <a:spcBef>
                <a:spcPts val="1000"/>
              </a:spcBef>
              <a:spcAft>
                <a:spcPts val="1000"/>
              </a:spcAft>
            </a:pPr>
            <a:r>
              <a:rPr lang="en-US" altLang="en-US" dirty="0" smtClean="0"/>
              <a:t>Die Frist </a:t>
            </a:r>
            <a:r>
              <a:rPr lang="en-US" altLang="en-US" dirty="0" err="1" smtClean="0"/>
              <a:t>zur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Antragstellung</a:t>
            </a:r>
            <a:r>
              <a:rPr lang="en-US" altLang="en-US" dirty="0" smtClean="0"/>
              <a:t> </a:t>
            </a:r>
            <a:r>
              <a:rPr lang="en-US" altLang="en-US" dirty="0"/>
              <a:t>auf </a:t>
            </a:r>
            <a:r>
              <a:rPr lang="en-US" altLang="en-US" dirty="0" err="1"/>
              <a:t>ergänzende</a:t>
            </a:r>
            <a:r>
              <a:rPr lang="en-US" altLang="en-US" dirty="0"/>
              <a:t> </a:t>
            </a:r>
            <a:r>
              <a:rPr lang="en-US" altLang="en-US" dirty="0" err="1"/>
              <a:t>internationale</a:t>
            </a:r>
            <a:r>
              <a:rPr lang="en-US" altLang="en-US" dirty="0"/>
              <a:t> </a:t>
            </a:r>
            <a:r>
              <a:rPr lang="en-US" altLang="en-US" dirty="0" err="1"/>
              <a:t>Recherche</a:t>
            </a:r>
            <a:r>
              <a:rPr lang="en-US" altLang="en-US" dirty="0"/>
              <a:t> </a:t>
            </a:r>
            <a:r>
              <a:rPr lang="en-US" altLang="en-US" dirty="0" err="1" smtClean="0"/>
              <a:t>wird</a:t>
            </a:r>
            <a:r>
              <a:rPr lang="en-US" altLang="en-US" dirty="0" smtClean="0"/>
              <a:t> von </a:t>
            </a:r>
            <a:r>
              <a:rPr lang="en-US" altLang="en-US" dirty="0"/>
              <a:t>19 auf 22 </a:t>
            </a:r>
            <a:r>
              <a:rPr lang="en-US" altLang="en-US" dirty="0" err="1" smtClean="0"/>
              <a:t>Monate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verlängert</a:t>
            </a:r>
            <a:endParaRPr lang="en-US" altLang="en-US" dirty="0" smtClean="0"/>
          </a:p>
          <a:p>
            <a:pPr marL="808038" lvl="1" indent="-350838">
              <a:spcBef>
                <a:spcPts val="1000"/>
              </a:spcBef>
              <a:spcAft>
                <a:spcPts val="1000"/>
              </a:spcAft>
            </a:pPr>
            <a:r>
              <a:rPr lang="en-US" altLang="en-US" dirty="0" smtClean="0"/>
              <a:t>Die </a:t>
            </a:r>
            <a:r>
              <a:rPr lang="de-DE" altLang="en-US" dirty="0"/>
              <a:t>Änderungen finden Anwendung auf Anmeldungen, </a:t>
            </a:r>
            <a:r>
              <a:rPr lang="de-DE" altLang="en-US" dirty="0" smtClean="0"/>
              <a:t>für welche die </a:t>
            </a:r>
            <a:r>
              <a:rPr lang="en-US" altLang="en-US" dirty="0" smtClean="0"/>
              <a:t>19 </a:t>
            </a:r>
            <a:r>
              <a:rPr lang="en-US" altLang="en-US" dirty="0" err="1" smtClean="0"/>
              <a:t>Monatsfrist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Antragsstellung</a:t>
            </a:r>
            <a:r>
              <a:rPr lang="en-US" altLang="en-US" dirty="0" smtClean="0"/>
              <a:t> auf </a:t>
            </a:r>
            <a:r>
              <a:rPr lang="en-US" altLang="en-US" dirty="0" err="1"/>
              <a:t>ergänzende</a:t>
            </a:r>
            <a:r>
              <a:rPr lang="en-US" altLang="en-US" dirty="0"/>
              <a:t> </a:t>
            </a:r>
            <a:r>
              <a:rPr lang="en-US" altLang="en-US" dirty="0" err="1"/>
              <a:t>internationale</a:t>
            </a:r>
            <a:r>
              <a:rPr lang="en-US" altLang="en-US" dirty="0"/>
              <a:t> </a:t>
            </a:r>
            <a:r>
              <a:rPr lang="en-US" altLang="en-US" dirty="0" err="1"/>
              <a:t>Recherche</a:t>
            </a:r>
            <a:r>
              <a:rPr lang="en-US" altLang="en-US" dirty="0"/>
              <a:t> am 1. </a:t>
            </a:r>
            <a:r>
              <a:rPr lang="en-US" altLang="en-US" dirty="0" err="1"/>
              <a:t>Juli</a:t>
            </a:r>
            <a:r>
              <a:rPr lang="en-US" altLang="en-US" dirty="0"/>
              <a:t> 2017 </a:t>
            </a:r>
            <a:r>
              <a:rPr lang="en-US" altLang="en-US" dirty="0" err="1"/>
              <a:t>noch</a:t>
            </a:r>
            <a:r>
              <a:rPr lang="en-US" altLang="en-US" dirty="0"/>
              <a:t> </a:t>
            </a:r>
            <a:r>
              <a:rPr lang="en-US" altLang="en-US" dirty="0" err="1"/>
              <a:t>nicht</a:t>
            </a:r>
            <a:r>
              <a:rPr lang="en-US" altLang="en-US" dirty="0"/>
              <a:t> </a:t>
            </a:r>
            <a:r>
              <a:rPr lang="en-US" altLang="en-US" dirty="0" err="1"/>
              <a:t>abgelaufen</a:t>
            </a:r>
            <a:r>
              <a:rPr lang="en-US" altLang="en-US" dirty="0"/>
              <a:t> </a:t>
            </a:r>
            <a:r>
              <a:rPr lang="en-US" altLang="en-US" dirty="0" err="1" smtClean="0"/>
              <a:t>ist</a:t>
            </a:r>
            <a:endParaRPr lang="fr-CH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104" y="0"/>
            <a:ext cx="54260" cy="2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endParaRPr lang="en-US" sz="2800" b="1" u="sng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6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6132"/>
            <a:ext cx="8640960" cy="830856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12" y="1125728"/>
            <a:ext cx="8229600" cy="539961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altLang="en-US" sz="1800" dirty="0" err="1" smtClean="0"/>
              <a:t>Änderung</a:t>
            </a:r>
            <a:r>
              <a:rPr lang="en-GB" altLang="en-US" sz="1800" dirty="0" smtClean="0"/>
              <a:t> der PCT </a:t>
            </a:r>
            <a:r>
              <a:rPr lang="en-GB" altLang="en-US" sz="1800" dirty="0" err="1" smtClean="0"/>
              <a:t>Regeln</a:t>
            </a:r>
            <a:r>
              <a:rPr lang="en-GB" altLang="en-US" sz="1800" dirty="0" smtClean="0"/>
              <a:t> 12</a:t>
            </a:r>
            <a:r>
              <a:rPr lang="en-GB" altLang="en-US" sz="1800" i="1" dirty="0" smtClean="0"/>
              <a:t>bis</a:t>
            </a:r>
            <a:r>
              <a:rPr lang="en-GB" altLang="en-US" sz="1800" dirty="0" smtClean="0"/>
              <a:t>, 23</a:t>
            </a:r>
            <a:r>
              <a:rPr lang="en-GB" altLang="en-US" sz="1800" i="1" dirty="0" smtClean="0"/>
              <a:t>bis</a:t>
            </a:r>
            <a:r>
              <a:rPr lang="en-GB" altLang="en-US" sz="1800" dirty="0" smtClean="0"/>
              <a:t> und 41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GB" altLang="en-US" sz="1800" dirty="0" err="1" smtClean="0"/>
              <a:t>Übermittlung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früherer</a:t>
            </a:r>
            <a:r>
              <a:rPr lang="en-GB" altLang="en-US" sz="1800" dirty="0" smtClean="0"/>
              <a:t> </a:t>
            </a:r>
            <a:r>
              <a:rPr lang="en-GB" altLang="en-US" sz="1800" dirty="0" err="1" smtClean="0"/>
              <a:t>Recherche</a:t>
            </a:r>
            <a:r>
              <a:rPr lang="en-GB" altLang="en-US" sz="1800" dirty="0" smtClean="0"/>
              <a:t>- und </a:t>
            </a:r>
            <a:r>
              <a:rPr lang="en-GB" altLang="en-US" sz="1800" dirty="0" err="1" smtClean="0"/>
              <a:t>Klassifizierungsergebnisse</a:t>
            </a:r>
            <a:r>
              <a:rPr lang="en-GB" altLang="en-US" sz="1800" dirty="0" smtClean="0"/>
              <a:t> der ROs an die ISAs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1800" u="sng" dirty="0" err="1" smtClean="0"/>
              <a:t>Generell</a:t>
            </a:r>
            <a:r>
              <a:rPr lang="en-US" altLang="en-US" sz="1800" u="sng" dirty="0" smtClean="0"/>
              <a:t> gilt</a:t>
            </a:r>
            <a:r>
              <a:rPr lang="en-US" altLang="en-US" sz="1800" dirty="0" smtClean="0"/>
              <a:t>: </a:t>
            </a:r>
            <a:r>
              <a:rPr lang="en-US" altLang="en-US" sz="1800" dirty="0"/>
              <a:t>ROs </a:t>
            </a:r>
            <a:r>
              <a:rPr lang="en-US" altLang="en-US" sz="1800" dirty="0" err="1" smtClean="0"/>
              <a:t>übermitteln</a:t>
            </a:r>
            <a:r>
              <a:rPr lang="en-US" altLang="en-US" sz="1800" dirty="0" smtClean="0"/>
              <a:t> die </a:t>
            </a:r>
            <a:r>
              <a:rPr lang="en-US" altLang="en-US" sz="1800" dirty="0" err="1"/>
              <a:t>Recherche</a:t>
            </a:r>
            <a:r>
              <a:rPr lang="en-US" altLang="en-US" sz="1800" dirty="0"/>
              <a:t>- und </a:t>
            </a:r>
            <a:r>
              <a:rPr lang="en-US" altLang="en-US" sz="1800" dirty="0" err="1"/>
              <a:t>Klassifizierungsergebnisse</a:t>
            </a:r>
            <a:r>
              <a:rPr lang="en-US" altLang="en-US" sz="1800" dirty="0"/>
              <a:t> </a:t>
            </a:r>
            <a:r>
              <a:rPr lang="en-US" altLang="en-US" sz="1800" dirty="0" err="1" smtClean="0"/>
              <a:t>bzgl</a:t>
            </a:r>
            <a:r>
              <a:rPr lang="en-US" altLang="en-US" sz="1800" dirty="0" smtClean="0"/>
              <a:t>. der </a:t>
            </a:r>
            <a:r>
              <a:rPr lang="en-US" altLang="en-US" sz="1800" dirty="0" err="1" smtClean="0"/>
              <a:t>Prioritätsanmeldung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ohn</a:t>
            </a:r>
            <a:r>
              <a:rPr lang="en-US" altLang="en-US" sz="1800" dirty="0" err="1"/>
              <a:t>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ausdrückliche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Zustimmung</a:t>
            </a:r>
            <a:r>
              <a:rPr lang="en-US" altLang="en-US" sz="1800" dirty="0" smtClean="0"/>
              <a:t> des </a:t>
            </a:r>
            <a:r>
              <a:rPr lang="en-US" altLang="en-US" sz="1800" dirty="0" err="1" smtClean="0"/>
              <a:t>Anmelders</a:t>
            </a:r>
            <a:endParaRPr lang="en-US" alt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1800" u="sng" dirty="0" err="1" smtClean="0"/>
              <a:t>Ausnahme</a:t>
            </a:r>
            <a:r>
              <a:rPr lang="en-US" altLang="en-US" sz="1800" dirty="0" smtClean="0"/>
              <a:t>: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ROs </a:t>
            </a:r>
            <a:r>
              <a:rPr lang="en-US" altLang="en-US" sz="1800" dirty="0" err="1" smtClean="0"/>
              <a:t>haben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dem</a:t>
            </a:r>
            <a:r>
              <a:rPr lang="en-US" altLang="en-US" sz="1800" dirty="0" smtClean="0"/>
              <a:t> IB (</a:t>
            </a:r>
            <a:r>
              <a:rPr lang="en-US" altLang="en-US" sz="1800" dirty="0" err="1" smtClean="0"/>
              <a:t>vor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dem</a:t>
            </a:r>
            <a:r>
              <a:rPr lang="en-US" altLang="en-US" sz="1800" dirty="0" smtClean="0"/>
              <a:t> 14. April </a:t>
            </a:r>
            <a:r>
              <a:rPr lang="en-US" altLang="en-US" sz="1800" dirty="0"/>
              <a:t>2016) </a:t>
            </a:r>
            <a:r>
              <a:rPr lang="en-US" altLang="en-US" sz="1800" dirty="0" err="1" smtClean="0"/>
              <a:t>mitgeteilt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dass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ihr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nationales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Recht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mit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diesen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neuen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Bestimmungen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unvereinbar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ist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3">
              <a:spcBef>
                <a:spcPts val="400"/>
              </a:spcBef>
              <a:spcAft>
                <a:spcPts val="400"/>
              </a:spcAft>
              <a:buSzPct val="100000"/>
              <a:buFont typeface="Wingdings" panose="05000000000000000000" pitchFamily="2" charset="2"/>
              <a:buChar char="Ø"/>
            </a:pPr>
            <a:r>
              <a:rPr lang="de-DE" altLang="en-US" sz="1800" dirty="0"/>
              <a:t>Selbst in </a:t>
            </a:r>
            <a:r>
              <a:rPr lang="de-DE" altLang="en-US" sz="1800" dirty="0" smtClean="0"/>
              <a:t>den Fällen</a:t>
            </a:r>
            <a:r>
              <a:rPr lang="de-DE" altLang="en-US" sz="1800" dirty="0"/>
              <a:t>, in denen </a:t>
            </a:r>
            <a:r>
              <a:rPr lang="de-DE" altLang="en-US" sz="1800" dirty="0" smtClean="0"/>
              <a:t>das RO grundsätzlich die Regeln anwendet, </a:t>
            </a:r>
            <a:r>
              <a:rPr lang="de-DE" altLang="en-US" sz="1800" dirty="0"/>
              <a:t>kann das RO, wenn </a:t>
            </a:r>
            <a:r>
              <a:rPr lang="de-DE" altLang="en-US" sz="1800" dirty="0" smtClean="0"/>
              <a:t>es das </a:t>
            </a:r>
            <a:r>
              <a:rPr lang="de-DE" altLang="en-US" sz="1800" dirty="0"/>
              <a:t>IB diesbezüglich </a:t>
            </a:r>
            <a:r>
              <a:rPr lang="de-DE" altLang="en-US" sz="1800" dirty="0" smtClean="0"/>
              <a:t>vor dem 14. April 2014 </a:t>
            </a:r>
            <a:r>
              <a:rPr lang="de-DE" altLang="en-US" sz="1800" dirty="0"/>
              <a:t>benachrichtigt </a:t>
            </a:r>
            <a:r>
              <a:rPr lang="de-DE" altLang="en-US" sz="1800" dirty="0" smtClean="0"/>
              <a:t>hat, dem Anmelder erlauben, bei Einreichung der PCT-Anmeldung zu beantragen, dass diese Ergebnisse nicht an die ISA </a:t>
            </a:r>
            <a:r>
              <a:rPr lang="de-DE" altLang="en-US" sz="1800" dirty="0"/>
              <a:t>weitergeleitet </a:t>
            </a:r>
            <a:r>
              <a:rPr lang="de-DE" altLang="en-US" sz="1800" dirty="0" smtClean="0"/>
              <a:t>werden</a:t>
            </a:r>
            <a:endParaRPr lang="en-GB" altLang="en-US" sz="1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de-DE" altLang="en-US" sz="1800" dirty="0" smtClean="0"/>
              <a:t>Die Änderungen finden Anwendung auf Anmeldungen, deren Anmeldedatum der 1. Juli 2017 oder ein späteres Datum ist</a:t>
            </a:r>
            <a:endParaRPr lang="de-DE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2766"/>
            <a:ext cx="8712968" cy="758848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32" y="1186890"/>
            <a:ext cx="8656748" cy="560008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 err="1"/>
              <a:t>Änderung</a:t>
            </a:r>
            <a:r>
              <a:rPr lang="en-GB" altLang="en-US" sz="1800" dirty="0"/>
              <a:t> der </a:t>
            </a:r>
            <a:r>
              <a:rPr lang="en-GB" altLang="en-US" sz="1800" dirty="0" smtClean="0"/>
              <a:t>PCT </a:t>
            </a:r>
            <a:r>
              <a:rPr lang="en-GB" altLang="en-US" sz="1800" dirty="0" err="1" smtClean="0"/>
              <a:t>Regeln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86 </a:t>
            </a:r>
            <a:r>
              <a:rPr lang="en-GB" altLang="en-US" sz="1800" dirty="0" smtClean="0"/>
              <a:t>und 95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err="1" smtClean="0"/>
              <a:t>Verpflichtung</a:t>
            </a:r>
            <a:r>
              <a:rPr lang="fr-CH" altLang="en-US" sz="1800" dirty="0" smtClean="0"/>
              <a:t> der </a:t>
            </a:r>
            <a:r>
              <a:rPr lang="fr-CH" altLang="en-US" sz="1800" dirty="0" err="1" smtClean="0"/>
              <a:t>Bestimmungsämter</a:t>
            </a:r>
            <a:r>
              <a:rPr lang="fr-CH" altLang="en-US" sz="1800" dirty="0" smtClean="0"/>
              <a:t>, </a:t>
            </a:r>
            <a:r>
              <a:rPr lang="fr-CH" altLang="en-US" sz="1800" dirty="0" err="1" smtClean="0"/>
              <a:t>rechtzeitig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alle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Informationen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hinsichtlich</a:t>
            </a:r>
            <a:r>
              <a:rPr lang="fr-CH" altLang="en-US" sz="1800" dirty="0" smtClean="0"/>
              <a:t> der </a:t>
            </a:r>
            <a:r>
              <a:rPr lang="fr-CH" altLang="en-US" sz="1800" dirty="0" err="1" smtClean="0"/>
              <a:t>nationalen</a:t>
            </a:r>
            <a:r>
              <a:rPr lang="fr-CH" altLang="en-US" sz="1800" dirty="0" smtClean="0"/>
              <a:t> </a:t>
            </a:r>
            <a:r>
              <a:rPr lang="fr-CH" altLang="en-US" sz="1800" dirty="0"/>
              <a:t>P</a:t>
            </a:r>
            <a:r>
              <a:rPr lang="fr-CH" altLang="en-US" sz="1800" dirty="0" smtClean="0"/>
              <a:t>hase </a:t>
            </a:r>
            <a:r>
              <a:rPr lang="fr-CH" altLang="en-US" sz="1800" dirty="0" err="1" smtClean="0"/>
              <a:t>einer</a:t>
            </a:r>
            <a:r>
              <a:rPr lang="fr-CH" altLang="en-US" sz="1800" dirty="0" smtClean="0"/>
              <a:t> PCT-</a:t>
            </a:r>
            <a:r>
              <a:rPr lang="fr-CH" altLang="en-US" sz="1800" dirty="0" err="1" smtClean="0"/>
              <a:t>Anmeldung</a:t>
            </a:r>
            <a:r>
              <a:rPr lang="fr-CH" altLang="en-US" sz="1800" dirty="0" smtClean="0"/>
              <a:t> an </a:t>
            </a:r>
            <a:r>
              <a:rPr lang="fr-CH" altLang="en-US" sz="1800" dirty="0" err="1" smtClean="0"/>
              <a:t>das</a:t>
            </a:r>
            <a:r>
              <a:rPr lang="fr-CH" altLang="en-US" sz="1800" dirty="0" smtClean="0"/>
              <a:t> IB </a:t>
            </a:r>
            <a:r>
              <a:rPr lang="fr-CH" altLang="en-US" sz="1800" dirty="0" err="1" smtClean="0"/>
              <a:t>zu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übermitteln</a:t>
            </a:r>
            <a:r>
              <a:rPr lang="fr-CH" altLang="en-US" sz="1800" dirty="0" smtClean="0"/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err="1" smtClean="0"/>
              <a:t>Erforderliche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Daten</a:t>
            </a:r>
            <a:r>
              <a:rPr lang="fr-CH" altLang="en-US" sz="1800" dirty="0" smtClean="0"/>
              <a:t>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smtClean="0"/>
              <a:t>Datum des </a:t>
            </a:r>
            <a:r>
              <a:rPr lang="en-US" altLang="en-US" sz="1800" dirty="0" err="1" smtClean="0"/>
              <a:t>Eintritts</a:t>
            </a:r>
            <a:r>
              <a:rPr lang="en-US" altLang="en-US" sz="1800" dirty="0" smtClean="0"/>
              <a:t> in die national Phase</a:t>
            </a:r>
            <a:endParaRPr lang="en-US" altLang="en-US" sz="18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err="1" smtClean="0"/>
              <a:t>Nationale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Anmeldenummer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err="1" smtClean="0"/>
              <a:t>Nummer</a:t>
            </a:r>
            <a:r>
              <a:rPr lang="en-US" altLang="en-US" sz="1800" dirty="0" smtClean="0"/>
              <a:t> und Datum der </a:t>
            </a:r>
            <a:r>
              <a:rPr lang="en-US" altLang="en-US" sz="1800" dirty="0" err="1" smtClean="0"/>
              <a:t>nationalen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Veröffentlichung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smtClean="0"/>
              <a:t>Datum der </a:t>
            </a:r>
            <a:r>
              <a:rPr lang="en-US" altLang="en-US" sz="1800" dirty="0" err="1" smtClean="0"/>
              <a:t>Patenterteilung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sowie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Nummer</a:t>
            </a:r>
            <a:r>
              <a:rPr lang="en-US" altLang="en-US" sz="1800" dirty="0" smtClean="0"/>
              <a:t> und Datum der </a:t>
            </a:r>
            <a:r>
              <a:rPr lang="en-US" altLang="en-US" sz="1800" dirty="0" err="1" smtClean="0"/>
              <a:t>nationalen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Veröffentlichung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wie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erteilt</a:t>
            </a:r>
            <a:endParaRPr lang="fr-CH" altLang="en-US" sz="18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/>
              <a:t>Frist </a:t>
            </a:r>
            <a:r>
              <a:rPr lang="en-GB" altLang="en-US" sz="1800" dirty="0" err="1"/>
              <a:t>zur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Anzeige</a:t>
            </a:r>
            <a:r>
              <a:rPr lang="en-GB" altLang="en-US" sz="1800" dirty="0"/>
              <a:t>:  2 </a:t>
            </a:r>
            <a:r>
              <a:rPr lang="en-GB" altLang="en-US" sz="1800" dirty="0" err="1"/>
              <a:t>Monate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vom</a:t>
            </a:r>
            <a:r>
              <a:rPr lang="en-GB" altLang="en-US" sz="1800" dirty="0"/>
              <a:t> </a:t>
            </a:r>
            <a:r>
              <a:rPr lang="en-GB" altLang="en-US" sz="1800" dirty="0" err="1"/>
              <a:t>Ereignis</a:t>
            </a:r>
            <a:r>
              <a:rPr lang="en-GB" altLang="en-US" sz="1800" dirty="0"/>
              <a:t> (</a:t>
            </a:r>
            <a:r>
              <a:rPr lang="en-GB" altLang="en-US" sz="1800" dirty="0" err="1"/>
              <a:t>oder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sobald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wie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möglich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danach</a:t>
            </a:r>
            <a:r>
              <a:rPr lang="en-GB" altLang="en-US" sz="1800" dirty="0"/>
              <a:t>)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err="1" smtClean="0"/>
              <a:t>Grund</a:t>
            </a:r>
            <a:r>
              <a:rPr lang="fr-CH" altLang="en-US" sz="1800" dirty="0" smtClean="0"/>
              <a:t>:  </a:t>
            </a:r>
            <a:r>
              <a:rPr lang="de-DE" altLang="en-US" sz="1800" dirty="0" smtClean="0"/>
              <a:t>Sichtbarkeit des </a:t>
            </a:r>
            <a:r>
              <a:rPr lang="de-DE" altLang="en-US" sz="1800" dirty="0"/>
              <a:t>Status der PCT-Anmeldung während der nationalen Phase auf </a:t>
            </a:r>
            <a:r>
              <a:rPr lang="de-DE" altLang="en-US" sz="1800" dirty="0" smtClean="0"/>
              <a:t>PATENTSCOPE </a:t>
            </a:r>
            <a:r>
              <a:rPr lang="de-DE" altLang="en-US" sz="1800" dirty="0"/>
              <a:t>unter dem </a:t>
            </a:r>
            <a:r>
              <a:rPr lang="de-DE" altLang="en-US" sz="1800" dirty="0" smtClean="0"/>
              <a:t>Reiter „nationale Phase</a:t>
            </a:r>
            <a:r>
              <a:rPr lang="en-US" altLang="en-US" sz="1800" dirty="0" smtClean="0"/>
              <a:t>”</a:t>
            </a:r>
            <a:endParaRPr lang="en-US" altLang="en-US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de-DE" altLang="en-US" sz="1800" dirty="0"/>
              <a:t>Die Änderungen finden Anwendung auf Anmeldungen, </a:t>
            </a:r>
            <a:r>
              <a:rPr lang="de-DE" altLang="en-US" sz="1800" dirty="0" smtClean="0"/>
              <a:t>für welche die nach Artikel 22 oder 39 notwendigen Handlungen am </a:t>
            </a:r>
            <a:r>
              <a:rPr lang="de-DE" altLang="en-US" sz="1800" dirty="0"/>
              <a:t>1. Juli </a:t>
            </a:r>
            <a:r>
              <a:rPr lang="de-DE" altLang="en-US" sz="1800" dirty="0" smtClean="0"/>
              <a:t>2017 </a:t>
            </a:r>
            <a:r>
              <a:rPr lang="de-DE" altLang="en-US" sz="1800" dirty="0"/>
              <a:t>oder </a:t>
            </a:r>
            <a:r>
              <a:rPr lang="de-DE" altLang="en-US" sz="1800" dirty="0" smtClean="0"/>
              <a:t>danach durchgeführt wurden</a:t>
            </a:r>
            <a:endParaRPr lang="de-DE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7176938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3106</TotalTime>
  <Words>325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EN_2010_pct background png</vt:lpstr>
      <vt:lpstr>PowerPoint Presentation</vt:lpstr>
      <vt:lpstr>Änderungen der Ausführungsordnung (1)</vt:lpstr>
      <vt:lpstr>Änderungen der Ausführungsordnung (2)</vt:lpstr>
      <vt:lpstr>Änderungen der Ausführungsordnung (3)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</dc:title>
  <dc:creator>WIPO</dc:creator>
  <cp:lastModifiedBy>RODRIGUEZ Geraldine</cp:lastModifiedBy>
  <cp:revision>123</cp:revision>
  <cp:lastPrinted>2015-05-01T14:20:17Z</cp:lastPrinted>
  <dcterms:created xsi:type="dcterms:W3CDTF">2013-11-19T11:19:13Z</dcterms:created>
  <dcterms:modified xsi:type="dcterms:W3CDTF">2017-02-07T14:49:22Z</dcterms:modified>
</cp:coreProperties>
</file>