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1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3929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59350" cy="37211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4FE9B-D5D4-4B76-87EA-A08EA8B20C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427113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2014</a:t>
            </a:r>
            <a:r>
              <a:rPr lang="en-US" sz="900" baseline="0" dirty="0" smtClean="0"/>
              <a:t> July changes</a:t>
            </a:r>
            <a:r>
              <a:rPr lang="en-US" sz="900" dirty="0" smtClean="0"/>
              <a:t>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20.03.2014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58807" y="3726074"/>
            <a:ext cx="7850188" cy="2069052"/>
          </a:xfrm>
          <a:noFill/>
          <a:ln/>
        </p:spPr>
        <p:txBody>
          <a:bodyPr/>
          <a:lstStyle/>
          <a:p>
            <a:r>
              <a:rPr lang="en-US" sz="3400" b="1" dirty="0" err="1" smtClean="0">
                <a:solidFill>
                  <a:srgbClr val="70899B"/>
                </a:solidFill>
              </a:rPr>
              <a:t>Änderungen</a:t>
            </a:r>
            <a:r>
              <a:rPr lang="en-US" sz="3400" b="1" dirty="0" smtClean="0">
                <a:solidFill>
                  <a:srgbClr val="70899B"/>
                </a:solidFill>
              </a:rPr>
              <a:t> der</a:t>
            </a:r>
          </a:p>
          <a:p>
            <a:r>
              <a:rPr lang="en-US" sz="3400" b="1" dirty="0" err="1" smtClean="0">
                <a:solidFill>
                  <a:srgbClr val="70899B"/>
                </a:solidFill>
              </a:rPr>
              <a:t>Ausführungsordnung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mit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Wirkung</a:t>
            </a:r>
            <a:r>
              <a:rPr lang="en-US" sz="3400" b="1" dirty="0" smtClean="0">
                <a:solidFill>
                  <a:srgbClr val="70899B"/>
                </a:solidFill>
              </a:rPr>
              <a:t> </a:t>
            </a:r>
            <a:r>
              <a:rPr lang="en-US" sz="3400" b="1" dirty="0" err="1" smtClean="0">
                <a:solidFill>
                  <a:srgbClr val="70899B"/>
                </a:solidFill>
              </a:rPr>
              <a:t>ab</a:t>
            </a:r>
            <a:r>
              <a:rPr lang="en-US" sz="3400" b="1" dirty="0" smtClean="0">
                <a:solidFill>
                  <a:srgbClr val="70899B"/>
                </a:solidFill>
              </a:rPr>
              <a:t> 1.</a:t>
            </a:r>
            <a:r>
              <a:rPr lang="en-US" sz="3400" b="1" dirty="0">
                <a:solidFill>
                  <a:srgbClr val="70899B"/>
                </a:solidFill>
              </a:rPr>
              <a:t> </a:t>
            </a:r>
            <a:r>
              <a:rPr lang="en-US" sz="3400" b="1" dirty="0" err="1" smtClean="0">
                <a:solidFill>
                  <a:srgbClr val="70899B"/>
                </a:solidFill>
              </a:rPr>
              <a:t>Juli</a:t>
            </a:r>
            <a:r>
              <a:rPr lang="en-US" sz="3400" b="1" dirty="0">
                <a:solidFill>
                  <a:srgbClr val="70899B"/>
                </a:solidFill>
              </a:rPr>
              <a:t> </a:t>
            </a:r>
            <a:r>
              <a:rPr lang="en-US" sz="3400" b="1" dirty="0" smtClean="0">
                <a:solidFill>
                  <a:srgbClr val="70899B"/>
                </a:solidFill>
              </a:rPr>
              <a:t>2014</a:t>
            </a:r>
            <a:endParaRPr lang="en-US" sz="3400" b="1" dirty="0">
              <a:solidFill>
                <a:srgbClr val="70899B"/>
              </a:solidFill>
            </a:endParaRPr>
          </a:p>
        </p:txBody>
      </p:sp>
      <p:pic>
        <p:nvPicPr>
          <p:cNvPr id="2056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07" y="3345074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505" y="274638"/>
            <a:ext cx="8229600" cy="994122"/>
          </a:xfrm>
        </p:spPr>
        <p:txBody>
          <a:bodyPr/>
          <a:lstStyle/>
          <a:p>
            <a:pPr eaLnBrk="1" hangingPunct="1"/>
            <a:r>
              <a:rPr lang="en-US" dirty="0" err="1" smtClean="0"/>
              <a:t>Verfügbarkeit</a:t>
            </a:r>
            <a:r>
              <a:rPr lang="en-US" dirty="0" smtClean="0"/>
              <a:t> des </a:t>
            </a:r>
            <a:r>
              <a:rPr lang="en-US" dirty="0" err="1" smtClean="0"/>
              <a:t>schriftlichen</a:t>
            </a:r>
            <a:r>
              <a:rPr lang="en-US" dirty="0" smtClean="0"/>
              <a:t> </a:t>
            </a:r>
            <a:r>
              <a:rPr lang="en-US" dirty="0" err="1" smtClean="0"/>
              <a:t>Bescheids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505" y="1412776"/>
            <a:ext cx="8229600" cy="484178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800"/>
              </a:spcAft>
            </a:pPr>
            <a:r>
              <a:rPr lang="en-US" dirty="0" err="1" smtClean="0"/>
              <a:t>Verfügbarkeit</a:t>
            </a:r>
            <a:r>
              <a:rPr lang="en-US" dirty="0" smtClean="0"/>
              <a:t> des </a:t>
            </a:r>
            <a:r>
              <a:rPr lang="en-US" dirty="0" err="1" smtClean="0"/>
              <a:t>schriftlichen</a:t>
            </a:r>
            <a:r>
              <a:rPr lang="en-US" dirty="0" smtClean="0"/>
              <a:t> </a:t>
            </a:r>
            <a:r>
              <a:rPr lang="en-US" dirty="0" err="1" smtClean="0"/>
              <a:t>Bescheids</a:t>
            </a:r>
            <a:r>
              <a:rPr lang="en-US" dirty="0" smtClean="0"/>
              <a:t> der ISA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Datum der </a:t>
            </a:r>
            <a:r>
              <a:rPr lang="en-US" dirty="0" err="1" smtClean="0"/>
              <a:t>internationalen</a:t>
            </a:r>
            <a:r>
              <a:rPr lang="en-US" dirty="0" smtClean="0"/>
              <a:t> </a:t>
            </a:r>
            <a:r>
              <a:rPr lang="en-US" dirty="0" err="1" smtClean="0"/>
              <a:t>Veröffentlichung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dirty="0" smtClean="0"/>
              <a:t> Der </a:t>
            </a:r>
            <a:r>
              <a:rPr lang="en-US" dirty="0" err="1" smtClean="0"/>
              <a:t>schriftliche</a:t>
            </a:r>
            <a:r>
              <a:rPr lang="en-US" dirty="0" smtClean="0"/>
              <a:t> </a:t>
            </a:r>
            <a:r>
              <a:rPr lang="en-US" dirty="0" err="1" smtClean="0"/>
              <a:t>Bescheid</a:t>
            </a:r>
            <a:r>
              <a:rPr lang="en-US" dirty="0" smtClean="0"/>
              <a:t> der ISA und </a:t>
            </a:r>
            <a:r>
              <a:rPr lang="en-US" dirty="0" err="1" smtClean="0"/>
              <a:t>eventuelle</a:t>
            </a:r>
            <a:r>
              <a:rPr lang="en-US" dirty="0" smtClean="0"/>
              <a:t> </a:t>
            </a:r>
            <a:r>
              <a:rPr lang="en-US" dirty="0" err="1" smtClean="0"/>
              <a:t>Stellungnahmen</a:t>
            </a:r>
            <a:r>
              <a:rPr lang="en-US" dirty="0" smtClean="0"/>
              <a:t> des </a:t>
            </a:r>
            <a:r>
              <a:rPr lang="en-US" dirty="0" err="1" smtClean="0"/>
              <a:t>Anmelders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Datum der </a:t>
            </a:r>
            <a:r>
              <a:rPr lang="en-US" dirty="0" err="1" smtClean="0"/>
              <a:t>Veröffentlichung</a:t>
            </a:r>
            <a:r>
              <a:rPr lang="en-US" dirty="0" smtClean="0"/>
              <a:t> in der </a:t>
            </a:r>
            <a:r>
              <a:rPr lang="en-US" dirty="0" err="1" smtClean="0"/>
              <a:t>eingereichten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 auf PATENTSCOPE </a:t>
            </a:r>
            <a:r>
              <a:rPr lang="en-US" dirty="0" err="1" smtClean="0"/>
              <a:t>verfügbar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r>
              <a:rPr lang="en-US" dirty="0" smtClean="0"/>
              <a:t> Der IPRP </a:t>
            </a:r>
            <a:r>
              <a:rPr lang="en-US" smtClean="0"/>
              <a:t>Kapitel </a:t>
            </a:r>
            <a:r>
              <a:rPr lang="en-US" dirty="0" smtClean="0"/>
              <a:t>I und seine </a:t>
            </a:r>
            <a:r>
              <a:rPr lang="en-US" dirty="0" err="1" smtClean="0"/>
              <a:t>Übersetzung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 </a:t>
            </a:r>
            <a:r>
              <a:rPr lang="en-US" dirty="0" err="1" smtClean="0"/>
              <a:t>weiterhin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Ablauf</a:t>
            </a:r>
            <a:r>
              <a:rPr lang="en-US" dirty="0" smtClean="0"/>
              <a:t> von 30 </a:t>
            </a:r>
            <a:r>
              <a:rPr lang="en-US" dirty="0" err="1" smtClean="0"/>
              <a:t>Monaten</a:t>
            </a:r>
            <a:r>
              <a:rPr lang="en-US" dirty="0" smtClean="0"/>
              <a:t> ab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Prioritätsdatum</a:t>
            </a:r>
            <a:r>
              <a:rPr lang="en-US" dirty="0" smtClean="0"/>
              <a:t> auf PATENTSCOPE </a:t>
            </a:r>
            <a:r>
              <a:rPr lang="en-US" dirty="0" err="1" smtClean="0"/>
              <a:t>verfügbar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800"/>
              </a:spcAft>
            </a:pPr>
            <a:r>
              <a:rPr lang="fr-CH" dirty="0" smtClean="0"/>
              <a:t>Die </a:t>
            </a:r>
            <a:r>
              <a:rPr lang="fr-CH" dirty="0" err="1" smtClean="0"/>
              <a:t>Änderungen</a:t>
            </a:r>
            <a:r>
              <a:rPr lang="fr-CH" dirty="0" smtClean="0"/>
              <a:t> </a:t>
            </a:r>
            <a:r>
              <a:rPr lang="fr-CH" dirty="0" err="1" smtClean="0"/>
              <a:t>finden</a:t>
            </a:r>
            <a:r>
              <a:rPr lang="fr-CH" dirty="0" smtClean="0"/>
              <a:t> </a:t>
            </a:r>
            <a:r>
              <a:rPr lang="fr-CH" dirty="0" err="1" smtClean="0"/>
              <a:t>Anwendung</a:t>
            </a:r>
            <a:r>
              <a:rPr lang="fr-CH" dirty="0" smtClean="0"/>
              <a:t> </a:t>
            </a:r>
            <a:r>
              <a:rPr lang="fr-CH" dirty="0" err="1" smtClean="0"/>
              <a:t>auf</a:t>
            </a:r>
            <a:r>
              <a:rPr lang="fr-CH" dirty="0" smtClean="0"/>
              <a:t> </a:t>
            </a:r>
            <a:r>
              <a:rPr lang="fr-CH" dirty="0" err="1" smtClean="0"/>
              <a:t>Anmeldungen</a:t>
            </a:r>
            <a:r>
              <a:rPr lang="fr-CH" dirty="0" smtClean="0"/>
              <a:t>, </a:t>
            </a:r>
            <a:r>
              <a:rPr lang="fr-CH" dirty="0" err="1" smtClean="0"/>
              <a:t>deren</a:t>
            </a:r>
            <a:r>
              <a:rPr lang="fr-CH" dirty="0" smtClean="0"/>
              <a:t> </a:t>
            </a:r>
            <a:r>
              <a:rPr lang="fr-CH" dirty="0" err="1" smtClean="0"/>
              <a:t>Anmeldedatum</a:t>
            </a:r>
            <a:r>
              <a:rPr lang="fr-CH" dirty="0" smtClean="0"/>
              <a:t> der 1. </a:t>
            </a:r>
            <a:r>
              <a:rPr lang="fr-CH" dirty="0" err="1" smtClean="0"/>
              <a:t>Juli</a:t>
            </a:r>
            <a:r>
              <a:rPr lang="fr-CH" dirty="0" smtClean="0"/>
              <a:t> 2014 </a:t>
            </a:r>
            <a:r>
              <a:rPr lang="fr-CH" dirty="0" err="1" smtClean="0"/>
              <a:t>oder</a:t>
            </a:r>
            <a:r>
              <a:rPr lang="fr-CH" dirty="0" smtClean="0"/>
              <a:t> </a:t>
            </a:r>
            <a:r>
              <a:rPr lang="fr-CH" dirty="0" err="1" smtClean="0"/>
              <a:t>ein</a:t>
            </a:r>
            <a:r>
              <a:rPr lang="fr-CH" dirty="0" smtClean="0"/>
              <a:t> </a:t>
            </a:r>
            <a:r>
              <a:rPr lang="fr-CH" dirty="0" err="1" smtClean="0"/>
              <a:t>späteres</a:t>
            </a:r>
            <a:r>
              <a:rPr lang="fr-CH" dirty="0" smtClean="0"/>
              <a:t> </a:t>
            </a:r>
            <a:r>
              <a:rPr lang="fr-CH" dirty="0" err="1" smtClean="0"/>
              <a:t>Datum</a:t>
            </a:r>
            <a:r>
              <a:rPr lang="fr-CH" dirty="0" smtClean="0"/>
              <a:t> </a:t>
            </a:r>
            <a:r>
              <a:rPr lang="fr-CH" dirty="0" err="1" smtClean="0"/>
              <a:t>ist</a:t>
            </a:r>
            <a:endParaRPr lang="en-US" dirty="0"/>
          </a:p>
          <a:p>
            <a:pPr marL="0" indent="0">
              <a:spcBef>
                <a:spcPts val="600"/>
              </a:spcBef>
              <a:spcAft>
                <a:spcPts val="800"/>
              </a:spcAft>
              <a:buNone/>
            </a:pPr>
            <a:endParaRPr lang="en-US" dirty="0" smtClean="0"/>
          </a:p>
          <a:p>
            <a:pPr lvl="1">
              <a:spcBef>
                <a:spcPts val="600"/>
              </a:spcBef>
              <a:spcAft>
                <a:spcPts val="800"/>
              </a:spcAft>
            </a:pPr>
            <a:endParaRPr lang="en-US" dirty="0" smtClean="0"/>
          </a:p>
          <a:p>
            <a:pPr lvl="1" eaLnBrk="1" hangingPunct="1">
              <a:spcBef>
                <a:spcPts val="600"/>
              </a:spcBef>
              <a:spcAft>
                <a:spcPts val="8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0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605" y="201014"/>
            <a:ext cx="8179500" cy="1008112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Vorgeschriebene</a:t>
            </a:r>
            <a:r>
              <a:rPr lang="en-US" sz="2800" dirty="0" smtClean="0"/>
              <a:t> </a:t>
            </a:r>
            <a:r>
              <a:rPr lang="en-US" sz="2800" dirty="0" err="1" smtClean="0"/>
              <a:t>zusätzliche</a:t>
            </a:r>
            <a:r>
              <a:rPr lang="en-US" sz="2800" dirty="0" smtClean="0"/>
              <a:t> </a:t>
            </a:r>
            <a:r>
              <a:rPr lang="en-US" sz="2800" dirty="0" err="1" smtClean="0"/>
              <a:t>Recherche</a:t>
            </a:r>
            <a:r>
              <a:rPr lang="en-US" sz="2800" dirty="0" smtClean="0"/>
              <a:t> </a:t>
            </a:r>
            <a:r>
              <a:rPr lang="en-US" sz="2800" dirty="0" err="1" smtClean="0"/>
              <a:t>während</a:t>
            </a:r>
            <a:r>
              <a:rPr lang="en-US" sz="2800" dirty="0" smtClean="0"/>
              <a:t> des </a:t>
            </a:r>
            <a:r>
              <a:rPr lang="en-US" sz="2800" dirty="0" err="1" smtClean="0"/>
              <a:t>Verfahrens</a:t>
            </a:r>
            <a:r>
              <a:rPr lang="en-US" sz="2800" dirty="0" smtClean="0"/>
              <a:t> </a:t>
            </a:r>
            <a:r>
              <a:rPr lang="en-US" sz="2800" dirty="0" err="1" smtClean="0"/>
              <a:t>nach</a:t>
            </a:r>
            <a:r>
              <a:rPr lang="en-US" sz="2800" dirty="0" smtClean="0"/>
              <a:t> </a:t>
            </a:r>
            <a:r>
              <a:rPr lang="en-US" sz="2800" dirty="0" err="1" smtClean="0"/>
              <a:t>Kapitel</a:t>
            </a:r>
            <a:r>
              <a:rPr lang="en-US" sz="2800" dirty="0" smtClean="0"/>
              <a:t> II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162" y="1191658"/>
            <a:ext cx="8087614" cy="5005874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Die IPEA muss </a:t>
            </a:r>
            <a:r>
              <a:rPr lang="en-US" sz="1800" dirty="0" err="1" smtClean="0"/>
              <a:t>eine</a:t>
            </a:r>
            <a:r>
              <a:rPr lang="en-US" sz="1800" dirty="0" smtClean="0"/>
              <a:t> </a:t>
            </a:r>
            <a:r>
              <a:rPr lang="en-US" sz="1800" dirty="0" err="1" smtClean="0"/>
              <a:t>zusätzliche</a:t>
            </a:r>
            <a:r>
              <a:rPr lang="en-US" sz="1800" dirty="0" smtClean="0"/>
              <a:t> </a:t>
            </a:r>
            <a:r>
              <a:rPr lang="en-US" sz="1800" dirty="0" err="1" smtClean="0"/>
              <a:t>Recherche</a:t>
            </a:r>
            <a:r>
              <a:rPr lang="en-US" sz="1800" dirty="0" smtClean="0"/>
              <a:t> </a:t>
            </a:r>
            <a:r>
              <a:rPr lang="en-US" sz="1800" dirty="0" err="1" smtClean="0"/>
              <a:t>durchführen</a:t>
            </a:r>
            <a:r>
              <a:rPr lang="en-US" sz="1800" dirty="0" smtClean="0"/>
              <a:t> (Regel 66.1</a:t>
            </a:r>
            <a:r>
              <a:rPr lang="en-US" sz="1800" i="1" dirty="0" smtClean="0"/>
              <a:t>ter</a:t>
            </a:r>
            <a:r>
              <a:rPr lang="en-US" sz="1800" dirty="0" smtClean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err="1" smtClean="0"/>
              <a:t>Zur</a:t>
            </a:r>
            <a:r>
              <a:rPr lang="en-US" sz="1800" dirty="0" smtClean="0"/>
              <a:t> </a:t>
            </a:r>
            <a:r>
              <a:rPr lang="en-US" sz="1800" dirty="0" err="1" smtClean="0"/>
              <a:t>Ermittlung</a:t>
            </a:r>
            <a:r>
              <a:rPr lang="en-US" sz="1800" dirty="0" smtClean="0"/>
              <a:t> der </a:t>
            </a:r>
            <a:r>
              <a:rPr lang="en-US" sz="1800" dirty="0" err="1" smtClean="0"/>
              <a:t>für</a:t>
            </a:r>
            <a:r>
              <a:rPr lang="en-US" sz="1800" dirty="0" smtClean="0"/>
              <a:t> den Stand der </a:t>
            </a:r>
            <a:r>
              <a:rPr lang="en-US" sz="1800" dirty="0" err="1" smtClean="0"/>
              <a:t>Technik</a:t>
            </a:r>
            <a:r>
              <a:rPr lang="en-US" sz="1800" dirty="0" smtClean="0"/>
              <a:t> </a:t>
            </a:r>
            <a:r>
              <a:rPr lang="en-US" sz="1800" dirty="0" err="1" smtClean="0"/>
              <a:t>einschlägigen</a:t>
            </a:r>
            <a:r>
              <a:rPr lang="en-US" sz="1800" dirty="0" smtClean="0"/>
              <a:t> </a:t>
            </a:r>
            <a:r>
              <a:rPr lang="en-US" sz="1800" dirty="0" err="1" smtClean="0"/>
              <a:t>Veröffentlichungen</a:t>
            </a:r>
            <a:r>
              <a:rPr lang="en-US" sz="1800" dirty="0" smtClean="0"/>
              <a:t>, die </a:t>
            </a:r>
            <a:r>
              <a:rPr lang="en-US" sz="1800" dirty="0" err="1" smtClean="0"/>
              <a:t>zum</a:t>
            </a:r>
            <a:r>
              <a:rPr lang="en-US" sz="1800" dirty="0" smtClean="0"/>
              <a:t> </a:t>
            </a:r>
            <a:r>
              <a:rPr lang="en-US" sz="1800" dirty="0" err="1" smtClean="0"/>
              <a:t>Zeitpunkt</a:t>
            </a:r>
            <a:r>
              <a:rPr lang="en-US" sz="1800" dirty="0" smtClean="0"/>
              <a:t> der </a:t>
            </a:r>
            <a:r>
              <a:rPr lang="en-US" sz="1800" dirty="0" err="1" smtClean="0"/>
              <a:t>Erstellung</a:t>
            </a:r>
            <a:r>
              <a:rPr lang="en-US" sz="1800" dirty="0" smtClean="0"/>
              <a:t> des </a:t>
            </a:r>
            <a:r>
              <a:rPr lang="en-US" sz="1800" dirty="0" err="1" smtClean="0"/>
              <a:t>Recherchenberichts</a:t>
            </a:r>
            <a:r>
              <a:rPr lang="en-US" sz="1800" dirty="0" smtClean="0"/>
              <a:t> </a:t>
            </a:r>
            <a:r>
              <a:rPr lang="en-US" sz="1800" dirty="0" err="1" smtClean="0"/>
              <a:t>noch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verfügbar</a:t>
            </a:r>
            <a:r>
              <a:rPr lang="en-US" sz="1800" dirty="0" smtClean="0"/>
              <a:t> </a:t>
            </a:r>
            <a:r>
              <a:rPr lang="en-US" sz="1800" dirty="0" err="1" smtClean="0"/>
              <a:t>waren</a:t>
            </a:r>
            <a:r>
              <a:rPr lang="en-US" sz="1800" dirty="0" smtClean="0"/>
              <a:t> (</a:t>
            </a:r>
            <a:r>
              <a:rPr lang="en-US" sz="1800" dirty="0" err="1" smtClean="0"/>
              <a:t>Patentanmeldungen</a:t>
            </a:r>
            <a:r>
              <a:rPr lang="en-US" sz="1800" dirty="0" smtClean="0"/>
              <a:t>, die </a:t>
            </a:r>
            <a:r>
              <a:rPr lang="en-US" sz="1800" dirty="0" err="1" smtClean="0"/>
              <a:t>nach</a:t>
            </a:r>
            <a:r>
              <a:rPr lang="en-US" sz="1800" dirty="0" smtClean="0"/>
              <a:t> </a:t>
            </a:r>
            <a:r>
              <a:rPr lang="en-US" sz="1800" dirty="0" err="1" smtClean="0"/>
              <a:t>dem</a:t>
            </a:r>
            <a:r>
              <a:rPr lang="en-US" sz="1800" dirty="0" smtClean="0"/>
              <a:t> Datum, an </a:t>
            </a:r>
            <a:r>
              <a:rPr lang="en-US" sz="1800" dirty="0" err="1" smtClean="0"/>
              <a:t>dem</a:t>
            </a:r>
            <a:r>
              <a:rPr lang="en-US" sz="1800" dirty="0" smtClean="0"/>
              <a:t> der </a:t>
            </a:r>
            <a:r>
              <a:rPr lang="en-US" sz="1800" dirty="0" err="1" smtClean="0"/>
              <a:t>internationale</a:t>
            </a:r>
            <a:r>
              <a:rPr lang="en-US" sz="1800" dirty="0" smtClean="0"/>
              <a:t> </a:t>
            </a:r>
            <a:r>
              <a:rPr lang="en-US" sz="1800" dirty="0" err="1" smtClean="0"/>
              <a:t>Recherchenbericht</a:t>
            </a:r>
            <a:r>
              <a:rPr lang="en-US" sz="1800" dirty="0" smtClean="0"/>
              <a:t> </a:t>
            </a:r>
            <a:r>
              <a:rPr lang="en-US" sz="1800" dirty="0" err="1" smtClean="0"/>
              <a:t>erstellt</a:t>
            </a:r>
            <a:r>
              <a:rPr lang="en-US" sz="1800" dirty="0" smtClean="0"/>
              <a:t> </a:t>
            </a:r>
            <a:r>
              <a:rPr lang="en-US" sz="1800" dirty="0" err="1" smtClean="0"/>
              <a:t>wurde</a:t>
            </a:r>
            <a:r>
              <a:rPr lang="en-US" sz="1800" dirty="0" smtClean="0"/>
              <a:t>, </a:t>
            </a:r>
            <a:r>
              <a:rPr lang="en-US" sz="1800" dirty="0" err="1" smtClean="0"/>
              <a:t>veröffentlicht</a:t>
            </a:r>
            <a:r>
              <a:rPr lang="en-US" sz="1800" dirty="0" smtClean="0"/>
              <a:t>  </a:t>
            </a:r>
            <a:r>
              <a:rPr lang="en-US" sz="1800" dirty="0" err="1" smtClean="0"/>
              <a:t>oder</a:t>
            </a:r>
            <a:r>
              <a:rPr lang="en-US" sz="1800" dirty="0" smtClean="0"/>
              <a:t> der IPEA </a:t>
            </a:r>
            <a:r>
              <a:rPr lang="en-US" sz="1800" dirty="0" err="1" smtClean="0"/>
              <a:t>nach</a:t>
            </a:r>
            <a:r>
              <a:rPr lang="en-US" sz="1800" dirty="0" smtClean="0"/>
              <a:t> </a:t>
            </a:r>
            <a:r>
              <a:rPr lang="en-US" sz="1800" dirty="0" err="1" smtClean="0"/>
              <a:t>diesem</a:t>
            </a:r>
            <a:r>
              <a:rPr lang="en-US" sz="1800" dirty="0" smtClean="0"/>
              <a:t> Datum </a:t>
            </a:r>
            <a:r>
              <a:rPr lang="en-US" sz="1800" dirty="0" err="1" smtClean="0"/>
              <a:t>zugänglich</a:t>
            </a:r>
            <a:r>
              <a:rPr lang="en-US" sz="1800" dirty="0" smtClean="0"/>
              <a:t> </a:t>
            </a:r>
            <a:r>
              <a:rPr lang="en-US" sz="1800" dirty="0" err="1" smtClean="0"/>
              <a:t>gemacht</a:t>
            </a:r>
            <a:r>
              <a:rPr lang="en-US" sz="1800" dirty="0" smtClean="0"/>
              <a:t> </a:t>
            </a:r>
            <a:r>
              <a:rPr lang="en-US" sz="1800" dirty="0" err="1" smtClean="0"/>
              <a:t>wurden</a:t>
            </a:r>
            <a:r>
              <a:rPr lang="en-US" sz="1800" dirty="0" smtClean="0"/>
              <a:t>, </a:t>
            </a:r>
            <a:r>
              <a:rPr lang="en-US" sz="1800" dirty="0" err="1" smtClean="0"/>
              <a:t>aber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err="1" smtClean="0"/>
              <a:t>früheres</a:t>
            </a:r>
            <a:r>
              <a:rPr lang="en-US" sz="1800" dirty="0" smtClean="0"/>
              <a:t> </a:t>
            </a:r>
            <a:r>
              <a:rPr lang="en-US" sz="1800" dirty="0" err="1" smtClean="0"/>
              <a:t>Prioritätsdatum</a:t>
            </a:r>
            <a:r>
              <a:rPr lang="en-US" sz="1800" dirty="0" smtClean="0"/>
              <a:t> </a:t>
            </a:r>
            <a:r>
              <a:rPr lang="en-US" sz="1800" dirty="0" err="1" smtClean="0"/>
              <a:t>haben</a:t>
            </a:r>
            <a:r>
              <a:rPr lang="en-US" sz="1800" dirty="0" smtClean="0"/>
              <a:t>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err="1" smtClean="0"/>
              <a:t>Ausnahmen</a:t>
            </a:r>
            <a:r>
              <a:rPr lang="en-US" sz="1800" dirty="0" smtClean="0"/>
              <a:t>: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fr-CH" sz="1800" dirty="0" err="1" smtClean="0"/>
              <a:t>Nur</a:t>
            </a:r>
            <a:r>
              <a:rPr lang="fr-CH" sz="1800" dirty="0" smtClean="0"/>
              <a:t> </a:t>
            </a:r>
            <a:r>
              <a:rPr lang="fr-CH" sz="1800" dirty="0" err="1" smtClean="0"/>
              <a:t>für</a:t>
            </a:r>
            <a:r>
              <a:rPr lang="fr-CH" sz="1800" dirty="0" smtClean="0"/>
              <a:t> </a:t>
            </a:r>
            <a:r>
              <a:rPr lang="fr-CH" sz="1800" dirty="0" err="1" smtClean="0"/>
              <a:t>Ansprüche</a:t>
            </a:r>
            <a:r>
              <a:rPr lang="fr-CH" sz="1800" dirty="0" smtClean="0"/>
              <a:t>, die </a:t>
            </a:r>
            <a:r>
              <a:rPr lang="fr-CH" sz="1800" dirty="0" err="1" smtClean="0"/>
              <a:t>Gegenstand</a:t>
            </a:r>
            <a:r>
              <a:rPr lang="fr-CH" sz="1800" dirty="0" smtClean="0"/>
              <a:t> </a:t>
            </a:r>
            <a:r>
              <a:rPr lang="fr-CH" sz="1800" dirty="0" err="1" smtClean="0"/>
              <a:t>einer</a:t>
            </a:r>
            <a:r>
              <a:rPr lang="fr-CH" sz="1800" dirty="0" smtClean="0"/>
              <a:t> </a:t>
            </a:r>
            <a:r>
              <a:rPr lang="fr-CH" sz="1800" dirty="0" err="1" smtClean="0"/>
              <a:t>internationalen</a:t>
            </a:r>
            <a:r>
              <a:rPr lang="fr-CH" sz="1800" dirty="0" smtClean="0"/>
              <a:t> </a:t>
            </a:r>
            <a:r>
              <a:rPr lang="fr-CH" sz="1800" dirty="0" err="1" smtClean="0"/>
              <a:t>vorläufigen</a:t>
            </a:r>
            <a:r>
              <a:rPr lang="fr-CH" sz="1800" dirty="0" smtClean="0"/>
              <a:t> </a:t>
            </a:r>
            <a:r>
              <a:rPr lang="fr-CH" sz="1800" dirty="0" err="1" smtClean="0"/>
              <a:t>Prüfung</a:t>
            </a:r>
            <a:r>
              <a:rPr lang="fr-CH" sz="1800" dirty="0" smtClean="0"/>
              <a:t> </a:t>
            </a:r>
            <a:r>
              <a:rPr lang="fr-CH" sz="1800" dirty="0" err="1" smtClean="0"/>
              <a:t>sind</a:t>
            </a:r>
            <a:endParaRPr lang="en-US" sz="1800" b="1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1800" dirty="0"/>
              <a:t>F</a:t>
            </a:r>
            <a:r>
              <a:rPr lang="en-US" sz="1800" dirty="0" smtClean="0"/>
              <a:t>alls </a:t>
            </a:r>
            <a:r>
              <a:rPr lang="en-US" sz="1800" dirty="0" err="1" smtClean="0"/>
              <a:t>eine</a:t>
            </a:r>
            <a:r>
              <a:rPr lang="en-US" sz="1800" dirty="0" smtClean="0"/>
              <a:t> </a:t>
            </a:r>
            <a:r>
              <a:rPr lang="en-US" sz="1800" dirty="0" err="1" smtClean="0"/>
              <a:t>zusätzliche</a:t>
            </a:r>
            <a:r>
              <a:rPr lang="en-US" sz="1800" dirty="0" smtClean="0"/>
              <a:t> </a:t>
            </a:r>
            <a:r>
              <a:rPr lang="en-US" sz="1800" dirty="0" err="1" smtClean="0"/>
              <a:t>Recherche</a:t>
            </a:r>
            <a:r>
              <a:rPr lang="en-US" sz="1800" dirty="0" smtClean="0"/>
              <a:t> </a:t>
            </a:r>
            <a:r>
              <a:rPr lang="en-US" sz="1800" dirty="0" err="1" smtClean="0"/>
              <a:t>nicht</a:t>
            </a:r>
            <a:r>
              <a:rPr lang="en-US" sz="1800" dirty="0" smtClean="0"/>
              <a:t> </a:t>
            </a:r>
            <a:r>
              <a:rPr lang="en-US" sz="1800" dirty="0" err="1" smtClean="0"/>
              <a:t>zweckmä</a:t>
            </a:r>
            <a:r>
              <a:rPr lang="el-GR" sz="1800" dirty="0" smtClean="0"/>
              <a:t>β</a:t>
            </a:r>
            <a:r>
              <a:rPr lang="fr-CH" sz="1800" dirty="0" err="1" smtClean="0"/>
              <a:t>ig</a:t>
            </a:r>
            <a:r>
              <a:rPr lang="fr-CH" sz="1800" dirty="0" smtClean="0"/>
              <a:t> </a:t>
            </a:r>
            <a:r>
              <a:rPr lang="fr-CH" sz="1800" dirty="0" err="1" smtClean="0"/>
              <a:t>ist</a:t>
            </a:r>
            <a:r>
              <a:rPr lang="en-US" sz="1800" dirty="0" smtClean="0"/>
              <a:t>, </a:t>
            </a:r>
            <a:r>
              <a:rPr lang="en-US" sz="1800" dirty="0" err="1" smtClean="0"/>
              <a:t>z.B</a:t>
            </a:r>
            <a:r>
              <a:rPr lang="en-US" sz="1800" dirty="0" smtClean="0"/>
              <a:t>. </a:t>
            </a:r>
            <a:r>
              <a:rPr lang="en-US" sz="1800" dirty="0" err="1" smtClean="0"/>
              <a:t>wenn</a:t>
            </a:r>
            <a:r>
              <a:rPr lang="en-US" sz="1800" dirty="0" smtClean="0"/>
              <a:t> die IPEA der </a:t>
            </a:r>
            <a:r>
              <a:rPr lang="en-US" sz="1800" dirty="0" err="1" smtClean="0"/>
              <a:t>Meinung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, da</a:t>
            </a:r>
            <a:r>
              <a:rPr lang="el-GR" sz="1800" dirty="0" smtClean="0"/>
              <a:t>β</a:t>
            </a:r>
            <a:r>
              <a:rPr lang="en-US" sz="1800" dirty="0" smtClean="0"/>
              <a:t> die </a:t>
            </a:r>
            <a:r>
              <a:rPr lang="en-US" sz="1800" dirty="0" err="1" smtClean="0"/>
              <a:t>im</a:t>
            </a:r>
            <a:r>
              <a:rPr lang="en-US" sz="1800" dirty="0" smtClean="0"/>
              <a:t> </a:t>
            </a:r>
            <a:r>
              <a:rPr lang="en-US" sz="1800" dirty="0" err="1" smtClean="0"/>
              <a:t>Recherchenbericht</a:t>
            </a:r>
            <a:r>
              <a:rPr lang="en-US" sz="1800" dirty="0" smtClean="0"/>
              <a:t> </a:t>
            </a:r>
            <a:r>
              <a:rPr lang="en-US" sz="1800" dirty="0" err="1" smtClean="0"/>
              <a:t>zitierten</a:t>
            </a:r>
            <a:r>
              <a:rPr lang="en-US" sz="1800" dirty="0" smtClean="0"/>
              <a:t> </a:t>
            </a:r>
            <a:r>
              <a:rPr lang="en-US" sz="1800" dirty="0" err="1" smtClean="0"/>
              <a:t>Veröffentlichungen</a:t>
            </a:r>
            <a:r>
              <a:rPr lang="en-US" sz="1800" dirty="0" smtClean="0"/>
              <a:t>, </a:t>
            </a:r>
            <a:r>
              <a:rPr lang="fr-CH" sz="1800" dirty="0" smtClean="0"/>
              <a:t>den </a:t>
            </a:r>
            <a:r>
              <a:rPr lang="fr-CH" sz="1800" dirty="0" err="1" smtClean="0"/>
              <a:t>Mangel</a:t>
            </a:r>
            <a:r>
              <a:rPr lang="fr-CH" sz="1800" dirty="0" smtClean="0"/>
              <a:t> an </a:t>
            </a:r>
            <a:r>
              <a:rPr lang="fr-CH" sz="1800" dirty="0" err="1" smtClean="0"/>
              <a:t>Neuheit</a:t>
            </a:r>
            <a:r>
              <a:rPr lang="fr-CH" sz="1800" dirty="0" smtClean="0"/>
              <a:t> des </a:t>
            </a:r>
            <a:r>
              <a:rPr lang="fr-CH" sz="1800" dirty="0" err="1" smtClean="0"/>
              <a:t>Anmeldungsgegenstandes</a:t>
            </a:r>
            <a:r>
              <a:rPr lang="fr-CH" sz="1800" dirty="0" smtClean="0"/>
              <a:t> </a:t>
            </a:r>
            <a:r>
              <a:rPr lang="fr-CH" sz="1800" dirty="0" err="1" smtClean="0"/>
              <a:t>ausreichend</a:t>
            </a:r>
            <a:r>
              <a:rPr lang="fr-CH" sz="1800" dirty="0" smtClean="0"/>
              <a:t> </a:t>
            </a:r>
            <a:r>
              <a:rPr lang="fr-CH" sz="1800" dirty="0" err="1" smtClean="0"/>
              <a:t>aufzeigen</a:t>
            </a:r>
            <a:endParaRPr lang="en-US" sz="18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err="1" smtClean="0"/>
              <a:t>Findet</a:t>
            </a:r>
            <a:r>
              <a:rPr lang="en-US" sz="1800" dirty="0" smtClean="0"/>
              <a:t> </a:t>
            </a:r>
            <a:r>
              <a:rPr lang="en-US" sz="1800" dirty="0" err="1" smtClean="0"/>
              <a:t>Anwendung</a:t>
            </a:r>
            <a:r>
              <a:rPr lang="en-US" sz="1800" dirty="0" smtClean="0"/>
              <a:t> auf </a:t>
            </a:r>
            <a:r>
              <a:rPr lang="en-US" sz="1800" dirty="0" err="1" smtClean="0"/>
              <a:t>Anmeldungen</a:t>
            </a:r>
            <a:r>
              <a:rPr lang="en-US" sz="1800" dirty="0" smtClean="0"/>
              <a:t>, </a:t>
            </a:r>
            <a:r>
              <a:rPr lang="en-US" sz="1800" dirty="0" err="1" smtClean="0"/>
              <a:t>für</a:t>
            </a:r>
            <a:r>
              <a:rPr lang="en-US" sz="1800" dirty="0" smtClean="0"/>
              <a:t> die am 1. </a:t>
            </a:r>
            <a:r>
              <a:rPr lang="en-US" sz="1800" dirty="0" err="1" smtClean="0"/>
              <a:t>Juli</a:t>
            </a:r>
            <a:r>
              <a:rPr lang="en-US" sz="1800" dirty="0" smtClean="0"/>
              <a:t> 2014 </a:t>
            </a:r>
            <a:r>
              <a:rPr lang="en-US" sz="1800" dirty="0" err="1" smtClean="0"/>
              <a:t>oder</a:t>
            </a:r>
            <a:r>
              <a:rPr lang="en-US" sz="1800" dirty="0" smtClean="0"/>
              <a:t> </a:t>
            </a:r>
            <a:r>
              <a:rPr lang="en-US" sz="1800" dirty="0" err="1" smtClean="0"/>
              <a:t>später</a:t>
            </a:r>
            <a:r>
              <a:rPr lang="en-US" sz="1800" dirty="0" smtClean="0"/>
              <a:t>, </a:t>
            </a:r>
            <a:r>
              <a:rPr lang="en-US" sz="1800" dirty="0" err="1" smtClean="0"/>
              <a:t>ein</a:t>
            </a:r>
            <a:r>
              <a:rPr lang="en-US" sz="1800" dirty="0" smtClean="0"/>
              <a:t> </a:t>
            </a:r>
            <a:r>
              <a:rPr lang="en-US" sz="1800" dirty="0" err="1" smtClean="0"/>
              <a:t>Antrag</a:t>
            </a:r>
            <a:r>
              <a:rPr lang="en-US" sz="1800" dirty="0" smtClean="0"/>
              <a:t> auf </a:t>
            </a:r>
            <a:r>
              <a:rPr lang="en-US" sz="1800" dirty="0" err="1" smtClean="0"/>
              <a:t>internationale</a:t>
            </a:r>
            <a:r>
              <a:rPr lang="en-US" sz="1800" dirty="0" smtClean="0"/>
              <a:t> </a:t>
            </a:r>
            <a:r>
              <a:rPr lang="en-US" sz="1800" dirty="0" err="1" smtClean="0"/>
              <a:t>vorläufige</a:t>
            </a:r>
            <a:r>
              <a:rPr lang="en-US" sz="1800" dirty="0" smtClean="0"/>
              <a:t> </a:t>
            </a:r>
            <a:r>
              <a:rPr lang="en-US" sz="1800" dirty="0" err="1" smtClean="0"/>
              <a:t>Prüfung</a:t>
            </a:r>
            <a:r>
              <a:rPr lang="en-US" sz="1800" dirty="0" smtClean="0"/>
              <a:t> </a:t>
            </a:r>
            <a:r>
              <a:rPr lang="en-US" sz="1800" dirty="0" err="1" smtClean="0"/>
              <a:t>gestellt</a:t>
            </a:r>
            <a:r>
              <a:rPr lang="en-US" sz="1800" dirty="0" smtClean="0"/>
              <a:t> </a:t>
            </a:r>
            <a:r>
              <a:rPr lang="en-US" sz="1800" dirty="0" err="1" smtClean="0"/>
              <a:t>wird</a:t>
            </a:r>
            <a:endParaRPr lang="en-US" sz="1800" dirty="0" smtClean="0"/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en-US" sz="1800" dirty="0" smtClean="0"/>
          </a:p>
          <a:p>
            <a:pPr lvl="2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en-US" sz="1800" dirty="0" smtClean="0"/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7877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209</TotalTime>
  <Words>235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EN_2010_pct background png</vt:lpstr>
      <vt:lpstr>PowerPoint Presentation</vt:lpstr>
      <vt:lpstr>Verfügbarkeit des schriftlichen Bescheids</vt:lpstr>
      <vt:lpstr>Vorgeschriebene zusätzliche Recherche während des Verfahrens nach Kapitel II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57</cp:revision>
  <cp:lastPrinted>2014-03-21T13:59:11Z</cp:lastPrinted>
  <dcterms:created xsi:type="dcterms:W3CDTF">2013-10-24T09:30:40Z</dcterms:created>
  <dcterms:modified xsi:type="dcterms:W3CDTF">2014-05-23T07:52:45Z</dcterms:modified>
</cp:coreProperties>
</file>