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88343A-45A3-48C6-9AC6-8A5DF41C83FD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88961C-BB19-4874-9C86-0EFA733BCA50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en-US" smtClean="0">
                <a:ea typeface="MS PGothic" pitchFamily="34" charset="-128"/>
              </a:rPr>
              <a:t>Language pairs available: EN=&gt;FR, FR=&gt;EN, EN=&gt;ZH, ZH=&gt;EN</a:t>
            </a:r>
            <a:endParaRPr lang="en-US" altLang="en-US" smtClean="0">
              <a:ea typeface="MS PGothic" pitchFamily="34" charset="-128"/>
            </a:endParaRPr>
          </a:p>
          <a:p>
            <a:pPr eaLnBrk="1" hangingPunct="1"/>
            <a:r>
              <a:rPr lang="fr-CH" altLang="en-US" smtClean="0">
                <a:ea typeface="MS PGothic" pitchFamily="34" charset="-128"/>
              </a:rPr>
              <a:t>Technical domain aware system using 32 domains derived from the International Patent Classification</a:t>
            </a: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58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21ABF-2723-4A0D-925E-4FD7F82882F3}" type="slidenum">
              <a:rPr lang="fr-FR" altLang="en-US"/>
              <a:pPr/>
              <a:t>90</a:t>
            </a:fld>
            <a:endParaRPr lang="fr-FR" alt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95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96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C22A2D-C63C-4862-B442-4A9F836CB45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400DE1-65C9-46FC-B308-26801B996F01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3. there is also the option to select a field that is empty: for example you could search. On the last line, select the </a:t>
            </a:r>
            <a:r>
              <a:rPr lang="en-US" altLang="en-US" i="1" dirty="0" smtClean="0">
                <a:ea typeface="MS PGothic" pitchFamily="34" charset="-128"/>
              </a:rPr>
              <a:t>IPC</a:t>
            </a:r>
            <a:r>
              <a:rPr lang="en-US" altLang="en-US" dirty="0" smtClean="0">
                <a:ea typeface="MS PGothic" pitchFamily="34" charset="-128"/>
              </a:rPr>
              <a:t> in the drop-down box and tick </a:t>
            </a:r>
            <a:r>
              <a:rPr lang="en-US" altLang="en-US" i="1" dirty="0" smtClean="0">
                <a:ea typeface="MS PGothic" pitchFamily="34" charset="-128"/>
              </a:rPr>
              <a:t>yes</a:t>
            </a:r>
            <a:r>
              <a:rPr lang="en-US" altLang="en-US" dirty="0" smtClean="0">
                <a:ea typeface="MS PGothic" pitchFamily="34" charset="-128"/>
              </a:rPr>
              <a:t> next to empty.</a:t>
            </a:r>
          </a:p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26337-7358-4741-B30B-6A9D0E75D27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A22ED-4C50-4ED2-9761-4B0E82A1DD36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MS PGothic" pitchFamily="34" charset="-128"/>
              </a:rPr>
              <a:t>In the drop-down box, select the field </a:t>
            </a:r>
            <a:r>
              <a:rPr lang="en-US" altLang="en-US" i="1" smtClean="0">
                <a:ea typeface="MS PGothic" pitchFamily="34" charset="-128"/>
              </a:rPr>
              <a:t>Applicant name</a:t>
            </a:r>
            <a:r>
              <a:rPr lang="en-US" altLang="en-US" smtClean="0">
                <a:ea typeface="MS PGothic" pitchFamily="34" charset="-128"/>
              </a:rPr>
              <a:t> and enter </a:t>
            </a:r>
            <a:r>
              <a:rPr lang="en-US" altLang="en-US" b="1" smtClean="0">
                <a:ea typeface="MS PGothic" pitchFamily="34" charset="-128"/>
              </a:rPr>
              <a:t>Steve Jobs</a:t>
            </a:r>
            <a:r>
              <a:rPr lang="en-US" altLang="en-US" smtClean="0">
                <a:ea typeface="MS PGothic" pitchFamily="34" charset="-128"/>
              </a:rPr>
              <a:t>; select </a:t>
            </a:r>
            <a:r>
              <a:rPr lang="en-US" altLang="en-US" i="1" smtClean="0">
                <a:ea typeface="MS PGothic" pitchFamily="34" charset="-128"/>
              </a:rPr>
              <a:t>AND </a:t>
            </a:r>
            <a:r>
              <a:rPr lang="en-US" altLang="en-US" smtClean="0">
                <a:ea typeface="MS PGothic" pitchFamily="34" charset="-128"/>
              </a:rPr>
              <a:t>and the field </a:t>
            </a:r>
            <a:r>
              <a:rPr lang="en-US" altLang="en-US" i="1" smtClean="0">
                <a:ea typeface="MS PGothic" pitchFamily="34" charset="-128"/>
              </a:rPr>
              <a:t>Publication </a:t>
            </a:r>
            <a:r>
              <a:rPr lang="en-US" altLang="en-US" smtClean="0">
                <a:ea typeface="MS PGothic" pitchFamily="34" charset="-128"/>
              </a:rPr>
              <a:t>date and enter </a:t>
            </a:r>
            <a:r>
              <a:rPr lang="en-US" altLang="en-US" b="1" smtClean="0">
                <a:ea typeface="MS PGothic" pitchFamily="34" charset="-128"/>
              </a:rPr>
              <a:t>2007</a:t>
            </a:r>
          </a:p>
          <a:p>
            <a:pPr eaLnBrk="1" hangingPunct="1"/>
            <a:endParaRPr lang="en-US" altLang="en-US" b="1" smtClean="0">
              <a:ea typeface="MS PGothic" pitchFamily="34" charset="-128"/>
            </a:endParaRP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In the drop-down boy, select </a:t>
            </a:r>
            <a:r>
              <a:rPr lang="en-US" altLang="en-US" i="1" smtClean="0">
                <a:ea typeface="MS PGothic" pitchFamily="34" charset="-128"/>
              </a:rPr>
              <a:t>English description </a:t>
            </a:r>
            <a:r>
              <a:rPr lang="en-US" altLang="en-US" smtClean="0">
                <a:ea typeface="MS PGothic" pitchFamily="34" charset="-128"/>
              </a:rPr>
              <a:t>and enter </a:t>
            </a:r>
            <a:r>
              <a:rPr lang="en-US" altLang="en-US" b="1" smtClean="0">
                <a:ea typeface="MS PGothic" pitchFamily="34" charset="-128"/>
              </a:rPr>
              <a:t>microchip</a:t>
            </a:r>
            <a:r>
              <a:rPr lang="en-US" altLang="en-US" smtClean="0">
                <a:ea typeface="MS PGothic" pitchFamily="34" charset="-128"/>
              </a:rPr>
              <a:t>, then tick the </a:t>
            </a:r>
            <a:r>
              <a:rPr lang="en-US" altLang="en-US" i="1" smtClean="0">
                <a:ea typeface="MS PGothic" pitchFamily="34" charset="-128"/>
              </a:rPr>
              <a:t>Licensing availability</a:t>
            </a:r>
            <a:r>
              <a:rPr lang="en-US" altLang="en-US" smtClean="0">
                <a:ea typeface="MS PGothic" pitchFamily="34" charset="-128"/>
              </a:rPr>
              <a:t> box (one before last in the </a:t>
            </a:r>
            <a:r>
              <a:rPr lang="en-US" altLang="en-US" i="1" smtClean="0">
                <a:ea typeface="MS PGothic" pitchFamily="34" charset="-128"/>
              </a:rPr>
              <a:t>Field Combination</a:t>
            </a:r>
            <a:r>
              <a:rPr lang="en-US" altLang="en-US" smtClean="0">
                <a:ea typeface="MS PGothic" pitchFamily="34" charset="-128"/>
              </a:rPr>
              <a:t> interface).</a:t>
            </a:r>
          </a:p>
          <a:p>
            <a:pPr eaLnBrk="1" hangingPunct="1"/>
            <a:endParaRPr lang="en-US" altLang="en-US" b="1" smtClean="0">
              <a:ea typeface="MS PGothic" pitchFamily="34" charset="-128"/>
            </a:endParaRPr>
          </a:p>
          <a:p>
            <a:pPr eaLnBrk="1" hangingPunct="1"/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B416E9-FFC4-4BF8-A422-0EFFA2C4AB32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1EC2DE-FE27-433A-A5A2-1DD45373F2E3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MS PGothic" pitchFamily="34" charset="-128"/>
              </a:rPr>
              <a:t>There is query box</a:t>
            </a: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Query language</a:t>
            </a: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Expansion mode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30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4C8F85-DCBD-4421-9BB9-2BD9C9C2EBCA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22DC70-C92F-41F9-B7E8-BF917D64899D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 both bar and pie options, the tabs allow you to see the information graphically for the </a:t>
            </a:r>
            <a:r>
              <a:rPr lang="en-US" altLang="en-US" i="1" smtClean="0"/>
              <a:t>Offices</a:t>
            </a:r>
            <a:r>
              <a:rPr lang="en-US" altLang="en-US" smtClean="0"/>
              <a:t>, </a:t>
            </a:r>
            <a:r>
              <a:rPr lang="en-US" altLang="en-US" i="1" smtClean="0"/>
              <a:t>Main IPC</a:t>
            </a:r>
            <a:r>
              <a:rPr lang="en-US" altLang="en-US" smtClean="0"/>
              <a:t>, </a:t>
            </a:r>
            <a:r>
              <a:rPr lang="en-US" altLang="en-US" i="1" smtClean="0"/>
              <a:t>Main Applicant</a:t>
            </a:r>
            <a:r>
              <a:rPr lang="en-US" altLang="en-US" smtClean="0"/>
              <a:t>, </a:t>
            </a:r>
            <a:r>
              <a:rPr lang="en-US" altLang="en-US" i="1" smtClean="0"/>
              <a:t>Main Inventor</a:t>
            </a:r>
            <a:r>
              <a:rPr lang="en-US" altLang="en-US" smtClean="0"/>
              <a:t> and </a:t>
            </a:r>
            <a:r>
              <a:rPr lang="en-US" altLang="en-US" i="1" smtClean="0"/>
              <a:t>Publication Date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 charts can be saved in GIF format for inclusion in documents or reports by right-clicking in a corner of the image and selecting </a:t>
            </a:r>
            <a:r>
              <a:rPr lang="ja-JP" altLang="en-US" smtClean="0"/>
              <a:t>“</a:t>
            </a:r>
            <a:r>
              <a:rPr lang="en-US" altLang="ja-JP" smtClean="0"/>
              <a:t>Copy image</a:t>
            </a:r>
            <a:r>
              <a:rPr lang="ja-JP" altLang="en-US" smtClean="0"/>
              <a:t>”</a:t>
            </a:r>
            <a:r>
              <a:rPr lang="en-US" altLang="ja-JP" smtClean="0"/>
              <a:t> or </a:t>
            </a:r>
            <a:r>
              <a:rPr lang="ja-JP" altLang="en-US" smtClean="0"/>
              <a:t>“</a:t>
            </a:r>
            <a:r>
              <a:rPr lang="en-US" altLang="ja-JP" smtClean="0"/>
              <a:t>Save image</a:t>
            </a:r>
            <a:r>
              <a:rPr lang="ja-JP" altLang="en-US" smtClean="0"/>
              <a:t>”</a:t>
            </a:r>
            <a:r>
              <a:rPr lang="en-US" altLang="ja-JP" smtClean="0"/>
              <a:t>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9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D117-9BA7-474F-8C5E-E4D5A6515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8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scope.wipo.i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wipo.int/wipopearl/search/hom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webina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931489472329613057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487977827684331265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7620000" cy="846137"/>
          </a:xfrm>
          <a:noFill/>
        </p:spPr>
        <p:txBody>
          <a:bodyPr/>
          <a:lstStyle/>
          <a:p>
            <a:r>
              <a:rPr lang="fr-CH" sz="3200" b="1" dirty="0" err="1">
                <a:solidFill>
                  <a:srgbClr val="00408C"/>
                </a:solidFill>
                <a:ea typeface="ヒラギノ角ゴ Pro W3" pitchFamily="1" charset="-128"/>
              </a:rPr>
              <a:t>Overview</a:t>
            </a:r>
            <a:r>
              <a:rPr lang="fr-CH" sz="3200" b="1" dirty="0">
                <a:solidFill>
                  <a:srgbClr val="00408C"/>
                </a:solidFill>
                <a:ea typeface="ヒラギノ角ゴ Pro W3" pitchFamily="1" charset="-128"/>
              </a:rPr>
              <a:t> of PATENTSCOPE</a:t>
            </a:r>
          </a:p>
          <a:p>
            <a:endParaRPr lang="fr-CH" sz="22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65415" y="3429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Browse</a:t>
            </a:r>
            <a:endParaRPr lang="fr-CH" dirty="0" smtClean="0"/>
          </a:p>
          <a:p>
            <a:r>
              <a:rPr lang="fr-CH" dirty="0" smtClean="0"/>
              <a:t>Translate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1447800"/>
            <a:ext cx="9077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0" y="2209800"/>
            <a:ext cx="2819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62088"/>
            <a:ext cx="9020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286000"/>
            <a:ext cx="25146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Simple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62125" y="6021388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Basic search fields are provided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116013" y="3573463"/>
            <a:ext cx="360362" cy="647700"/>
          </a:xfrm>
          <a:prstGeom prst="upArrow">
            <a:avLst>
              <a:gd name="adj1" fmla="val 50000"/>
              <a:gd name="adj2" fmla="val 449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3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395288" y="1700213"/>
          <a:ext cx="8137525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0158730" imgH="3022222" progId="">
                  <p:embed/>
                </p:oleObj>
              </mc:Choice>
              <mc:Fallback>
                <p:oleObj r:id="rId3" imgW="10158730" imgH="30222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137525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3400" y="2514600"/>
            <a:ext cx="1676400" cy="17065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simple - keywords</a:t>
            </a:r>
            <a:endParaRPr lang="es-BO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95538"/>
            <a:ext cx="7705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67663" cy="68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2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</a:t>
            </a:r>
            <a:r>
              <a:rPr lang="fr-CH" dirty="0" smtClean="0"/>
              <a:t> </a:t>
            </a:r>
            <a:r>
              <a:rPr lang="fr-CH" dirty="0"/>
              <a:t>i</a:t>
            </a:r>
            <a:r>
              <a:rPr lang="fr-CH" dirty="0" smtClean="0"/>
              <a:t>nterface - </a:t>
            </a:r>
            <a:r>
              <a:rPr lang="fr-CH" dirty="0" err="1" smtClean="0"/>
              <a:t>Numbers</a:t>
            </a:r>
            <a:endParaRPr lang="es-BO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" y="2133601"/>
            <a:ext cx="844142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" y="1042755"/>
            <a:ext cx="895999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540190" y="3331370"/>
            <a:ext cx="990600" cy="737638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2947438"/>
            <a:ext cx="1676400" cy="481562"/>
          </a:xfrm>
          <a:prstGeom prst="round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 </a:t>
            </a:r>
            <a:r>
              <a:rPr lang="fr-CH" dirty="0" smtClean="0"/>
              <a:t>interface - Help</a:t>
            </a:r>
            <a:endParaRPr lang="es-BO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5438"/>
            <a:ext cx="8382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019800" y="37338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62088"/>
            <a:ext cx="9020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3048000"/>
            <a:ext cx="1066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Interface : Field Combination - Structured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96975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371600" y="1600200"/>
            <a:ext cx="2438400" cy="3048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752600"/>
            <a:ext cx="533400" cy="2590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012" y="710406"/>
            <a:ext cx="8789988" cy="865187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Novartis as inventor and published in 2010</a:t>
            </a:r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without an IPC code 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17396305"/>
              </p:ext>
            </p:extLst>
          </p:nvPr>
        </p:nvGraphicFramePr>
        <p:xfrm>
          <a:off x="533400" y="5891212"/>
          <a:ext cx="82518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8888889" imgH="1041270" progId="">
                  <p:embed/>
                </p:oleObj>
              </mc:Choice>
              <mc:Fallback>
                <p:oleObj r:id="rId4" imgW="8888889" imgH="1041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91212"/>
                        <a:ext cx="825182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33400" y="6479189"/>
            <a:ext cx="7239000" cy="3603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1600200"/>
            <a:ext cx="6429375" cy="34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914400" y="2209800"/>
            <a:ext cx="5715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38800" y="4631474"/>
            <a:ext cx="609600" cy="304800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49951" y="4594388"/>
            <a:ext cx="631902" cy="353038"/>
          </a:xfrm>
          <a:prstGeom prst="rect">
            <a:avLst/>
          </a:prstGeom>
          <a:noFill/>
          <a:ln w="381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19600" y="4471767"/>
            <a:ext cx="1104900" cy="598279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9324975" cy="54451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microscopy with licensing availability. 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2286000"/>
            <a:ext cx="7734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9600" y="5181600"/>
            <a:ext cx="4267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352925"/>
          </a:xfrm>
        </p:spPr>
        <p:txBody>
          <a:bodyPr/>
          <a:lstStyle/>
          <a:p>
            <a:pPr eaLnBrk="1" hangingPunct="1"/>
            <a:r>
              <a:rPr lang="en-US" dirty="0" smtClean="0"/>
              <a:t>PATENTSCOPE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/>
            <a:r>
              <a:rPr lang="fr-CH" dirty="0" err="1" smtClean="0"/>
              <a:t>Coverage</a:t>
            </a:r>
            <a:endParaRPr lang="en-US" dirty="0" smtClean="0"/>
          </a:p>
          <a:p>
            <a:pPr lvl="1"/>
            <a:r>
              <a:rPr lang="fr-CH" dirty="0" smtClean="0"/>
              <a:t>How to </a:t>
            </a:r>
            <a:r>
              <a:rPr lang="fr-CH" dirty="0" err="1" smtClean="0"/>
              <a:t>search</a:t>
            </a:r>
            <a:endParaRPr lang="fr-CH" dirty="0" smtClean="0"/>
          </a:p>
          <a:p>
            <a:pPr lvl="1"/>
            <a:r>
              <a:rPr lang="fr-CH" dirty="0" smtClean="0"/>
              <a:t>The </a:t>
            </a:r>
            <a:r>
              <a:rPr lang="fr-CH" dirty="0" err="1" smtClean="0"/>
              <a:t>Browse</a:t>
            </a:r>
            <a:r>
              <a:rPr lang="fr-CH" dirty="0" smtClean="0"/>
              <a:t> menu</a:t>
            </a:r>
            <a:endParaRPr lang="fr-CH" dirty="0" smtClean="0"/>
          </a:p>
          <a:p>
            <a:pPr lvl="1"/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tools</a:t>
            </a:r>
            <a:endParaRPr lang="fr-CH" dirty="0" smtClean="0"/>
          </a:p>
          <a:p>
            <a:pPr lvl="1"/>
            <a:r>
              <a:rPr lang="fr-CH" dirty="0" smtClean="0"/>
              <a:t>Options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6288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4688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295400" y="1752600"/>
            <a:ext cx="5562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467600" y="3048000"/>
            <a:ext cx="914400" cy="914400"/>
          </a:xfrm>
          <a:prstGeom prst="roundRect">
            <a:avLst/>
          </a:prstGeom>
          <a:solidFill>
            <a:srgbClr val="FF0000">
              <a:alpha val="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" y="838200"/>
            <a:ext cx="9172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467600" y="2819400"/>
            <a:ext cx="990600" cy="1143000"/>
          </a:xfrm>
          <a:prstGeom prst="roundRect">
            <a:avLst/>
          </a:prstGeom>
          <a:solidFill>
            <a:srgbClr val="FF0000">
              <a:alpha val="5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r>
              <a:rPr lang="fr-CH" dirty="0" smtClean="0"/>
              <a:t> interface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62088"/>
            <a:ext cx="9020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19400"/>
            <a:ext cx="11430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Advanced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87450" y="60213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Full flexibilities are enabled</a:t>
            </a:r>
          </a:p>
        </p:txBody>
      </p:sp>
      <p:graphicFrame>
        <p:nvGraphicFramePr>
          <p:cNvPr id="3277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79388" y="1844675"/>
          <a:ext cx="8713787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171429" imgH="2615873" progId="">
                  <p:embed/>
                </p:oleObj>
              </mc:Choice>
              <mc:Fallback>
                <p:oleObj r:id="rId3" imgW="10171429" imgH="26158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8713787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1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in </a:t>
            </a:r>
            <a:r>
              <a:rPr lang="en-US" sz="3200" dirty="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menu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29183" cy="29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62088"/>
            <a:ext cx="9020175" cy="393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3276600"/>
            <a:ext cx="1447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3276600"/>
            <a:ext cx="1447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CLIR: the interface</a:t>
            </a: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11188" y="1412875"/>
          <a:ext cx="72342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0120635" imgH="6311111" progId="">
                  <p:embed/>
                </p:oleObj>
              </mc:Choice>
              <mc:Fallback>
                <p:oleObj r:id="rId4" imgW="10120635" imgH="6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234237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4067175" y="3500438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3059113" y="4149725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059113" y="4437063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 rot="5400000">
            <a:off x="2698751" y="5589587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3886200"/>
            <a:ext cx="1346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09700"/>
            <a:ext cx="9105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448300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patentscope.wipo.int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 bwMode="auto">
          <a:xfrm>
            <a:off x="1509562" y="5410200"/>
            <a:ext cx="1219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r>
              <a:rPr lang="fr-CH" dirty="0" smtClean="0"/>
              <a:t> in </a:t>
            </a:r>
            <a:r>
              <a:rPr lang="fr-CH" dirty="0" err="1" smtClean="0"/>
              <a:t>automatic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981200" y="38100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r>
              <a:rPr lang="fr-CH" dirty="0" smtClean="0"/>
              <a:t> in </a:t>
            </a:r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981200" y="38100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2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Reading the result list</a:t>
            </a:r>
            <a:endParaRPr lang="en-US" altLang="en-US" smtClean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629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5800" y="1295400"/>
            <a:ext cx="7848600" cy="129540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124200"/>
            <a:ext cx="7905750" cy="358140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2628900"/>
            <a:ext cx="7772400" cy="495300"/>
          </a:xfrm>
          <a:prstGeom prst="rect">
            <a:avLst/>
          </a:prstGeom>
          <a:solidFill>
            <a:srgbClr val="0CA41E">
              <a:alpha val="1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Analysis</a:t>
            </a:r>
            <a:endParaRPr lang="en-US" altLang="en-US" smtClean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867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Coverage: what is included?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PCT </a:t>
            </a:r>
            <a:r>
              <a:rPr lang="fr-CH" dirty="0" err="1" smtClean="0"/>
              <a:t>published</a:t>
            </a:r>
            <a:r>
              <a:rPr lang="fr-CH" dirty="0" smtClean="0"/>
              <a:t> applications</a:t>
            </a:r>
          </a:p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patent collections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73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Display options: table/graph –bar/pie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52538"/>
            <a:ext cx="88773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Display options: table/graph –bar/pie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47775"/>
            <a:ext cx="88201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Options</a:t>
            </a:r>
          </a:p>
        </p:txBody>
      </p:sp>
      <p:graphicFrame>
        <p:nvGraphicFramePr>
          <p:cNvPr id="14234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40352152"/>
              </p:ext>
            </p:extLst>
          </p:nvPr>
        </p:nvGraphicFramePr>
        <p:xfrm>
          <a:off x="5029200" y="1600200"/>
          <a:ext cx="622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622003" imgH="1015515" progId="">
                  <p:embed/>
                </p:oleObj>
              </mc:Choice>
              <mc:Fallback>
                <p:oleObj r:id="rId3" imgW="622003" imgH="10155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622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12912176"/>
              </p:ext>
            </p:extLst>
          </p:nvPr>
        </p:nvGraphicFramePr>
        <p:xfrm>
          <a:off x="2590800" y="1600200"/>
          <a:ext cx="1371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1371429" imgH="1231746" progId="">
                  <p:embed/>
                </p:oleObj>
              </mc:Choice>
              <mc:Fallback>
                <p:oleObj r:id="rId5" imgW="1371429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1371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2845605"/>
              </p:ext>
            </p:extLst>
          </p:nvPr>
        </p:nvGraphicFramePr>
        <p:xfrm>
          <a:off x="782032" y="1575847"/>
          <a:ext cx="1447800" cy="126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7" imgW="1409524" imgH="1231746" progId="">
                  <p:embed/>
                </p:oleObj>
              </mc:Choice>
              <mc:Fallback>
                <p:oleObj r:id="rId7" imgW="1409524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32" y="1575847"/>
                        <a:ext cx="1447800" cy="126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653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47" y="1828800"/>
            <a:ext cx="3486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620000" cy="37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8925"/>
            <a:ext cx="9289766" cy="5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7" y="2526100"/>
            <a:ext cx="922027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86600" y="3048000"/>
            <a:ext cx="76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086600" y="3048000"/>
            <a:ext cx="914400" cy="3810000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Tabs</a:t>
            </a:r>
          </a:p>
        </p:txBody>
      </p:sp>
      <p:graphicFrame>
        <p:nvGraphicFramePr>
          <p:cNvPr id="5427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9388" y="1125538"/>
          <a:ext cx="8964612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0082540" imgH="5625397" progId="">
                  <p:embed/>
                </p:oleObj>
              </mc:Choice>
              <mc:Fallback>
                <p:oleObj r:id="rId3" imgW="10082540" imgH="56253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8964612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4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09725"/>
            <a:ext cx="89630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19753" y="1981200"/>
            <a:ext cx="2819400" cy="1524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362200"/>
            <a:ext cx="2057400" cy="381000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 Archive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2600"/>
            <a:ext cx="9058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national phase entries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747838"/>
            <a:ext cx="4505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166813"/>
            <a:ext cx="9248776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by Week (PCT)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09725"/>
            <a:ext cx="89630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19200" y="2057400"/>
            <a:ext cx="1676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31838" y="0"/>
          <a:ext cx="6667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0234921" imgH="10526984" progId="">
                  <p:embed/>
                </p:oleObj>
              </mc:Choice>
              <mc:Fallback>
                <p:oleObj r:id="rId3" imgW="10234921" imgH="105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0"/>
                        <a:ext cx="66675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6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1" y="-17084"/>
            <a:ext cx="6280830" cy="68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411760" y="1124744"/>
            <a:ext cx="1008112" cy="21602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27292" y="1117289"/>
            <a:ext cx="936104" cy="216024"/>
          </a:xfrm>
          <a:prstGeom prst="rect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Coverage : Details of collections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69342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67" y="1859436"/>
            <a:ext cx="9379673" cy="50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</a:t>
            </a:r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916113"/>
            <a:ext cx="78962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331913" y="2852738"/>
            <a:ext cx="57626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22600"/>
            <a:ext cx="6235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908175" y="5300663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175" y="5300663"/>
            <a:ext cx="719138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7538" y="2205038"/>
            <a:ext cx="1506537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listing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09725"/>
            <a:ext cx="89630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40603" y="2781300"/>
            <a:ext cx="1371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6819"/>
            <a:ext cx="6361117" cy="687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590800" y="609600"/>
            <a:ext cx="457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IPC Green Inventory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09725"/>
            <a:ext cx="89630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71600" y="3009900"/>
            <a:ext cx="1371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Green Inventory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9184"/>
            <a:ext cx="7560840" cy="56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Portal to patent </a:t>
            </a:r>
            <a:r>
              <a:rPr lang="fr-CH" dirty="0" err="1"/>
              <a:t>registers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09725"/>
            <a:ext cx="89630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71600" y="3205566"/>
            <a:ext cx="1676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collection added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2050"/>
            <a:ext cx="865318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Register</a:t>
            </a:r>
            <a:r>
              <a:rPr lang="fr-CH" dirty="0" smtClean="0"/>
              <a:t> Portal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8382001" cy="55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Translate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9"/>
            <a:ext cx="9143956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209800" y="20574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657600" y="2315272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WIPO Translate: the interface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00163"/>
            <a:ext cx="83629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 pairs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05" y="1143000"/>
            <a:ext cx="61989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n-US" sz="3000" smtClean="0"/>
              <a:t>32 Technical domains from the IPC</a:t>
            </a:r>
            <a:endParaRPr lang="en-US" altLang="en-US" sz="3000" smtClean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</a:rPr>
              <a:t>[</a:t>
            </a:r>
            <a:r>
              <a:rPr lang="fr-CH" sz="1300">
                <a:latin typeface="Avenir 55 Roman" charset="0"/>
                <a:ea typeface="ＭＳ Ｐゴシック" charset="0"/>
              </a:rPr>
              <a:t>MANU]	</a:t>
            </a:r>
            <a:r>
              <a:rPr lang="en-US" sz="1300">
                <a:latin typeface="Avenir 55 Roman" charset="0"/>
                <a:ea typeface="ＭＳ Ｐゴシック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latin typeface="Avenir 55 Roman" charset="0"/>
                <a:ea typeface="ＭＳ Ｐゴシック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4785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WIPO Translate: </a:t>
            </a:r>
            <a:r>
              <a:rPr lang="en-US" altLang="en-US" dirty="0" smtClean="0"/>
              <a:t>how does it work?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6" y="1320152"/>
            <a:ext cx="7996238" cy="553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14902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3050"/>
            <a:ext cx="8896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5000" y="23622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039979" y="2852888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01762"/>
          </a:xfrm>
        </p:spPr>
        <p:txBody>
          <a:bodyPr/>
          <a:lstStyle/>
          <a:p>
            <a:r>
              <a:rPr lang="fr-CH" dirty="0" smtClean="0"/>
              <a:t>WIPO Pearl</a:t>
            </a:r>
            <a:br>
              <a:rPr lang="fr-CH" dirty="0" smtClean="0"/>
            </a:br>
            <a:r>
              <a:rPr lang="en-US" altLang="en-US" sz="2800" dirty="0">
                <a:hlinkClick r:id="rId2"/>
              </a:rPr>
              <a:t>http://</a:t>
            </a:r>
            <a:r>
              <a:rPr lang="en-US" altLang="en-US" sz="2800" dirty="0" smtClean="0">
                <a:hlinkClick r:id="rId2"/>
              </a:rPr>
              <a:t>www.wipo.int/wipopearl/search/home.html</a:t>
            </a:r>
            <a:r>
              <a:rPr lang="en-US" altLang="en-US" sz="2800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42977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collections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34954"/>
            <a:ext cx="3810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115’000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3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3278" y="3200400"/>
            <a:ext cx="1905000" cy="3048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3200400"/>
            <a:ext cx="838200" cy="2362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5562600"/>
            <a:ext cx="838200" cy="6858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162800" y="32004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Interface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6" y="1981200"/>
            <a:ext cx="89837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62000" y="3962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152400"/>
            <a:ext cx="8791979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2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5648"/>
            <a:ext cx="8991600" cy="550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PATENTSCOPE what’s </a:t>
            </a:r>
            <a:r>
              <a:rPr lang="en-US" altLang="en-US" dirty="0" smtClean="0"/>
              <a:t>new?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Addition of chemical compound search</a:t>
            </a:r>
            <a:r>
              <a:rPr lang="en-US" altLang="en-US" dirty="0" smtClean="0"/>
              <a:t>:</a:t>
            </a:r>
          </a:p>
          <a:p>
            <a:endParaRPr lang="fr-CH" altLang="en-US" dirty="0"/>
          </a:p>
          <a:p>
            <a:pPr lvl="1"/>
            <a:r>
              <a:rPr lang="en-US" altLang="en-US" dirty="0"/>
              <a:t>Recognize chemical compounds in patent texts and from embedded drawings included in patent </a:t>
            </a:r>
            <a:r>
              <a:rPr lang="en-US" altLang="en-US" dirty="0" smtClean="0"/>
              <a:t>texts;</a:t>
            </a:r>
          </a:p>
          <a:p>
            <a:pPr lvl="1"/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;</a:t>
            </a:r>
          </a:p>
          <a:p>
            <a:pPr lvl="1"/>
            <a:r>
              <a:rPr lang="en-US" altLang="en-US" dirty="0"/>
              <a:t>Implement search functions for </a:t>
            </a:r>
            <a:r>
              <a:rPr lang="en-US" altLang="en-US" dirty="0" err="1"/>
              <a:t>Inchikeys</a:t>
            </a:r>
            <a:r>
              <a:rPr lang="en-US" altLang="en-US" dirty="0"/>
              <a:t> that can be used by non chemists</a:t>
            </a:r>
          </a:p>
          <a:p>
            <a:pPr lvl="1"/>
            <a:endParaRPr lang="en-US" altLang="en-US" dirty="0"/>
          </a:p>
          <a:p>
            <a:pPr lvl="1"/>
            <a:endParaRPr lang="fr-CH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Search function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47825"/>
            <a:ext cx="8705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724400" y="1828800"/>
            <a:ext cx="2133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964363" y="5949950"/>
            <a:ext cx="185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2" descr="ic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1" y="284014"/>
            <a:ext cx="6803389" cy="63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092280" y="5949950"/>
            <a:ext cx="185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4" name="Picture 4" descr="popup_mouse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6"/>
          <a:stretch>
            <a:fillRect/>
          </a:stretch>
        </p:blipFill>
        <p:spPr bwMode="auto">
          <a:xfrm>
            <a:off x="1171228" y="312316"/>
            <a:ext cx="655787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964363" y="5949950"/>
            <a:ext cx="185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CH" dirty="0" err="1"/>
              <a:t>Timeline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Rectangle 7"/>
          <p:cNvSpPr txBox="1">
            <a:spLocks noChangeArrowheads="1"/>
          </p:cNvSpPr>
          <p:nvPr/>
        </p:nvSpPr>
        <p:spPr bwMode="auto">
          <a:xfrm>
            <a:off x="348630" y="1371600"/>
            <a:ext cx="8229600" cy="32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2400" dirty="0" smtClean="0">
                <a:solidFill>
                  <a:schemeClr val="tx1"/>
                </a:solidFill>
              </a:rPr>
              <a:t>Production date</a:t>
            </a:r>
            <a:r>
              <a:rPr lang="en-US" altLang="en-US" sz="2400" dirty="0">
                <a:solidFill>
                  <a:schemeClr val="tx1"/>
                </a:solidFill>
              </a:rPr>
              <a:t>: </a:t>
            </a:r>
            <a:r>
              <a:rPr lang="en-US" altLang="en-US" sz="2400" dirty="0" smtClean="0">
                <a:solidFill>
                  <a:schemeClr val="tx1"/>
                </a:solidFill>
              </a:rPr>
              <a:t>October 3rd 2016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en-US" altLang="en-US" sz="2400" dirty="0" smtClean="0">
                <a:solidFill>
                  <a:schemeClr val="tx1"/>
                </a:solidFill>
              </a:rPr>
              <a:t>Step </a:t>
            </a:r>
            <a:r>
              <a:rPr lang="en-US" altLang="en-US" sz="2400" dirty="0">
                <a:solidFill>
                  <a:schemeClr val="tx1"/>
                </a:solidFill>
              </a:rPr>
              <a:t>1: chemical compounds in PCT applications published in English or </a:t>
            </a:r>
            <a:r>
              <a:rPr lang="en-US" altLang="en-US" sz="2400" dirty="0" smtClean="0">
                <a:solidFill>
                  <a:schemeClr val="tx1"/>
                </a:solidFill>
              </a:rPr>
              <a:t>German;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fr-CH" altLang="en-US" sz="2400" dirty="0" err="1" smtClean="0">
                <a:solidFill>
                  <a:schemeClr val="tx1"/>
                </a:solidFill>
              </a:rPr>
              <a:t>Next</a:t>
            </a:r>
            <a:r>
              <a:rPr lang="fr-CH" altLang="en-US" sz="2400" dirty="0" smtClean="0">
                <a:solidFill>
                  <a:schemeClr val="tx1"/>
                </a:solidFill>
              </a:rPr>
              <a:t>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steps</a:t>
            </a:r>
            <a:r>
              <a:rPr lang="fr-CH" altLang="en-US" sz="2400" dirty="0" smtClean="0">
                <a:solidFill>
                  <a:schemeClr val="tx1"/>
                </a:solidFill>
              </a:rPr>
              <a:t>: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other</a:t>
            </a:r>
            <a:r>
              <a:rPr lang="fr-CH" altLang="en-US" sz="2400" dirty="0" smtClean="0">
                <a:solidFill>
                  <a:schemeClr val="tx1"/>
                </a:solidFill>
              </a:rPr>
              <a:t>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languages</a:t>
            </a:r>
            <a:r>
              <a:rPr lang="fr-CH" altLang="en-US" sz="2400" dirty="0" smtClean="0">
                <a:solidFill>
                  <a:schemeClr val="tx1"/>
                </a:solidFill>
              </a:rPr>
              <a:t> and national patent collections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70806" y="4941168"/>
            <a:ext cx="82296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National/regional collections vs national phase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3425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013502"/>
            <a:ext cx="7924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https://patentscope.wipo.int/search/en/nationalphase.jsf</a:t>
            </a:r>
          </a:p>
        </p:txBody>
      </p:sp>
    </p:spTree>
    <p:extLst>
      <p:ext uri="{BB962C8B-B14F-4D97-AF65-F5344CB8AC3E}">
        <p14:creationId xmlns:p14="http://schemas.microsoft.com/office/powerpoint/2010/main" val="26510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saveyourhomeoptions.com/wp-content/uploads/2013/02/options-green-road-sig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7"/>
            <a:ext cx="10278570" cy="68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Languages of the interface</a:t>
            </a:r>
            <a:endParaRPr lang="en-US" altLang="en-US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78013"/>
            <a:ext cx="81153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343400" y="1676400"/>
            <a:ext cx="4191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Interface in Chinese</a:t>
            </a:r>
            <a:endParaRPr lang="en-US" altLang="en-US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676400"/>
            <a:ext cx="80486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 account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95413"/>
            <a:ext cx="81724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3505200"/>
            <a:ext cx="26670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029200" y="22860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5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2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Saved queries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1188" y="1268413"/>
          <a:ext cx="77628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10349206" imgH="7174603" progId="">
                  <p:embed/>
                </p:oleObj>
              </mc:Choice>
              <mc:Fallback>
                <p:oleObj r:id="rId3" imgW="10349206" imgH="7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762875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8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Downloading the results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62400" y="2133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23950"/>
            <a:ext cx="79438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391400" y="1752600"/>
            <a:ext cx="914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3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 customization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125538"/>
          <a:ext cx="78486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10336508" imgH="7288889" progId="">
                  <p:embed/>
                </p:oleObj>
              </mc:Choice>
              <mc:Fallback>
                <p:oleObj r:id="rId3" imgW="10336508" imgH="72888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78486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4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do?</a:t>
            </a:r>
            <a:endParaRPr lang="en-US" dirty="0"/>
          </a:p>
        </p:txBody>
      </p:sp>
      <p:pic>
        <p:nvPicPr>
          <p:cNvPr id="11266" name="Picture 2" descr="https://moodle.longdean.herts.sch.uk/pluginfile.php/81441/course/section/10226/op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93966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600">
                <a:solidFill>
                  <a:srgbClr val="00408C"/>
                </a:solidFill>
              </a:rPr>
              <a:t>Monthly webinar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922" y="1447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http://www.wipo.int/patentscope/en/webinar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9459" name="Picture 3" descr="\\wipogvafs01\redirected$\ammann\Documents\Images\free_ch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1"/>
            <a:ext cx="175260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3" y="2057400"/>
            <a:ext cx="8953500" cy="457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6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7086600" cy="58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0" y="325148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May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r>
              <a:rPr lang="fr-CH" sz="3200" dirty="0" smtClean="0"/>
              <a:t>PATENTSCOPE for </a:t>
            </a:r>
            <a:r>
              <a:rPr lang="fr-CH" sz="3200" dirty="0" err="1" smtClean="0"/>
              <a:t>beginners</a:t>
            </a:r>
            <a:endParaRPr lang="es-B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May 29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</a:t>
            </a:r>
            <a:r>
              <a:rPr lang="en-US" dirty="0" smtClean="0"/>
              <a:t>8:30 AM </a:t>
            </a:r>
            <a:r>
              <a:rPr lang="en-US" dirty="0"/>
              <a:t>- </a:t>
            </a:r>
            <a:r>
              <a:rPr lang="en-US" dirty="0" smtClean="0"/>
              <a:t>9:30 AM </a:t>
            </a:r>
            <a:r>
              <a:rPr lang="en-US" dirty="0"/>
              <a:t>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May 31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</a:t>
            </a:r>
            <a:r>
              <a:rPr lang="en-US" dirty="0" smtClean="0"/>
              <a:t>5:30 PM </a:t>
            </a:r>
            <a:r>
              <a:rPr lang="en-US" dirty="0"/>
              <a:t>- </a:t>
            </a:r>
            <a:r>
              <a:rPr lang="en-US" dirty="0" smtClean="0"/>
              <a:t>6:30 PM </a:t>
            </a:r>
            <a:r>
              <a:rPr lang="en-US" dirty="0"/>
              <a:t>CEST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/>
              <a:t> </a:t>
            </a:r>
            <a:r>
              <a:rPr lang="fr-CH" dirty="0" smtClean="0"/>
              <a:t>up: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www.wipo.int/patentscope/en/webinar/   </a:t>
            </a:r>
            <a:endParaRPr lang="es-BO" sz="1800" dirty="0"/>
          </a:p>
        </p:txBody>
      </p:sp>
    </p:spTree>
    <p:extLst>
      <p:ext uri="{BB962C8B-B14F-4D97-AF65-F5344CB8AC3E}">
        <p14:creationId xmlns:p14="http://schemas.microsoft.com/office/powerpoint/2010/main" val="1162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How to </a:t>
            </a:r>
            <a:r>
              <a:rPr lang="fr-CH" dirty="0" err="1" smtClean="0"/>
              <a:t>find</a:t>
            </a:r>
            <a:r>
              <a:rPr lang="fr-CH" dirty="0" smtClean="0"/>
              <a:t> a brand in </a:t>
            </a:r>
            <a:r>
              <a:rPr lang="fr-CH" dirty="0" smtClean="0"/>
              <a:t>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smtClean="0"/>
              <a:t>May 2 at </a:t>
            </a:r>
            <a:r>
              <a:rPr lang="fr-CH" dirty="0" smtClean="0"/>
              <a:t>9:30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https://attendee.gotowebinar.com/rt/8931489472329613057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How to </a:t>
            </a:r>
            <a:r>
              <a:rPr lang="fr-CH" dirty="0" err="1" smtClean="0"/>
              <a:t>find</a:t>
            </a:r>
            <a:r>
              <a:rPr lang="fr-CH" dirty="0" smtClean="0"/>
              <a:t> a design </a:t>
            </a:r>
            <a:r>
              <a:rPr lang="fr-CH" dirty="0" err="1" smtClean="0"/>
              <a:t>using</a:t>
            </a:r>
            <a:r>
              <a:rPr lang="fr-CH" dirty="0" smtClean="0"/>
              <a:t>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May </a:t>
            </a:r>
            <a:r>
              <a:rPr lang="fr-CH" dirty="0" smtClean="0"/>
              <a:t>23 at 9:30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https://attendee.gotowebinar.com/rt/3487977827684331265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8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template_english-8</Template>
  <TotalTime>1</TotalTime>
  <Words>707</Words>
  <Application>Microsoft Office PowerPoint</Application>
  <PresentationFormat>On-screen Show (4:3)</PresentationFormat>
  <Paragraphs>237</Paragraphs>
  <Slides>96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template_english-8</vt:lpstr>
      <vt:lpstr>PowerPoint Presentation</vt:lpstr>
      <vt:lpstr>Agenda</vt:lpstr>
      <vt:lpstr>PATENTSCOPE</vt:lpstr>
      <vt:lpstr>Coverage: what is included?</vt:lpstr>
      <vt:lpstr>Coverage : Details of collections</vt:lpstr>
      <vt:lpstr>Latest collection added</vt:lpstr>
      <vt:lpstr>National/regional collections</vt:lpstr>
      <vt:lpstr>National/regional collections vs national phase</vt:lpstr>
      <vt:lpstr>What can you do?</vt:lpstr>
      <vt:lpstr>PATENTSCOPE</vt:lpstr>
      <vt:lpstr>Search</vt:lpstr>
      <vt:lpstr>Interface : Simple</vt:lpstr>
      <vt:lpstr>Interface simple - keywords</vt:lpstr>
      <vt:lpstr>Simple interface - Numbers</vt:lpstr>
      <vt:lpstr>Simple interface - Help</vt:lpstr>
      <vt:lpstr>Field Combination</vt:lpstr>
      <vt:lpstr>Interface : Field Combination - Structured</vt:lpstr>
      <vt:lpstr>Search examples</vt:lpstr>
      <vt:lpstr>Search examples</vt:lpstr>
      <vt:lpstr>PowerPoint Presentation</vt:lpstr>
      <vt:lpstr>PowerPoint Presentation</vt:lpstr>
      <vt:lpstr>Advanced search interface</vt:lpstr>
      <vt:lpstr>Interface : Advanced</vt:lpstr>
      <vt:lpstr>Example: national phase entry</vt:lpstr>
      <vt:lpstr>Example: nb of patent applications from France seeking protection in USA</vt:lpstr>
      <vt:lpstr>PowerPoint Presentation</vt:lpstr>
      <vt:lpstr>Help menu</vt:lpstr>
      <vt:lpstr>CLIR</vt:lpstr>
      <vt:lpstr>CLIR: the interface</vt:lpstr>
      <vt:lpstr>CLIR: precision vs recall</vt:lpstr>
      <vt:lpstr>CLIR: an example in automatic mode</vt:lpstr>
      <vt:lpstr>CLIR: an example</vt:lpstr>
      <vt:lpstr>CLIR: an example in supervised mode</vt:lpstr>
      <vt:lpstr>Domain selection</vt:lpstr>
      <vt:lpstr>Variants selection</vt:lpstr>
      <vt:lpstr>Summary of variants</vt:lpstr>
      <vt:lpstr>Results</vt:lpstr>
      <vt:lpstr>Reading the result list</vt:lpstr>
      <vt:lpstr>Analysis</vt:lpstr>
      <vt:lpstr>Display options: table/graph –bar/pie</vt:lpstr>
      <vt:lpstr>Display options: table/graph –bar/pie</vt:lpstr>
      <vt:lpstr>Options</vt:lpstr>
      <vt:lpstr>Tabs</vt:lpstr>
      <vt:lpstr>Browse</vt:lpstr>
      <vt:lpstr>Gazette Archive</vt:lpstr>
      <vt:lpstr>Download national phase entries</vt:lpstr>
      <vt:lpstr>Browse by Week (PCT)</vt:lpstr>
      <vt:lpstr>PowerPoint Presentation</vt:lpstr>
      <vt:lpstr>PowerPoint Presentation</vt:lpstr>
      <vt:lpstr>Most active</vt:lpstr>
      <vt:lpstr>PowerPoint Presentation</vt:lpstr>
      <vt:lpstr>Most active last 5 gazettes</vt:lpstr>
      <vt:lpstr>Most advanced</vt:lpstr>
      <vt:lpstr>Breakouts</vt:lpstr>
      <vt:lpstr>Sequence listing</vt:lpstr>
      <vt:lpstr>PowerPoint Presentation</vt:lpstr>
      <vt:lpstr>IPC Green Inventory</vt:lpstr>
      <vt:lpstr>IPC Green Inventory</vt:lpstr>
      <vt:lpstr>Portal to patent registers</vt:lpstr>
      <vt:lpstr>Patent Register Portal</vt:lpstr>
      <vt:lpstr>Translate</vt:lpstr>
      <vt:lpstr>WIPO Translate: the interface</vt:lpstr>
      <vt:lpstr>The language pairs</vt:lpstr>
      <vt:lpstr>32 Technical domains from the IPC</vt:lpstr>
      <vt:lpstr>WIPO Translate: how does it work?</vt:lpstr>
      <vt:lpstr>PowerPoint Presentation</vt:lpstr>
      <vt:lpstr>PowerPoint Presentation</vt:lpstr>
      <vt:lpstr>WIPO Pearl</vt:lpstr>
      <vt:lpstr>WIPO Pearl http://www.wipo.int/wipopearl/search/home.html  </vt:lpstr>
      <vt:lpstr>WIPO Pearl</vt:lpstr>
      <vt:lpstr>Example: bicycle fork</vt:lpstr>
      <vt:lpstr>PowerPoint Presentation</vt:lpstr>
      <vt:lpstr>The Interface</vt:lpstr>
      <vt:lpstr>PowerPoint Presentation</vt:lpstr>
      <vt:lpstr>PATENTSCOPE what’s new? </vt:lpstr>
      <vt:lpstr>Chemical Search function</vt:lpstr>
      <vt:lpstr>PowerPoint Presentation</vt:lpstr>
      <vt:lpstr>PowerPoint Presentation</vt:lpstr>
      <vt:lpstr>Timeline</vt:lpstr>
      <vt:lpstr>PowerPoint Presentation</vt:lpstr>
      <vt:lpstr>Languages of the interface</vt:lpstr>
      <vt:lpstr>Interface in Chinese</vt:lpstr>
      <vt:lpstr>PATENTSCOPE account</vt:lpstr>
      <vt:lpstr>Signing up</vt:lpstr>
      <vt:lpstr>Once logged-in</vt:lpstr>
      <vt:lpstr>Saved queries</vt:lpstr>
      <vt:lpstr>Downloading the results</vt:lpstr>
      <vt:lpstr>Downloaded results</vt:lpstr>
      <vt:lpstr>Account customization</vt:lpstr>
      <vt:lpstr>Monthly webinar</vt:lpstr>
      <vt:lpstr>Future/past webinars: </vt:lpstr>
      <vt:lpstr>May webinar: PATENTSCOPE for beginners</vt:lpstr>
      <vt:lpstr>Global Brand Database: webinar</vt:lpstr>
      <vt:lpstr>Global Design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2018-04-27T13:05:57Z</dcterms:created>
  <dcterms:modified xsi:type="dcterms:W3CDTF">2018-04-27T13:07:23Z</dcterms:modified>
</cp:coreProperties>
</file>