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918FB1-A451-4DF4-85D4-2C85D2E4B217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15C30-C1D5-4E17-AE28-F0F20B3898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2F6636-8A0E-47E3-ABC6-E69A9270F291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H" dirty="0" smtClean="0"/>
              <a:t>Once </a:t>
            </a:r>
            <a:r>
              <a:rPr lang="fr-CH" dirty="0" err="1" smtClean="0"/>
              <a:t>familair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keywords, classification and </a:t>
            </a:r>
            <a:r>
              <a:rPr lang="fr-CH" dirty="0" err="1" smtClean="0"/>
              <a:t>operator</a:t>
            </a:r>
            <a:r>
              <a:rPr lang="fr-CH" dirty="0" smtClean="0"/>
              <a:t>, </a:t>
            </a:r>
            <a:r>
              <a:rPr lang="fr-CH" dirty="0" err="1" smtClean="0"/>
              <a:t>which</a:t>
            </a:r>
            <a:r>
              <a:rPr lang="fr-CH" dirty="0" smtClean="0"/>
              <a:t> part of document to </a:t>
            </a:r>
            <a:r>
              <a:rPr lang="fr-CH" dirty="0" err="1" smtClean="0"/>
              <a:t>search</a:t>
            </a:r>
            <a:endParaRPr lang="fr-CH" dirty="0" smtClean="0"/>
          </a:p>
          <a:p>
            <a:pPr>
              <a:spcBef>
                <a:spcPct val="0"/>
              </a:spcBef>
            </a:pPr>
            <a:r>
              <a:rPr lang="fr-CH" dirty="0" err="1" smtClean="0"/>
              <a:t>Names</a:t>
            </a:r>
            <a:r>
              <a:rPr lang="fr-CH" dirty="0" smtClean="0"/>
              <a:t>, application/pub nb, </a:t>
            </a:r>
            <a:r>
              <a:rPr lang="fr-CH" dirty="0" err="1" smtClean="0"/>
              <a:t>classidfication</a:t>
            </a:r>
            <a:r>
              <a:rPr lang="fr-CH" dirty="0" smtClean="0"/>
              <a:t>, </a:t>
            </a:r>
            <a:r>
              <a:rPr lang="fr-CH" dirty="0" err="1" smtClean="0"/>
              <a:t>priority</a:t>
            </a:r>
            <a:r>
              <a:rPr lang="fr-CH" dirty="0" smtClean="0"/>
              <a:t> data, ti, ab, de</a:t>
            </a:r>
          </a:p>
          <a:p>
            <a:pPr>
              <a:spcBef>
                <a:spcPct val="0"/>
              </a:spcBef>
            </a:pPr>
            <a:r>
              <a:rPr lang="fr-CH" dirty="0" err="1" smtClean="0"/>
              <a:t>Combined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basic </a:t>
            </a:r>
            <a:r>
              <a:rPr lang="fr-CH" dirty="0" err="1" smtClean="0"/>
              <a:t>fields</a:t>
            </a:r>
            <a:r>
              <a:rPr lang="fr-CH" dirty="0" smtClean="0"/>
              <a:t> </a:t>
            </a:r>
            <a:r>
              <a:rPr lang="fr-CH" dirty="0" err="1" smtClean="0"/>
              <a:t>such</a:t>
            </a:r>
            <a:r>
              <a:rPr lang="fr-CH" dirty="0" smtClean="0"/>
              <a:t> as FP or all </a:t>
            </a:r>
            <a:r>
              <a:rPr lang="fr-CH" dirty="0" err="1" smtClean="0"/>
              <a:t>nub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8FE24A-7AF4-4CDF-8CDC-42C47F7E761E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72C634-4245-4A4C-9C14-3E958345BE64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H" smtClean="0"/>
              <a:t>Composition rules of operators</a:t>
            </a:r>
          </a:p>
          <a:p>
            <a:pPr>
              <a:spcBef>
                <a:spcPct val="0"/>
              </a:spcBef>
            </a:pPr>
            <a:r>
              <a:rPr lang="fr-CH" smtClean="0"/>
              <a:t>Avoid ambiguity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F55F75-BE1E-4E74-8616-337B1E78E9BC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H" smtClean="0"/>
              <a:t>? = singhle character search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CH" smtClean="0"/>
              <a:t>Multi character search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CH" smtClean="0"/>
              <a:t>Can t be used as first character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CH" smtClean="0"/>
              <a:t>Wider than stemming, encourage to use stemmer, very reliable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0422E6-ACA0-435A-B670-7266B94EFF9A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H" smtClean="0"/>
              <a:t>Smilar in spelling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F3A0EF-30AE-4532-8206-6D0143EE4EA5}" type="slidenum">
              <a:rPr 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74DAF3B3-CB5F-4624-B299-499A031C0865}" type="slidenum">
              <a:rPr lang="en-US" sz="1200" smtClean="0">
                <a:solidFill>
                  <a:prstClr val="black"/>
                </a:solidFill>
                <a:ea typeface="MS PGothic" pitchFamily="34" charset="-128"/>
              </a:rPr>
              <a:pPr algn="r">
                <a:defRPr/>
              </a:pPr>
              <a:t>34</a:t>
            </a:fld>
            <a:endParaRPr lang="en-US" sz="12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You will use this tool in order to: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-Find synonyms in order to retrieve comprehensive results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-To search in a language that one does know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096735-C83D-40B7-B9F2-5B8BAABE56E8}" type="slidenum">
              <a:rPr 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5D9FEDCF-0328-4396-ADE0-87A96A5CE508}" type="slidenum">
              <a:rPr lang="en-US" sz="1200" smtClean="0">
                <a:solidFill>
                  <a:prstClr val="black"/>
                </a:solidFill>
                <a:ea typeface="MS PGothic" pitchFamily="34" charset="-128"/>
              </a:rPr>
              <a:pPr algn="r">
                <a:defRPr/>
              </a:pPr>
              <a:t>35</a:t>
            </a:fld>
            <a:endParaRPr lang="en-US" sz="12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There is query box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Query language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Expansion mode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2E68-60C1-4B66-AC42-60010DA12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6A06-7E8A-47B8-A026-070C1ACB2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h/url?sa=i&amp;rct=j&amp;q=&amp;esrc=s&amp;frm=1&amp;source=images&amp;cd=&amp;cad=rja&amp;docid=6VqkPEBnonCucM&amp;tbnid=IeUTN_2MvfdzqM:&amp;ved=0CAUQjRw&amp;url=http%3A%2F%2Fwww.crossed-flag-pins.com%2Fanimated-flag-gif%2Fflags-Egypt.html&amp;ei=9VhBUpedD4jEswbGy4DwAQ&amp;psig=AFQjCNE7I6Z8etTNGRRhu6nA8zjw8-FEEg&amp;ust=1380100642080147" TargetMode="Externa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crosoft_Powerpoint_Icon.svg" TargetMode="External"/><Relationship Id="rId2" Type="http://schemas.openxmlformats.org/officeDocument/2006/relationships/hyperlink" Target="http://www.wipo.int/patentscope/en/webinar/index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456488" cy="13335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  <a:endParaRPr lang="en-US" sz="260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Cyberspace</a:t>
            </a:r>
          </a:p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September</a:t>
            </a:r>
          </a:p>
          <a:p>
            <a:pPr>
              <a:lnSpc>
                <a:spcPct val="40000"/>
              </a:lnSpc>
            </a:pPr>
            <a:r>
              <a:rPr lang="en-US" sz="130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2013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Sandrine Ammann					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</a:p>
        </p:txBody>
      </p:sp>
    </p:spTree>
    <p:extLst>
      <p:ext uri="{BB962C8B-B14F-4D97-AF65-F5344CB8AC3E}">
        <p14:creationId xmlns:p14="http://schemas.microsoft.com/office/powerpoint/2010/main" val="29137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2. Stemming</a:t>
            </a:r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00213"/>
            <a:ext cx="8101013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2339975" y="2741613"/>
            <a:ext cx="792163" cy="4000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Stemming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H" smtClean="0"/>
              <a:t>Process that removes common ending from words by English Snowball </a:t>
            </a:r>
            <a:r>
              <a:rPr lang="en-US" smtClean="0"/>
              <a:t>algorithm</a:t>
            </a:r>
          </a:p>
          <a:p>
            <a:pPr eaLnBrk="1" hangingPunct="1">
              <a:buFontTx/>
              <a:buNone/>
            </a:pPr>
            <a:r>
              <a:rPr lang="fr-CH" smtClean="0"/>
              <a:t>	 </a:t>
            </a:r>
          </a:p>
          <a:p>
            <a:pPr eaLnBrk="1" hangingPunct="1">
              <a:buFontTx/>
              <a:buNone/>
            </a:pPr>
            <a:r>
              <a:rPr lang="fr-CH" smtClean="0"/>
              <a:t>	electric¦al = electric</a:t>
            </a:r>
          </a:p>
          <a:p>
            <a:pPr eaLnBrk="1" hangingPunct="1">
              <a:buFontTx/>
              <a:buNone/>
            </a:pPr>
            <a:r>
              <a:rPr lang="fr-CH" smtClean="0"/>
              <a:t>     electric¦ity = electric</a:t>
            </a:r>
          </a:p>
          <a:p>
            <a:pPr eaLnBrk="1" hangingPunct="1">
              <a:buFontTx/>
              <a:buNone/>
            </a:pPr>
            <a:r>
              <a:rPr lang="fr-CH" smtClean="0"/>
              <a:t>	 electron¦ics = electron   </a:t>
            </a:r>
          </a:p>
          <a:p>
            <a:pPr eaLnBrk="1" hangingPunct="1">
              <a:buFontTx/>
              <a:buNone/>
            </a:pPr>
            <a:endParaRPr lang="fr-CH" smtClean="0"/>
          </a:p>
          <a:p>
            <a:pPr eaLnBrk="1" hangingPunct="1">
              <a:buFontTx/>
              <a:buNone/>
            </a:pPr>
            <a:endParaRPr lang="fr-CH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36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A complex query</a:t>
            </a:r>
            <a:endParaRPr lang="en-US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65516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6551612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9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3. Boolean operators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smtClean="0"/>
              <a:t>OR</a:t>
            </a:r>
          </a:p>
          <a:p>
            <a:pPr eaLnBrk="1" hangingPunct="1"/>
            <a:r>
              <a:rPr lang="fr-CH" smtClean="0"/>
              <a:t>AND</a:t>
            </a:r>
          </a:p>
          <a:p>
            <a:pPr eaLnBrk="1" hangingPunct="1"/>
            <a:r>
              <a:rPr lang="fr-CH" smtClean="0"/>
              <a:t>NOT</a:t>
            </a:r>
          </a:p>
          <a:p>
            <a:pPr eaLnBrk="1" hangingPunct="1"/>
            <a:r>
              <a:rPr lang="fr-CH" smtClean="0"/>
              <a:t>XOR</a:t>
            </a:r>
          </a:p>
          <a:p>
            <a:pPr eaLnBrk="1" hangingPunct="1"/>
            <a:endParaRPr lang="fr-CH" smtClean="0"/>
          </a:p>
          <a:p>
            <a:pPr eaLnBrk="1" hangingPunct="1"/>
            <a:r>
              <a:rPr lang="fr-CH" smtClean="0"/>
              <a:t>By default….</a:t>
            </a:r>
          </a:p>
        </p:txBody>
      </p:sp>
      <p:pic>
        <p:nvPicPr>
          <p:cNvPr id="4" name="Picture 5" descr="George_Bool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341438"/>
            <a:ext cx="42243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complex query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7632700" cy="49260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70413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4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3. Proximity operators: NEAR  +  "…"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218488" cy="3776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CH" sz="900" dirty="0" smtClean="0"/>
          </a:p>
          <a:p>
            <a:pPr eaLnBrk="1" hangingPunct="1">
              <a:lnSpc>
                <a:spcPct val="80000"/>
              </a:lnSpc>
            </a:pPr>
            <a:r>
              <a:rPr lang="fr-CH" b="1" dirty="0" smtClean="0"/>
              <a:t>" …."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b="1" dirty="0" smtClean="0"/>
          </a:p>
          <a:p>
            <a:pPr eaLnBrk="1" hangingPunct="1">
              <a:lnSpc>
                <a:spcPct val="80000"/>
              </a:lnSpc>
            </a:pPr>
            <a:endParaRPr lang="fr-CH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H" b="1" dirty="0" smtClean="0"/>
              <a:t>«horizontal </a:t>
            </a:r>
            <a:r>
              <a:rPr lang="fr-CH" b="1" dirty="0" err="1" smtClean="0"/>
              <a:t>axle</a:t>
            </a:r>
            <a:r>
              <a:rPr lang="fr-CH" b="1" dirty="0" smtClean="0"/>
              <a:t>» = horizontal NEAR1 </a:t>
            </a:r>
            <a:r>
              <a:rPr lang="fr-CH" b="1" dirty="0" err="1" smtClean="0"/>
              <a:t>axle</a:t>
            </a:r>
            <a:endParaRPr lang="fr-CH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sz="900" dirty="0" smtClean="0"/>
          </a:p>
          <a:p>
            <a:pPr eaLnBrk="1" hangingPunct="1">
              <a:lnSpc>
                <a:spcPct val="80000"/>
              </a:lnSpc>
            </a:pPr>
            <a:r>
              <a:rPr lang="fr-CH" sz="2800" b="1" dirty="0" smtClean="0"/>
              <a:t>NEAR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H" dirty="0" smtClean="0"/>
              <a:t>By default: 5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keywords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H" dirty="0" smtClean="0"/>
              <a:t>A NEAR B = B NEAR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H" b="1" dirty="0" smtClean="0"/>
              <a:t>horizontal NEAR2 </a:t>
            </a:r>
            <a:r>
              <a:rPr lang="fr-CH" b="1" dirty="0" err="1" smtClean="0"/>
              <a:t>axle</a:t>
            </a:r>
            <a:r>
              <a:rPr lang="fr-CH" dirty="0" smtClean="0"/>
              <a:t> = </a:t>
            </a:r>
            <a:r>
              <a:rPr lang="fr-CH" b="1" dirty="0" smtClean="0"/>
              <a:t>"horizontal </a:t>
            </a:r>
            <a:r>
              <a:rPr lang="fr-CH" b="1" dirty="0" err="1" smtClean="0"/>
              <a:t>axle</a:t>
            </a:r>
            <a:r>
              <a:rPr lang="fr-CH" b="1" dirty="0" smtClean="0"/>
              <a:t>" </a:t>
            </a:r>
            <a:r>
              <a:rPr lang="fr-CH" b="1" dirty="0" smtClean="0"/>
              <a:t>~2</a:t>
            </a:r>
            <a:endParaRPr lang="fr-CH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H" dirty="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95288" y="2133600"/>
            <a:ext cx="6192837" cy="720725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23850" y="5157788"/>
            <a:ext cx="6696422" cy="64770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3. Proximity operators: BEFORE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7375" y="1700213"/>
            <a:ext cx="8002588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CH" sz="18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CH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CH" sz="2000" dirty="0" smtClean="0"/>
              <a:t>BEFORE </a:t>
            </a:r>
            <a:r>
              <a:rPr lang="fr-CH" sz="2000" dirty="0"/>
              <a:t> </a:t>
            </a:r>
            <a:r>
              <a:rPr lang="fr-CH" sz="2000" dirty="0" smtClean="0"/>
              <a:t>                       </a:t>
            </a:r>
            <a:r>
              <a:rPr lang="fr-CH" sz="2000" dirty="0" err="1" smtClean="0"/>
              <a:t>define</a:t>
            </a:r>
            <a:r>
              <a:rPr lang="fr-CH" sz="2000" dirty="0" smtClean="0"/>
              <a:t> positions of </a:t>
            </a:r>
            <a:r>
              <a:rPr lang="fr-CH" sz="2000" dirty="0" err="1" smtClean="0"/>
              <a:t>search</a:t>
            </a:r>
            <a:r>
              <a:rPr lang="fr-CH" sz="2000" dirty="0" smtClean="0"/>
              <a:t> </a:t>
            </a:r>
            <a:r>
              <a:rPr lang="fr-CH" sz="2000" dirty="0" err="1" smtClean="0"/>
              <a:t>term</a:t>
            </a:r>
            <a:endParaRPr lang="fr-CH" sz="2000" dirty="0"/>
          </a:p>
          <a:p>
            <a:pPr eaLnBrk="1" hangingPunct="1">
              <a:lnSpc>
                <a:spcPct val="80000"/>
              </a:lnSpc>
              <a:defRPr/>
            </a:pPr>
            <a:endParaRPr lang="fr-CH" sz="2000" dirty="0"/>
          </a:p>
          <a:p>
            <a:pPr eaLnBrk="1" hangingPunct="1">
              <a:lnSpc>
                <a:spcPct val="80000"/>
              </a:lnSpc>
              <a:defRPr/>
            </a:pPr>
            <a:endParaRPr lang="fr-CH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CH" sz="2000" dirty="0"/>
          </a:p>
          <a:p>
            <a:pPr eaLnBrk="1" hangingPunct="1">
              <a:lnSpc>
                <a:spcPct val="80000"/>
              </a:lnSpc>
              <a:defRPr/>
            </a:pPr>
            <a:endParaRPr lang="fr-CH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CH" sz="2000" dirty="0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952625" y="3429000"/>
            <a:ext cx="3119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000" b="1">
                <a:solidFill>
                  <a:srgbClr val="000000"/>
                </a:solidFill>
              </a:rPr>
              <a:t>horizontal BEFORE axle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952625" y="3267075"/>
            <a:ext cx="3267075" cy="720725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Right Arrow 2"/>
          <p:cNvSpPr>
            <a:spLocks noChangeArrowheads="1"/>
          </p:cNvSpPr>
          <p:nvPr/>
        </p:nvSpPr>
        <p:spPr bwMode="auto">
          <a:xfrm>
            <a:off x="2441575" y="22050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complex query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63270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63270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Field codes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mtClean="0">
                <a:solidFill>
                  <a:srgbClr val="000000"/>
                </a:solidFill>
              </a:rPr>
              <a:t>Basic fields: elements of a patent document</a:t>
            </a:r>
          </a:p>
          <a:p>
            <a:pPr eaLnBrk="1" hangingPunct="1">
              <a:lnSpc>
                <a:spcPct val="90000"/>
              </a:lnSpc>
            </a:pPr>
            <a:r>
              <a:rPr lang="fr-CH" smtClean="0">
                <a:solidFill>
                  <a:srgbClr val="000000"/>
                </a:solidFill>
              </a:rPr>
              <a:t>Derived fields</a:t>
            </a: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H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H" smtClean="0">
                <a:solidFill>
                  <a:srgbClr val="000000"/>
                </a:solidFill>
              </a:rPr>
              <a:t>2 letter code = individual field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mtClean="0">
                <a:solidFill>
                  <a:srgbClr val="000000"/>
                </a:solidFill>
              </a:rPr>
              <a:t>EN_TI  	FR_AB 	 ES_DE_S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mtClean="0">
                <a:solidFill>
                  <a:srgbClr val="000000"/>
                </a:solidFill>
              </a:rPr>
              <a:t>Convention: language specified by 2 letters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mtClean="0">
                <a:solidFill>
                  <a:srgbClr val="000000"/>
                </a:solidFill>
              </a:rPr>
              <a:t>		          if not specified all languages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mtClean="0">
                <a:solidFill>
                  <a:srgbClr val="000000"/>
                </a:solidFill>
              </a:rPr>
              <a:t>S = stemmed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H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H" b="1" smtClean="0">
                <a:solidFill>
                  <a:srgbClr val="000000"/>
                </a:solidFill>
              </a:rPr>
              <a:t>:</a:t>
            </a:r>
            <a:r>
              <a:rPr lang="fr-CH" smtClean="0">
                <a:solidFill>
                  <a:srgbClr val="000000"/>
                </a:solidFill>
              </a:rPr>
              <a:t> to separate term without any space</a:t>
            </a:r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65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4. Field codes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smtClean="0"/>
              <a:t>FP = front page</a:t>
            </a:r>
          </a:p>
          <a:p>
            <a:pPr eaLnBrk="1" hangingPunct="1"/>
            <a:r>
              <a:rPr lang="fr-CH" smtClean="0"/>
              <a:t>ALL = all fields</a:t>
            </a:r>
          </a:p>
          <a:p>
            <a:pPr eaLnBrk="1" hangingPunct="1"/>
            <a:r>
              <a:rPr lang="fr-CH" smtClean="0"/>
              <a:t>ALL_TEXT/ALL_NAMES = all text/names</a:t>
            </a:r>
          </a:p>
          <a:p>
            <a:pPr eaLnBrk="1" hangingPunct="1"/>
            <a:r>
              <a:rPr lang="fr-CH" smtClean="0"/>
              <a:t>IC = IPC</a:t>
            </a:r>
          </a:p>
          <a:p>
            <a:pPr eaLnBrk="1" hangingPunct="1"/>
            <a:r>
              <a:rPr lang="fr-CH" smtClean="0"/>
              <a:t>DP = publication date</a:t>
            </a:r>
          </a:p>
          <a:p>
            <a:pPr eaLnBrk="1" hangingPunct="1"/>
            <a:r>
              <a:rPr lang="fr-CH" smtClean="0"/>
              <a:t>CTR = country either WO or country from nat collection</a:t>
            </a:r>
          </a:p>
          <a:p>
            <a:pPr eaLnBrk="1" hangingPunct="1"/>
            <a:r>
              <a:rPr lang="fr-CH" smtClean="0"/>
              <a:t>NPCC= national phase entry</a:t>
            </a:r>
          </a:p>
          <a:p>
            <a:pPr eaLnBrk="1" hangingPunct="1"/>
            <a:r>
              <a:rPr lang="fr-CH" smtClean="0"/>
              <a:t>AN = origin of PCT</a:t>
            </a:r>
            <a:endParaRPr lang="en-US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5589588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http://patentscope.wipo.int/search/en/help/fieldsHelp.jsf</a:t>
            </a:r>
          </a:p>
        </p:txBody>
      </p:sp>
    </p:spTree>
    <p:extLst>
      <p:ext uri="{BB962C8B-B14F-4D97-AF65-F5344CB8AC3E}">
        <p14:creationId xmlns:p14="http://schemas.microsoft.com/office/powerpoint/2010/main" val="42548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What’s </a:t>
            </a:r>
            <a:r>
              <a:rPr lang="en-US" dirty="0" smtClean="0"/>
              <a:t>new?</a:t>
            </a: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Complex queries</a:t>
            </a:r>
          </a:p>
          <a:p>
            <a:pPr lvl="1" eaLnBrk="1" hangingPunct="1">
              <a:defRPr/>
            </a:pPr>
            <a:r>
              <a:rPr lang="en-US" dirty="0" smtClean="0"/>
              <a:t>Advanced search interface</a:t>
            </a:r>
          </a:p>
          <a:p>
            <a:pPr lvl="1" eaLnBrk="1" hangingPunct="1">
              <a:defRPr/>
            </a:pPr>
            <a:r>
              <a:rPr lang="en-US" dirty="0" smtClean="0"/>
              <a:t>“tools” available to build complex queries</a:t>
            </a:r>
          </a:p>
          <a:p>
            <a:pPr lvl="1" eaLnBrk="1" hangingPunct="1">
              <a:defRPr/>
            </a:pPr>
            <a:r>
              <a:rPr lang="en-US" dirty="0" smtClean="0"/>
              <a:t>1 example</a:t>
            </a:r>
          </a:p>
          <a:p>
            <a:pPr lvl="1" eaLnBrk="1" hangingPunct="1">
              <a:defRPr/>
            </a:pPr>
            <a:r>
              <a:rPr lang="en-US" dirty="0" smtClean="0"/>
              <a:t>CLIR</a:t>
            </a:r>
          </a:p>
          <a:p>
            <a:pPr marL="457200" lvl="1" indent="0" eaLnBrk="1" hangingPunct="1">
              <a:buFontTx/>
              <a:buNone/>
              <a:defRPr/>
            </a:pPr>
            <a:endParaRPr lang="fr-CH" dirty="0" smtClean="0"/>
          </a:p>
          <a:p>
            <a:pPr eaLnBrk="1" hangingPunct="1">
              <a:defRPr/>
            </a:pPr>
            <a:r>
              <a:rPr lang="fr-CH" dirty="0" smtClean="0"/>
              <a:t>Q &amp; 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5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complex query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135938" cy="52514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268413"/>
            <a:ext cx="7954962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5. Grouping/nesting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Solar</a:t>
            </a:r>
            <a:r>
              <a:rPr lang="fr-CH" dirty="0" smtClean="0"/>
              <a:t> OR (</a:t>
            </a:r>
            <a:r>
              <a:rPr lang="fr-CH" dirty="0" err="1" smtClean="0"/>
              <a:t>wind</a:t>
            </a:r>
            <a:r>
              <a:rPr lang="fr-CH" dirty="0" smtClean="0"/>
              <a:t> AND turbine)</a:t>
            </a:r>
          </a:p>
          <a:p>
            <a:pPr eaLnBrk="1" hangingPunct="1"/>
            <a:r>
              <a:rPr lang="fr-CH" dirty="0" smtClean="0"/>
              <a:t>(</a:t>
            </a:r>
            <a:r>
              <a:rPr lang="fr-CH" dirty="0" err="1" smtClean="0"/>
              <a:t>solar</a:t>
            </a:r>
            <a:r>
              <a:rPr lang="fr-CH" dirty="0" smtClean="0"/>
              <a:t> OR </a:t>
            </a:r>
            <a:r>
              <a:rPr lang="fr-CH" dirty="0" err="1" smtClean="0"/>
              <a:t>wind</a:t>
            </a:r>
            <a:r>
              <a:rPr lang="fr-CH" dirty="0" smtClean="0"/>
              <a:t>) AND turbine</a:t>
            </a:r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/>
            <a:r>
              <a:rPr lang="fr-CH" dirty="0" smtClean="0"/>
              <a:t>EN_TI: </a:t>
            </a:r>
            <a:r>
              <a:rPr lang="fr-CH" dirty="0" err="1" smtClean="0"/>
              <a:t>electric</a:t>
            </a:r>
            <a:r>
              <a:rPr lang="fr-CH" dirty="0" smtClean="0"/>
              <a:t> car</a:t>
            </a:r>
          </a:p>
          <a:p>
            <a:pPr eaLnBrk="1" hangingPunct="1">
              <a:buFontTx/>
              <a:buNone/>
            </a:pPr>
            <a:r>
              <a:rPr lang="fr-CH" dirty="0" err="1" smtClean="0"/>
              <a:t>electric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searched</a:t>
            </a:r>
            <a:r>
              <a:rPr lang="fr-CH" dirty="0" smtClean="0"/>
              <a:t> in English </a:t>
            </a:r>
            <a:r>
              <a:rPr lang="fr-CH" dirty="0" err="1" smtClean="0"/>
              <a:t>title</a:t>
            </a:r>
            <a:r>
              <a:rPr lang="fr-CH" dirty="0" smtClean="0"/>
              <a:t> but </a:t>
            </a:r>
            <a:r>
              <a:rPr lang="fr-CH" dirty="0" smtClean="0"/>
              <a:t>car </a:t>
            </a:r>
            <a:r>
              <a:rPr lang="fr-CH" dirty="0" smtClean="0"/>
              <a:t>in all </a:t>
            </a:r>
            <a:r>
              <a:rPr lang="fr-CH" dirty="0" err="1" smtClean="0"/>
              <a:t>fields</a:t>
            </a:r>
            <a:endParaRPr lang="fr-CH" dirty="0" smtClean="0"/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/>
            <a:r>
              <a:rPr lang="fr-CH" dirty="0" smtClean="0"/>
              <a:t>EN_TI: (</a:t>
            </a:r>
            <a:r>
              <a:rPr lang="fr-CH" dirty="0" err="1" smtClean="0"/>
              <a:t>electric</a:t>
            </a:r>
            <a:r>
              <a:rPr lang="fr-CH" dirty="0" smtClean="0"/>
              <a:t> car)</a:t>
            </a:r>
          </a:p>
          <a:p>
            <a:pPr eaLnBrk="1" hangingPunct="1">
              <a:buFontTx/>
              <a:buNone/>
            </a:pPr>
            <a:r>
              <a:rPr lang="fr-CH" dirty="0" err="1" smtClean="0"/>
              <a:t>Both</a:t>
            </a:r>
            <a:r>
              <a:rPr lang="fr-CH" dirty="0" smtClean="0"/>
              <a:t> </a:t>
            </a:r>
            <a:r>
              <a:rPr lang="fr-CH" dirty="0" err="1" smtClean="0"/>
              <a:t>electric</a:t>
            </a:r>
            <a:r>
              <a:rPr lang="fr-CH" dirty="0" smtClean="0"/>
              <a:t> and car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searched</a:t>
            </a:r>
            <a:r>
              <a:rPr lang="fr-CH" dirty="0" smtClean="0"/>
              <a:t> in the English </a:t>
            </a:r>
            <a:r>
              <a:rPr lang="fr-CH" dirty="0" err="1" smtClean="0"/>
              <a:t>title</a:t>
            </a:r>
            <a:endParaRPr lang="fr-CH" dirty="0" smtClean="0"/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>
              <a:buFontTx/>
              <a:buNone/>
            </a:pPr>
            <a:endParaRPr lang="fr-CH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5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5. Grouping/nesting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Not all combinations work</a:t>
            </a:r>
            <a:r>
              <a:rPr lang="fr-CH" sz="2000" smtClean="0"/>
              <a:t>:</a:t>
            </a:r>
          </a:p>
          <a:p>
            <a:pPr eaLnBrk="1" hangingPunct="1">
              <a:buFontTx/>
              <a:buNone/>
            </a:pPr>
            <a:endParaRPr lang="fr-CH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(electric AND car) NEAR power  </a:t>
            </a:r>
            <a:r>
              <a:rPr lang="en-US" altLang="ja-JP" sz="2000" b="1" smtClean="0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power NEAR (electric AND car) </a:t>
            </a:r>
            <a:r>
              <a:rPr lang="en-US" altLang="ja-JP" sz="2000" b="1" smtClean="0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fr-CH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power NEAR (vehicle OR car) </a:t>
            </a:r>
            <a:endParaRPr lang="en-US" sz="2800" b="1" smtClean="0">
              <a:solidFill>
                <a:srgbClr val="33CC33"/>
              </a:solidFill>
            </a:endParaRP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33CC33"/>
              </a:solidFill>
            </a:endParaRPr>
          </a:p>
          <a:p>
            <a:pPr eaLnBrk="1" hangingPunct="1">
              <a:buFontTx/>
              <a:buNone/>
            </a:pPr>
            <a:r>
              <a:rPr lang="en-US" altLang="ja-JP" sz="2000" smtClean="0">
                <a:ea typeface="ＭＳ Ｐゴシック" pitchFamily="34" charset="-128"/>
              </a:rPr>
              <a:t>EN_AB: hearing NEAR aid   </a:t>
            </a:r>
            <a:r>
              <a:rPr lang="en-US" altLang="ja-JP" sz="2000" b="1" smtClean="0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ja-JP" sz="2000" smtClean="0">
                <a:ea typeface="ＭＳ Ｐゴシック" pitchFamily="34" charset="-128"/>
              </a:rPr>
              <a:t>EN_AB: (hearing NEAR aid) </a:t>
            </a:r>
            <a:endParaRPr lang="en-US" sz="2800" b="1" smtClean="0">
              <a:solidFill>
                <a:srgbClr val="33CC33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3405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2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complex query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6918325" cy="44640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128713"/>
            <a:ext cx="684053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6. Caret ^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Boosting to control relevance of a term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Boost factor (number): the higher the more relevant the keyword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6. Wildcards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mtClean="0"/>
          </a:p>
          <a:p>
            <a:pPr lvl="1" eaLnBrk="1" hangingPunct="1">
              <a:buFontTx/>
              <a:buNone/>
            </a:pPr>
            <a:r>
              <a:rPr lang="fr-CH" smtClean="0"/>
              <a:t>te?t = text or test</a:t>
            </a:r>
          </a:p>
          <a:p>
            <a:pPr lvl="1" eaLnBrk="1" hangingPunct="1">
              <a:buFontTx/>
              <a:buNone/>
            </a:pPr>
            <a:r>
              <a:rPr lang="fr-CH" smtClean="0"/>
              <a:t>elec*ty</a:t>
            </a:r>
          </a:p>
          <a:p>
            <a:pPr lvl="1" eaLnBrk="1" hangingPunct="1">
              <a:buFontTx/>
              <a:buNone/>
            </a:pPr>
            <a:r>
              <a:rPr lang="fr-CH" smtClean="0"/>
              <a:t>elect*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6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6. Fuzzy searches					</a:t>
            </a:r>
            <a:endParaRPr lang="en-US" smtClean="0"/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smtClean="0"/>
              <a:t>Use of the tilde: ~</a:t>
            </a:r>
          </a:p>
          <a:p>
            <a:pPr eaLnBrk="1" hangingPunct="1"/>
            <a:endParaRPr lang="fr-CH" smtClean="0"/>
          </a:p>
          <a:p>
            <a:pPr eaLnBrk="1" hangingPunct="1"/>
            <a:r>
              <a:rPr lang="fr-CH" smtClean="0"/>
              <a:t>Examples:</a:t>
            </a:r>
          </a:p>
          <a:p>
            <a:pPr eaLnBrk="1" hangingPunct="1">
              <a:buFontTx/>
              <a:buNone/>
            </a:pPr>
            <a:r>
              <a:rPr lang="fr-CH" smtClean="0"/>
              <a:t> roam~      		foam / roams</a:t>
            </a:r>
          </a:p>
          <a:p>
            <a:pPr eaLnBrk="1" hangingPunct="1">
              <a:buFontTx/>
              <a:buNone/>
            </a:pPr>
            <a:endParaRPr lang="fr-CH" smtClean="0"/>
          </a:p>
          <a:p>
            <a:pPr eaLnBrk="1" hangingPunct="1">
              <a:buFontTx/>
              <a:buNone/>
            </a:pPr>
            <a:r>
              <a:rPr lang="fr-CH" smtClean="0"/>
              <a:t>Roam~</a:t>
            </a:r>
            <a:r>
              <a:rPr lang="fr-CH" smtClean="0">
                <a:solidFill>
                  <a:srgbClr val="FF0000"/>
                </a:solidFill>
              </a:rPr>
              <a:t>0.8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3796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mtClean="0"/>
              <a:t>7. Date searches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smtClean="0"/>
              <a:t>Simple: based on year, month or day</a:t>
            </a:r>
          </a:p>
          <a:p>
            <a:pPr eaLnBrk="1" hangingPunct="1"/>
            <a:endParaRPr lang="fr-CH" smtClean="0"/>
          </a:p>
          <a:p>
            <a:pPr lvl="1" eaLnBrk="1" hangingPunct="1">
              <a:buFontTx/>
              <a:buNone/>
            </a:pPr>
            <a:r>
              <a:rPr lang="fr-CH" smtClean="0"/>
              <a:t>DP: 01.02.2000</a:t>
            </a:r>
          </a:p>
          <a:p>
            <a:pPr lvl="1" eaLnBrk="1" hangingPunct="1">
              <a:buFontTx/>
              <a:buNone/>
            </a:pPr>
            <a:r>
              <a:rPr lang="fr-CH" smtClean="0"/>
              <a:t>DP: 2003</a:t>
            </a:r>
          </a:p>
          <a:p>
            <a:pPr eaLnBrk="1" hangingPunct="1"/>
            <a:endParaRPr lang="fr-CH" smtClean="0"/>
          </a:p>
          <a:p>
            <a:pPr eaLnBrk="1" hangingPunct="1"/>
            <a:r>
              <a:rPr lang="fr-CH" smtClean="0"/>
              <a:t>Range: value are between the lower and upper bound</a:t>
            </a:r>
          </a:p>
          <a:p>
            <a:pPr eaLnBrk="1" hangingPunct="1"/>
            <a:endParaRPr lang="fr-CH" smtClean="0"/>
          </a:p>
          <a:p>
            <a:pPr lvl="1" eaLnBrk="1" hangingPunct="1">
              <a:buFontTx/>
              <a:buNone/>
            </a:pPr>
            <a:r>
              <a:rPr lang="fr-CH" smtClean="0"/>
              <a:t>DP:[01.01.2000 TO 31.12.2000]</a:t>
            </a:r>
          </a:p>
          <a:p>
            <a:pPr lvl="1" eaLnBrk="1" hangingPunct="1">
              <a:buFontTx/>
              <a:buNone/>
            </a:pPr>
            <a:r>
              <a:rPr lang="fr-CH" smtClean="0"/>
              <a:t>DP: [2000 TO 2010]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2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Users\ammann\AppData\Local\Microsoft\Windows\Temporary Internet Files\Content.IE5\VQV6ZP33\dreamstime_s_28420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620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0"/>
            <a:ext cx="7969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0"/>
            <a:ext cx="360363" cy="1889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What’s</a:t>
            </a:r>
            <a:r>
              <a:rPr lang="fr-CH" dirty="0" smtClean="0"/>
              <a:t> </a:t>
            </a:r>
            <a:r>
              <a:rPr lang="fr-CH" dirty="0" smtClean="0"/>
              <a:t>new</a:t>
            </a:r>
            <a:r>
              <a:rPr lang="fr-CH" dirty="0"/>
              <a:t>?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smtClean="0"/>
              <a:t>Addition of the </a:t>
            </a:r>
            <a:r>
              <a:rPr lang="fr-CH" dirty="0" err="1" smtClean="0"/>
              <a:t>Chinese</a:t>
            </a:r>
            <a:r>
              <a:rPr lang="fr-CH" dirty="0" smtClean="0"/>
              <a:t> national patent collection</a:t>
            </a:r>
          </a:p>
          <a:p>
            <a:pPr marL="0" indent="0" eaLnBrk="1" hangingPunct="1">
              <a:buFontTx/>
              <a:buNone/>
              <a:defRPr/>
            </a:pPr>
            <a:endParaRPr lang="fr-CH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2565400"/>
            <a:ext cx="425608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716338"/>
            <a:ext cx="28860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157788"/>
            <a:ext cx="22717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6009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96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813" y="0"/>
            <a:ext cx="431800" cy="2603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667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33338"/>
            <a:ext cx="7705725" cy="69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6375" y="-33338"/>
            <a:ext cx="358775" cy="22225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600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-58738"/>
            <a:ext cx="7626350" cy="6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8263" y="-25400"/>
            <a:ext cx="288925" cy="2603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9250"/>
            <a:ext cx="7715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6" y="123825"/>
            <a:ext cx="76581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187624" y="123826"/>
            <a:ext cx="288032" cy="2052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CLIR stands for </a:t>
            </a:r>
            <a:r>
              <a:rPr lang="en-US" sz="2000" b="1" smtClean="0"/>
              <a:t>Cross Lingual Information Retrieval</a:t>
            </a:r>
            <a:r>
              <a:rPr lang="en-US" sz="2000" smtClean="0"/>
              <a:t> and will allow you to search a term or a phrase and its variants 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Chinese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Dutch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English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French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German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Italian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Japanese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Korean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Portuguese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Russian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Spanish and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Swedish</a:t>
            </a:r>
          </a:p>
        </p:txBody>
      </p:sp>
    </p:spTree>
    <p:extLst>
      <p:ext uri="{BB962C8B-B14F-4D97-AF65-F5344CB8AC3E}">
        <p14:creationId xmlns:p14="http://schemas.microsoft.com/office/powerpoint/2010/main" val="37575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CLIR: the interface</a:t>
            </a:r>
          </a:p>
        </p:txBody>
      </p:sp>
      <p:graphicFrame>
        <p:nvGraphicFramePr>
          <p:cNvPr id="4301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11188" y="1412875"/>
          <a:ext cx="72342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120635" imgH="6311111" progId="">
                  <p:embed/>
                </p:oleObj>
              </mc:Choice>
              <mc:Fallback>
                <p:oleObj r:id="rId4" imgW="10120635" imgH="631111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234237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4067175" y="3500438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3059113" y="4149725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059113" y="4437063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 rot="5400000">
            <a:off x="2698751" y="5589587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095375"/>
            <a:ext cx="6911975" cy="5762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precision</a:t>
            </a:r>
          </a:p>
        </p:txBody>
      </p:sp>
      <p:graphicFrame>
        <p:nvGraphicFramePr>
          <p:cNvPr id="45059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03350" y="1196975"/>
          <a:ext cx="5551488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717460" imgH="4177778" progId="">
                  <p:embed/>
                </p:oleObj>
              </mc:Choice>
              <mc:Fallback>
                <p:oleObj r:id="rId3" imgW="6717460" imgH="417777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96975"/>
                        <a:ext cx="5551488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5288" y="5373688"/>
          <a:ext cx="849788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9955556" imgH="1422222" progId="">
                  <p:embed/>
                </p:oleObj>
              </mc:Choice>
              <mc:Fallback>
                <p:oleObj r:id="rId5" imgW="9955556" imgH="142222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73688"/>
                        <a:ext cx="8497887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recall</a:t>
            </a:r>
          </a:p>
        </p:txBody>
      </p:sp>
      <p:graphicFrame>
        <p:nvGraphicFramePr>
          <p:cNvPr id="46083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0113" y="1125538"/>
          <a:ext cx="5046662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6692063" imgH="4088889" progId="">
                  <p:embed/>
                </p:oleObj>
              </mc:Choice>
              <mc:Fallback>
                <p:oleObj r:id="rId3" imgW="6692063" imgH="408888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25538"/>
                        <a:ext cx="5046662" cy="308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4365625"/>
          <a:ext cx="6696075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10044444" imgH="3568254" progId="">
                  <p:embed/>
                </p:oleObj>
              </mc:Choice>
              <mc:Fallback>
                <p:oleObj r:id="rId5" imgW="10044444" imgH="3568254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365625"/>
                        <a:ext cx="6696075" cy="237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CLIR: supervised mode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modes: automatic and supervised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Automatic: 1 step</a:t>
            </a:r>
          </a:p>
          <a:p>
            <a:pPr eaLnBrk="1" hangingPunct="1"/>
            <a:r>
              <a:rPr lang="en-US" smtClean="0"/>
              <a:t>Supervised: 4 steps</a:t>
            </a:r>
          </a:p>
        </p:txBody>
      </p:sp>
    </p:spTree>
    <p:extLst>
      <p:ext uri="{BB962C8B-B14F-4D97-AF65-F5344CB8AC3E}">
        <p14:creationId xmlns:p14="http://schemas.microsoft.com/office/powerpoint/2010/main" val="36455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data in PATENTSCOPE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1985 to 1995 included:</a:t>
            </a:r>
          </a:p>
          <a:p>
            <a:pPr marL="457200" lvl="1" indent="0" eaLnBrk="1" hangingPunct="1">
              <a:buFontTx/>
              <a:buNone/>
            </a:pPr>
            <a:r>
              <a:rPr lang="en-US" smtClean="0"/>
              <a:t> Bibliographic data in English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From 1996</a:t>
            </a:r>
          </a:p>
          <a:p>
            <a:pPr marL="457200" lvl="1" indent="0" eaLnBrk="1" hangingPunct="1">
              <a:buFontTx/>
              <a:buNone/>
            </a:pPr>
            <a:r>
              <a:rPr lang="en-US" smtClean="0"/>
              <a:t>Bibliographic data in English and Chinese</a:t>
            </a:r>
          </a:p>
          <a:p>
            <a:pPr marL="457200" lvl="1" indent="0" eaLnBrk="1" hangingPunct="1">
              <a:buFontTx/>
              <a:buNone/>
            </a:pPr>
            <a:r>
              <a:rPr lang="en-US" smtClean="0"/>
              <a:t>Claims in Chinese</a:t>
            </a:r>
          </a:p>
          <a:p>
            <a:pPr marL="457200" lvl="1" indent="0" eaLnBrk="1" hangingPunct="1">
              <a:buFontTx/>
              <a:buNone/>
            </a:pPr>
            <a:r>
              <a:rPr lang="en-US" smtClean="0"/>
              <a:t>Description in Chinese</a:t>
            </a:r>
          </a:p>
          <a:p>
            <a:pPr marL="457200" lvl="1" indent="0" eaLnBrk="1" hangingPunct="1">
              <a:buFontTx/>
              <a:buNone/>
            </a:pPr>
            <a:endParaRPr lang="en-US" smtClean="0"/>
          </a:p>
          <a:p>
            <a:pPr marL="457200" lvl="1" indent="0" eaLnBrk="1" hangingPunct="1">
              <a:buFontTx/>
              <a:buNone/>
            </a:pPr>
            <a:r>
              <a:rPr lang="en-US" smtClean="0"/>
              <a:t>= about 2.8 million full-text</a:t>
            </a:r>
          </a:p>
        </p:txBody>
      </p:sp>
    </p:spTree>
    <p:extLst>
      <p:ext uri="{BB962C8B-B14F-4D97-AF65-F5344CB8AC3E}">
        <p14:creationId xmlns:p14="http://schemas.microsoft.com/office/powerpoint/2010/main" val="3271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mode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95450"/>
            <a:ext cx="74485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6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mode: results 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351837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mode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752600"/>
            <a:ext cx="72294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selection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908800" cy="57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Variant selection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412875"/>
            <a:ext cx="71913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11288"/>
            <a:ext cx="89598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query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326563" cy="63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400"/>
            <a:ext cx="7321550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435600" y="25400"/>
            <a:ext cx="1512888" cy="3794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44512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in the Advanced search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352675"/>
            <a:ext cx="76485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national patent collections of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Bahrain</a:t>
            </a:r>
          </a:p>
          <a:p>
            <a:pPr lvl="1"/>
            <a:r>
              <a:rPr lang="en-US" dirty="0" smtClean="0"/>
              <a:t>UAE</a:t>
            </a:r>
          </a:p>
          <a:p>
            <a:pPr lvl="1"/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IgA4gMBEQACEQEDEQH/xAAcAAEBAAIDAQEAAAAAAAAAAAAABgEIAwQHAgX/xAA4EAABAwMBBAgDBgcBAAAAAAAAAQMEAgURgQYSITEHEyJDUXGRoSMyQRQVQmGx0TNSVJKiwfAk/8QAGwEBAAIDAQEAAAAAAAAAAAAAAAMFAQIHBAb/xAAtEQEAAgEDAwIEBgMBAAAAAAAAAQIDBBEhBRIxUWFBkaHREzJxsfDxIkKBFf/aAAwDAQACEQMRAD8A9xAAAAAAAAnb1sZZLxvVSIVLTy98x2KvbgupHfFWz3afqWq0/Fbbx6TzCBvXRdcoqVOWqTRMbTk3X8Ov9l9tCCcFo8L7T9exX2jLHb7+Y+6InQpdve6mfFejOfyvULTny8dCKY28rrFlx5Y3x2iYdfC+CmEgGQMAAAAAAAAAAAAAAAAAAA2fLFzUAAAAAAAAwqZA60yFGmM1MzWG32lTjQ5SlSCYi3ltjyXxz3UnafZB7SdHdipbclx5v3V9V6ytFa/y4pop574axzvsvdH1rVTMUmvf/wA5+n2eVymaGJDjTchqRTSuEdazu1eqIp5588PqaWm1YtMTHtLiMNgAAAAAAAAAAAAAAAAAAbPli5qAAAAAAAwq4QCfve2VksuaZUylx5OTDCb9a+nBNVQjtlpX4vdp+m6nUc0rx6z4QN76UbhJ3m7RHoiULw6xxN9zRPl/UgtmtPjhe6foOKk75p7vpH3RFwuE25PK7cJT0hzOcu1Zx5J9CKZ38rvFgx4a9uOsRHs6xhIAAAAAAAAAAAAAAAAAAABs+WLmoAAAAAADzzbSwbXz96qFdeuif0rS9RVjwXHzaqnkebJTJPxX3TtZoMX58e1vXz/Xy/68pmwpNvkLHnRnY73Pcdpwq/mnihBPHEvqMWWmWvdjmJj2cJhJ4AAAAAAAAAAAAAAAAAAAAAANnyxc1AAAAAAAFA6s2DGnsVMTY7T7VXOhylKkMTET5b48l8du6kzEom99F1tlqrtqkVwXV/AvbbXTOU0XQhtgrPhc6brubHxljuj6oK97FX2zqtTsRZDFOfjRk30x+ac09CC2O1fK+03VNLn4i20+/CdNFgAAAAAAAAAAAAAAAAAAABs+WLmoAAAAAAAB8rVgD8K9bY2OzKtEqbRW8ncs9uvVE5a4I7Zax8Xu0/TtTqOaV49ZQF66Urg+tVFnitxKF7x7tuaJyT3IbZ7T44Xum6Birzmt3T6R4+6Dlyn5smuRKdV15xc11qiZVSBeY8dMdYpSNohxBuAAAAAAAAAAAAAAAAAADZ8sXNQAAAAAAEJtP0isWd1YseBJdkckWRQrNGmeK+hBfPETtELrRdHtqK99rxEe3M/Z51edsr9eN6mRNqaZXuY6dXT6811UgtktbzL6HT9M0un/AC13n1nn+fJP4TwNHvZAAAAAAAAAAAAAAAAAAAAAA2fLFzUAAAAAAB1Z0CLcGFYmxmn2l50u0JUnuYmImNpb48t8du6k7SiL10W22Tly0vuQnMcKKviN+i8U9SG2CP8AWdl1p+vZqcZY7o+UoG9bF36zZqkQlfZp76Mq10/plPQgtjtXzC+0/U9Ln4rbaffhPIqKmUXKeJosGQwAAAAAAAAAAAAAAAAAAABs+WLmoAAAAAAABhVwB8quVDCH21TYr4n3v1KTfr9l/j67v+yDJ+H8V307/wBHePwd+338fz9HkMv7N9orSCr6x89jr93fx+e7wPNx8H1uPv7Y/E239vDhMNwAAAAAAAAAAAAAAAAAAbPli5qAAAAAAA6k24Rbeyr06SxHaT8TtaUp7mJmI8pMWLJlt246zM+0Im99KNujJVRaY9c1z6V1Zbb9+K+hDbPEeFzp+g5r85Z7Y+c/ZA3nbS/XfeofmKyyvdRvh0+ucr6kFslreV7p+l6XBzFd59/5snkRETCJjyNNliyGAAAAAAAAAAAAAAAAAAAANnyxc1AAAAAAAQm03R2xeHqpUefJakcVRH61do0zxT1IL4O7mJXWj6zbTx2WpEx7cftx9HnV62NvtnzVIhVusp30f4lP7pqhBNLV8w+h0/U9LqPy22n0n+bJ/Jo97IZAwAAAAAAAAAAAAAAAAAAABs+WLmoAAAAAAABipMgT962Psl4zXKhN0Pr37PYr1VOeuSO2OtvMPdp+o6nT8Utx6TzCBvXRdPYzXZ5VEptOTT3YcTyXkvsQWwWjwvNN1/FbjNXb9OY+/wC6ElxX4UiuPLbVp5tcVUKqKqLoRL7HkrkrF6TvEuIw2AAAAAAAAAAAAAAAAAABs+WLmoAAAAAADC8EA68ydFgMVPzX22GqedblSUoYmYjzLfHjvlt20jefZEXzpQtkWqpu1MVznU4b6ruNprzXRNSC2oj/AFXOm6FlyTvltFY+coG97a3285odmLHYXuY2aEXzXmpDbJay+0/S9Ng5iu8+s8p7/uJosAAAAAAAAAAAAAAAAAAAANnyxc1AAAAAAAeebabQ7Xwd+mFakYicf/U0nX1Y8Vx8uqannyXyR4he9O0egy85Mm8+k/4/28qnTpVxfV+dJdkPJw33K95afLw0PN55l9TixY8Ve3HERHs4Al3kDAAAAAAAAAAAAAAAAAAAAADZ8sXNQAAAAAAGFTgBPXvY6yXreWVCRt5e/Y7FaapwXXJHbFSz3abqWq0/5Lcek8wgr30XXGMlTlnkUzKE7pzFDmi/KvsQWw2jmF9puvYr8Zo7Z9Y8fdET7fNtr6s3CK9GczjDlOM+S8lIpiY8rrDmx5q747RP6OsYSAAAAAAAAAAAAAAAAAAAAbPli5qAAAAAAAAYVcAcEybFgsq9MfbYaTnW5UlKGJmI5lvjx3yW7aRvKB2k6RbDW25FjwvvVOS9bQiMr/dxXRNSC+as8RG680nRtVE997dn7/R5XKepkSK3W47ceipco00qrTQngmVVTzy+ppWa1iszM/q4jDYAAAAAAAAAAAAAAAAAAGz5YuagAAAAAAJ29baWOz71EiZQ4+ncsduv25akdsta/F7tP03U6jmtdo9Z4QN66UbjLSpu0xqIba8EdrXfr/ZF9SC2a0+OF9p+g4ac5p7vbxH3RE6dLuD6vT5LslxVzvO1rVjyzy8kId5nyu8eLHijtx1iI9odcNwAAAAAAAAAAAAAAAAAAAAH/9k="/>
          <p:cNvSpPr>
            <a:spLocks noChangeAspect="1" noChangeArrowheads="1"/>
          </p:cNvSpPr>
          <p:nvPr/>
        </p:nvSpPr>
        <p:spPr bwMode="auto">
          <a:xfrm>
            <a:off x="176213" y="-617538"/>
            <a:ext cx="21526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0126"/>
            <a:ext cx="3844859" cy="21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146751" cy="14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2" name="Picture 8" descr="http://www.crossed-flag-pins.com/animated-flag-gif/images/Flag_Egyp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5001"/>
            <a:ext cx="2448272" cy="19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52425"/>
            <a:ext cx="77343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7" y="603363"/>
            <a:ext cx="89616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573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Slides and recording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00" b="1" smtClean="0">
                <a:latin typeface="Times New Roman" pitchFamily="18" charset="0"/>
                <a:cs typeface="Times New Roman" pitchFamily="18" charset="0"/>
                <a:hlinkClick r:id="rId2"/>
              </a:rPr>
              <a:t>www.wipo.int/patentscope/en/webinar/index.html</a:t>
            </a:r>
            <a:endParaRPr lang="en-US" sz="31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File:Microsoft Powerpoint Ic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3845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563938" y="2636838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278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1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60420" name="Object 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67657817"/>
              </p:ext>
            </p:extLst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80858"/>
            <a:ext cx="2562746" cy="122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QUERIES</a:t>
            </a:r>
          </a:p>
        </p:txBody>
      </p:sp>
      <p:pic>
        <p:nvPicPr>
          <p:cNvPr id="14339" name="Picture 2" descr="http://www.scottcochrane.com/wp-content/uploads/2011/08/Complex-Ball-Shape-Magic-Rubik-39-s-Cube-Puzzle-Toy-Multicolor-63417659934151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50950"/>
            <a:ext cx="56165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efficiency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 elements have therefore to be defined: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.The </a:t>
            </a:r>
            <a:r>
              <a:rPr lang="en-US" dirty="0" smtClean="0"/>
              <a:t>database/s + technical tools to be </a:t>
            </a:r>
            <a:r>
              <a:rPr lang="en-US" dirty="0"/>
              <a:t>used</a:t>
            </a:r>
          </a:p>
          <a:p>
            <a:pPr lvl="1"/>
            <a:r>
              <a:rPr lang="en-US" dirty="0" smtClean="0"/>
              <a:t>b. </a:t>
            </a:r>
            <a:r>
              <a:rPr lang="en-US" dirty="0"/>
              <a:t>The precise scope of the search and</a:t>
            </a:r>
          </a:p>
          <a:p>
            <a:pPr lvl="1"/>
            <a:r>
              <a:rPr lang="en-US" dirty="0" smtClean="0"/>
              <a:t>c. </a:t>
            </a:r>
            <a:r>
              <a:rPr lang="en-US" dirty="0"/>
              <a:t>The search </a:t>
            </a:r>
            <a:r>
              <a:rPr lang="en-US" dirty="0" smtClean="0"/>
              <a:t>strategy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queries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1. Advanced search interface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2. Stemming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3. Operators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4. Field codes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5. Grouping-nesting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6. Caret -wildcard –fuzzy search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7. Date search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8. CLIR</a:t>
            </a:r>
          </a:p>
        </p:txBody>
      </p:sp>
    </p:spTree>
    <p:extLst>
      <p:ext uri="{BB962C8B-B14F-4D97-AF65-F5344CB8AC3E}">
        <p14:creationId xmlns:p14="http://schemas.microsoft.com/office/powerpoint/2010/main" val="15932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Advanced search interface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38238"/>
            <a:ext cx="8101013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5400"/>
            <a:ext cx="8351838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737</Words>
  <Application>Microsoft Office PowerPoint</Application>
  <PresentationFormat>On-screen Show (4:3)</PresentationFormat>
  <Paragraphs>237</Paragraphs>
  <Slides>55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template_english</vt:lpstr>
      <vt:lpstr>PowerPoint Presentation</vt:lpstr>
      <vt:lpstr>Agenda</vt:lpstr>
      <vt:lpstr>What’s new?</vt:lpstr>
      <vt:lpstr>Chinese data in PATENTSCOPE</vt:lpstr>
      <vt:lpstr>Also new</vt:lpstr>
      <vt:lpstr>COMPLEX QUERIES</vt:lpstr>
      <vt:lpstr>Search efficiency optimization</vt:lpstr>
      <vt:lpstr>Complex queries</vt:lpstr>
      <vt:lpstr>1. Advanced search interface</vt:lpstr>
      <vt:lpstr>2. Stemming</vt:lpstr>
      <vt:lpstr>Stemming</vt:lpstr>
      <vt:lpstr>A complex query</vt:lpstr>
      <vt:lpstr>3. Boolean operators</vt:lpstr>
      <vt:lpstr>The complex query</vt:lpstr>
      <vt:lpstr>3. Proximity operators: NEAR  +  "…"</vt:lpstr>
      <vt:lpstr>3. Proximity operators: BEFORE</vt:lpstr>
      <vt:lpstr>The complex query</vt:lpstr>
      <vt:lpstr>4. Field codes</vt:lpstr>
      <vt:lpstr>4. Field codes</vt:lpstr>
      <vt:lpstr>The complex query</vt:lpstr>
      <vt:lpstr>5. Grouping/nesting</vt:lpstr>
      <vt:lpstr>5. Grouping/nesting</vt:lpstr>
      <vt:lpstr>The complex query</vt:lpstr>
      <vt:lpstr>6. Caret ^</vt:lpstr>
      <vt:lpstr>6. Wildcards</vt:lpstr>
      <vt:lpstr>6. Fuzzy searches     </vt:lpstr>
      <vt:lpstr>7. Date searches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CLIR</vt:lpstr>
      <vt:lpstr>CLIR: the interface</vt:lpstr>
      <vt:lpstr>CLIR: precision vs recall</vt:lpstr>
      <vt:lpstr>Example: precision</vt:lpstr>
      <vt:lpstr>Example: recall</vt:lpstr>
      <vt:lpstr>CLIR: supervised mode</vt:lpstr>
      <vt:lpstr>Automatic mode</vt:lpstr>
      <vt:lpstr>Automatic mode: results </vt:lpstr>
      <vt:lpstr>Supervised mode</vt:lpstr>
      <vt:lpstr>Domain selection</vt:lpstr>
      <vt:lpstr>Variant selection</vt:lpstr>
      <vt:lpstr>Translations</vt:lpstr>
      <vt:lpstr>New query</vt:lpstr>
      <vt:lpstr>PowerPoint Presentation</vt:lpstr>
      <vt:lpstr>PowerPoint Presentation</vt:lpstr>
      <vt:lpstr>Editing in the Advanced search</vt:lpstr>
      <vt:lpstr>PowerPoint Presentation</vt:lpstr>
      <vt:lpstr>PowerPoint Presentation</vt:lpstr>
      <vt:lpstr>PowerPoint Presentation</vt:lpstr>
      <vt:lpstr>Slides and recording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MOSCATELLI Amina</dc:creator>
  <cp:lastModifiedBy>AMMANN Sandrine</cp:lastModifiedBy>
  <cp:revision>9</cp:revision>
  <dcterms:created xsi:type="dcterms:W3CDTF">2010-05-03T08:02:35Z</dcterms:created>
  <dcterms:modified xsi:type="dcterms:W3CDTF">2013-09-25T08:25:19Z</dcterms:modified>
</cp:coreProperties>
</file>