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9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56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0C7693-7F35-4480-A684-A21003508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59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51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VK284NKoAVU?utm_source=unsplash&amp;utm_medium=referral&amp;utm_content=creditCopyText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_NWp0h-zwZc?utm_source=unsplash&amp;utm_medium=referral&amp;utm_content=creditCopyTex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?utm_source=unsplash&amp;utm_medium=referral&amp;utm_content=creditCopyText" TargetMode="External"/><Relationship Id="rId2" Type="http://schemas.openxmlformats.org/officeDocument/2006/relationships/hyperlink" Target="https://unsplash.com/photos/feXpdV001o4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66294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Retrospective 2017 &amp; Future Plans</a:t>
            </a:r>
            <a:endParaRPr lang="en-US" sz="3000" b="1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Internet	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December 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2017</a:t>
            </a:r>
          </a:p>
          <a:p>
            <a:pPr>
              <a:lnSpc>
                <a:spcPct val="40000"/>
              </a:lnSpc>
            </a:pP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5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</a:t>
            </a:r>
            <a:r>
              <a:rPr lang="en-US" dirty="0" smtClean="0"/>
              <a:t>l Machine Translation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705600" y="21336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 rot="4047794" flipH="1">
            <a:off x="6934200" y="2133600"/>
            <a:ext cx="266700" cy="228600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92" y="1295400"/>
            <a:ext cx="5502276" cy="523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2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WIPO Translate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0213"/>
            <a:ext cx="88392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676400" y="1752600"/>
            <a:ext cx="2514600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2960571" y="1993031"/>
            <a:ext cx="762000" cy="342900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8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 Language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170363" algn="l"/>
              </a:tabLst>
            </a:pPr>
            <a:r>
              <a:rPr lang="en-US" dirty="0" smtClean="0"/>
              <a:t>Arabic – English 	English-Arabic</a:t>
            </a:r>
          </a:p>
          <a:p>
            <a:r>
              <a:rPr lang="en-US" dirty="0" smtClean="0"/>
              <a:t>Chinese – English	      English - Chinese	</a:t>
            </a:r>
          </a:p>
          <a:p>
            <a:r>
              <a:rPr lang="en-US" dirty="0" smtClean="0"/>
              <a:t>French – English		      English - French</a:t>
            </a:r>
          </a:p>
          <a:p>
            <a:r>
              <a:rPr lang="en-US" dirty="0" smtClean="0"/>
              <a:t>German – English	      English - German</a:t>
            </a:r>
          </a:p>
          <a:p>
            <a:r>
              <a:rPr lang="en-US" dirty="0" smtClean="0"/>
              <a:t>Japanese – English	      English - Japanese</a:t>
            </a:r>
          </a:p>
          <a:p>
            <a:r>
              <a:rPr lang="en-US" dirty="0" smtClean="0"/>
              <a:t>Korean – English		      English - Korean</a:t>
            </a:r>
          </a:p>
          <a:p>
            <a:r>
              <a:rPr lang="en-US" dirty="0" smtClean="0"/>
              <a:t>Portuguese – English	      English - Portuguese</a:t>
            </a:r>
          </a:p>
          <a:p>
            <a:r>
              <a:rPr lang="en-US" dirty="0" smtClean="0"/>
              <a:t>Russian – English	      English - Russian</a:t>
            </a:r>
          </a:p>
          <a:p>
            <a:r>
              <a:rPr lang="en-US" dirty="0" smtClean="0"/>
              <a:t>Spanish – English	      English - Spanish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5224">
            <a:off x="7543800" y="423420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Image result for 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838">
            <a:off x="3926444" y="4243966"/>
            <a:ext cx="742488" cy="74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838">
            <a:off x="3240645" y="1564245"/>
            <a:ext cx="742488" cy="74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5224">
            <a:off x="6716219" y="1552189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66875"/>
            <a:ext cx="77724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4038600" y="4724400"/>
            <a:ext cx="10668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WIPO Translate: an </a:t>
            </a:r>
            <a:r>
              <a:rPr lang="fr-CH" dirty="0" err="1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11" y="0"/>
            <a:ext cx="92804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9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6" y="609600"/>
            <a:ext cx="87249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15126" y="1676400"/>
            <a:ext cx="990600" cy="381000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7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description/claims</a:t>
            </a:r>
            <a:endParaRPr lang="es-B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57300"/>
            <a:ext cx="900989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9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33400"/>
            <a:ext cx="88487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0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Description/claims: 18 language pairs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633537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tabLst>
                <a:tab pos="4170363" algn="l"/>
              </a:tabLst>
            </a:pPr>
            <a:r>
              <a:rPr lang="en-US" kern="0" dirty="0" smtClean="0"/>
              <a:t>Arabic – English 	English-Arabic</a:t>
            </a:r>
          </a:p>
          <a:p>
            <a:r>
              <a:rPr lang="en-US" kern="0" dirty="0" smtClean="0"/>
              <a:t>Chinese – English	      English - Chinese	</a:t>
            </a:r>
          </a:p>
          <a:p>
            <a:r>
              <a:rPr lang="en-US" kern="0" dirty="0" smtClean="0"/>
              <a:t>French – English		      English - French</a:t>
            </a:r>
          </a:p>
          <a:p>
            <a:r>
              <a:rPr lang="en-US" kern="0" dirty="0" smtClean="0"/>
              <a:t>German – English	      English - German</a:t>
            </a:r>
          </a:p>
          <a:p>
            <a:r>
              <a:rPr lang="en-US" kern="0" dirty="0" smtClean="0"/>
              <a:t>Japanese – English	      English - Japanese</a:t>
            </a:r>
          </a:p>
          <a:p>
            <a:r>
              <a:rPr lang="en-US" kern="0" dirty="0" smtClean="0"/>
              <a:t>Korean – English		      English - Korean</a:t>
            </a:r>
          </a:p>
          <a:p>
            <a:r>
              <a:rPr lang="en-US" kern="0" dirty="0" smtClean="0"/>
              <a:t>Portuguese – English	      English - Portuguese</a:t>
            </a:r>
          </a:p>
          <a:p>
            <a:r>
              <a:rPr lang="en-US" kern="0" dirty="0" smtClean="0"/>
              <a:t>Russian – English	      English - Russian</a:t>
            </a:r>
          </a:p>
          <a:p>
            <a:r>
              <a:rPr lang="en-US" kern="0" dirty="0" smtClean="0"/>
              <a:t>Spanish – English	      English - Spanish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424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876800" y="3124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list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49" y="1304925"/>
            <a:ext cx="851535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3810000" y="3429000"/>
            <a:ext cx="838200" cy="3810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3886200" y="3429000"/>
            <a:ext cx="7620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-4763"/>
            <a:ext cx="5976938" cy="44069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508500"/>
            <a:ext cx="9144000" cy="12255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b="1" dirty="0">
                <a:solidFill>
                  <a:srgbClr val="00408C"/>
                </a:solidFill>
                <a:ea typeface="ヒラギノ角ゴ Pro W3" pitchFamily="1" charset="-128"/>
              </a:rPr>
              <a:t>To the PATENTSCOPE search system webinar</a:t>
            </a:r>
          </a:p>
          <a:p>
            <a:pPr algn="ctr">
              <a:buFontTx/>
              <a:buNone/>
            </a:pPr>
            <a:r>
              <a:rPr lang="en-US" altLang="en-US" sz="3300" b="1" i="1" dirty="0" smtClean="0">
                <a:solidFill>
                  <a:schemeClr val="accent2"/>
                </a:solidFill>
              </a:rPr>
              <a:t>Complex queries</a:t>
            </a:r>
            <a:endParaRPr lang="en-US" altLang="en-US" sz="3300" dirty="0"/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92950" y="5373688"/>
          <a:ext cx="603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638095" imgH="2349206" progId="">
                  <p:embed/>
                </p:oleObj>
              </mc:Choice>
              <mc:Fallback>
                <p:oleObj r:id="rId4" imgW="1638095" imgH="23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373688"/>
                        <a:ext cx="6032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7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03199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4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Ammann\AppData\Local\Temp\samuel-zeller-1589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601987"/>
            <a:ext cx="2302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by </a:t>
            </a:r>
            <a:r>
              <a:rPr lang="en-US" sz="1000" dirty="0">
                <a:hlinkClick r:id="rId3"/>
              </a:rPr>
              <a:t>Samuel Zeller</a:t>
            </a:r>
            <a:r>
              <a:rPr lang="en-US" sz="1000" dirty="0"/>
              <a:t> on </a:t>
            </a:r>
            <a:r>
              <a:rPr lang="en-US" sz="1000" dirty="0" err="1">
                <a:hlinkClick r:id="rId4"/>
              </a:rPr>
              <a:t>Unsplash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025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WIPO Translate</a:t>
            </a:r>
            <a:endParaRPr lang="en-US" alt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12175" cy="4823048"/>
          </a:xfrm>
        </p:spPr>
        <p:txBody>
          <a:bodyPr/>
          <a:lstStyle/>
          <a:p>
            <a:pPr lvl="1"/>
            <a:r>
              <a:rPr lang="en-US" altLang="en-US" dirty="0" smtClean="0"/>
              <a:t>On PATENTSCOPE:</a:t>
            </a:r>
          </a:p>
          <a:p>
            <a:pPr lvl="2"/>
            <a:r>
              <a:rPr lang="en-US" altLang="en-US" dirty="0" smtClean="0"/>
              <a:t>Improve NMT models in Japanese, Korean, French, German, Portuguese, Russian…</a:t>
            </a:r>
          </a:p>
          <a:p>
            <a:pPr lvl="2"/>
            <a:r>
              <a:rPr lang="en-US" altLang="en-US" dirty="0" smtClean="0"/>
              <a:t>Domain adaptation</a:t>
            </a:r>
          </a:p>
          <a:p>
            <a:pPr marL="914400" lvl="2" indent="0">
              <a:buNone/>
            </a:pPr>
            <a:endParaRPr lang="en-US" altLang="en-US" dirty="0" smtClean="0"/>
          </a:p>
          <a:p>
            <a:pPr lvl="1"/>
            <a:r>
              <a:rPr lang="en-US" altLang="en-US" dirty="0" smtClean="0"/>
              <a:t>Evaluate </a:t>
            </a:r>
            <a:r>
              <a:rPr lang="en-US" altLang="en-US" dirty="0"/>
              <a:t>properly the impact (incl. quality estimation on SMT and NMT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/>
              <a:t>Strengthen our team</a:t>
            </a:r>
          </a:p>
          <a:p>
            <a:pPr lvl="1"/>
            <a:r>
              <a:rPr lang="en-US" altLang="en-US" dirty="0" smtClean="0"/>
              <a:t>Keep monitoring technology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10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Georgia</a:t>
            </a:r>
          </a:p>
          <a:p>
            <a:r>
              <a:rPr lang="en-US" dirty="0" smtClean="0"/>
              <a:t>Romania</a:t>
            </a:r>
          </a:p>
          <a:p>
            <a:r>
              <a:rPr lang="en-US" dirty="0" smtClean="0"/>
              <a:t>India </a:t>
            </a:r>
          </a:p>
          <a:p>
            <a:r>
              <a:rPr lang="en-US" dirty="0" smtClean="0"/>
              <a:t>Netherland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Chemsearch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collections</a:t>
            </a:r>
          </a:p>
          <a:p>
            <a:r>
              <a:rPr lang="en-US" dirty="0" smtClean="0"/>
              <a:t>New languages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design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Responsive</a:t>
            </a:r>
          </a:p>
          <a:p>
            <a:r>
              <a:rPr lang="en-US" dirty="0" smtClean="0"/>
              <a:t>Better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7772400" cy="1362075"/>
          </a:xfrm>
        </p:spPr>
        <p:txBody>
          <a:bodyPr/>
          <a:lstStyle/>
          <a:p>
            <a:r>
              <a:rPr lang="en-US" cap="none" dirty="0" smtClean="0"/>
              <a:t>What would </a:t>
            </a:r>
            <a:r>
              <a:rPr lang="en-US" dirty="0" smtClean="0"/>
              <a:t>you </a:t>
            </a:r>
            <a:r>
              <a:rPr lang="en-US" cap="none" dirty="0" smtClean="0"/>
              <a:t>like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5676190" imgH="3390476" progId="">
                  <p:embed/>
                </p:oleObj>
              </mc:Choice>
              <mc:Fallback>
                <p:oleObj r:id="rId4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6" imgW="10171429" imgH="3746032" progId="">
                  <p:embed/>
                </p:oleObj>
              </mc:Choice>
              <mc:Fallback>
                <p:oleObj r:id="rId6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0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Future/</a:t>
            </a:r>
            <a:r>
              <a:rPr lang="fr-CH" dirty="0" err="1"/>
              <a:t>past</a:t>
            </a:r>
            <a:r>
              <a:rPr lang="fr-CH" dirty="0"/>
              <a:t> </a:t>
            </a:r>
            <a:r>
              <a:rPr lang="fr-CH" dirty="0" err="1"/>
              <a:t>webinars</a:t>
            </a:r>
            <a:r>
              <a:rPr lang="fr-CH" dirty="0"/>
              <a:t>:</a:t>
            </a:r>
            <a:br>
              <a:rPr lang="fr-CH" dirty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70536"/>
            <a:ext cx="7924800" cy="598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6061" y="1077951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838201" y="3276600"/>
            <a:ext cx="3657600" cy="10668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38201" y="5638800"/>
            <a:ext cx="7772400" cy="1219200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2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	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2017</a:t>
            </a:r>
            <a:endParaRPr lang="en-US" dirty="0" smtClean="0"/>
          </a:p>
          <a:p>
            <a:pPr eaLnBrk="1" hangingPunct="1"/>
            <a:r>
              <a:rPr lang="en-US" dirty="0" smtClean="0"/>
              <a:t>Future plans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Suggestions, requests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Q&amp;A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69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5000" y="6611779"/>
            <a:ext cx="228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Photo by </a:t>
            </a:r>
            <a:r>
              <a:rPr lang="en-US" sz="1000" dirty="0">
                <a:hlinkClick r:id="rId3"/>
              </a:rPr>
              <a:t>Jake </a:t>
            </a:r>
            <a:r>
              <a:rPr lang="en-US" sz="1000" dirty="0" err="1">
                <a:hlinkClick r:id="rId3"/>
              </a:rPr>
              <a:t>weirick</a:t>
            </a:r>
            <a:r>
              <a:rPr lang="en-US" sz="1000" dirty="0"/>
              <a:t> on </a:t>
            </a:r>
            <a:r>
              <a:rPr lang="en-US" sz="1000" dirty="0" err="1">
                <a:hlinkClick r:id="rId4"/>
              </a:rPr>
              <a:t>Unsplash</a:t>
            </a:r>
            <a:endParaRPr lang="en-US" sz="1000" dirty="0"/>
          </a:p>
        </p:txBody>
      </p:sp>
      <p:pic>
        <p:nvPicPr>
          <p:cNvPr id="6146" name="Picture 2" descr="D:\Users\Ammann\AppData\Local\Temp\jake-weirick-2725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917669" cy="661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Dossier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Non-confidential documents:</a:t>
            </a:r>
          </a:p>
          <a:p>
            <a:pPr lvl="1"/>
            <a:r>
              <a:rPr lang="en-US" dirty="0"/>
              <a:t>search reports;</a:t>
            </a:r>
          </a:p>
          <a:p>
            <a:pPr lvl="1"/>
            <a:r>
              <a:rPr lang="en-US" dirty="0"/>
              <a:t>office actions; </a:t>
            </a:r>
            <a:endParaRPr lang="en-US" dirty="0" smtClean="0"/>
          </a:p>
          <a:p>
            <a:pPr lvl="1"/>
            <a:r>
              <a:rPr lang="en-US" dirty="0" smtClean="0"/>
              <a:t>correspondence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Dossier content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</a:t>
            </a:r>
          </a:p>
          <a:p>
            <a:r>
              <a:rPr lang="en-US" dirty="0"/>
              <a:t>CA</a:t>
            </a:r>
          </a:p>
          <a:p>
            <a:r>
              <a:rPr lang="en-US" dirty="0" smtClean="0"/>
              <a:t>EU</a:t>
            </a:r>
          </a:p>
          <a:p>
            <a:r>
              <a:rPr lang="en-US" dirty="0" smtClean="0"/>
              <a:t>JP</a:t>
            </a:r>
          </a:p>
          <a:p>
            <a:r>
              <a:rPr lang="en-US" dirty="0" smtClean="0"/>
              <a:t>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Dossier content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33538"/>
            <a:ext cx="80772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3352800" y="1905000"/>
            <a:ext cx="7620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3200400"/>
            <a:ext cx="7620000" cy="1828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3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User Satisfaction Survey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0547" y="655120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Photo by </a:t>
            </a:r>
            <a:r>
              <a:rPr lang="en-US" sz="1000" dirty="0" err="1">
                <a:hlinkClick r:id="rId2"/>
              </a:rPr>
              <a:t>Anas</a:t>
            </a:r>
            <a:r>
              <a:rPr lang="en-US" sz="1000" dirty="0">
                <a:hlinkClick r:id="rId2"/>
              </a:rPr>
              <a:t> </a:t>
            </a:r>
            <a:r>
              <a:rPr lang="en-US" sz="1000" dirty="0" err="1">
                <a:hlinkClick r:id="rId2"/>
              </a:rPr>
              <a:t>Alshanti</a:t>
            </a:r>
            <a:r>
              <a:rPr lang="en-US" sz="1000" dirty="0"/>
              <a:t> on </a:t>
            </a:r>
            <a:r>
              <a:rPr lang="en-US" sz="1000" dirty="0" err="1">
                <a:hlinkClick r:id="rId3"/>
              </a:rPr>
              <a:t>Unsplash</a:t>
            </a:r>
            <a:endParaRPr lang="en-US" sz="1000" dirty="0"/>
          </a:p>
        </p:txBody>
      </p:sp>
      <p:pic>
        <p:nvPicPr>
          <p:cNvPr id="7170" name="Picture 2" descr="D:\Users\Ammann\AppData\Local\Temp\anas-alshanti-1692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599"/>
            <a:ext cx="9144000" cy="55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new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105400"/>
          </a:xfrm>
        </p:spPr>
        <p:txBody>
          <a:bodyPr/>
          <a:lstStyle/>
          <a:p>
            <a:r>
              <a:rPr lang="en-US" dirty="0" smtClean="0"/>
              <a:t>Denmark</a:t>
            </a:r>
          </a:p>
          <a:p>
            <a:r>
              <a:rPr lang="en-US" dirty="0" smtClean="0"/>
              <a:t>Australia</a:t>
            </a:r>
          </a:p>
          <a:p>
            <a:r>
              <a:rPr lang="en-US" dirty="0" smtClean="0"/>
              <a:t>France</a:t>
            </a:r>
          </a:p>
          <a:p>
            <a:r>
              <a:rPr lang="en-US" dirty="0" smtClean="0"/>
              <a:t>Saudi Arabia</a:t>
            </a:r>
          </a:p>
          <a:p>
            <a:r>
              <a:rPr lang="en-US" dirty="0" smtClean="0"/>
              <a:t>ASEAN: 	</a:t>
            </a:r>
          </a:p>
          <a:p>
            <a:pPr lvl="1"/>
            <a:r>
              <a:rPr lang="en-US" dirty="0" smtClean="0"/>
              <a:t>Brunei Darussalam</a:t>
            </a:r>
          </a:p>
          <a:p>
            <a:pPr lvl="1"/>
            <a:r>
              <a:rPr lang="en-US" dirty="0" smtClean="0"/>
              <a:t>Cambodia</a:t>
            </a:r>
          </a:p>
          <a:p>
            <a:pPr lvl="1"/>
            <a:r>
              <a:rPr lang="en-US" dirty="0" smtClean="0"/>
              <a:t>Philippines</a:t>
            </a:r>
          </a:p>
          <a:p>
            <a:pPr lvl="1"/>
            <a:r>
              <a:rPr lang="en-US" dirty="0" smtClean="0"/>
              <a:t>Indonesia</a:t>
            </a:r>
          </a:p>
          <a:p>
            <a:pPr lvl="1"/>
            <a:r>
              <a:rPr lang="en-US" dirty="0" smtClean="0"/>
              <a:t>Malaysia</a:t>
            </a:r>
          </a:p>
          <a:p>
            <a:pPr lvl="1"/>
            <a:r>
              <a:rPr lang="en-US" dirty="0" smtClean="0"/>
              <a:t>Thailand</a:t>
            </a:r>
          </a:p>
          <a:p>
            <a:pPr lvl="1"/>
            <a:r>
              <a:rPr lang="en-US" dirty="0" smtClean="0"/>
              <a:t>Viet Nam updated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42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template_english-42</Template>
  <TotalTime>1</TotalTime>
  <Words>186</Words>
  <Application>Microsoft Office PowerPoint</Application>
  <PresentationFormat>On-screen Show (4:3)</PresentationFormat>
  <Paragraphs>102</Paragraphs>
  <Slides>30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template_english-42</vt:lpstr>
      <vt:lpstr>PowerPoint Presentation</vt:lpstr>
      <vt:lpstr>PowerPoint Presentation</vt:lpstr>
      <vt:lpstr>Agenda </vt:lpstr>
      <vt:lpstr>PowerPoint Presentation</vt:lpstr>
      <vt:lpstr>Dossier Content</vt:lpstr>
      <vt:lpstr>Dossier content</vt:lpstr>
      <vt:lpstr>Dossier content</vt:lpstr>
      <vt:lpstr>User Satisfaction Survey</vt:lpstr>
      <vt:lpstr>10 new collections</vt:lpstr>
      <vt:lpstr>Neural Machine Translation</vt:lpstr>
      <vt:lpstr>WIPO Translate</vt:lpstr>
      <vt:lpstr>18 Language pairs</vt:lpstr>
      <vt:lpstr>WIPO Translate: an example</vt:lpstr>
      <vt:lpstr>PowerPoint Presentation</vt:lpstr>
      <vt:lpstr>PowerPoint Presentation</vt:lpstr>
      <vt:lpstr>WIPO Translate: description/claims</vt:lpstr>
      <vt:lpstr>PowerPoint Presentation</vt:lpstr>
      <vt:lpstr>Description/claims: 18 language pairs</vt:lpstr>
      <vt:lpstr>Result list</vt:lpstr>
      <vt:lpstr>PowerPoint Presentation</vt:lpstr>
      <vt:lpstr>PowerPoint Presentation</vt:lpstr>
      <vt:lpstr>WIPO Translate</vt:lpstr>
      <vt:lpstr>New Collections</vt:lpstr>
      <vt:lpstr>Chemsearch</vt:lpstr>
      <vt:lpstr>New design   </vt:lpstr>
      <vt:lpstr>What would you like?</vt:lpstr>
      <vt:lpstr>PowerPoint Presentation</vt:lpstr>
      <vt:lpstr>Future/past webinars: 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2017-12-07T10:39:05Z</dcterms:created>
  <dcterms:modified xsi:type="dcterms:W3CDTF">2017-12-07T10:40:52Z</dcterms:modified>
</cp:coreProperties>
</file>