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8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7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131" d="100"/>
          <a:sy n="131" d="100"/>
        </p:scale>
        <p:origin x="90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4E2D2A46-31D4-42C3-9BFC-281959225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50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CA84FE9B-D5D4-4B76-87EA-A08EA8B20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72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44B3A36-662B-4E53-B902-E6976A1277D8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721579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8405E63-0D80-4478-98FD-C52EE50F875D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264244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90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75B43FA-0534-4D49-AE2A-76D945E45E74}" type="slidenum">
              <a:rPr lang="en-US" altLang="en-US" sz="1200"/>
              <a:pPr eaLnBrk="1" hangingPunct="1"/>
              <a:t>25</a:t>
            </a:fld>
            <a:endParaRPr lang="en-US" alt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06318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608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90496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3305F-35F4-4D38-853F-6972B7651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1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1C06C-5FA2-4438-B070-4F16D45DB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85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10400" y="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DCEE4AE-5CCC-4B1B-82DD-7500C7B960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65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9EEDA-9492-4994-BB18-1005CD686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4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B5F7D-D5B1-4D98-B310-16D211F23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0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17826-A1A8-4B20-83BB-6B4226365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8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46D48-0F63-43E9-B47C-935DCDFAA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1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760F4-0BB2-41F5-A823-565642484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D60C8-7BA5-467F-BCD3-E871B6D03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813F8-B5E0-463F-B52D-A76CAE180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4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A5B0-4E40-4836-BF8A-4DD351994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6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82296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fld id="{7F3150A8-B334-48D8-BDDC-A2E01CBB8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4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XmMsdtiGSfo?utm_source=unsplash&amp;utm_medium=referral&amp;utm_content=creditCopyText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s://unsplash.com/search/photos/box-ideas?utm_source=unsplash&amp;utm_medium=referral&amp;utm_content=creditCopyTex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AXqMy8MSSdk?utm_source=unsplash&amp;utm_medium=referral&amp;utm_content=creditCopyText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unsplash.com/search/photos/inspiration?utm_source=unsplash&amp;utm_medium=referral&amp;utm_content=creditCopyTex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patentscope@wipo.int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_NWp0h-zwZc?utm_source=unsplash&amp;utm_medium=referral&amp;utm_content=creditCopyTex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s://unsplash.com/?utm_source=unsplash&amp;utm_medium=referral&amp;utm_content=creditCopyText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183063"/>
            <a:ext cx="6629400" cy="1333500"/>
          </a:xfrm>
          <a:noFill/>
        </p:spPr>
        <p:txBody>
          <a:bodyPr/>
          <a:lstStyle/>
          <a:p>
            <a:pPr eaLnBrk="1" hangingPunct="1"/>
            <a:r>
              <a:rPr lang="en-US" sz="3000" b="1" dirty="0" smtClean="0">
                <a:solidFill>
                  <a:srgbClr val="00408C"/>
                </a:solidFill>
                <a:ea typeface="ヒラギノ角ゴ Pro W3" pitchFamily="1" charset="-128"/>
              </a:rPr>
              <a:t>Retrospective </a:t>
            </a:r>
            <a:r>
              <a:rPr lang="en-US" sz="3000" b="1" dirty="0" smtClean="0">
                <a:solidFill>
                  <a:srgbClr val="00408C"/>
                </a:solidFill>
                <a:ea typeface="ヒラギノ角ゴ Pro W3" pitchFamily="1" charset="-128"/>
              </a:rPr>
              <a:t>2018 </a:t>
            </a:r>
            <a:r>
              <a:rPr lang="en-US" sz="3000" b="1" dirty="0" smtClean="0">
                <a:solidFill>
                  <a:srgbClr val="00408C"/>
                </a:solidFill>
                <a:ea typeface="ヒラギノ角ゴ Pro W3" pitchFamily="1" charset="-128"/>
              </a:rPr>
              <a:t>&amp; Future Plans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6249988" y="5253038"/>
            <a:ext cx="21478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40000"/>
              </a:lnSpc>
            </a:pPr>
            <a:r>
              <a:rPr lang="en-US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Internet	</a:t>
            </a: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  <a:p>
            <a:pPr>
              <a:lnSpc>
                <a:spcPct val="40000"/>
              </a:lnSpc>
            </a:pPr>
            <a:r>
              <a:rPr lang="en-US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December </a:t>
            </a: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  <a:p>
            <a:pPr>
              <a:lnSpc>
                <a:spcPct val="40000"/>
              </a:lnSpc>
            </a:pPr>
            <a:r>
              <a:rPr lang="en-US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2018</a:t>
            </a:r>
            <a:endParaRPr lang="en-US" sz="1300" dirty="0" smtClean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  <a:p>
            <a:pPr>
              <a:lnSpc>
                <a:spcPct val="40000"/>
              </a:lnSpc>
            </a:pP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914400" y="3810000"/>
            <a:ext cx="381000" cy="3810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30313" y="5805488"/>
            <a:ext cx="6934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00408C"/>
                </a:solidFill>
                <a:ea typeface="ヒラギノ角ゴ Pro W3" pitchFamily="1" charset="-128"/>
              </a:rPr>
              <a:t>Sandrine Ammann</a:t>
            </a:r>
            <a:endParaRPr lang="en-US" sz="1800" dirty="0">
              <a:solidFill>
                <a:srgbClr val="00408C"/>
              </a:solidFill>
              <a:ea typeface="ヒラギノ角ゴ Pro W3" pitchFamily="1" charset="-128"/>
            </a:endParaRPr>
          </a:p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00408C"/>
                </a:solidFill>
                <a:ea typeface="ヒラギノ角ゴ Pro W3" pitchFamily="1" charset="-128"/>
              </a:rPr>
              <a:t>Marketing &amp; Communications Officer</a:t>
            </a:r>
            <a:endParaRPr lang="en-US" sz="1800" dirty="0">
              <a:solidFill>
                <a:srgbClr val="00408C"/>
              </a:solidFill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396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62000" y="1981200"/>
          <a:ext cx="4824413" cy="199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3" imgW="4825080" imgH="1993320" progId="Photoshop.Image.13">
                  <p:embed/>
                </p:oleObj>
              </mc:Choice>
              <mc:Fallback>
                <p:oleObj name="Image" r:id="rId3" imgW="4825080" imgH="1993320" progId="Photoshop.Image.1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1981200"/>
                        <a:ext cx="4824413" cy="199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National Phase Entries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79" y="1676400"/>
            <a:ext cx="9113921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3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13921" cy="381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62000" y="838200"/>
            <a:ext cx="68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62000" y="838200"/>
            <a:ext cx="685800" cy="304800"/>
          </a:xfrm>
          <a:prstGeom prst="rect">
            <a:avLst/>
          </a:prstGeom>
          <a:noFill/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93" y="1187335"/>
            <a:ext cx="1562100" cy="15906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819843" y="2438400"/>
            <a:ext cx="1371600" cy="228600"/>
          </a:xfrm>
          <a:prstGeom prst="rect">
            <a:avLst/>
          </a:prstGeom>
          <a:solidFill>
            <a:srgbClr val="00B050">
              <a:alpha val="38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89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Patent </a:t>
            </a:r>
            <a:r>
              <a:rPr lang="fr-CH" dirty="0" err="1" smtClean="0"/>
              <a:t>Register</a:t>
            </a:r>
            <a:r>
              <a:rPr lang="fr-CH" dirty="0" smtClean="0"/>
              <a:t> Portal </a:t>
            </a:r>
            <a:r>
              <a:rPr lang="fr-CH" dirty="0" err="1" smtClean="0"/>
              <a:t>video</a:t>
            </a:r>
            <a:endParaRPr lang="en-US" dirty="0"/>
          </a:p>
        </p:txBody>
      </p:sp>
      <p:pic>
        <p:nvPicPr>
          <p:cNvPr id="4" name="Patent Register Portal - Quick Start Guid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63" y="1773238"/>
            <a:ext cx="7737475" cy="4352925"/>
          </a:xfrm>
        </p:spPr>
      </p:pic>
    </p:spTree>
    <p:extLst>
      <p:ext uri="{BB962C8B-B14F-4D97-AF65-F5344CB8AC3E}">
        <p14:creationId xmlns:p14="http://schemas.microsoft.com/office/powerpoint/2010/main" val="270822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Substructure </a:t>
            </a:r>
            <a:r>
              <a:rPr lang="fr-CH" dirty="0" err="1" smtClean="0"/>
              <a:t>search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05000"/>
            <a:ext cx="5760720" cy="421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7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Substructure </a:t>
            </a:r>
            <a:r>
              <a:rPr lang="fr-CH" dirty="0" err="1" smtClean="0"/>
              <a:t>search</a:t>
            </a:r>
            <a:r>
              <a:rPr lang="fr-CH" dirty="0" smtClean="0"/>
              <a:t> </a:t>
            </a:r>
            <a:r>
              <a:rPr lang="fr-CH" dirty="0" err="1" smtClean="0"/>
              <a:t>result</a:t>
            </a:r>
            <a:endParaRPr lang="en-US" dirty="0"/>
          </a:p>
        </p:txBody>
      </p:sp>
      <p:pic>
        <p:nvPicPr>
          <p:cNvPr id="4" name="Picture 3" descr="substructures_result_fina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51166"/>
            <a:ext cx="5543550" cy="486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2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Max </a:t>
            </a:r>
            <a:r>
              <a:rPr lang="fr-CH" dirty="0" err="1" smtClean="0"/>
              <a:t>selections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" y="2280920"/>
            <a:ext cx="5760720" cy="229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4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Show more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28800"/>
            <a:ext cx="4114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0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Ammann\AppData\Local\Temp\samuel-zeller-1589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553200"/>
            <a:ext cx="194386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Photo by </a:t>
            </a:r>
            <a:r>
              <a:rPr lang="en-US" sz="900" dirty="0">
                <a:hlinkClick r:id="rId3"/>
              </a:rPr>
              <a:t>Jon Tyson</a:t>
            </a:r>
            <a:r>
              <a:rPr lang="en-US" sz="900" dirty="0"/>
              <a:t> on </a:t>
            </a:r>
            <a:r>
              <a:rPr lang="en-US" sz="900" dirty="0" err="1">
                <a:hlinkClick r:id="rId4"/>
              </a:rPr>
              <a:t>Unsplash</a:t>
            </a:r>
            <a:endParaRPr lang="en-US" sz="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46" y="0"/>
            <a:ext cx="4937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8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ISR, WOSA and art.17.2 in XML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23641">
            <a:off x="304800" y="1228725"/>
            <a:ext cx="3606949" cy="5400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0528">
            <a:off x="4479860" y="1386238"/>
            <a:ext cx="3490271" cy="5085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8393">
            <a:off x="3091011" y="3619465"/>
            <a:ext cx="4979768" cy="26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2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Wide-</a:t>
            </a:r>
            <a:r>
              <a:rPr lang="fr-CH" dirty="0" err="1" smtClean="0"/>
              <a:t>view</a:t>
            </a:r>
            <a:endParaRPr lang="en-US" dirty="0"/>
          </a:p>
        </p:txBody>
      </p:sp>
      <p:pic>
        <p:nvPicPr>
          <p:cNvPr id="1026" name="Picture 1" descr="cid:image001.png@01D496B3.D9871CD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93" y="1219200"/>
            <a:ext cx="6500813" cy="61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43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Agenda	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2018</a:t>
            </a:r>
            <a:endParaRPr lang="en-US" dirty="0" smtClean="0"/>
          </a:p>
          <a:p>
            <a:pPr eaLnBrk="1" hangingPunct="1"/>
            <a:r>
              <a:rPr lang="en-US" dirty="0" smtClean="0"/>
              <a:t>Future plans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 smtClean="0"/>
              <a:t>Suggestions, requests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 smtClean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11945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id:image002.png@01D496B3.D9871CD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7879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09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id:image003.png@01D496B4.9277EE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5629275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32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Future/</a:t>
            </a:r>
            <a:r>
              <a:rPr lang="fr-CH" dirty="0" err="1"/>
              <a:t>past</a:t>
            </a:r>
            <a:r>
              <a:rPr lang="fr-CH" dirty="0"/>
              <a:t> </a:t>
            </a:r>
            <a:r>
              <a:rPr lang="fr-CH" dirty="0" err="1"/>
              <a:t>webinars</a:t>
            </a:r>
            <a:r>
              <a:rPr lang="fr-CH" dirty="0"/>
              <a:t>:</a:t>
            </a:r>
            <a:br>
              <a:rPr lang="fr-CH" dirty="0"/>
            </a:b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70536"/>
            <a:ext cx="7924800" cy="59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6061" y="1077951"/>
            <a:ext cx="4671472" cy="461665"/>
          </a:xfrm>
          <a:prstGeom prst="rect">
            <a:avLst/>
          </a:prstGeom>
          <a:solidFill>
            <a:srgbClr val="C0DDDE"/>
          </a:solidFill>
        </p:spPr>
        <p:txBody>
          <a:bodyPr wrap="none">
            <a:spAutoFit/>
          </a:bodyPr>
          <a:lstStyle/>
          <a:p>
            <a:r>
              <a:rPr lang="fr-CH" u="sng" dirty="0"/>
              <a:t>wipo.int/</a:t>
            </a:r>
            <a:r>
              <a:rPr lang="fr-CH" u="sng" dirty="0" err="1"/>
              <a:t>patentscope</a:t>
            </a:r>
            <a:r>
              <a:rPr lang="fr-CH" u="sng" dirty="0"/>
              <a:t>/en/</a:t>
            </a:r>
            <a:r>
              <a:rPr lang="fr-CH" u="sng" dirty="0" err="1"/>
              <a:t>webinar</a:t>
            </a:r>
            <a:r>
              <a:rPr lang="fr-CH" u="sng" dirty="0"/>
              <a:t> 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838201" y="3276600"/>
            <a:ext cx="3657600" cy="10668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838201" y="5638800"/>
            <a:ext cx="7772400" cy="1219200"/>
          </a:xfrm>
          <a:prstGeom prst="roundRect">
            <a:avLst/>
          </a:prstGeom>
          <a:noFill/>
          <a:ln w="635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7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" y="0"/>
            <a:ext cx="913339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04" y="6400800"/>
            <a:ext cx="2209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FF6600"/>
                </a:solidFill>
              </a:rPr>
              <a:t>Photo by </a:t>
            </a:r>
            <a:r>
              <a:rPr lang="en-US" sz="900" dirty="0">
                <a:solidFill>
                  <a:srgbClr val="FF6600"/>
                </a:solidFill>
                <a:hlinkClick r:id="rId3"/>
              </a:rPr>
              <a:t>Aaron Burden</a:t>
            </a:r>
            <a:r>
              <a:rPr lang="en-US" sz="900" dirty="0">
                <a:solidFill>
                  <a:srgbClr val="FF6600"/>
                </a:solidFill>
              </a:rPr>
              <a:t> on</a:t>
            </a:r>
            <a:r>
              <a:rPr lang="en-US" sz="900" dirty="0">
                <a:solidFill>
                  <a:srgbClr val="FF0000"/>
                </a:solidFill>
              </a:rPr>
              <a:t> </a:t>
            </a:r>
            <a:r>
              <a:rPr lang="en-US" sz="900" dirty="0" err="1">
                <a:solidFill>
                  <a:srgbClr val="FF0000"/>
                </a:solidFill>
                <a:hlinkClick r:id="rId4"/>
              </a:rPr>
              <a:t>Unsplash</a:t>
            </a:r>
            <a:endParaRPr lang="en-US" sz="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7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Contact us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400" y="5181600"/>
            <a:ext cx="64087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000" b="1" dirty="0">
                <a:solidFill>
                  <a:srgbClr val="FF6600"/>
                </a:solidFill>
                <a:hlinkClick r:id="rId3"/>
              </a:rPr>
              <a:t>patentscope@wipo.int</a:t>
            </a:r>
            <a:endParaRPr lang="en-US" altLang="en-US" sz="4000" b="1" dirty="0">
              <a:solidFill>
                <a:srgbClr val="FF66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33426" y="1618031"/>
          <a:ext cx="7723058" cy="309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Image" r:id="rId4" imgW="11949120" imgH="4787280" progId="Photoshop.Image.13">
                  <p:embed/>
                </p:oleObj>
              </mc:Choice>
              <mc:Fallback>
                <p:oleObj name="Image" r:id="rId4" imgW="11949120" imgH="4787280" progId="Photoshop.Image.1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3426" y="1618031"/>
                        <a:ext cx="7723058" cy="309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6781800" y="3163462"/>
            <a:ext cx="1066800" cy="341738"/>
          </a:xfrm>
          <a:prstGeom prst="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620000" y="2349018"/>
            <a:ext cx="304800" cy="341738"/>
          </a:xfrm>
          <a:prstGeom prst="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9" descr="D:\Users\Ammann\AppData\Local\Temp\pz-th3jzic8-daria-nepriak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5" y="685800"/>
            <a:ext cx="9144000" cy="515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0" y="852963"/>
            <a:ext cx="9144000" cy="515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41" y="4419600"/>
            <a:ext cx="4543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smtClean="0">
                <a:solidFill>
                  <a:srgbClr val="FFCC66"/>
                </a:solidFill>
              </a:rPr>
              <a:t>patentscope@wipo.int</a:t>
            </a:r>
            <a:endParaRPr lang="en-US" sz="3200" b="1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5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5000" y="6611779"/>
            <a:ext cx="2286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Photo by </a:t>
            </a:r>
            <a:r>
              <a:rPr lang="en-US" sz="1000" dirty="0">
                <a:hlinkClick r:id="rId3"/>
              </a:rPr>
              <a:t>Jake </a:t>
            </a:r>
            <a:r>
              <a:rPr lang="en-US" sz="1000" dirty="0" err="1">
                <a:hlinkClick r:id="rId3"/>
              </a:rPr>
              <a:t>weirick</a:t>
            </a:r>
            <a:r>
              <a:rPr lang="en-US" sz="1000" dirty="0"/>
              <a:t> on </a:t>
            </a:r>
            <a:r>
              <a:rPr lang="en-US" sz="1000" dirty="0" err="1">
                <a:hlinkClick r:id="rId4"/>
              </a:rPr>
              <a:t>Unsplash</a:t>
            </a:r>
            <a:endParaRPr lang="en-US" sz="1000" dirty="0"/>
          </a:p>
        </p:txBody>
      </p:sp>
      <p:pic>
        <p:nvPicPr>
          <p:cNvPr id="6146" name="Picture 2" descr="D:\Users\Ammann\AppData\Local\Temp\jake-weirick-2725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917669" cy="661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02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6 National collections </a:t>
            </a:r>
            <a:r>
              <a:rPr lang="fr-CH" dirty="0" err="1" smtClean="0"/>
              <a:t>added</a:t>
            </a:r>
            <a:r>
              <a:rPr lang="fr-CH" dirty="0" smtClean="0"/>
              <a:t> in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err="1" smtClean="0"/>
              <a:t>India</a:t>
            </a:r>
            <a:endParaRPr lang="fr-CH" dirty="0" smtClean="0"/>
          </a:p>
          <a:p>
            <a:r>
              <a:rPr lang="fr-CH" dirty="0" smtClean="0"/>
              <a:t>Georgia</a:t>
            </a:r>
          </a:p>
          <a:p>
            <a:r>
              <a:rPr lang="fr-CH" dirty="0" err="1" smtClean="0"/>
              <a:t>Italy</a:t>
            </a:r>
            <a:endParaRPr lang="fr-CH" dirty="0" smtClean="0"/>
          </a:p>
          <a:p>
            <a:r>
              <a:rPr lang="fr-CH" dirty="0" err="1" smtClean="0"/>
              <a:t>Bulgaria</a:t>
            </a:r>
            <a:endParaRPr lang="fr-CH" dirty="0" smtClean="0"/>
          </a:p>
          <a:p>
            <a:r>
              <a:rPr lang="fr-CH" dirty="0" smtClean="0"/>
              <a:t>Laos</a:t>
            </a:r>
          </a:p>
          <a:p>
            <a:r>
              <a:rPr lang="fr-CH" dirty="0" smtClean="0"/>
              <a:t>Romania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48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1666875"/>
            <a:ext cx="9001125" cy="3524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82268" y="2362200"/>
            <a:ext cx="8809331" cy="5334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001000" y="2514600"/>
            <a:ext cx="990599" cy="304800"/>
          </a:xfrm>
          <a:prstGeom prst="ellipse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Interface: new </a:t>
            </a:r>
            <a:r>
              <a:rPr lang="fr-CH" dirty="0"/>
              <a:t>look and </a:t>
            </a:r>
            <a:r>
              <a:rPr lang="fr-CH" dirty="0" err="1"/>
              <a:t>feel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94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452437"/>
            <a:ext cx="9039225" cy="5953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52400" y="1828800"/>
            <a:ext cx="8686800" cy="2819400"/>
          </a:xfrm>
          <a:prstGeom prst="rect">
            <a:avLst/>
          </a:prstGeom>
          <a:noFill/>
          <a:ln w="508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313"/>
            <a:ext cx="8253413" cy="4219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176817"/>
            <a:ext cx="8858250" cy="45529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28600" y="2438400"/>
            <a:ext cx="609600" cy="228600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83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New items in the </a:t>
            </a:r>
            <a:r>
              <a:rPr lang="fr-CH" i="1" dirty="0" err="1" smtClean="0"/>
              <a:t>Browse</a:t>
            </a:r>
            <a:r>
              <a:rPr lang="fr-CH" dirty="0" smtClean="0"/>
              <a:t> menu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6" y="1676400"/>
            <a:ext cx="9113921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981200"/>
            <a:ext cx="1562100" cy="15906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762000" y="1676400"/>
            <a:ext cx="685800" cy="304800"/>
          </a:xfrm>
          <a:prstGeom prst="rect">
            <a:avLst/>
          </a:prstGeom>
          <a:noFill/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62000" y="2286000"/>
            <a:ext cx="1371600" cy="228600"/>
          </a:xfrm>
          <a:prstGeom prst="rect">
            <a:avLst/>
          </a:prstGeom>
          <a:solidFill>
            <a:srgbClr val="00B050">
              <a:alpha val="38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33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Gazette Archive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5" y="1981200"/>
            <a:ext cx="9061015" cy="244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4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13921" cy="381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62000" y="838200"/>
            <a:ext cx="68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62000" y="838200"/>
            <a:ext cx="685800" cy="304800"/>
          </a:xfrm>
          <a:prstGeom prst="rect">
            <a:avLst/>
          </a:prstGeom>
          <a:noFill/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93" y="1187335"/>
            <a:ext cx="1562100" cy="15906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799407" y="1705582"/>
            <a:ext cx="1371600" cy="228600"/>
          </a:xfrm>
          <a:prstGeom prst="rect">
            <a:avLst/>
          </a:prstGeom>
          <a:solidFill>
            <a:srgbClr val="00B050">
              <a:alpha val="38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53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template_english">
  <a:themeElements>
    <a:clrScheme name="template_englis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_englis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emplate_englis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template_english-1</Template>
  <TotalTime>1</TotalTime>
  <Words>100</Words>
  <Application>Microsoft Office PowerPoint</Application>
  <PresentationFormat>On-screen Show (4:3)</PresentationFormat>
  <Paragraphs>44</Paragraphs>
  <Slides>25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ヒラギノ角ゴ Pro W3</vt:lpstr>
      <vt:lpstr>Arial</vt:lpstr>
      <vt:lpstr>Arial Black</vt:lpstr>
      <vt:lpstr>template_english</vt:lpstr>
      <vt:lpstr>Image</vt:lpstr>
      <vt:lpstr>Adobe Photoshop Image</vt:lpstr>
      <vt:lpstr>PowerPoint Presentation</vt:lpstr>
      <vt:lpstr>Agenda </vt:lpstr>
      <vt:lpstr>PowerPoint Presentation</vt:lpstr>
      <vt:lpstr>6 National collections added in 2018</vt:lpstr>
      <vt:lpstr>Interface: new look and feel</vt:lpstr>
      <vt:lpstr>PowerPoint Presentation</vt:lpstr>
      <vt:lpstr>New items in the Browse menu</vt:lpstr>
      <vt:lpstr>Gazette Archive</vt:lpstr>
      <vt:lpstr>PowerPoint Presentation</vt:lpstr>
      <vt:lpstr>National Phase Entries</vt:lpstr>
      <vt:lpstr>PowerPoint Presentation</vt:lpstr>
      <vt:lpstr>Patent Register Portal video</vt:lpstr>
      <vt:lpstr>Substructure search</vt:lpstr>
      <vt:lpstr>Substructure search result</vt:lpstr>
      <vt:lpstr>Max selections</vt:lpstr>
      <vt:lpstr>Show more</vt:lpstr>
      <vt:lpstr>PowerPoint Presentation</vt:lpstr>
      <vt:lpstr>ISR, WOSA and art.17.2 in XML</vt:lpstr>
      <vt:lpstr>Wide-view</vt:lpstr>
      <vt:lpstr>PowerPoint Presentation</vt:lpstr>
      <vt:lpstr>PowerPoint Presentation</vt:lpstr>
      <vt:lpstr>Future/past webinars: </vt:lpstr>
      <vt:lpstr>PowerPoint Presentation</vt:lpstr>
      <vt:lpstr>Contact us</vt:lpstr>
      <vt:lpstr>PowerPoint Presentation</vt:lpstr>
    </vt:vector>
  </TitlesOfParts>
  <Company>World Intellectual Property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AMMANN Sandrine</dc:creator>
  <cp:lastModifiedBy>AMMANN Sandrine</cp:lastModifiedBy>
  <cp:revision>1</cp:revision>
  <dcterms:created xsi:type="dcterms:W3CDTF">2018-12-20T10:15:40Z</dcterms:created>
  <dcterms:modified xsi:type="dcterms:W3CDTF">2018-12-20T10:17:28Z</dcterms:modified>
</cp:coreProperties>
</file>