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97326-99AE-4A4F-B44C-6F47A64E89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97326-99AE-4A4F-B44C-6F47A64E89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4170B-EAD5-40C5-BB82-AF912DD53AB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82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83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3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1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5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9.pn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9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5/5c/Microsoft_Powerpoint_Icon.svg" TargetMode="External"/><Relationship Id="rId2" Type="http://schemas.openxmlformats.org/officeDocument/2006/relationships/hyperlink" Target="http://www.wipo.int/patentscope/en/webinar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986878364931494145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986878364931494145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47157" y="4033386"/>
            <a:ext cx="6449043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Result list and analysis tools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Web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April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82000" cy="507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6" y="228600"/>
            <a:ext cx="8782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838200" y="1004887"/>
            <a:ext cx="685800" cy="29051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5300" y="3276600"/>
            <a:ext cx="1257300" cy="29051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CPC soon available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447800"/>
            <a:ext cx="5843218" cy="4678363"/>
          </a:xfrm>
        </p:spPr>
      </p:pic>
    </p:spTree>
    <p:extLst>
      <p:ext uri="{BB962C8B-B14F-4D97-AF65-F5344CB8AC3E}">
        <p14:creationId xmlns:p14="http://schemas.microsoft.com/office/powerpoint/2010/main" val="1420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</a:t>
            </a:r>
            <a:r>
              <a:rPr lang="en-US" altLang="en-US" smtClean="0"/>
              <a:t>result </a:t>
            </a:r>
            <a:r>
              <a:rPr lang="en-US" altLang="en-US" dirty="0"/>
              <a:t>list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67055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8001000" y="1524000"/>
            <a:ext cx="485775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95300"/>
            <a:ext cx="7696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3" y="1219200"/>
            <a:ext cx="7829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38777" y="13716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1177" y="15240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43577" y="16764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8777" y="2984810"/>
            <a:ext cx="7797466" cy="34575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6693" y="1371600"/>
            <a:ext cx="7861634" cy="118871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2735" y="2435797"/>
            <a:ext cx="7829550" cy="4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6693" y="2560319"/>
            <a:ext cx="7861634" cy="41148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first box</a:t>
            </a:r>
            <a:endParaRPr lang="es-B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905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" y="2286000"/>
            <a:ext cx="8153400" cy="15240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5" y="2003290"/>
            <a:ext cx="8759834" cy="14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 rot="16200000">
            <a:off x="2910588" y="1664563"/>
            <a:ext cx="638175" cy="35814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32630"/>
            <a:ext cx="13129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791200" y="3136175"/>
            <a:ext cx="1167433" cy="129063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301716" y="3190598"/>
            <a:ext cx="603176" cy="57388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57200" y="2538776"/>
            <a:ext cx="7467600" cy="3810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275045" y="1438752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357856" y="1457199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762000" y="1457633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819400" y="1476006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2362200"/>
            <a:ext cx="4817845" cy="205628"/>
          </a:xfrm>
          <a:prstGeom prst="rect">
            <a:avLst/>
          </a:prstGeom>
          <a:solidFill>
            <a:srgbClr val="00FF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75" y="3923071"/>
            <a:ext cx="5800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648200" y="3136175"/>
            <a:ext cx="228600" cy="1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91000" y="2362200"/>
            <a:ext cx="1084045" cy="20562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1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Stemming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H" altLang="en-US"/>
              <a:t>Process that removes common ending from words by English Snowball </a:t>
            </a:r>
            <a:r>
              <a:rPr lang="en-US" altLang="en-US"/>
              <a:t>algorithm</a:t>
            </a:r>
          </a:p>
          <a:p>
            <a:pPr>
              <a:buFontTx/>
              <a:buNone/>
            </a:pPr>
            <a:r>
              <a:rPr lang="fr-CH" altLang="en-US"/>
              <a:t>	 </a:t>
            </a:r>
          </a:p>
          <a:p>
            <a:pPr>
              <a:buFontTx/>
              <a:buNone/>
            </a:pPr>
            <a:r>
              <a:rPr lang="fr-CH" altLang="en-US"/>
              <a:t>	electric¦al = electric</a:t>
            </a:r>
          </a:p>
          <a:p>
            <a:pPr>
              <a:buFontTx/>
              <a:buNone/>
            </a:pPr>
            <a:r>
              <a:rPr lang="fr-CH" altLang="en-US"/>
              <a:t>     electric¦ity = electric</a:t>
            </a:r>
          </a:p>
          <a:p>
            <a:pPr>
              <a:buFontTx/>
              <a:buNone/>
            </a:pPr>
            <a:r>
              <a:rPr lang="fr-CH" altLang="en-US"/>
              <a:t>	 electron¦ics = electron   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More accurate results than wildcards:</a:t>
            </a:r>
          </a:p>
          <a:p>
            <a:pPr>
              <a:buFontTx/>
              <a:buNone/>
            </a:pPr>
            <a:r>
              <a:rPr lang="fr-CH" altLang="en-US"/>
              <a:t> elect*             electoral, etc.</a:t>
            </a:r>
            <a:endParaRPr lang="en-US" altLang="en-US"/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logged</a:t>
            </a:r>
            <a:r>
              <a:rPr lang="fr-CH" dirty="0" smtClean="0"/>
              <a:t>-in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605088"/>
            <a:ext cx="88963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648200" y="2438400"/>
            <a:ext cx="2057400" cy="5334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62800" y="3581400"/>
            <a:ext cx="914400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0800000">
            <a:off x="7162800" y="3886200"/>
            <a:ext cx="304800" cy="547687"/>
          </a:xfrm>
          <a:prstGeom prst="downArrow">
            <a:avLst/>
          </a:prstGeom>
          <a:solidFill>
            <a:srgbClr val="18F83D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337656" y="3155156"/>
            <a:ext cx="304800" cy="547687"/>
          </a:xfrm>
          <a:prstGeom prst="downArrow">
            <a:avLst/>
          </a:prstGeom>
          <a:solidFill>
            <a:srgbClr val="FFFF00"/>
          </a:solidFill>
          <a:ln w="19431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7642456" y="3884747"/>
            <a:ext cx="304800" cy="547687"/>
          </a:xfrm>
          <a:prstGeom prst="down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Complex queries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r>
              <a:rPr lang="fr-CH" dirty="0" smtClean="0"/>
              <a:t> bar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4" y="1600200"/>
            <a:ext cx="8829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04800" y="1524000"/>
            <a:ext cx="8719209" cy="44767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43013"/>
            <a:ext cx="91344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 – Graph: pie or bar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03523"/>
            <a:ext cx="690360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705600" cy="28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Table/graph </a:t>
            </a:r>
            <a:r>
              <a:rPr lang="fr-CH" dirty="0" err="1"/>
              <a:t>customization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42555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505200" y="3276600"/>
            <a:ext cx="25146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Table/graph </a:t>
            </a:r>
            <a:r>
              <a:rPr lang="fr-CH" dirty="0" err="1" smtClean="0"/>
              <a:t>customization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9" y="1447800"/>
            <a:ext cx="7915275" cy="45053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3962400"/>
            <a:ext cx="6934200" cy="14478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990600" y="4336582"/>
            <a:ext cx="685800" cy="304800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5029200"/>
            <a:ext cx="685800" cy="304800"/>
          </a:xfrm>
          <a:prstGeom prst="ellipse">
            <a:avLst/>
          </a:prstGeom>
          <a:noFill/>
          <a:ln w="349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4336582"/>
            <a:ext cx="5410200" cy="692618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43000" y="1752600"/>
            <a:ext cx="685800" cy="304800"/>
          </a:xfrm>
          <a:prstGeom prst="ellipse">
            <a:avLst/>
          </a:prstGeom>
          <a:noFill/>
          <a:ln w="349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9941"/>
            <a:ext cx="826452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247775"/>
            <a:ext cx="89630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19600" y="3158583"/>
            <a:ext cx="990600" cy="228600"/>
          </a:xfrm>
          <a:prstGeom prst="rect">
            <a:avLst/>
          </a:prstGeom>
          <a:solidFill>
            <a:srgbClr val="FFC000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" y="348708"/>
            <a:ext cx="89058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30415" y="838200"/>
            <a:ext cx="2336878" cy="5715000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" y="492512"/>
            <a:ext cx="90487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838200"/>
            <a:ext cx="1600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47788"/>
            <a:ext cx="86677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6" y="1600200"/>
            <a:ext cx="8671249" cy="36576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36376" y="1600200"/>
            <a:ext cx="867124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6376" y="1752600"/>
            <a:ext cx="8526625" cy="609600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Customization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42555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895600" y="2161710"/>
            <a:ext cx="25146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9" y="1447800"/>
            <a:ext cx="7915275" cy="45053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90600" y="3200400"/>
            <a:ext cx="59436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What’s news</a:t>
            </a:r>
          </a:p>
          <a:p>
            <a:pPr eaLnBrk="1" hangingPunct="1"/>
            <a:r>
              <a:rPr lang="en-US" dirty="0" smtClean="0"/>
              <a:t>Search result list</a:t>
            </a:r>
          </a:p>
          <a:p>
            <a:r>
              <a:rPr lang="fr-CH" dirty="0"/>
              <a:t>Translation </a:t>
            </a:r>
            <a:r>
              <a:rPr lang="fr-CH" dirty="0" err="1"/>
              <a:t>tools</a:t>
            </a:r>
            <a:endParaRPr lang="fr-CH" dirty="0"/>
          </a:p>
          <a:p>
            <a:pPr eaLnBrk="1" hangingPunct="1"/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fr-CH" dirty="0" smtClean="0"/>
          </a:p>
          <a:p>
            <a:pPr eaLnBrk="1" hangingPunct="1"/>
            <a:r>
              <a:rPr lang="fr-CH" dirty="0" smtClean="0"/>
              <a:t>Quiz</a:t>
            </a:r>
          </a:p>
          <a:p>
            <a:pPr eaLnBrk="1" hangingPunct="1"/>
            <a:r>
              <a:rPr lang="fr-CH" dirty="0" smtClean="0"/>
              <a:t>Q&amp;A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47838"/>
            <a:ext cx="8763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81088"/>
            <a:ext cx="76771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05000" y="1905000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33600"/>
            <a:ext cx="900833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7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16" y="1981200"/>
            <a:ext cx="93238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1981200"/>
            <a:ext cx="49530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Display options</a:t>
            </a:r>
            <a:endParaRPr lang="es-BO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38" y="2000343"/>
            <a:ext cx="2070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92960"/>
            <a:ext cx="1930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6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Display </a:t>
            </a:r>
            <a:r>
              <a:rPr lang="fr-CH" dirty="0" err="1" smtClean="0"/>
              <a:t>with</a:t>
            </a:r>
            <a:r>
              <a:rPr lang="fr-CH" dirty="0" smtClean="0"/>
              <a:t> images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200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581400" y="1447800"/>
            <a:ext cx="1143000" cy="228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98254"/>
            <a:ext cx="8181974" cy="507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638800" y="3830458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24400" y="3830458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Integrated 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" y="1371600"/>
            <a:ext cx="910332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" y="1149736"/>
            <a:ext cx="8848725" cy="47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s-BO" smtClean="0"/>
              <a:t>Translation tools</a:t>
            </a:r>
            <a:endParaRPr lang="en-US" altLang="es-BO" smtClean="0"/>
          </a:p>
        </p:txBody>
      </p:sp>
      <p:pic>
        <p:nvPicPr>
          <p:cNvPr id="12291" name="Picture 2" descr="\\wipogvafs01\redirected$\ammann\Documents\Images\translation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66800"/>
            <a:ext cx="5876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6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s-B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71663"/>
            <a:ext cx="86677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981200" y="1752600"/>
            <a:ext cx="2590800" cy="914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tificial-intellig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2534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 rot="5400000">
            <a:off x="228600" y="2933700"/>
            <a:ext cx="457200" cy="533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289159" y="4533900"/>
            <a:ext cx="457200" cy="533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" y="914400"/>
            <a:ext cx="82296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What’s</a:t>
            </a:r>
            <a:r>
              <a:rPr lang="fr-CH" dirty="0" smtClean="0"/>
              <a:t>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Dossier content </a:t>
            </a:r>
            <a:r>
              <a:rPr lang="fr-CH" dirty="0" err="1" smtClean="0"/>
              <a:t>available</a:t>
            </a:r>
            <a:endParaRPr lang="fr-CH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" y="2209800"/>
            <a:ext cx="90773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981200" y="2590800"/>
            <a:ext cx="7620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590800"/>
            <a:ext cx="7620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2200" y="3810000"/>
            <a:ext cx="1524000" cy="16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interface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33513"/>
            <a:ext cx="78771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400800" y="1433513"/>
            <a:ext cx="1981200" cy="4714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1720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</a:t>
            </a:r>
            <a:r>
              <a:rPr lang="fr-CH" dirty="0" smtClean="0"/>
              <a:t>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/>
              <a:t>Chinese-English; English </a:t>
            </a:r>
            <a:r>
              <a:rPr lang="en-US" dirty="0" smtClean="0"/>
              <a:t>–Chinese</a:t>
            </a:r>
          </a:p>
          <a:p>
            <a:r>
              <a:rPr lang="en-US" dirty="0" smtClean="0"/>
              <a:t>French-English</a:t>
            </a:r>
            <a:r>
              <a:rPr lang="en-US" dirty="0"/>
              <a:t>; English </a:t>
            </a:r>
            <a:r>
              <a:rPr lang="en-US" dirty="0" smtClean="0"/>
              <a:t>– French</a:t>
            </a:r>
          </a:p>
          <a:p>
            <a:r>
              <a:rPr lang="en-US" dirty="0" smtClean="0"/>
              <a:t>German-English</a:t>
            </a:r>
            <a:r>
              <a:rPr lang="en-US" dirty="0"/>
              <a:t>; </a:t>
            </a:r>
            <a:r>
              <a:rPr lang="en-US" dirty="0" smtClean="0"/>
              <a:t>English-German</a:t>
            </a:r>
          </a:p>
          <a:p>
            <a:r>
              <a:rPr lang="en-US" dirty="0" smtClean="0"/>
              <a:t> </a:t>
            </a:r>
            <a:r>
              <a:rPr lang="en-US" dirty="0"/>
              <a:t>Japanese-English; </a:t>
            </a:r>
            <a:r>
              <a:rPr lang="en-US" dirty="0" smtClean="0"/>
              <a:t>English-Japanese</a:t>
            </a:r>
          </a:p>
          <a:p>
            <a:r>
              <a:rPr lang="en-US" dirty="0" smtClean="0"/>
              <a:t> </a:t>
            </a:r>
            <a:r>
              <a:rPr lang="en-US" dirty="0"/>
              <a:t>Korean-English; Korean </a:t>
            </a:r>
            <a:r>
              <a:rPr lang="en-US" dirty="0" smtClean="0"/>
              <a:t>–English</a:t>
            </a:r>
          </a:p>
          <a:p>
            <a:r>
              <a:rPr lang="en-US" dirty="0" smtClean="0"/>
              <a:t>Russian-English</a:t>
            </a:r>
            <a:r>
              <a:rPr lang="en-US" dirty="0"/>
              <a:t>; English-Russian</a:t>
            </a:r>
          </a:p>
          <a:p>
            <a:r>
              <a:rPr lang="en-US" dirty="0"/>
              <a:t>Spanish-English; English Spanish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619250"/>
            <a:ext cx="7934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038600" y="4648200"/>
            <a:ext cx="914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100"/>
            <a:ext cx="79152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14" y="0"/>
            <a:ext cx="678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4821"/>
            <a:ext cx="6688300" cy="56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3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description/claims</a:t>
            </a:r>
            <a:endParaRPr lang="es-B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34745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47650"/>
            <a:ext cx="88296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</a:t>
            </a:r>
            <a:r>
              <a:rPr lang="fr-CH" dirty="0" smtClean="0"/>
              <a:t>Pearl</a:t>
            </a:r>
            <a:endParaRPr lang="es-B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71663"/>
            <a:ext cx="86677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981200" y="1752600"/>
            <a:ext cx="2590800" cy="914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17’000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115’000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data </a:t>
            </a:r>
            <a:r>
              <a:rPr lang="fr-CH" dirty="0" err="1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Australia</a:t>
            </a:r>
            <a:endParaRPr lang="en-US" dirty="0"/>
          </a:p>
          <a:p>
            <a:r>
              <a:rPr lang="fr-CH" dirty="0" err="1"/>
              <a:t>Denmark</a:t>
            </a:r>
            <a:endParaRPr lang="fr-CH" dirty="0"/>
          </a:p>
          <a:p>
            <a:r>
              <a:rPr lang="fr-CH" dirty="0" smtClean="0"/>
              <a:t>France</a:t>
            </a:r>
          </a:p>
          <a:p>
            <a:r>
              <a:rPr lang="fr-CH" dirty="0" err="1" smtClean="0"/>
              <a:t>Saudi</a:t>
            </a:r>
            <a:r>
              <a:rPr lang="fr-CH" dirty="0" smtClean="0"/>
              <a:t> </a:t>
            </a:r>
            <a:r>
              <a:rPr lang="fr-CH" dirty="0" err="1" smtClean="0"/>
              <a:t>Arabia</a:t>
            </a:r>
            <a:r>
              <a:rPr lang="fr-CH" dirty="0" smtClean="0"/>
              <a:t>		</a:t>
            </a:r>
          </a:p>
          <a:p>
            <a:pPr marL="0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1921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bicycle fork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43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3278" y="3200400"/>
            <a:ext cx="1905000" cy="3048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3200400"/>
            <a:ext cx="838200" cy="2362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5562600"/>
            <a:ext cx="838200" cy="6858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789234" y="35814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455519" y="42672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74519" y="49530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796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5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57350"/>
            <a:ext cx="83629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38200" y="3429000"/>
            <a:ext cx="2590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interface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00175"/>
            <a:ext cx="7839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2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smtClean="0"/>
              <a:t>language</a:t>
            </a:r>
            <a:endParaRPr lang="es-B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38238"/>
            <a:ext cx="90963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expansion mode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8750"/>
            <a:ext cx="795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6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0713"/>
            <a:ext cx="88392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supervised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8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191000"/>
            <a:ext cx="8229600" cy="1143000"/>
          </a:xfrm>
        </p:spPr>
        <p:txBody>
          <a:bodyPr/>
          <a:lstStyle/>
          <a:p>
            <a:r>
              <a:rPr lang="fr-CH" dirty="0" smtClean="0"/>
              <a:t>CTR:FR / AU/ SA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09600"/>
            <a:ext cx="8229600" cy="301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124200" y="2538761"/>
            <a:ext cx="7620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8"/>
            <a:ext cx="9163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4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309688"/>
            <a:ext cx="86963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0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en-US" dirty="0"/>
          </a:p>
        </p:txBody>
      </p:sp>
      <p:pic>
        <p:nvPicPr>
          <p:cNvPr id="8194" name="Picture 2" descr="http://www.villanovau.com/media/8546933/business-analysis-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8001000" cy="44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38"/>
            <a:ext cx="72009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3348038" y="476250"/>
            <a:ext cx="1295400" cy="360363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752600" y="152400"/>
            <a:ext cx="685800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52538"/>
            <a:ext cx="91059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2400" y="1271588"/>
            <a:ext cx="685800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1752600"/>
            <a:ext cx="1600200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9700" y="2362200"/>
            <a:ext cx="685800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4125"/>
            <a:ext cx="68691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09" y="-7434"/>
            <a:ext cx="6983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3850" y="1557338"/>
            <a:ext cx="8636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23850" y="2781300"/>
            <a:ext cx="8636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 last 5 gazettes</a:t>
            </a:r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66875"/>
            <a:ext cx="7734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1666875"/>
            <a:ext cx="1600200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advanced</a:t>
            </a:r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877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971800" y="1428750"/>
            <a:ext cx="1066800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Breakouts</a:t>
            </a:r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85925"/>
            <a:ext cx="7696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076700" y="1732156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Saudi</a:t>
            </a:r>
            <a:r>
              <a:rPr lang="fr-CH" dirty="0" smtClean="0"/>
              <a:t> </a:t>
            </a:r>
            <a:r>
              <a:rPr lang="fr-CH" dirty="0" err="1" smtClean="0"/>
              <a:t>Arabia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85800"/>
            <a:ext cx="88106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066800" y="1143000"/>
            <a:ext cx="762000" cy="304800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895600"/>
            <a:ext cx="1219200" cy="381000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>
                <a:solidFill>
                  <a:srgbClr val="0070C0"/>
                </a:solidFill>
              </a:rPr>
              <a:t>How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increase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number</a:t>
            </a:r>
            <a:r>
              <a:rPr lang="fr-CH" sz="2800" dirty="0">
                <a:solidFill>
                  <a:srgbClr val="0070C0"/>
                </a:solidFill>
              </a:rPr>
              <a:t> of items </a:t>
            </a:r>
            <a:r>
              <a:rPr lang="fr-CH" sz="2800" dirty="0" err="1">
                <a:solidFill>
                  <a:srgbClr val="0070C0"/>
                </a:solidFill>
              </a:rPr>
              <a:t>shown</a:t>
            </a:r>
            <a:r>
              <a:rPr lang="fr-CH" sz="2800" dirty="0">
                <a:solidFill>
                  <a:srgbClr val="0070C0"/>
                </a:solidFill>
              </a:rPr>
              <a:t> in the </a:t>
            </a:r>
            <a:r>
              <a:rPr lang="fr-CH" sz="2800" dirty="0" err="1">
                <a:solidFill>
                  <a:srgbClr val="0070C0"/>
                </a:solidFill>
              </a:rPr>
              <a:t>analysis</a:t>
            </a:r>
            <a:r>
              <a:rPr lang="fr-CH" sz="2800" dirty="0">
                <a:solidFill>
                  <a:srgbClr val="0070C0"/>
                </a:solidFill>
              </a:rPr>
              <a:t> bar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6477001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By </a:t>
            </a:r>
            <a:r>
              <a:rPr lang="fr-CH" sz="2800" dirty="0" err="1">
                <a:solidFill>
                  <a:srgbClr val="0070C0"/>
                </a:solidFill>
              </a:rPr>
              <a:t>clicking</a:t>
            </a:r>
            <a:r>
              <a:rPr lang="fr-CH" sz="2800" dirty="0">
                <a:solidFill>
                  <a:srgbClr val="0070C0"/>
                </a:solidFill>
              </a:rPr>
              <a:t> on the </a:t>
            </a:r>
            <a:r>
              <a:rPr lang="fr-CH" sz="2800" dirty="0" err="1">
                <a:solidFill>
                  <a:srgbClr val="0070C0"/>
                </a:solidFill>
              </a:rPr>
              <a:t>different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columns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Options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H" sz="2800" dirty="0">
                <a:solidFill>
                  <a:srgbClr val="0070C0"/>
                </a:solidFill>
              </a:rPr>
              <a:t>It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not possible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>
                <a:solidFill>
                  <a:srgbClr val="0070C0"/>
                </a:solidFill>
              </a:rPr>
              <a:t>How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increase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number</a:t>
            </a:r>
            <a:r>
              <a:rPr lang="fr-CH" sz="2800" dirty="0">
                <a:solidFill>
                  <a:srgbClr val="0070C0"/>
                </a:solidFill>
              </a:rPr>
              <a:t> of items </a:t>
            </a:r>
            <a:r>
              <a:rPr lang="fr-CH" sz="2800" dirty="0" err="1">
                <a:solidFill>
                  <a:srgbClr val="0070C0"/>
                </a:solidFill>
              </a:rPr>
              <a:t>shown</a:t>
            </a:r>
            <a:r>
              <a:rPr lang="fr-CH" sz="2800" dirty="0">
                <a:solidFill>
                  <a:srgbClr val="0070C0"/>
                </a:solidFill>
              </a:rPr>
              <a:t> in the </a:t>
            </a:r>
            <a:r>
              <a:rPr lang="fr-CH" sz="2800" dirty="0" err="1">
                <a:solidFill>
                  <a:srgbClr val="0070C0"/>
                </a:solidFill>
              </a:rPr>
              <a:t>analysis</a:t>
            </a:r>
            <a:r>
              <a:rPr lang="fr-CH" sz="2800" dirty="0">
                <a:solidFill>
                  <a:srgbClr val="0070C0"/>
                </a:solidFill>
              </a:rPr>
              <a:t> bar?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65532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By </a:t>
            </a:r>
            <a:r>
              <a:rPr lang="fr-CH" sz="2800" dirty="0" err="1">
                <a:solidFill>
                  <a:srgbClr val="0070C0"/>
                </a:solidFill>
              </a:rPr>
              <a:t>clicking</a:t>
            </a:r>
            <a:r>
              <a:rPr lang="fr-CH" sz="2800" dirty="0">
                <a:solidFill>
                  <a:srgbClr val="0070C0"/>
                </a:solidFill>
              </a:rPr>
              <a:t> on the </a:t>
            </a:r>
            <a:r>
              <a:rPr lang="fr-CH" sz="2800" dirty="0" err="1">
                <a:solidFill>
                  <a:srgbClr val="0070C0"/>
                </a:solidFill>
              </a:rPr>
              <a:t>different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columns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It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not possible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Options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Q2: How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translate </a:t>
            </a:r>
            <a:r>
              <a:rPr lang="fr-CH" sz="2800" dirty="0" err="1" smtClean="0">
                <a:solidFill>
                  <a:srgbClr val="0070C0"/>
                </a:solidFill>
              </a:rPr>
              <a:t>into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r>
              <a:rPr lang="fr-CH" sz="2800" dirty="0" smtClean="0">
                <a:solidFill>
                  <a:srgbClr val="0070C0"/>
                </a:solidFill>
              </a:rPr>
              <a:t> a patent abstract in English?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Q2: </a:t>
            </a:r>
            <a:r>
              <a:rPr lang="fr-CH" sz="2800" dirty="0">
                <a:solidFill>
                  <a:srgbClr val="0070C0"/>
                </a:solidFill>
              </a:rPr>
              <a:t>How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translate </a:t>
            </a:r>
            <a:r>
              <a:rPr lang="fr-CH" sz="2800" dirty="0" err="1">
                <a:solidFill>
                  <a:srgbClr val="0070C0"/>
                </a:solidFill>
              </a:rPr>
              <a:t>into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Chinese</a:t>
            </a:r>
            <a:r>
              <a:rPr lang="fr-CH" sz="2800" dirty="0">
                <a:solidFill>
                  <a:srgbClr val="0070C0"/>
                </a:solidFill>
              </a:rPr>
              <a:t> a patent abstract in English?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Q3: </a:t>
            </a:r>
            <a:r>
              <a:rPr lang="fr-CH" sz="2800" dirty="0" err="1" smtClean="0">
                <a:solidFill>
                  <a:srgbClr val="0070C0"/>
                </a:solidFill>
              </a:rPr>
              <a:t>Where</a:t>
            </a:r>
            <a:r>
              <a:rPr lang="fr-CH" sz="2800" dirty="0" smtClean="0">
                <a:solidFill>
                  <a:srgbClr val="0070C0"/>
                </a:solidFill>
              </a:rPr>
              <a:t> are the IPC </a:t>
            </a:r>
            <a:r>
              <a:rPr lang="fr-CH" sz="2800" dirty="0" err="1" smtClean="0">
                <a:solidFill>
                  <a:srgbClr val="0070C0"/>
                </a:solidFill>
              </a:rPr>
              <a:t>statistics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6781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the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6745942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the </a:t>
            </a:r>
            <a:r>
              <a:rPr lang="fr-CH" sz="2800" i="1" dirty="0" err="1" smtClean="0">
                <a:solidFill>
                  <a:srgbClr val="0070C0"/>
                </a:solidFill>
              </a:rPr>
              <a:t>Browse</a:t>
            </a:r>
            <a:r>
              <a:rPr lang="fr-CH" sz="2800" i="1" dirty="0" smtClean="0">
                <a:solidFill>
                  <a:srgbClr val="0070C0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the </a:t>
            </a:r>
            <a:r>
              <a:rPr lang="fr-CH" sz="2800" i="1" dirty="0" err="1" smtClean="0">
                <a:solidFill>
                  <a:srgbClr val="0070C0"/>
                </a:solidFill>
              </a:rPr>
              <a:t>Analysis</a:t>
            </a:r>
            <a:r>
              <a:rPr lang="fr-CH" sz="2800" i="1" dirty="0" smtClean="0">
                <a:solidFill>
                  <a:srgbClr val="0070C0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bar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487680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the </a:t>
            </a:r>
            <a:r>
              <a:rPr lang="fr-CH" sz="2800" i="1" dirty="0" smtClean="0">
                <a:solidFill>
                  <a:srgbClr val="0070C0"/>
                </a:solidFill>
              </a:rPr>
              <a:t>Help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24712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Q3</a:t>
            </a:r>
            <a:r>
              <a:rPr lang="fr-CH" sz="2800" dirty="0">
                <a:solidFill>
                  <a:srgbClr val="0070C0"/>
                </a:solidFill>
              </a:rPr>
              <a:t>:  </a:t>
            </a:r>
            <a:r>
              <a:rPr lang="fr-CH" sz="2800" dirty="0" err="1">
                <a:solidFill>
                  <a:srgbClr val="0070C0"/>
                </a:solidFill>
              </a:rPr>
              <a:t>Where</a:t>
            </a:r>
            <a:r>
              <a:rPr lang="fr-CH" sz="2800" dirty="0">
                <a:solidFill>
                  <a:srgbClr val="0070C0"/>
                </a:solidFill>
              </a:rPr>
              <a:t> are the IPC </a:t>
            </a:r>
            <a:r>
              <a:rPr lang="fr-CH" sz="2800" dirty="0" err="1">
                <a:solidFill>
                  <a:srgbClr val="0070C0"/>
                </a:solidFill>
              </a:rPr>
              <a:t>statistics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211394" cy="505657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the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39794" y="2774482"/>
            <a:ext cx="3211394" cy="5197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the </a:t>
            </a:r>
            <a:r>
              <a:rPr lang="fr-CH" sz="2800" i="1" dirty="0" err="1">
                <a:solidFill>
                  <a:srgbClr val="0070C0"/>
                </a:solidFill>
              </a:rPr>
              <a:t>Analysis</a:t>
            </a:r>
            <a:r>
              <a:rPr lang="fr-CH" sz="2800" i="1" dirty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bar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the </a:t>
            </a:r>
            <a:r>
              <a:rPr lang="fr-CH" sz="2800" i="1" dirty="0" err="1">
                <a:solidFill>
                  <a:srgbClr val="0070C0"/>
                </a:solidFill>
              </a:rPr>
              <a:t>Browse</a:t>
            </a:r>
            <a:r>
              <a:rPr lang="fr-CH" sz="2800" i="1" dirty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 smtClean="0">
                <a:solidFill>
                  <a:schemeClr val="bg1"/>
                </a:solidFill>
              </a:rPr>
              <a:t>A</a:t>
            </a:r>
            <a:endParaRPr lang="es-BO" sz="3600" b="1" dirty="0">
              <a:solidFill>
                <a:schemeClr val="bg1"/>
              </a:solidFill>
            </a:endParaRPr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the </a:t>
            </a:r>
            <a:r>
              <a:rPr lang="fr-CH" sz="2800" i="1" dirty="0">
                <a:solidFill>
                  <a:srgbClr val="0070C0"/>
                </a:solidFill>
              </a:rPr>
              <a:t>Help</a:t>
            </a:r>
            <a:r>
              <a:rPr lang="fr-CH" sz="2800" dirty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201" y="5364463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www.wipo.int/patentscope/en/webinar/index.html</a:t>
            </a:r>
            <a:endParaRPr lang="en-US" altLang="en-US" sz="3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File:Microsoft Powerpoint Ic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0"/>
            <a:ext cx="541178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011987" y="6019800"/>
            <a:ext cx="18272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011987" y="6019800"/>
            <a:ext cx="1751013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0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fr-CH" dirty="0" smtClean="0"/>
              <a:t>May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en-US" dirty="0" smtClean="0"/>
              <a:t>CLIR in PATENTSCOPE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May 9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</a:t>
            </a:r>
            <a:r>
              <a:rPr lang="en-US" dirty="0" smtClean="0"/>
              <a:t>, May 11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44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85863"/>
            <a:ext cx="88201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May </a:t>
            </a:r>
            <a:r>
              <a:rPr lang="fr-CH" dirty="0" smtClean="0"/>
              <a:t>9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attendee.gotowebinar.com/rt/1986878364931494145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fr-CH" dirty="0" smtClean="0"/>
              <a:t>May </a:t>
            </a:r>
            <a:r>
              <a:rPr lang="fr-CH" dirty="0" smtClean="0"/>
              <a:t>11 </a:t>
            </a:r>
            <a:r>
              <a:rPr lang="fr-CH" dirty="0" smtClean="0"/>
              <a:t>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https://attendee.gotowebinar.com/rt/1986878364931494145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Brand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May 2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attendee.gotowebinar.com/rt/1986878364931494145</a:t>
            </a:r>
            <a:endParaRPr lang="en-US" dirty="0" smtClean="0"/>
          </a:p>
          <a:p>
            <a:pPr marL="457200" lvl="1" indent="0">
              <a:buNone/>
            </a:pPr>
            <a:r>
              <a:rPr lang="fr-CH" dirty="0" smtClean="0"/>
              <a:t>May 4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https://attendee.gotowebinar.com/rt/1986878364931494145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 codes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563" lvl="1" indent="401638"/>
            <a:r>
              <a:rPr lang="en-GB" dirty="0" smtClean="0"/>
              <a:t>DTY:  </a:t>
            </a:r>
            <a:r>
              <a:rPr lang="en-GB" dirty="0"/>
              <a:t>latest kind code</a:t>
            </a:r>
          </a:p>
          <a:p>
            <a:pPr marL="457200" lvl="1" indent="-401638">
              <a:tabLst>
                <a:tab pos="568325" algn="l"/>
              </a:tabLst>
            </a:pPr>
            <a:r>
              <a:rPr lang="en-GB" dirty="0" smtClean="0"/>
              <a:t>DTY_M:  </a:t>
            </a:r>
            <a:r>
              <a:rPr lang="en-GB" dirty="0" smtClean="0"/>
              <a:t>first </a:t>
            </a:r>
            <a:r>
              <a:rPr lang="en-GB" dirty="0"/>
              <a:t>and the last kind </a:t>
            </a:r>
            <a:r>
              <a:rPr lang="en-GB" dirty="0" smtClean="0"/>
              <a:t>code </a:t>
            </a:r>
          </a:p>
          <a:p>
            <a:pPr marL="457200" lvl="1" indent="0">
              <a:buNone/>
            </a:pPr>
            <a:r>
              <a:rPr lang="en-GB" dirty="0"/>
              <a:t> </a:t>
            </a:r>
          </a:p>
          <a:p>
            <a:r>
              <a:rPr lang="en-GB" dirty="0" smtClean="0"/>
              <a:t>PCT </a:t>
            </a:r>
            <a:r>
              <a:rPr lang="en-GB" dirty="0"/>
              <a:t>applications </a:t>
            </a:r>
            <a:r>
              <a:rPr lang="en-GB" dirty="0" smtClean="0"/>
              <a:t>= A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8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29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template_english-29</Template>
  <TotalTime>4</TotalTime>
  <Words>493</Words>
  <Application>Microsoft Office PowerPoint</Application>
  <PresentationFormat>On-screen Show (4:3)</PresentationFormat>
  <Paragraphs>204</Paragraphs>
  <Slides>83</Slides>
  <Notes>7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template_english-29</vt:lpstr>
      <vt:lpstr>PowerPoint Presentation</vt:lpstr>
      <vt:lpstr>PowerPoint Presentation</vt:lpstr>
      <vt:lpstr>Agenda</vt:lpstr>
      <vt:lpstr>What’s new?</vt:lpstr>
      <vt:lpstr>New data coverage</vt:lpstr>
      <vt:lpstr>CTR:FR / AU/ SA</vt:lpstr>
      <vt:lpstr>Example: Saudi Arabia</vt:lpstr>
      <vt:lpstr>PowerPoint Presentation</vt:lpstr>
      <vt:lpstr>Kind codes search</vt:lpstr>
      <vt:lpstr>PowerPoint Presentation</vt:lpstr>
      <vt:lpstr>CPC soon available</vt:lpstr>
      <vt:lpstr>Search result list</vt:lpstr>
      <vt:lpstr>PowerPoint Presentation</vt:lpstr>
      <vt:lpstr>PowerPoint Presentation</vt:lpstr>
      <vt:lpstr>Result list</vt:lpstr>
      <vt:lpstr>The first box</vt:lpstr>
      <vt:lpstr>PowerPoint Presentation</vt:lpstr>
      <vt:lpstr>Stemming</vt:lpstr>
      <vt:lpstr>When logged-in</vt:lpstr>
      <vt:lpstr>Analysis bar</vt:lpstr>
      <vt:lpstr>Table – Graph: pie or bar</vt:lpstr>
      <vt:lpstr>Table/graph customization</vt:lpstr>
      <vt:lpstr>Table/graph customization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Customization</vt:lpstr>
      <vt:lpstr>PowerPoint Presentation</vt:lpstr>
      <vt:lpstr>PowerPoint Presentation</vt:lpstr>
      <vt:lpstr>Display options</vt:lpstr>
      <vt:lpstr>Display with images</vt:lpstr>
      <vt:lpstr>Integrated MT</vt:lpstr>
      <vt:lpstr>In the search result list</vt:lpstr>
      <vt:lpstr>Translation tools</vt:lpstr>
      <vt:lpstr>WIPO Translate</vt:lpstr>
      <vt:lpstr>PowerPoint Presentation</vt:lpstr>
      <vt:lpstr>PowerPoint Presentation</vt:lpstr>
      <vt:lpstr>WIPO translate: interface</vt:lpstr>
      <vt:lpstr>32 Technical domains from the IPC</vt:lpstr>
      <vt:lpstr>Language pairs</vt:lpstr>
      <vt:lpstr>WIPO Translate: an example</vt:lpstr>
      <vt:lpstr>PowerPoint Presentation</vt:lpstr>
      <vt:lpstr>PowerPoint Presentation</vt:lpstr>
      <vt:lpstr>WIPO Translate: search result list</vt:lpstr>
      <vt:lpstr>WIPO Translate: description/claims</vt:lpstr>
      <vt:lpstr>WIPO Pearl</vt:lpstr>
      <vt:lpstr>WIPO Pearl</vt:lpstr>
      <vt:lpstr>Example: bicycle fork</vt:lpstr>
      <vt:lpstr>PowerPoint Presentation</vt:lpstr>
      <vt:lpstr>CLIR</vt:lpstr>
      <vt:lpstr>CLIR: interface</vt:lpstr>
      <vt:lpstr>CLIR: query language</vt:lpstr>
      <vt:lpstr>CLIR: expansion mode</vt:lpstr>
      <vt:lpstr>CLIR: an example</vt:lpstr>
      <vt:lpstr>CLIR: an example</vt:lpstr>
      <vt:lpstr>CLIR: supervised</vt:lpstr>
      <vt:lpstr>Domain selection</vt:lpstr>
      <vt:lpstr>Variants selection</vt:lpstr>
      <vt:lpstr>Summary of variants</vt:lpstr>
      <vt:lpstr>Results</vt:lpstr>
      <vt:lpstr>IPC statistics</vt:lpstr>
      <vt:lpstr>PowerPoint Presentation</vt:lpstr>
      <vt:lpstr>PowerPoint Presentation</vt:lpstr>
      <vt:lpstr>PowerPoint Presentation</vt:lpstr>
      <vt:lpstr>Most active last 5 gazettes</vt:lpstr>
      <vt:lpstr>Most advanced</vt:lpstr>
      <vt:lpstr>Breakouts</vt:lpstr>
      <vt:lpstr>PowerPoint Presentation</vt:lpstr>
      <vt:lpstr>Q1: How can you increase the number of items shown in the analysis bar?</vt:lpstr>
      <vt:lpstr>Q1: How can you increase the number of items shown in the analysis bar?</vt:lpstr>
      <vt:lpstr>Q2: How can you translate into Chinese a patent abstract in English?</vt:lpstr>
      <vt:lpstr>Q2: How can you translate into Chinese a patent abstract in English?</vt:lpstr>
      <vt:lpstr>Q3: Where are the IPC statistics available?</vt:lpstr>
      <vt:lpstr>Q3:  Where are the IPC statistics available?</vt:lpstr>
      <vt:lpstr>PowerPoint Presentation</vt:lpstr>
      <vt:lpstr>PowerPoint Presentation</vt:lpstr>
      <vt:lpstr>May webinar:  CLIR in PATENTSCOPE</vt:lpstr>
      <vt:lpstr>Global Design Database: webinar</vt:lpstr>
      <vt:lpstr>Global Brand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2</cp:revision>
  <dcterms:created xsi:type="dcterms:W3CDTF">2017-04-27T09:01:25Z</dcterms:created>
  <dcterms:modified xsi:type="dcterms:W3CDTF">2017-04-27T09:05:56Z</dcterms:modified>
</cp:coreProperties>
</file>