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handoutMasterIdLst>
    <p:handoutMasterId r:id="rId81"/>
  </p:handoutMasterIdLst>
  <p:sldIdLst>
    <p:sldId id="258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332" r:id="rId73"/>
    <p:sldId id="333" r:id="rId74"/>
    <p:sldId id="334" r:id="rId75"/>
    <p:sldId id="335" r:id="rId76"/>
    <p:sldId id="336" r:id="rId77"/>
    <p:sldId id="338" r:id="rId78"/>
    <p:sldId id="339" r:id="rId7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99" d="100"/>
          <a:sy n="99" d="100"/>
        </p:scale>
        <p:origin x="-2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image" Target="../media/image6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26D09A-3761-43C5-8B45-92EBC911877D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altLang="en-US"/>
              <a:t>Smilar in spelling</a:t>
            </a: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BO" sz="12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BO" sz="1200" i="1" dirty="0" smtClean="0"/>
              <a:t>DP:Last3Days</a:t>
            </a:r>
            <a:r>
              <a:rPr lang="es-BO" sz="1200" dirty="0" smtClean="0"/>
              <a:t> --&gt; </a:t>
            </a:r>
            <a:r>
              <a:rPr lang="es-BO" sz="1200" dirty="0" err="1" smtClean="0"/>
              <a:t>returns</a:t>
            </a:r>
            <a:r>
              <a:rPr lang="es-BO" sz="1200" dirty="0" smtClean="0"/>
              <a:t> </a:t>
            </a:r>
            <a:r>
              <a:rPr lang="es-BO" sz="1200" dirty="0" err="1" smtClean="0"/>
              <a:t>all</a:t>
            </a:r>
            <a:r>
              <a:rPr lang="es-BO" sz="1200" dirty="0" smtClean="0"/>
              <a:t> </a:t>
            </a:r>
            <a:r>
              <a:rPr lang="es-BO" sz="1200" dirty="0" err="1" smtClean="0"/>
              <a:t>the</a:t>
            </a:r>
            <a:r>
              <a:rPr lang="es-BO" sz="1200" dirty="0" smtClean="0"/>
              <a:t> record </a:t>
            </a:r>
            <a:r>
              <a:rPr lang="es-BO" sz="1200" dirty="0" err="1" smtClean="0"/>
              <a:t>that</a:t>
            </a:r>
            <a:r>
              <a:rPr lang="es-BO" sz="1200" dirty="0" smtClean="0"/>
              <a:t> </a:t>
            </a:r>
            <a:r>
              <a:rPr lang="es-BO" sz="1200" dirty="0" err="1" smtClean="0"/>
              <a:t>were</a:t>
            </a:r>
            <a:r>
              <a:rPr lang="es-BO" sz="1200" dirty="0" smtClean="0"/>
              <a:t> </a:t>
            </a:r>
            <a:r>
              <a:rPr lang="es-BO" sz="1200" dirty="0" err="1" smtClean="0"/>
              <a:t>published</a:t>
            </a:r>
            <a:r>
              <a:rPr lang="es-BO" sz="1200" dirty="0" smtClean="0"/>
              <a:t> </a:t>
            </a:r>
            <a:r>
              <a:rPr lang="es-BO" sz="1200" dirty="0" err="1" smtClean="0"/>
              <a:t>by</a:t>
            </a:r>
            <a:r>
              <a:rPr lang="es-BO" sz="1200" dirty="0" smtClean="0"/>
              <a:t> </a:t>
            </a:r>
            <a:r>
              <a:rPr lang="es-BO" sz="1200" dirty="0" err="1" smtClean="0"/>
              <a:t>the</a:t>
            </a:r>
            <a:r>
              <a:rPr lang="es-BO" sz="1200" dirty="0" smtClean="0"/>
              <a:t> </a:t>
            </a:r>
            <a:r>
              <a:rPr lang="es-BO" sz="1200" dirty="0" err="1" smtClean="0"/>
              <a:t>national</a:t>
            </a:r>
            <a:r>
              <a:rPr lang="es-BO" sz="1200" dirty="0" smtClean="0"/>
              <a:t>/</a:t>
            </a:r>
            <a:r>
              <a:rPr lang="es-BO" sz="1200" dirty="0" err="1" smtClean="0"/>
              <a:t>international</a:t>
            </a:r>
            <a:r>
              <a:rPr lang="es-BO" sz="1200" dirty="0" smtClean="0"/>
              <a:t> </a:t>
            </a:r>
            <a:r>
              <a:rPr lang="es-BO" sz="1200" dirty="0" err="1" smtClean="0"/>
              <a:t>authority</a:t>
            </a:r>
            <a:r>
              <a:rPr lang="es-BO" sz="1200" dirty="0" smtClean="0"/>
              <a:t> in </a:t>
            </a:r>
            <a:r>
              <a:rPr lang="es-BO" sz="1200" dirty="0" err="1" smtClean="0"/>
              <a:t>the</a:t>
            </a:r>
            <a:r>
              <a:rPr lang="es-BO" sz="1200" dirty="0" smtClean="0"/>
              <a:t> </a:t>
            </a:r>
            <a:r>
              <a:rPr lang="es-BO" sz="1200" dirty="0" err="1" smtClean="0"/>
              <a:t>last</a:t>
            </a:r>
            <a:r>
              <a:rPr lang="es-BO" sz="1200" dirty="0" smtClean="0"/>
              <a:t> 3 </a:t>
            </a:r>
            <a:r>
              <a:rPr lang="es-BO" sz="1200" dirty="0" err="1" smtClean="0"/>
              <a:t>days</a:t>
            </a:r>
            <a:r>
              <a:rPr lang="es-BO" sz="1200" dirty="0" smtClean="0"/>
              <a:t/>
            </a:r>
            <a:br>
              <a:rPr lang="es-BO" sz="1200" dirty="0" smtClean="0"/>
            </a:br>
            <a:endParaRPr lang="es-BO" sz="12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BO" sz="1200" dirty="0" err="1" smtClean="0"/>
              <a:t>Last</a:t>
            </a:r>
            <a:r>
              <a:rPr lang="es-BO" sz="1200" dirty="0" smtClean="0"/>
              <a:t> </a:t>
            </a:r>
            <a:r>
              <a:rPr lang="es-BO" sz="1200" dirty="0" err="1" smtClean="0"/>
              <a:t>Publications</a:t>
            </a:r>
            <a:r>
              <a:rPr lang="es-BO" sz="1200" dirty="0" smtClean="0"/>
              <a:t> </a:t>
            </a:r>
            <a:r>
              <a:rPr lang="es-BO" sz="1200" dirty="0" err="1" smtClean="0"/>
              <a:t>published</a:t>
            </a:r>
            <a:r>
              <a:rPr lang="es-BO" sz="1200" dirty="0" smtClean="0"/>
              <a:t> </a:t>
            </a:r>
            <a:r>
              <a:rPr lang="es-BO" sz="1200" dirty="0" err="1" smtClean="0"/>
              <a:t>Also</a:t>
            </a:r>
            <a:r>
              <a:rPr lang="es-BO" sz="1200" dirty="0" smtClean="0"/>
              <a:t>, </a:t>
            </a:r>
            <a:r>
              <a:rPr lang="es-BO" sz="1200" dirty="0" err="1" smtClean="0"/>
              <a:t>the</a:t>
            </a:r>
            <a:r>
              <a:rPr lang="es-BO" sz="1200" dirty="0" smtClean="0"/>
              <a:t> </a:t>
            </a:r>
            <a:r>
              <a:rPr lang="es-BO" sz="1200" dirty="0" err="1" smtClean="0"/>
              <a:t>following</a:t>
            </a:r>
            <a:r>
              <a:rPr lang="es-BO" sz="1200" dirty="0" smtClean="0"/>
              <a:t> </a:t>
            </a:r>
            <a:r>
              <a:rPr lang="es-BO" sz="1200" dirty="0" err="1" smtClean="0"/>
              <a:t>query</a:t>
            </a:r>
            <a:r>
              <a:rPr lang="es-BO" sz="1200" dirty="0" smtClean="0"/>
              <a:t> </a:t>
            </a:r>
            <a:r>
              <a:rPr lang="es-BO" sz="1200" dirty="0" err="1" smtClean="0"/>
              <a:t>returns</a:t>
            </a:r>
            <a:r>
              <a:rPr lang="es-BO" sz="1200" dirty="0" smtClean="0"/>
              <a:t> </a:t>
            </a:r>
            <a:r>
              <a:rPr lang="es-BO" sz="1200" dirty="0" err="1" smtClean="0"/>
              <a:t>all</a:t>
            </a:r>
            <a:r>
              <a:rPr lang="es-BO" sz="1200" dirty="0" smtClean="0"/>
              <a:t> </a:t>
            </a:r>
            <a:r>
              <a:rPr lang="es-BO" sz="1200" dirty="0" err="1" smtClean="0"/>
              <a:t>the</a:t>
            </a:r>
            <a:r>
              <a:rPr lang="es-BO" sz="1200" dirty="0" smtClean="0"/>
              <a:t> PCT </a:t>
            </a:r>
            <a:r>
              <a:rPr lang="es-BO" sz="1200" dirty="0" err="1" smtClean="0"/>
              <a:t>applications</a:t>
            </a:r>
            <a:r>
              <a:rPr lang="es-BO" sz="1200" dirty="0" smtClean="0"/>
              <a:t> </a:t>
            </a:r>
            <a:r>
              <a:rPr lang="es-BO" sz="1200" dirty="0" err="1" smtClean="0"/>
              <a:t>published</a:t>
            </a:r>
            <a:r>
              <a:rPr lang="es-BO" sz="1200" dirty="0" smtClean="0"/>
              <a:t> </a:t>
            </a:r>
            <a:r>
              <a:rPr lang="es-BO" sz="1200" dirty="0" err="1" smtClean="0"/>
              <a:t>the</a:t>
            </a:r>
            <a:r>
              <a:rPr lang="es-BO" sz="1200" dirty="0" smtClean="0"/>
              <a:t> </a:t>
            </a:r>
            <a:r>
              <a:rPr lang="es-BO" sz="1200" dirty="0" err="1" smtClean="0"/>
              <a:t>last</a:t>
            </a:r>
            <a:r>
              <a:rPr lang="es-BO" sz="1200" dirty="0" smtClean="0"/>
              <a:t> time, </a:t>
            </a:r>
            <a:r>
              <a:rPr lang="es-BO" sz="1200" dirty="0" err="1" smtClean="0"/>
              <a:t>very</a:t>
            </a:r>
            <a:r>
              <a:rPr lang="es-BO" sz="1200" dirty="0" smtClean="0"/>
              <a:t> </a:t>
            </a:r>
            <a:r>
              <a:rPr lang="es-BO" sz="1200" dirty="0" err="1" smtClean="0"/>
              <a:t>useful</a:t>
            </a:r>
            <a:r>
              <a:rPr lang="es-BO" sz="1200" dirty="0" smtClean="0"/>
              <a:t> </a:t>
            </a:r>
            <a:r>
              <a:rPr lang="es-BO" sz="1200" dirty="0" err="1" smtClean="0"/>
              <a:t>for</a:t>
            </a:r>
            <a:r>
              <a:rPr lang="es-BO" sz="1200" dirty="0" smtClean="0"/>
              <a:t> </a:t>
            </a:r>
            <a:r>
              <a:rPr lang="es-BO" sz="1200" dirty="0" err="1" smtClean="0"/>
              <a:t>implementing</a:t>
            </a:r>
            <a:r>
              <a:rPr lang="es-BO" sz="1200" dirty="0" smtClean="0"/>
              <a:t> RSS </a:t>
            </a:r>
            <a:r>
              <a:rPr lang="es-BO" sz="1200" dirty="0" err="1" smtClean="0"/>
              <a:t>queries</a:t>
            </a:r>
            <a:r>
              <a:rPr lang="es-BO" sz="1200" dirty="0" smtClean="0"/>
              <a:t>:</a:t>
            </a:r>
          </a:p>
          <a:p>
            <a:endParaRPr lang="es-B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4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A8C1D6F-6A41-4163-8F58-B98CD7938F76}" type="slidenum">
              <a:rPr lang="en-US" altLang="en-US" sz="1200"/>
              <a:pPr eaLnBrk="1" hangingPunct="1"/>
              <a:t>76</a:t>
            </a:fld>
            <a:endParaRPr lang="en-US" alt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BB19CF-8079-422E-992A-910D4360D8C4}" type="slidenum">
              <a:rPr lang="en-US" altLang="en-US" sz="1200"/>
              <a:pPr eaLnBrk="1" hangingPunct="1"/>
              <a:t>77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B43FA-0534-4D49-AE2A-76D945E45E74}" type="slidenum">
              <a:rPr lang="en-US" altLang="en-US" sz="1200"/>
              <a:pPr eaLnBrk="1" hangingPunct="1"/>
              <a:t>78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73238"/>
            <a:ext cx="4038600" cy="210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025900"/>
            <a:ext cx="40386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20C7693-7F35-4480-A684-A210035084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280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CC91D2-399F-4A6F-91CC-7341AA97C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213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EE4AE-5CCC-4B1B-82DD-7500C7B96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327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  <p:sldLayoutId id="2147483674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1.png"/><Relationship Id="rId4" Type="http://schemas.openxmlformats.org/officeDocument/2006/relationships/audio" Target="../media/audio1.wav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1.png"/><Relationship Id="rId4" Type="http://schemas.openxmlformats.org/officeDocument/2006/relationships/audio" Target="../media/audio1.wav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attendee.gotowebinar.com/register/939745264359691012" TargetMode="External"/><Relationship Id="rId2" Type="http://schemas.openxmlformats.org/officeDocument/2006/relationships/hyperlink" Target="https://attendee.gotowebinar.com/register/260636519851194009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po.int/patentscope/en/webinar/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4.png"/><Relationship Id="rId4" Type="http://schemas.openxmlformats.org/officeDocument/2006/relationships/oleObject" Target="../embeddings/oleObject2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7.png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7620000" cy="1333500"/>
          </a:xfrm>
          <a:noFill/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Complex queries in the PATENTSCOPE search system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249988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Online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March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2016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Sandrine Ammann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22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Field </a:t>
            </a:r>
            <a:r>
              <a:rPr lang="fr-CH" dirty="0" err="1" smtClean="0"/>
              <a:t>Combination</a:t>
            </a:r>
            <a:r>
              <a:rPr lang="fr-CH" dirty="0" smtClean="0"/>
              <a:t> - pros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Predefined</a:t>
            </a:r>
            <a:r>
              <a:rPr lang="fr-CH" dirty="0" smtClean="0"/>
              <a:t> </a:t>
            </a:r>
            <a:r>
              <a:rPr lang="fr-CH" dirty="0" err="1" smtClean="0"/>
              <a:t>fields</a:t>
            </a:r>
            <a:endParaRPr lang="fr-CH" dirty="0" smtClean="0"/>
          </a:p>
          <a:p>
            <a:r>
              <a:rPr lang="fr-CH" dirty="0" err="1" smtClean="0"/>
              <a:t>Immediate</a:t>
            </a:r>
            <a:r>
              <a:rPr lang="fr-CH" dirty="0" smtClean="0"/>
              <a:t> </a:t>
            </a:r>
            <a:r>
              <a:rPr lang="fr-CH" dirty="0" err="1" smtClean="0"/>
              <a:t>results</a:t>
            </a:r>
            <a:r>
              <a:rPr lang="fr-CH" dirty="0" smtClean="0"/>
              <a:t> on the </a:t>
            </a:r>
            <a:r>
              <a:rPr lang="fr-CH" dirty="0" err="1" smtClean="0"/>
              <a:t>same</a:t>
            </a:r>
            <a:r>
              <a:rPr lang="fr-CH" dirty="0" smtClean="0"/>
              <a:t>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62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Field </a:t>
            </a:r>
            <a:r>
              <a:rPr lang="fr-CH" dirty="0" err="1" smtClean="0"/>
              <a:t>combination</a:t>
            </a:r>
            <a:r>
              <a:rPr lang="fr-CH" dirty="0" smtClean="0"/>
              <a:t> </a:t>
            </a:r>
            <a:r>
              <a:rPr lang="fr-CH" dirty="0" smtClean="0"/>
              <a:t>- cons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69690"/>
            <a:ext cx="9595193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4114800" y="2551247"/>
            <a:ext cx="3429000" cy="533400"/>
          </a:xfrm>
          <a:prstGeom prst="ellipse">
            <a:avLst/>
          </a:prstGeom>
          <a:noFill/>
          <a:ln w="38100">
            <a:solidFill>
              <a:srgbClr val="00B05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28600" y="2817947"/>
            <a:ext cx="685800" cy="136829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09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Interface: Advanced </a:t>
            </a:r>
            <a:r>
              <a:rPr lang="fr-CH" dirty="0" err="1" smtClean="0"/>
              <a:t>search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38337"/>
            <a:ext cx="86582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7315200" y="3276600"/>
            <a:ext cx="3810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1125"/>
            <a:ext cx="87249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11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Advanced search interface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7935316" cy="279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6660232" y="1988840"/>
            <a:ext cx="360040" cy="28803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26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Help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80885"/>
            <a:ext cx="847725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7812360" y="3356992"/>
            <a:ext cx="432048" cy="3600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37112"/>
            <a:ext cx="1080119" cy="64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86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Tooltip help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166938"/>
            <a:ext cx="76771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96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mark help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752600"/>
            <a:ext cx="76390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82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Advanced search interface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576388"/>
            <a:ext cx="847725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5076056" y="1484784"/>
            <a:ext cx="3600400" cy="36004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187624" y="3861048"/>
            <a:ext cx="1728192" cy="432048"/>
          </a:xfrm>
          <a:prstGeom prst="roundRect">
            <a:avLst/>
          </a:prstGeom>
          <a:noFill/>
          <a:ln w="444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39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Advanced search interface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624013"/>
            <a:ext cx="809625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4283968" y="4005064"/>
            <a:ext cx="720080" cy="36004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48" y="3429000"/>
            <a:ext cx="6096000" cy="266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0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Advanced search interface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Search syntax</a:t>
            </a:r>
          </a:p>
          <a:p>
            <a:r>
              <a:rPr lang="en-US" altLang="en-US" dirty="0" smtClean="0"/>
              <a:t>Search </a:t>
            </a:r>
            <a:r>
              <a:rPr lang="en-US" altLang="en-US" dirty="0"/>
              <a:t>fields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95" y="2924944"/>
            <a:ext cx="88296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41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-4763"/>
            <a:ext cx="5976938" cy="44069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94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4508500"/>
            <a:ext cx="9144000" cy="12255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200" b="1" dirty="0">
                <a:solidFill>
                  <a:srgbClr val="00408C"/>
                </a:solidFill>
                <a:ea typeface="ヒラギノ角ゴ Pro W3" pitchFamily="1" charset="-128"/>
              </a:rPr>
              <a:t>To the PATENTSCOPE search system webinar</a:t>
            </a:r>
          </a:p>
          <a:p>
            <a:pPr algn="ctr">
              <a:buFontTx/>
              <a:buNone/>
            </a:pPr>
            <a:r>
              <a:rPr lang="en-US" altLang="en-US" sz="3300" b="1" i="1" dirty="0" smtClean="0">
                <a:solidFill>
                  <a:schemeClr val="accent2"/>
                </a:solidFill>
              </a:rPr>
              <a:t>Complex queries</a:t>
            </a:r>
            <a:endParaRPr lang="en-US" altLang="en-US" sz="3300" dirty="0"/>
          </a:p>
        </p:txBody>
      </p:sp>
      <p:graphicFrame>
        <p:nvGraphicFramePr>
          <p:cNvPr id="8294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092950" y="5373688"/>
          <a:ext cx="6032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4" imgW="1638095" imgH="2349206" progId="">
                  <p:embed/>
                </p:oleObj>
              </mc:Choice>
              <mc:Fallback>
                <p:oleObj r:id="rId4" imgW="1638095" imgH="23492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5373688"/>
                        <a:ext cx="6032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876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Advanced </a:t>
            </a:r>
            <a:r>
              <a:rPr lang="fr-CH" dirty="0" err="1" smtClean="0"/>
              <a:t>search</a:t>
            </a:r>
            <a:r>
              <a:rPr lang="fr-CH" dirty="0" smtClean="0"/>
              <a:t> interface	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To </a:t>
            </a:r>
            <a:r>
              <a:rPr lang="fr-CH" dirty="0" err="1" smtClean="0"/>
              <a:t>expand</a:t>
            </a:r>
            <a:r>
              <a:rPr lang="fr-CH" dirty="0" smtClean="0"/>
              <a:t> and/or </a:t>
            </a:r>
            <a:r>
              <a:rPr lang="fr-CH" dirty="0" err="1" smtClean="0"/>
              <a:t>limit</a:t>
            </a:r>
            <a:r>
              <a:rPr lang="fr-CH" dirty="0" smtClean="0"/>
              <a:t>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result</a:t>
            </a:r>
            <a:r>
              <a:rPr lang="fr-CH" dirty="0" smtClean="0"/>
              <a:t>:</a:t>
            </a:r>
          </a:p>
          <a:p>
            <a:endParaRPr lang="fr-CH" dirty="0"/>
          </a:p>
          <a:p>
            <a:pPr lvl="1"/>
            <a:r>
              <a:rPr lang="fr-CH" dirty="0" err="1" smtClean="0"/>
              <a:t>Syntax</a:t>
            </a:r>
            <a:endParaRPr lang="fr-CH" dirty="0" smtClean="0"/>
          </a:p>
          <a:p>
            <a:pPr lvl="2"/>
            <a:r>
              <a:rPr lang="fr-CH" dirty="0" err="1" smtClean="0"/>
              <a:t>Words</a:t>
            </a:r>
            <a:endParaRPr lang="fr-CH" dirty="0" smtClean="0"/>
          </a:p>
          <a:p>
            <a:pPr lvl="2"/>
            <a:r>
              <a:rPr lang="fr-CH" dirty="0" err="1" smtClean="0"/>
              <a:t>Combination</a:t>
            </a:r>
            <a:r>
              <a:rPr lang="fr-CH" dirty="0" smtClean="0"/>
              <a:t> of </a:t>
            </a:r>
            <a:r>
              <a:rPr lang="fr-CH" dirty="0" err="1" smtClean="0"/>
              <a:t>words</a:t>
            </a:r>
            <a:endParaRPr lang="fr-CH" dirty="0" smtClean="0"/>
          </a:p>
          <a:p>
            <a:pPr lvl="2"/>
            <a:endParaRPr lang="fr-CH" dirty="0"/>
          </a:p>
          <a:p>
            <a:pPr marL="457200" lvl="2" indent="457200"/>
            <a:r>
              <a:rPr lang="fr-CH" dirty="0" smtClean="0"/>
              <a:t>Fields</a:t>
            </a:r>
          </a:p>
          <a:p>
            <a:pPr marL="914400" lvl="3" indent="457200"/>
            <a:r>
              <a:rPr lang="fr-CH" dirty="0" err="1" smtClean="0"/>
              <a:t>Where</a:t>
            </a:r>
            <a:r>
              <a:rPr lang="fr-CH" dirty="0" smtClean="0"/>
              <a:t> to </a:t>
            </a:r>
            <a:r>
              <a:rPr lang="fr-CH" dirty="0" err="1" smtClean="0"/>
              <a:t>search</a:t>
            </a:r>
            <a:r>
              <a:rPr lang="fr-CH" dirty="0" smtClean="0"/>
              <a:t> in a patent document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25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syntax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8382000" cy="463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41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Keywords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Stemming</a:t>
            </a:r>
            <a:endParaRPr lang="fr-CH" dirty="0" smtClean="0"/>
          </a:p>
          <a:p>
            <a:r>
              <a:rPr lang="fr-CH" dirty="0" err="1" smtClean="0"/>
              <a:t>Wildcard</a:t>
            </a:r>
            <a:endParaRPr lang="fr-CH" dirty="0" smtClean="0"/>
          </a:p>
          <a:p>
            <a:r>
              <a:rPr lang="fr-CH" dirty="0" err="1" smtClean="0"/>
              <a:t>Truncation</a:t>
            </a:r>
            <a:endParaRPr lang="fr-CH" dirty="0" smtClean="0"/>
          </a:p>
          <a:p>
            <a:r>
              <a:rPr lang="fr-CH" dirty="0" err="1" smtClean="0"/>
              <a:t>Fuzzy</a:t>
            </a:r>
            <a:r>
              <a:rPr lang="fr-CH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20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Stemming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576388"/>
            <a:ext cx="847725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2915816" y="3861048"/>
            <a:ext cx="504056" cy="432048"/>
          </a:xfrm>
          <a:prstGeom prst="ellipse">
            <a:avLst/>
          </a:prstGeom>
          <a:noFill/>
          <a:ln w="444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92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Stem = stemming</a:t>
            </a:r>
          </a:p>
          <a:p>
            <a:r>
              <a:rPr lang="en-US" dirty="0"/>
              <a:t>P</a:t>
            </a:r>
            <a:r>
              <a:rPr lang="en-US" dirty="0" smtClean="0"/>
              <a:t>rocess that removes common endings from words.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critical</a:t>
            </a:r>
            <a:br>
              <a:rPr lang="en-US" dirty="0" smtClean="0"/>
            </a:br>
            <a:r>
              <a:rPr lang="en-US" dirty="0" smtClean="0"/>
              <a:t>	critically</a:t>
            </a:r>
            <a:br>
              <a:rPr lang="en-US" dirty="0" smtClean="0"/>
            </a:br>
            <a:r>
              <a:rPr lang="en-US" dirty="0" smtClean="0"/>
              <a:t>	criticism	each word is reduced to ‘critic’</a:t>
            </a:r>
          </a:p>
          <a:p>
            <a:pPr marL="0" indent="0">
              <a:buNone/>
            </a:pPr>
            <a:r>
              <a:rPr lang="en-US" dirty="0" smtClean="0"/>
              <a:t>    	criticisms</a:t>
            </a:r>
            <a:br>
              <a:rPr lang="en-US" dirty="0" smtClean="0"/>
            </a:br>
            <a:r>
              <a:rPr lang="en-US" dirty="0" smtClean="0"/>
              <a:t>     	critics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043608" y="2861019"/>
            <a:ext cx="6984776" cy="2448272"/>
          </a:xfrm>
          <a:prstGeom prst="rect">
            <a:avLst/>
          </a:prstGeom>
          <a:solidFill>
            <a:srgbClr val="00B0F0">
              <a:alpha val="21000"/>
            </a:srgbClr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Left Brace 4"/>
          <p:cNvSpPr/>
          <p:nvPr/>
        </p:nvSpPr>
        <p:spPr bwMode="auto">
          <a:xfrm flipH="1">
            <a:off x="2696337" y="2984013"/>
            <a:ext cx="576064" cy="2088232"/>
          </a:xfrm>
          <a:prstGeom prst="leftBrace">
            <a:avLst>
              <a:gd name="adj1" fmla="val 8333"/>
              <a:gd name="adj2" fmla="val 5092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Left Brace 5"/>
          <p:cNvSpPr/>
          <p:nvPr/>
        </p:nvSpPr>
        <p:spPr bwMode="auto">
          <a:xfrm flipH="1">
            <a:off x="2687526" y="3083512"/>
            <a:ext cx="432048" cy="2003285"/>
          </a:xfrm>
          <a:prstGeom prst="leftBrace">
            <a:avLst>
              <a:gd name="adj1" fmla="val 8333"/>
              <a:gd name="adj2" fmla="val 49520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78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dictionary includes the necessary technical </a:t>
            </a:r>
            <a:r>
              <a:rPr lang="en-US" dirty="0"/>
              <a:t>terms </a:t>
            </a:r>
            <a:r>
              <a:rPr lang="en-US" dirty="0" smtClean="0"/>
              <a:t>to </a:t>
            </a:r>
            <a:r>
              <a:rPr lang="en-US" dirty="0"/>
              <a:t>express patent </a:t>
            </a:r>
            <a:r>
              <a:rPr lang="en-US" dirty="0" smtClean="0"/>
              <a:t>concepts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Porter Stemming Algorithm </a:t>
            </a:r>
            <a:r>
              <a:rPr lang="en-US" dirty="0" smtClean="0"/>
              <a:t>finds </a:t>
            </a:r>
            <a:r>
              <a:rPr lang="en-US" dirty="0"/>
              <a:t>words that contain common </a:t>
            </a:r>
            <a:r>
              <a:rPr lang="en-US" dirty="0" smtClean="0"/>
              <a:t>roots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Save time and effort</a:t>
            </a:r>
          </a:p>
        </p:txBody>
      </p:sp>
      <p:sp>
        <p:nvSpPr>
          <p:cNvPr id="4" name="Curved Left Arrow 3"/>
          <p:cNvSpPr/>
          <p:nvPr/>
        </p:nvSpPr>
        <p:spPr bwMode="auto">
          <a:xfrm>
            <a:off x="3995936" y="2348880"/>
            <a:ext cx="288032" cy="936104"/>
          </a:xfrm>
          <a:prstGeom prst="curvedLef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Curved Left Arrow 4"/>
          <p:cNvSpPr/>
          <p:nvPr/>
        </p:nvSpPr>
        <p:spPr bwMode="auto">
          <a:xfrm>
            <a:off x="4139952" y="2348880"/>
            <a:ext cx="216024" cy="720080"/>
          </a:xfrm>
          <a:prstGeom prst="curvedLef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Curved Left Arrow 5"/>
          <p:cNvSpPr/>
          <p:nvPr/>
        </p:nvSpPr>
        <p:spPr bwMode="auto">
          <a:xfrm>
            <a:off x="4295364" y="2348880"/>
            <a:ext cx="648072" cy="1224136"/>
          </a:xfrm>
          <a:prstGeom prst="curvedLeftArrow">
            <a:avLst/>
          </a:prstGeom>
          <a:solidFill>
            <a:srgbClr val="00B0F0"/>
          </a:solidFill>
          <a:ln w="1587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39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Stemming</a:t>
            </a:r>
            <a:r>
              <a:rPr lang="fr-CH" dirty="0" smtClean="0"/>
              <a:t> - </a:t>
            </a:r>
            <a:r>
              <a:rPr lang="fr-CH" dirty="0" err="1" smtClean="0"/>
              <a:t>example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pPr marL="0" indent="0">
              <a:buNone/>
            </a:pPr>
            <a:endParaRPr lang="fr-CH" dirty="0" smtClean="0"/>
          </a:p>
        </p:txBody>
      </p:sp>
      <p:sp>
        <p:nvSpPr>
          <p:cNvPr id="5" name="Oval 4"/>
          <p:cNvSpPr/>
          <p:nvPr/>
        </p:nvSpPr>
        <p:spPr bwMode="auto">
          <a:xfrm>
            <a:off x="2209800" y="3176587"/>
            <a:ext cx="685800" cy="50482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2195513"/>
            <a:ext cx="89058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2209800" y="3276600"/>
            <a:ext cx="685800" cy="404812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4" y="0"/>
            <a:ext cx="8953500" cy="802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990600" y="76200"/>
            <a:ext cx="533400" cy="2286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946484" y="2888933"/>
            <a:ext cx="533400" cy="357187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667000" y="3681412"/>
            <a:ext cx="762000" cy="511969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042034" y="3733800"/>
            <a:ext cx="749166" cy="459581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49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Same</a:t>
            </a:r>
            <a:r>
              <a:rPr lang="fr-CH" dirty="0" smtClean="0"/>
              <a:t>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without</a:t>
            </a:r>
            <a:r>
              <a:rPr lang="fr-CH" dirty="0" smtClean="0"/>
              <a:t> </a:t>
            </a:r>
            <a:r>
              <a:rPr lang="fr-CH" dirty="0" err="1" smtClean="0"/>
              <a:t>stemming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286000"/>
            <a:ext cx="8763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2286000" y="3352800"/>
            <a:ext cx="609600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447675"/>
            <a:ext cx="8963025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066800" y="533400"/>
            <a:ext cx="457200" cy="2286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90500" y="3048000"/>
            <a:ext cx="647700" cy="3048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752600" y="3048000"/>
            <a:ext cx="647700" cy="3048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276600" y="4114800"/>
            <a:ext cx="647700" cy="3048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38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Wildcards/truncation : ?   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* stands for 0 or more characters</a:t>
            </a:r>
          </a:p>
          <a:p>
            <a:r>
              <a:rPr lang="en-US" dirty="0" smtClean="0"/>
              <a:t>? stands single character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err="1" smtClean="0"/>
              <a:t>te?t</a:t>
            </a:r>
            <a:r>
              <a:rPr lang="en-US" dirty="0" smtClean="0"/>
              <a:t> = test or text </a:t>
            </a:r>
          </a:p>
          <a:p>
            <a:pPr marL="0" indent="0">
              <a:buNone/>
            </a:pPr>
            <a:r>
              <a:rPr lang="en-US" dirty="0" smtClean="0"/>
              <a:t>		electric* = electrical; electricity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err="1" smtClean="0"/>
              <a:t>behavi</a:t>
            </a:r>
            <a:r>
              <a:rPr lang="en-US" dirty="0" smtClean="0"/>
              <a:t>*r = </a:t>
            </a:r>
            <a:r>
              <a:rPr lang="en-US" dirty="0" err="1" smtClean="0"/>
              <a:t>behaviour</a:t>
            </a:r>
            <a:r>
              <a:rPr lang="en-US" dirty="0" smtClean="0"/>
              <a:t> or behavior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micro?p</a:t>
            </a:r>
            <a:r>
              <a:rPr lang="en-US" dirty="0" smtClean="0"/>
              <a:t>* = </a:t>
            </a:r>
            <a:r>
              <a:rPr lang="en-US" dirty="0" err="1" smtClean="0"/>
              <a:t>microspeaker</a:t>
            </a:r>
            <a:r>
              <a:rPr lang="en-US" dirty="0" smtClean="0"/>
              <a:t>, </a:t>
            </a:r>
            <a:r>
              <a:rPr lang="en-US" dirty="0" err="1" smtClean="0"/>
              <a:t>microsporidial</a:t>
            </a:r>
            <a:r>
              <a:rPr lang="en-US" dirty="0" smtClean="0"/>
              <a:t>				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362200" y="2971800"/>
            <a:ext cx="5460980" cy="2304256"/>
          </a:xfrm>
          <a:prstGeom prst="rect">
            <a:avLst/>
          </a:prstGeom>
          <a:solidFill>
            <a:srgbClr val="00B0F0">
              <a:alpha val="22000"/>
            </a:srgbClr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3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An </a:t>
            </a:r>
            <a:r>
              <a:rPr lang="fr-CH" dirty="0" err="1" smtClean="0"/>
              <a:t>example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845" y="1968190"/>
            <a:ext cx="939642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-29634"/>
            <a:ext cx="8963025" cy="689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92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Complex queries:</a:t>
            </a:r>
          </a:p>
          <a:p>
            <a:pPr lvl="1"/>
            <a:r>
              <a:rPr lang="fr-CH" dirty="0"/>
              <a:t>Interfaces</a:t>
            </a:r>
          </a:p>
          <a:p>
            <a:pPr lvl="1"/>
            <a:r>
              <a:rPr lang="fr-CH" dirty="0" err="1"/>
              <a:t>Search</a:t>
            </a:r>
            <a:r>
              <a:rPr lang="fr-CH" dirty="0"/>
              <a:t> </a:t>
            </a:r>
            <a:r>
              <a:rPr lang="fr-CH" dirty="0" err="1"/>
              <a:t>syntax</a:t>
            </a:r>
            <a:endParaRPr lang="fr-CH" dirty="0"/>
          </a:p>
          <a:p>
            <a:pPr lvl="1"/>
            <a:r>
              <a:rPr lang="fr-CH" dirty="0"/>
              <a:t>Field </a:t>
            </a:r>
            <a:r>
              <a:rPr lang="fr-CH" dirty="0" err="1"/>
              <a:t>definition</a:t>
            </a:r>
            <a:endParaRPr lang="fr-CH" dirty="0"/>
          </a:p>
          <a:p>
            <a:r>
              <a:rPr lang="fr-CH" dirty="0" smtClean="0"/>
              <a:t>Q&amp;A</a:t>
            </a:r>
          </a:p>
          <a:p>
            <a:r>
              <a:rPr lang="fr-CH" dirty="0" err="1" smtClean="0"/>
              <a:t>Next</a:t>
            </a:r>
            <a:r>
              <a:rPr lang="fr-CH" dirty="0" smtClean="0"/>
              <a:t> </a:t>
            </a:r>
            <a:r>
              <a:rPr lang="fr-CH" dirty="0" err="1" smtClean="0"/>
              <a:t>webinar</a:t>
            </a:r>
            <a:endParaRPr lang="en-US" dirty="0"/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758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When</a:t>
            </a:r>
            <a:r>
              <a:rPr lang="fr-CH" dirty="0" smtClean="0"/>
              <a:t> </a:t>
            </a:r>
            <a:r>
              <a:rPr lang="fr-CH" dirty="0" err="1" smtClean="0"/>
              <a:t>should</a:t>
            </a:r>
            <a:r>
              <a:rPr lang="fr-CH" dirty="0" smtClean="0"/>
              <a:t> </a:t>
            </a:r>
            <a:r>
              <a:rPr lang="fr-CH" dirty="0" err="1" smtClean="0"/>
              <a:t>you</a:t>
            </a:r>
            <a:r>
              <a:rPr lang="fr-CH" dirty="0" smtClean="0"/>
              <a:t> use </a:t>
            </a:r>
            <a:r>
              <a:rPr lang="fr-CH" dirty="0" err="1" smtClean="0"/>
              <a:t>wildcards</a:t>
            </a:r>
            <a:r>
              <a:rPr lang="fr-CH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352925"/>
          </a:xfrm>
        </p:spPr>
        <p:txBody>
          <a:bodyPr/>
          <a:lstStyle/>
          <a:p>
            <a:r>
              <a:rPr lang="en-US" dirty="0" smtClean="0"/>
              <a:t>Spelling uncertainty, plural, tenses: </a:t>
            </a:r>
            <a:r>
              <a:rPr lang="en-US" dirty="0" err="1" smtClean="0"/>
              <a:t>tyre</a:t>
            </a:r>
            <a:r>
              <a:rPr lang="en-US" dirty="0" smtClean="0"/>
              <a:t> </a:t>
            </a:r>
            <a:r>
              <a:rPr lang="en-US" dirty="0"/>
              <a:t>vs. </a:t>
            </a:r>
            <a:r>
              <a:rPr lang="en-US" dirty="0" smtClean="0"/>
              <a:t>tire</a:t>
            </a:r>
          </a:p>
          <a:p>
            <a:pPr marL="0" indent="0">
              <a:buNone/>
            </a:pPr>
            <a:r>
              <a:rPr lang="en-US" dirty="0" smtClean="0"/>
              <a:t>      	t*re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Multiple spelling </a:t>
            </a:r>
            <a:r>
              <a:rPr lang="en-US" dirty="0"/>
              <a:t>variants </a:t>
            </a:r>
            <a:r>
              <a:rPr lang="en-US" dirty="0" smtClean="0"/>
              <a:t>are known: color </a:t>
            </a:r>
            <a:r>
              <a:rPr lang="en-US" dirty="0"/>
              <a:t>vs. </a:t>
            </a:r>
            <a:r>
              <a:rPr lang="en-US" dirty="0" err="1" smtClean="0"/>
              <a:t>colour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col*;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Uncertainty of foreign words:  University vs </a:t>
            </a:r>
            <a:r>
              <a:rPr lang="en-US" dirty="0" err="1"/>
              <a:t>Universität</a:t>
            </a:r>
            <a:r>
              <a:rPr lang="en-US" dirty="0"/>
              <a:t>        	</a:t>
            </a:r>
            <a:r>
              <a:rPr lang="en-US" dirty="0" err="1"/>
              <a:t>Universit</a:t>
            </a:r>
            <a:r>
              <a:rPr lang="en-US" dirty="0"/>
              <a:t>* Stuttgart).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Preferred </a:t>
            </a:r>
            <a:r>
              <a:rPr lang="en-US" dirty="0" smtClean="0"/>
              <a:t>option over stemming: electric </a:t>
            </a:r>
            <a:r>
              <a:rPr lang="en-US" dirty="0"/>
              <a:t>vs. </a:t>
            </a:r>
            <a:r>
              <a:rPr lang="en-US" dirty="0" smtClean="0"/>
              <a:t>electricity 	</a:t>
            </a:r>
            <a:r>
              <a:rPr lang="en-US" dirty="0" err="1" smtClean="0"/>
              <a:t>electri</a:t>
            </a:r>
            <a:r>
              <a:rPr lang="en-US" dirty="0" smtClean="0"/>
              <a:t>*; 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892098" y="1905000"/>
            <a:ext cx="304800" cy="228600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851210" y="3276600"/>
            <a:ext cx="304800" cy="228600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1003610" y="4495800"/>
            <a:ext cx="304800" cy="228600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985025" y="5791200"/>
            <a:ext cx="304800" cy="228600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66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Wildcard</a:t>
            </a:r>
            <a:r>
              <a:rPr lang="fr-CH" dirty="0" smtClean="0"/>
              <a:t> vs </a:t>
            </a:r>
            <a:r>
              <a:rPr lang="fr-CH" dirty="0" err="1" smtClean="0"/>
              <a:t>stemming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sure to think through the logic results before doing this as you may get unwanted words - for example:</a:t>
            </a:r>
            <a:br>
              <a:rPr lang="en-US" dirty="0"/>
            </a:br>
            <a:endParaRPr lang="en-US" dirty="0"/>
          </a:p>
          <a:p>
            <a:r>
              <a:rPr lang="en-US" dirty="0"/>
              <a:t>You might want </a:t>
            </a:r>
            <a:r>
              <a:rPr lang="en-US" i="1" dirty="0"/>
              <a:t>navy</a:t>
            </a:r>
            <a:r>
              <a:rPr lang="en-US" dirty="0"/>
              <a:t>, </a:t>
            </a:r>
            <a:r>
              <a:rPr lang="en-US" i="1" dirty="0"/>
              <a:t>navies</a:t>
            </a:r>
            <a:r>
              <a:rPr lang="en-US" dirty="0"/>
              <a:t> or </a:t>
            </a:r>
            <a:r>
              <a:rPr lang="en-US" i="1" dirty="0"/>
              <a:t>naval</a:t>
            </a:r>
            <a:r>
              <a:rPr lang="en-US" dirty="0"/>
              <a:t> so you decide to try NAV* as the root but you will also get </a:t>
            </a:r>
            <a:r>
              <a:rPr lang="en-US" i="1" dirty="0"/>
              <a:t>navigating</a:t>
            </a:r>
            <a:r>
              <a:rPr lang="en-US" dirty="0"/>
              <a:t>, </a:t>
            </a:r>
            <a:r>
              <a:rPr lang="en-US" i="1" dirty="0"/>
              <a:t>navigation</a:t>
            </a:r>
            <a:r>
              <a:rPr lang="en-US" dirty="0"/>
              <a:t>, etc.</a:t>
            </a:r>
            <a:br>
              <a:rPr lang="en-US" dirty="0"/>
            </a:br>
            <a:endParaRPr lang="en-US" dirty="0"/>
          </a:p>
          <a:p>
            <a:r>
              <a:rPr lang="en-US" dirty="0"/>
              <a:t>You are looking for </a:t>
            </a:r>
            <a:r>
              <a:rPr lang="en-US" i="1" dirty="0" smtClean="0"/>
              <a:t>electricity</a:t>
            </a:r>
            <a:r>
              <a:rPr lang="en-US" dirty="0" smtClean="0"/>
              <a:t> or </a:t>
            </a:r>
            <a:r>
              <a:rPr lang="en-US" i="1" dirty="0" smtClean="0"/>
              <a:t>electric</a:t>
            </a:r>
            <a:r>
              <a:rPr lang="en-US" dirty="0" smtClean="0"/>
              <a:t> </a:t>
            </a:r>
            <a:r>
              <a:rPr lang="en-US" dirty="0"/>
              <a:t>so you decide to try </a:t>
            </a:r>
            <a:r>
              <a:rPr lang="en-US" dirty="0" smtClean="0"/>
              <a:t>ELECT* </a:t>
            </a:r>
            <a:r>
              <a:rPr lang="en-US" dirty="0"/>
              <a:t>as the root/stem but you will also get </a:t>
            </a:r>
            <a:r>
              <a:rPr lang="en-US" i="1" dirty="0" smtClean="0"/>
              <a:t>electoral</a:t>
            </a:r>
            <a:r>
              <a:rPr lang="en-US" dirty="0" smtClean="0"/>
              <a:t>, </a:t>
            </a:r>
            <a:r>
              <a:rPr lang="en-US" dirty="0"/>
              <a:t>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57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/>
              <a:t>Fuzzy searches					</a:t>
            </a:r>
            <a:endParaRPr lang="en-US" altLang="en-US"/>
          </a:p>
        </p:txBody>
      </p:sp>
      <p:sp>
        <p:nvSpPr>
          <p:cNvPr id="3789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439" y="1905000"/>
            <a:ext cx="8229600" cy="4352925"/>
          </a:xfrm>
        </p:spPr>
        <p:txBody>
          <a:bodyPr/>
          <a:lstStyle/>
          <a:p>
            <a:r>
              <a:rPr lang="fr-CH" altLang="en-US" dirty="0"/>
              <a:t>Use of the tilde: </a:t>
            </a:r>
            <a:r>
              <a:rPr lang="fr-CH" altLang="en-US" dirty="0" smtClean="0"/>
              <a:t>~</a:t>
            </a:r>
          </a:p>
          <a:p>
            <a:endParaRPr lang="fr-CH" altLang="en-US" dirty="0"/>
          </a:p>
          <a:p>
            <a:r>
              <a:rPr lang="fr-CH" altLang="en-US" dirty="0" err="1"/>
              <a:t>Examples</a:t>
            </a:r>
            <a:r>
              <a:rPr lang="fr-CH" altLang="en-US" dirty="0"/>
              <a:t>:</a:t>
            </a:r>
          </a:p>
          <a:p>
            <a:pPr>
              <a:buFontTx/>
              <a:buNone/>
            </a:pPr>
            <a:r>
              <a:rPr lang="fr-CH" altLang="en-US" dirty="0"/>
              <a:t> </a:t>
            </a:r>
            <a:r>
              <a:rPr lang="fr-CH" altLang="en-US" dirty="0" err="1"/>
              <a:t>roam</a:t>
            </a:r>
            <a:r>
              <a:rPr lang="fr-CH" altLang="en-US" dirty="0"/>
              <a:t>~      		</a:t>
            </a:r>
            <a:r>
              <a:rPr lang="fr-CH" altLang="en-US" dirty="0" err="1"/>
              <a:t>foam</a:t>
            </a:r>
            <a:r>
              <a:rPr lang="fr-CH" altLang="en-US" dirty="0"/>
              <a:t> / </a:t>
            </a:r>
            <a:r>
              <a:rPr lang="fr-CH" altLang="en-US" dirty="0" err="1"/>
              <a:t>roams</a:t>
            </a:r>
            <a:endParaRPr lang="fr-CH" altLang="en-US" dirty="0"/>
          </a:p>
          <a:p>
            <a:pPr>
              <a:buFontTx/>
              <a:buNone/>
            </a:pPr>
            <a:endParaRPr lang="fr-CH" altLang="en-US" dirty="0"/>
          </a:p>
          <a:p>
            <a:pPr>
              <a:buFontTx/>
              <a:buNone/>
            </a:pPr>
            <a:r>
              <a:rPr lang="fr-CH" altLang="en-US" dirty="0" smtClean="0"/>
              <a:t>Roam~</a:t>
            </a:r>
            <a:r>
              <a:rPr lang="fr-CH" altLang="en-US" dirty="0" smtClean="0">
                <a:solidFill>
                  <a:srgbClr val="FF0000"/>
                </a:solidFill>
              </a:rPr>
              <a:t>0.8</a:t>
            </a:r>
          </a:p>
          <a:p>
            <a:pPr>
              <a:buFontTx/>
              <a:buNone/>
            </a:pPr>
            <a:endParaRPr lang="fr-CH" altLang="en-US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fr-CH" altLang="en-US" dirty="0" smtClean="0"/>
          </a:p>
          <a:p>
            <a:pPr>
              <a:buFontTx/>
              <a:buNone/>
            </a:pPr>
            <a:r>
              <a:rPr lang="fr-CH" altLang="en-US" dirty="0" smtClean="0"/>
              <a:t>      </a:t>
            </a:r>
            <a:r>
              <a:rPr lang="fr-CH" altLang="en-US" dirty="0" err="1" smtClean="0"/>
              <a:t>Useful</a:t>
            </a:r>
            <a:r>
              <a:rPr lang="fr-CH" altLang="en-US" dirty="0" smtClean="0"/>
              <a:t> </a:t>
            </a:r>
            <a:r>
              <a:rPr lang="fr-CH" altLang="en-US" dirty="0"/>
              <a:t>to </a:t>
            </a:r>
            <a:r>
              <a:rPr lang="fr-CH" altLang="en-US" dirty="0" err="1"/>
              <a:t>find</a:t>
            </a:r>
            <a:r>
              <a:rPr lang="fr-CH" altLang="en-US" dirty="0"/>
              <a:t> </a:t>
            </a:r>
            <a:r>
              <a:rPr lang="fr-CH" altLang="en-US" dirty="0" err="1"/>
              <a:t>misstpyed</a:t>
            </a:r>
            <a:r>
              <a:rPr lang="fr-CH" altLang="en-US" dirty="0"/>
              <a:t>, </a:t>
            </a:r>
            <a:r>
              <a:rPr lang="fr-CH" altLang="en-US" dirty="0" err="1"/>
              <a:t>misspelt</a:t>
            </a:r>
            <a:r>
              <a:rPr lang="fr-CH" altLang="en-US" dirty="0"/>
              <a:t> or mis-</a:t>
            </a:r>
            <a:r>
              <a:rPr lang="fr-CH" altLang="en-US" dirty="0" err="1"/>
              <a:t>OCRed</a:t>
            </a:r>
            <a:r>
              <a:rPr lang="fr-CH" altLang="en-US" dirty="0"/>
              <a:t> </a:t>
            </a:r>
            <a:r>
              <a:rPr lang="fr-CH" altLang="en-US" dirty="0" err="1"/>
              <a:t>words</a:t>
            </a:r>
            <a:endParaRPr lang="fr-CH" altLang="en-US" dirty="0"/>
          </a:p>
          <a:p>
            <a:pPr>
              <a:buFontTx/>
              <a:buNone/>
            </a:pP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1908175" y="3357563"/>
            <a:ext cx="11509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29200"/>
            <a:ext cx="914876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5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H" sz="2800" dirty="0" smtClean="0">
                <a:solidFill>
                  <a:srgbClr val="0070C0"/>
                </a:solidFill>
              </a:rPr>
              <a:t>Q: </a:t>
            </a:r>
            <a:r>
              <a:rPr lang="fr-CH" sz="2800" dirty="0" err="1" smtClean="0">
                <a:solidFill>
                  <a:srgbClr val="0070C0"/>
                </a:solidFill>
              </a:rPr>
              <a:t>when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you</a:t>
            </a:r>
            <a:r>
              <a:rPr lang="fr-CH" sz="2800" dirty="0" smtClean="0">
                <a:solidFill>
                  <a:srgbClr val="0070C0"/>
                </a:solidFill>
              </a:rPr>
              <a:t> use </a:t>
            </a:r>
            <a:r>
              <a:rPr lang="fr-CH" sz="2800" dirty="0" err="1" smtClean="0">
                <a:solidFill>
                  <a:srgbClr val="0070C0"/>
                </a:solidFill>
              </a:rPr>
              <a:t>wildcard</a:t>
            </a:r>
            <a:r>
              <a:rPr lang="fr-CH" sz="2800" dirty="0" smtClean="0">
                <a:solidFill>
                  <a:srgbClr val="0070C0"/>
                </a:solidFill>
              </a:rPr>
              <a:t>, …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964933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sp>
        <p:nvSpPr>
          <p:cNvPr id="1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5562600" cy="50565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The </a:t>
            </a:r>
            <a:r>
              <a:rPr lang="fr-CH" sz="2800" dirty="0" err="1" smtClean="0">
                <a:solidFill>
                  <a:srgbClr val="0070C0"/>
                </a:solidFill>
              </a:rPr>
              <a:t>results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retrieved</a:t>
            </a:r>
            <a:r>
              <a:rPr lang="fr-CH" sz="2800" dirty="0" smtClean="0">
                <a:solidFill>
                  <a:srgbClr val="0070C0"/>
                </a:solidFill>
              </a:rPr>
              <a:t> are all relevant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1905000" y="2743200"/>
            <a:ext cx="54102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Stemming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is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turned</a:t>
            </a:r>
            <a:r>
              <a:rPr lang="fr-CH" sz="2800" dirty="0" smtClean="0">
                <a:solidFill>
                  <a:srgbClr val="0070C0"/>
                </a:solidFill>
              </a:rPr>
              <a:t> off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3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chemeClr val="tx2"/>
                </a:solidFill>
              </a:rPr>
              <a:t>Q</a:t>
            </a:r>
            <a:r>
              <a:rPr lang="fr-CH" sz="2800" dirty="0" smtClean="0">
                <a:solidFill>
                  <a:srgbClr val="0070C0"/>
                </a:solidFill>
              </a:rPr>
              <a:t>: </a:t>
            </a:r>
            <a:r>
              <a:rPr lang="fr-CH" sz="2800" dirty="0" err="1">
                <a:solidFill>
                  <a:srgbClr val="0070C0"/>
                </a:solidFill>
              </a:rPr>
              <a:t>when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you</a:t>
            </a:r>
            <a:r>
              <a:rPr lang="fr-CH" sz="2800" dirty="0">
                <a:solidFill>
                  <a:srgbClr val="0070C0"/>
                </a:solidFill>
              </a:rPr>
              <a:t> use </a:t>
            </a:r>
            <a:r>
              <a:rPr lang="fr-CH" sz="2800" dirty="0" err="1" smtClean="0">
                <a:solidFill>
                  <a:srgbClr val="0070C0"/>
                </a:solidFill>
              </a:rPr>
              <a:t>wildcards</a:t>
            </a:r>
            <a:r>
              <a:rPr lang="fr-CH" sz="2800" dirty="0" smtClean="0">
                <a:solidFill>
                  <a:srgbClr val="0070C0"/>
                </a:solidFill>
              </a:rPr>
              <a:t>, </a:t>
            </a:r>
            <a:r>
              <a:rPr lang="fr-CH" sz="2800" dirty="0">
                <a:solidFill>
                  <a:srgbClr val="0070C0"/>
                </a:solidFill>
              </a:rPr>
              <a:t>…</a:t>
            </a:r>
            <a:endParaRPr lang="es-BO" sz="28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5486400" cy="50565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CH" sz="2800" dirty="0">
                <a:solidFill>
                  <a:srgbClr val="0070C0"/>
                </a:solidFill>
              </a:rPr>
              <a:t>The </a:t>
            </a:r>
            <a:r>
              <a:rPr lang="fr-CH" sz="2800" dirty="0" err="1">
                <a:solidFill>
                  <a:srgbClr val="0070C0"/>
                </a:solidFill>
              </a:rPr>
              <a:t>results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retrieved</a:t>
            </a:r>
            <a:r>
              <a:rPr lang="fr-CH" sz="2800" dirty="0">
                <a:solidFill>
                  <a:srgbClr val="0070C0"/>
                </a:solidFill>
              </a:rPr>
              <a:t> are all relevant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905000" y="2743200"/>
            <a:ext cx="54102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 err="1">
                <a:solidFill>
                  <a:srgbClr val="0070C0"/>
                </a:solidFill>
              </a:rPr>
              <a:t>Stemming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is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turned</a:t>
            </a:r>
            <a:r>
              <a:rPr lang="fr-CH" sz="2800" dirty="0">
                <a:solidFill>
                  <a:srgbClr val="0070C0"/>
                </a:solidFill>
              </a:rPr>
              <a:t> off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89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How to combine </a:t>
            </a:r>
            <a:r>
              <a:rPr lang="fr-CH" dirty="0" err="1" smtClean="0"/>
              <a:t>those</a:t>
            </a:r>
            <a:r>
              <a:rPr lang="fr-CH" dirty="0" smtClean="0"/>
              <a:t> keywords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638800"/>
          </a:xfrm>
        </p:spPr>
        <p:txBody>
          <a:bodyPr/>
          <a:lstStyle/>
          <a:p>
            <a:r>
              <a:rPr lang="fr-CH" dirty="0" err="1" smtClean="0"/>
              <a:t>Boolean</a:t>
            </a:r>
            <a:r>
              <a:rPr lang="fr-CH" dirty="0" smtClean="0"/>
              <a:t> </a:t>
            </a:r>
            <a:r>
              <a:rPr lang="fr-CH" dirty="0" err="1" smtClean="0"/>
              <a:t>logic</a:t>
            </a:r>
            <a:endParaRPr lang="fr-CH" dirty="0" smtClean="0"/>
          </a:p>
          <a:p>
            <a:pPr lvl="1"/>
            <a:r>
              <a:rPr lang="fr-CH" sz="1400" dirty="0" smtClean="0"/>
              <a:t>AND</a:t>
            </a:r>
          </a:p>
          <a:p>
            <a:pPr lvl="1"/>
            <a:r>
              <a:rPr lang="fr-CH" sz="1400" dirty="0" smtClean="0"/>
              <a:t>OR</a:t>
            </a:r>
          </a:p>
          <a:p>
            <a:pPr lvl="1"/>
            <a:r>
              <a:rPr lang="fr-CH" sz="1400" dirty="0" smtClean="0"/>
              <a:t>ANDNOT</a:t>
            </a:r>
          </a:p>
          <a:p>
            <a:pPr lvl="1"/>
            <a:r>
              <a:rPr lang="fr-CH" sz="1400" dirty="0" smtClean="0"/>
              <a:t>NOT</a:t>
            </a:r>
          </a:p>
          <a:p>
            <a:pPr lvl="1"/>
            <a:endParaRPr lang="fr-CH" dirty="0"/>
          </a:p>
          <a:p>
            <a:pPr marL="0" lvl="1" indent="457200"/>
            <a:r>
              <a:rPr lang="fr-CH" dirty="0" err="1" smtClean="0"/>
              <a:t>Proximity</a:t>
            </a:r>
            <a:r>
              <a:rPr lang="fr-CH" dirty="0" smtClean="0"/>
              <a:t> </a:t>
            </a:r>
            <a:r>
              <a:rPr lang="fr-CH" dirty="0" err="1" smtClean="0"/>
              <a:t>operators</a:t>
            </a:r>
            <a:endParaRPr lang="fr-CH" dirty="0" smtClean="0"/>
          </a:p>
          <a:p>
            <a:pPr marL="400050" lvl="2" indent="457200"/>
            <a:r>
              <a:rPr lang="fr-CH" sz="1400" dirty="0" smtClean="0"/>
              <a:t>NEAR</a:t>
            </a:r>
          </a:p>
          <a:p>
            <a:pPr marL="400050" lvl="2" indent="457200"/>
            <a:r>
              <a:rPr lang="fr-CH" sz="1400" dirty="0" smtClean="0"/>
              <a:t>BEFORE</a:t>
            </a:r>
          </a:p>
          <a:p>
            <a:pPr marL="400050" lvl="2" indent="0">
              <a:buNone/>
            </a:pPr>
            <a:endParaRPr lang="fr-CH" dirty="0" smtClean="0"/>
          </a:p>
          <a:p>
            <a:pPr marL="400050" lvl="2" indent="-400050"/>
            <a:r>
              <a:rPr lang="fr-CH" dirty="0" err="1" smtClean="0"/>
              <a:t>Weighting</a:t>
            </a:r>
            <a:r>
              <a:rPr lang="fr-CH" dirty="0" smtClean="0"/>
              <a:t> factor</a:t>
            </a:r>
          </a:p>
          <a:p>
            <a:pPr marL="0" lvl="2" indent="0">
              <a:buNone/>
            </a:pPr>
            <a:endParaRPr lang="fr-CH" dirty="0" smtClean="0"/>
          </a:p>
          <a:p>
            <a:pPr marL="400050" lvl="2" indent="-400050"/>
            <a:r>
              <a:rPr lang="fr-CH" dirty="0" err="1" smtClean="0"/>
              <a:t>Grouping</a:t>
            </a:r>
            <a:r>
              <a:rPr lang="fr-CH" dirty="0" smtClean="0"/>
              <a:t>/</a:t>
            </a:r>
            <a:r>
              <a:rPr lang="fr-CH" dirty="0" err="1" smtClean="0"/>
              <a:t>nesting</a:t>
            </a:r>
            <a:endParaRPr lang="fr-CH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32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</a:t>
            </a:r>
          </a:p>
          <a:p>
            <a:r>
              <a:rPr lang="en-US" dirty="0" smtClean="0"/>
              <a:t>OR</a:t>
            </a:r>
          </a:p>
          <a:p>
            <a:r>
              <a:rPr lang="en-US" dirty="0" smtClean="0"/>
              <a:t>NOT</a:t>
            </a:r>
          </a:p>
          <a:p>
            <a:r>
              <a:rPr lang="en-US" dirty="0" smtClean="0"/>
              <a:t>ANDNOT </a:t>
            </a:r>
          </a:p>
        </p:txBody>
      </p:sp>
      <p:pic>
        <p:nvPicPr>
          <p:cNvPr id="10242" name="Picture 2" descr="http://www.wired.com/images_blogs/thisdayintech/2010/11/George_Bool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00200"/>
            <a:ext cx="3733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39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ANDNOT - NOT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Use ANDNOT </a:t>
            </a:r>
            <a:r>
              <a:rPr lang="fr-CH" dirty="0" err="1" smtClean="0"/>
              <a:t>when</a:t>
            </a:r>
            <a:r>
              <a:rPr lang="fr-CH" dirty="0" smtClean="0"/>
              <a:t> </a:t>
            </a:r>
            <a:r>
              <a:rPr lang="fr-CH" dirty="0" err="1" smtClean="0"/>
              <a:t>searching</a:t>
            </a:r>
            <a:r>
              <a:rPr lang="fr-CH" dirty="0" smtClean="0"/>
              <a:t> A </a:t>
            </a:r>
            <a:r>
              <a:rPr lang="fr-CH" dirty="0" err="1" smtClean="0"/>
              <a:t>excluding</a:t>
            </a:r>
            <a:r>
              <a:rPr lang="fr-CH" dirty="0" smtClean="0"/>
              <a:t> B</a:t>
            </a:r>
          </a:p>
          <a:p>
            <a:pPr lvl="1"/>
            <a:r>
              <a:rPr lang="fr-CH" dirty="0" smtClean="0"/>
              <a:t>bicycle ANDNOT boat</a:t>
            </a:r>
          </a:p>
          <a:p>
            <a:pPr lvl="1"/>
            <a:endParaRPr lang="fr-CH" dirty="0"/>
          </a:p>
          <a:p>
            <a:pPr marL="0" lvl="1" indent="457200"/>
            <a:r>
              <a:rPr lang="fr-CH" dirty="0" smtClean="0"/>
              <a:t>Use NOT </a:t>
            </a:r>
            <a:r>
              <a:rPr lang="fr-CH" dirty="0" err="1" smtClean="0"/>
              <a:t>when</a:t>
            </a:r>
            <a:r>
              <a:rPr lang="fr-CH" dirty="0" smtClean="0"/>
              <a:t> </a:t>
            </a:r>
            <a:r>
              <a:rPr lang="fr-CH" dirty="0" err="1" smtClean="0"/>
              <a:t>searching</a:t>
            </a:r>
            <a:r>
              <a:rPr lang="fr-CH" dirty="0" smtClean="0"/>
              <a:t> all documents </a:t>
            </a:r>
            <a:r>
              <a:rPr lang="fr-CH" dirty="0" err="1" smtClean="0"/>
              <a:t>except</a:t>
            </a:r>
            <a:r>
              <a:rPr lang="fr-CH" dirty="0" smtClean="0"/>
              <a:t> A</a:t>
            </a:r>
          </a:p>
          <a:p>
            <a:pPr marL="400050" lvl="2" indent="457200"/>
            <a:r>
              <a:rPr lang="fr-CH" dirty="0" smtClean="0"/>
              <a:t>NOT(car AND bicycle AND boat)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5507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Boolean</a:t>
            </a:r>
            <a:r>
              <a:rPr lang="fr-CH" dirty="0" smtClean="0"/>
              <a:t> </a:t>
            </a:r>
            <a:r>
              <a:rPr lang="fr-CH" dirty="0" err="1" smtClean="0"/>
              <a:t>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Narrow, broad and related terms grouped together in proximity and related to other groups of terms expressing functionality or </a:t>
            </a:r>
            <a:r>
              <a:rPr lang="en-US" dirty="0" smtClean="0"/>
              <a:t>application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fr-CH" dirty="0" smtClean="0"/>
              <a:t>Are </a:t>
            </a:r>
            <a:r>
              <a:rPr lang="fr-CH" dirty="0" err="1" smtClean="0"/>
              <a:t>some</a:t>
            </a:r>
            <a:r>
              <a:rPr lang="fr-CH" dirty="0" smtClean="0"/>
              <a:t> </a:t>
            </a:r>
            <a:r>
              <a:rPr lang="fr-CH" dirty="0" err="1" smtClean="0"/>
              <a:t>words</a:t>
            </a:r>
            <a:r>
              <a:rPr lang="fr-CH" dirty="0" smtClean="0"/>
              <a:t> </a:t>
            </a:r>
            <a:r>
              <a:rPr lang="fr-CH" dirty="0" err="1" smtClean="0"/>
              <a:t>required</a:t>
            </a:r>
            <a:r>
              <a:rPr lang="fr-CH" dirty="0" smtClean="0"/>
              <a:t> to </a:t>
            </a:r>
            <a:r>
              <a:rPr lang="fr-CH" dirty="0" err="1" smtClean="0"/>
              <a:t>be</a:t>
            </a:r>
            <a:r>
              <a:rPr lang="fr-CH" dirty="0" smtClean="0"/>
              <a:t> in </a:t>
            </a:r>
            <a:r>
              <a:rPr lang="fr-CH" dirty="0" err="1" smtClean="0"/>
              <a:t>your</a:t>
            </a:r>
            <a:r>
              <a:rPr lang="fr-CH" dirty="0" smtClean="0"/>
              <a:t> </a:t>
            </a:r>
            <a:r>
              <a:rPr lang="fr-CH" dirty="0" err="1" smtClean="0"/>
              <a:t>results</a:t>
            </a:r>
            <a:r>
              <a:rPr lang="fr-CH" dirty="0" smtClean="0"/>
              <a:t>?</a:t>
            </a:r>
          </a:p>
          <a:p>
            <a:r>
              <a:rPr lang="fr-CH" dirty="0" smtClean="0"/>
              <a:t>Are </a:t>
            </a:r>
            <a:r>
              <a:rPr lang="fr-CH" dirty="0" err="1" smtClean="0"/>
              <a:t>any</a:t>
            </a:r>
            <a:r>
              <a:rPr lang="fr-CH" dirty="0" smtClean="0"/>
              <a:t> </a:t>
            </a:r>
            <a:r>
              <a:rPr lang="fr-CH" dirty="0" err="1" smtClean="0"/>
              <a:t>words</a:t>
            </a:r>
            <a:r>
              <a:rPr lang="fr-CH" dirty="0" smtClean="0"/>
              <a:t> to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excluded</a:t>
            </a:r>
            <a:r>
              <a:rPr lang="fr-CH" dirty="0" smtClean="0"/>
              <a:t>?</a:t>
            </a:r>
          </a:p>
          <a:p>
            <a:r>
              <a:rPr lang="fr-CH" dirty="0" err="1" smtClean="0"/>
              <a:t>Should</a:t>
            </a:r>
            <a:r>
              <a:rPr lang="fr-CH" dirty="0" smtClean="0"/>
              <a:t> </a:t>
            </a:r>
            <a:r>
              <a:rPr lang="fr-CH" dirty="0" err="1" smtClean="0"/>
              <a:t>words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near</a:t>
            </a:r>
            <a:r>
              <a:rPr lang="fr-CH" dirty="0" smtClean="0"/>
              <a:t>? How </a:t>
            </a:r>
            <a:r>
              <a:rPr lang="fr-CH" dirty="0" err="1" smtClean="0"/>
              <a:t>near</a:t>
            </a:r>
            <a:r>
              <a:rPr lang="fr-CH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35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Proximity</a:t>
            </a:r>
            <a:r>
              <a:rPr lang="fr-CH" dirty="0" smtClean="0"/>
              <a:t> </a:t>
            </a:r>
            <a:r>
              <a:rPr lang="fr-CH" dirty="0" err="1" smtClean="0"/>
              <a:t>operator</a:t>
            </a:r>
            <a:r>
              <a:rPr lang="fr-CH" dirty="0" smtClean="0"/>
              <a:t> NEAR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Proximity</a:t>
            </a:r>
            <a:r>
              <a:rPr lang="fr-CH" dirty="0" smtClean="0"/>
              <a:t> </a:t>
            </a:r>
            <a:r>
              <a:rPr lang="fr-CH" dirty="0" err="1" smtClean="0"/>
              <a:t>searching</a:t>
            </a:r>
            <a:endParaRPr lang="fr-CH" dirty="0" smtClean="0"/>
          </a:p>
          <a:p>
            <a:endParaRPr lang="fr-CH" dirty="0"/>
          </a:p>
          <a:p>
            <a:r>
              <a:rPr lang="fr-CH" dirty="0" err="1" smtClean="0"/>
              <a:t>Find</a:t>
            </a:r>
            <a:r>
              <a:rPr lang="fr-CH" dirty="0" smtClean="0"/>
              <a:t> </a:t>
            </a:r>
            <a:r>
              <a:rPr lang="fr-CH" dirty="0" err="1" smtClean="0"/>
              <a:t>words</a:t>
            </a:r>
            <a:r>
              <a:rPr lang="fr-CH" dirty="0" smtClean="0"/>
              <a:t> </a:t>
            </a:r>
            <a:r>
              <a:rPr lang="fr-CH" dirty="0" err="1" smtClean="0"/>
              <a:t>that</a:t>
            </a:r>
            <a:r>
              <a:rPr lang="fr-CH" dirty="0" smtClean="0"/>
              <a:t> are </a:t>
            </a:r>
            <a:r>
              <a:rPr lang="fr-CH" dirty="0" err="1" smtClean="0"/>
              <a:t>next</a:t>
            </a:r>
            <a:r>
              <a:rPr lang="fr-CH" dirty="0" smtClean="0"/>
              <a:t> to </a:t>
            </a:r>
            <a:r>
              <a:rPr lang="fr-CH" dirty="0" err="1" smtClean="0"/>
              <a:t>each</a:t>
            </a:r>
            <a:r>
              <a:rPr lang="fr-CH" dirty="0" smtClean="0"/>
              <a:t> </a:t>
            </a:r>
            <a:r>
              <a:rPr lang="fr-CH" dirty="0" err="1" smtClean="0"/>
              <a:t>other</a:t>
            </a:r>
            <a:r>
              <a:rPr lang="fr-CH" dirty="0" smtClean="0"/>
              <a:t> </a:t>
            </a:r>
          </a:p>
          <a:p>
            <a:endParaRPr lang="fr-CH" dirty="0"/>
          </a:p>
          <a:p>
            <a:r>
              <a:rPr lang="fr-CH" dirty="0" smtClean="0"/>
              <a:t>NEAR2 = 2 </a:t>
            </a:r>
            <a:r>
              <a:rPr lang="fr-CH" dirty="0" err="1" smtClean="0"/>
              <a:t>defines</a:t>
            </a:r>
            <a:r>
              <a:rPr lang="fr-CH" dirty="0" smtClean="0"/>
              <a:t> the maximum </a:t>
            </a:r>
            <a:r>
              <a:rPr lang="fr-CH" dirty="0" err="1" smtClean="0"/>
              <a:t>number</a:t>
            </a:r>
            <a:r>
              <a:rPr lang="fr-CH" dirty="0" smtClean="0"/>
              <a:t> of </a:t>
            </a:r>
            <a:r>
              <a:rPr lang="fr-CH" dirty="0" err="1" smtClean="0"/>
              <a:t>word</a:t>
            </a:r>
            <a:r>
              <a:rPr lang="fr-CH" dirty="0" smtClean="0"/>
              <a:t> gaps </a:t>
            </a:r>
            <a:r>
              <a:rPr lang="fr-CH" dirty="0" err="1" smtClean="0"/>
              <a:t>between</a:t>
            </a:r>
            <a:r>
              <a:rPr lang="fr-CH" dirty="0" smtClean="0"/>
              <a:t> 2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3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Complex queries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The “complexity” of queries will depend on: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Skills</a:t>
            </a:r>
          </a:p>
          <a:p>
            <a:pPr lvl="1"/>
            <a:r>
              <a:rPr lang="en-US" dirty="0" smtClean="0"/>
              <a:t>Experience level </a:t>
            </a:r>
            <a:endParaRPr lang="en-US" dirty="0"/>
          </a:p>
          <a:p>
            <a:pPr marL="457200" lvl="1" indent="0">
              <a:buNone/>
            </a:pPr>
            <a:endParaRPr lang="fr-CH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859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NEAR: 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carbon AND wheel       118,828 results</a:t>
            </a:r>
          </a:p>
          <a:p>
            <a:endParaRPr lang="en-US" dirty="0"/>
          </a:p>
          <a:p>
            <a:r>
              <a:rPr lang="en-US" dirty="0"/>
              <a:t>"wheels made of carbon</a:t>
            </a:r>
            <a:r>
              <a:rPr lang="en-US" dirty="0" smtClean="0"/>
              <a:t>",</a:t>
            </a:r>
          </a:p>
          <a:p>
            <a:r>
              <a:rPr lang="en-US" dirty="0" smtClean="0"/>
              <a:t> </a:t>
            </a:r>
            <a:r>
              <a:rPr lang="en-US" dirty="0"/>
              <a:t>"carbon may be used to make said </a:t>
            </a:r>
            <a:r>
              <a:rPr lang="en-US" dirty="0" smtClean="0"/>
              <a:t>wheel“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carbon NEAR10 wheel         3.020 results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3203848" y="3277742"/>
            <a:ext cx="360040" cy="144016"/>
          </a:xfrm>
          <a:prstGeom prst="rightArrow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3885790" y="5457924"/>
            <a:ext cx="360040" cy="144016"/>
          </a:xfrm>
          <a:prstGeom prst="rightArrow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39552" y="1772816"/>
            <a:ext cx="5328592" cy="432048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/>
          <p:cNvSpPr/>
          <p:nvPr/>
        </p:nvSpPr>
        <p:spPr bwMode="auto">
          <a:xfrm>
            <a:off x="499241" y="3133726"/>
            <a:ext cx="5328592" cy="432048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59996" y="5263376"/>
            <a:ext cx="5785048" cy="432048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3314" name="Picture 2" descr="Control Tech Clincher 451 Series Full Carbon Wheel for Foldering Bike, Black, 20-In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-152400"/>
            <a:ext cx="3819525" cy="324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9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Proximity search: BEFORE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order of terms is significant.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79712" y="3162436"/>
            <a:ext cx="3430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altLang="en-US" b="1" dirty="0" err="1" smtClean="0"/>
              <a:t>trunk</a:t>
            </a:r>
            <a:r>
              <a:rPr lang="fr-CH" altLang="en-US" b="1" dirty="0" smtClean="0"/>
              <a:t> BEFORE </a:t>
            </a:r>
            <a:r>
              <a:rPr lang="fr-CH" altLang="en-US" b="1" dirty="0" err="1" smtClean="0"/>
              <a:t>cutting</a:t>
            </a:r>
            <a:endParaRPr lang="en-US" altLang="en-US" b="1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907704" y="2996952"/>
            <a:ext cx="3600400" cy="720080"/>
          </a:xfrm>
          <a:prstGeom prst="rect">
            <a:avLst/>
          </a:prstGeom>
          <a:solidFill>
            <a:srgbClr val="00B0F0">
              <a:alpha val="21000"/>
            </a:srgbClr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95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An </a:t>
            </a:r>
            <a:r>
              <a:rPr lang="fr-CH" dirty="0" err="1" smtClean="0"/>
              <a:t>example</a:t>
            </a:r>
            <a:endParaRPr lang="en-US" dirty="0"/>
          </a:p>
        </p:txBody>
      </p:sp>
      <p:pic>
        <p:nvPicPr>
          <p:cNvPr id="11266" name="Picture 2" descr="https://i.ytimg.com/vi/nuuPI2hyt6M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79119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01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4" y="0"/>
            <a:ext cx="587975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87915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752600" y="2133600"/>
            <a:ext cx="5486400" cy="30480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19200" y="5410200"/>
            <a:ext cx="3276600" cy="30480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447800" y="3200400"/>
            <a:ext cx="2362200" cy="30480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828800" y="533400"/>
            <a:ext cx="457200" cy="2286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828800" y="609600"/>
            <a:ext cx="533400" cy="304800"/>
          </a:xfrm>
          <a:prstGeom prst="ellipse">
            <a:avLst/>
          </a:prstGeom>
          <a:solidFill>
            <a:srgbClr val="FF0000">
              <a:alpha val="2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352800" y="533400"/>
            <a:ext cx="533400" cy="304800"/>
          </a:xfrm>
          <a:prstGeom prst="ellipse">
            <a:avLst/>
          </a:prstGeom>
          <a:solidFill>
            <a:srgbClr val="FF0000">
              <a:alpha val="2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69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6400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3505200" y="685800"/>
            <a:ext cx="533400" cy="304800"/>
          </a:xfrm>
          <a:prstGeom prst="ellipse">
            <a:avLst/>
          </a:prstGeom>
          <a:solidFill>
            <a:srgbClr val="FF0000">
              <a:alpha val="2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905000" y="685800"/>
            <a:ext cx="533400" cy="304800"/>
          </a:xfrm>
          <a:prstGeom prst="ellipse">
            <a:avLst/>
          </a:prstGeom>
          <a:solidFill>
            <a:srgbClr val="FF0000">
              <a:alpha val="2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81371"/>
            <a:ext cx="8229600" cy="548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914400" y="5029200"/>
            <a:ext cx="3276600" cy="30480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09600" y="3276600"/>
            <a:ext cx="3276600" cy="30480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00100" y="1524000"/>
            <a:ext cx="3276600" cy="30480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47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^ caret = weighting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result but ranking will be different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04153" y="3198168"/>
            <a:ext cx="3138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touch^3 AND polarize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604153" y="3140968"/>
            <a:ext cx="3138039" cy="648072"/>
          </a:xfrm>
          <a:prstGeom prst="rect">
            <a:avLst/>
          </a:prstGeom>
          <a:solidFill>
            <a:srgbClr val="00B0F0">
              <a:alpha val="21000"/>
            </a:srgbClr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88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34" y="0"/>
            <a:ext cx="87058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39" y="990600"/>
            <a:ext cx="8991600" cy="525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1219200" y="1066219"/>
            <a:ext cx="457200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40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16" y="59055"/>
            <a:ext cx="87058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73" y="1295400"/>
            <a:ext cx="87249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1143000" y="1295400"/>
            <a:ext cx="457200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21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304800"/>
            <a:ext cx="3352800" cy="5821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52" y="0"/>
            <a:ext cx="4488216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452296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>
            <a:off x="4520082" y="0"/>
            <a:ext cx="51918" cy="6858000"/>
          </a:xfrm>
          <a:prstGeom prst="line">
            <a:avLst/>
          </a:prstGeom>
          <a:noFill/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9"/>
          <p:cNvSpPr/>
          <p:nvPr/>
        </p:nvSpPr>
        <p:spPr bwMode="auto">
          <a:xfrm>
            <a:off x="0" y="228600"/>
            <a:ext cx="9144000" cy="12192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0" y="1447800"/>
            <a:ext cx="9144000" cy="10668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0" y="2514600"/>
            <a:ext cx="9144000" cy="9906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0" y="3505200"/>
            <a:ext cx="9144000" cy="8382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-20052" y="4343400"/>
            <a:ext cx="9164052" cy="9144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-23636" y="5229922"/>
            <a:ext cx="9167636" cy="12192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57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Grouping</a:t>
            </a:r>
            <a:endParaRPr 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7276068" cy="508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28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Q:Would </a:t>
            </a:r>
            <a:r>
              <a:rPr lang="fr-CH" sz="2800" dirty="0" err="1" smtClean="0">
                <a:solidFill>
                  <a:srgbClr val="0070C0"/>
                </a:solidFill>
              </a:rPr>
              <a:t>consider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yourself</a:t>
            </a:r>
            <a:r>
              <a:rPr lang="fr-CH" sz="2800" dirty="0" smtClean="0">
                <a:solidFill>
                  <a:srgbClr val="0070C0"/>
                </a:solidFill>
              </a:rPr>
              <a:t> as a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964933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sp>
        <p:nvSpPr>
          <p:cNvPr id="1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7543800" cy="5056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Beginner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seacher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1798321" y="2743200"/>
            <a:ext cx="72390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Expert </a:t>
            </a:r>
            <a:r>
              <a:rPr lang="fr-CH" sz="2800" dirty="0" err="1" smtClean="0">
                <a:solidFill>
                  <a:srgbClr val="0070C0"/>
                </a:solidFill>
              </a:rPr>
              <a:t>searcher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19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 err="1" smtClean="0"/>
              <a:t>Grouping</a:t>
            </a:r>
            <a:r>
              <a:rPr lang="fr-CH" altLang="en-US" dirty="0" smtClean="0"/>
              <a:t>/</a:t>
            </a:r>
            <a:r>
              <a:rPr lang="fr-CH" altLang="en-US" dirty="0" err="1" smtClean="0"/>
              <a:t>nesting</a:t>
            </a:r>
            <a:endParaRPr lang="en-US" alt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altLang="en-US" dirty="0" err="1"/>
              <a:t>Solar</a:t>
            </a:r>
            <a:r>
              <a:rPr lang="fr-CH" altLang="en-US" dirty="0"/>
              <a:t> OR (</a:t>
            </a:r>
            <a:r>
              <a:rPr lang="fr-CH" altLang="en-US" dirty="0" err="1"/>
              <a:t>wind</a:t>
            </a:r>
            <a:r>
              <a:rPr lang="fr-CH" altLang="en-US" dirty="0"/>
              <a:t> AND turbine)</a:t>
            </a:r>
          </a:p>
          <a:p>
            <a:r>
              <a:rPr lang="fr-CH" altLang="en-US" dirty="0"/>
              <a:t>(</a:t>
            </a:r>
            <a:r>
              <a:rPr lang="fr-CH" altLang="en-US" dirty="0" err="1"/>
              <a:t>solar</a:t>
            </a:r>
            <a:r>
              <a:rPr lang="fr-CH" altLang="en-US" dirty="0"/>
              <a:t> OR </a:t>
            </a:r>
            <a:r>
              <a:rPr lang="fr-CH" altLang="en-US" dirty="0" err="1"/>
              <a:t>wind</a:t>
            </a:r>
            <a:r>
              <a:rPr lang="fr-CH" altLang="en-US" dirty="0"/>
              <a:t>) AND turbine</a:t>
            </a:r>
          </a:p>
          <a:p>
            <a:pPr>
              <a:buFontTx/>
              <a:buNone/>
            </a:pPr>
            <a:endParaRPr lang="fr-CH" altLang="en-US" dirty="0"/>
          </a:p>
          <a:p>
            <a:r>
              <a:rPr lang="fr-CH" altLang="en-US" dirty="0"/>
              <a:t>EN_TI: </a:t>
            </a:r>
            <a:r>
              <a:rPr lang="fr-CH" altLang="en-US" dirty="0" err="1"/>
              <a:t>electric</a:t>
            </a:r>
            <a:r>
              <a:rPr lang="fr-CH" altLang="en-US" dirty="0"/>
              <a:t> car</a:t>
            </a:r>
          </a:p>
          <a:p>
            <a:pPr>
              <a:buFontTx/>
              <a:buNone/>
            </a:pPr>
            <a:r>
              <a:rPr lang="fr-CH" altLang="en-US" dirty="0"/>
              <a:t> </a:t>
            </a:r>
            <a:r>
              <a:rPr lang="fr-CH" altLang="en-US" dirty="0" err="1"/>
              <a:t>electric</a:t>
            </a:r>
            <a:r>
              <a:rPr lang="fr-CH" altLang="en-US" dirty="0"/>
              <a:t> </a:t>
            </a:r>
            <a:r>
              <a:rPr lang="fr-CH" altLang="en-US" dirty="0" err="1"/>
              <a:t>will</a:t>
            </a:r>
            <a:r>
              <a:rPr lang="fr-CH" altLang="en-US" dirty="0"/>
              <a:t> </a:t>
            </a:r>
            <a:r>
              <a:rPr lang="fr-CH" altLang="en-US" dirty="0" err="1"/>
              <a:t>be</a:t>
            </a:r>
            <a:r>
              <a:rPr lang="fr-CH" altLang="en-US" dirty="0"/>
              <a:t> </a:t>
            </a:r>
            <a:r>
              <a:rPr lang="fr-CH" altLang="en-US" dirty="0" err="1"/>
              <a:t>searched</a:t>
            </a:r>
            <a:r>
              <a:rPr lang="fr-CH" altLang="en-US" dirty="0"/>
              <a:t> in English </a:t>
            </a:r>
            <a:r>
              <a:rPr lang="fr-CH" altLang="en-US" dirty="0" err="1"/>
              <a:t>title</a:t>
            </a:r>
            <a:r>
              <a:rPr lang="fr-CH" altLang="en-US" dirty="0"/>
              <a:t> </a:t>
            </a:r>
            <a:r>
              <a:rPr lang="fr-CH" altLang="en-US" dirty="0" smtClean="0"/>
              <a:t>but car in </a:t>
            </a:r>
            <a:r>
              <a:rPr lang="fr-CH" altLang="en-US" dirty="0"/>
              <a:t>all </a:t>
            </a:r>
            <a:r>
              <a:rPr lang="fr-CH" altLang="en-US" dirty="0" err="1"/>
              <a:t>fields</a:t>
            </a:r>
            <a:endParaRPr lang="fr-CH" altLang="en-US" dirty="0"/>
          </a:p>
          <a:p>
            <a:pPr>
              <a:buFontTx/>
              <a:buNone/>
            </a:pPr>
            <a:endParaRPr lang="fr-CH" altLang="en-US" dirty="0"/>
          </a:p>
          <a:p>
            <a:r>
              <a:rPr lang="fr-CH" altLang="en-US" dirty="0"/>
              <a:t>EN_TI: (</a:t>
            </a:r>
            <a:r>
              <a:rPr lang="fr-CH" altLang="en-US" dirty="0" err="1"/>
              <a:t>electric</a:t>
            </a:r>
            <a:r>
              <a:rPr lang="fr-CH" altLang="en-US" dirty="0"/>
              <a:t> car)</a:t>
            </a:r>
          </a:p>
          <a:p>
            <a:pPr>
              <a:buFontTx/>
              <a:buNone/>
            </a:pPr>
            <a:r>
              <a:rPr lang="fr-CH" altLang="en-US" dirty="0" err="1"/>
              <a:t>Both</a:t>
            </a:r>
            <a:r>
              <a:rPr lang="fr-CH" altLang="en-US" dirty="0"/>
              <a:t> </a:t>
            </a:r>
            <a:r>
              <a:rPr lang="fr-CH" altLang="en-US" dirty="0" err="1"/>
              <a:t>electric</a:t>
            </a:r>
            <a:r>
              <a:rPr lang="fr-CH" altLang="en-US" dirty="0"/>
              <a:t> and car </a:t>
            </a:r>
            <a:r>
              <a:rPr lang="fr-CH" altLang="en-US" dirty="0" err="1"/>
              <a:t>will</a:t>
            </a:r>
            <a:r>
              <a:rPr lang="fr-CH" altLang="en-US" dirty="0"/>
              <a:t> </a:t>
            </a:r>
            <a:r>
              <a:rPr lang="fr-CH" altLang="en-US" dirty="0" err="1"/>
              <a:t>be</a:t>
            </a:r>
            <a:r>
              <a:rPr lang="fr-CH" altLang="en-US" dirty="0"/>
              <a:t> </a:t>
            </a:r>
            <a:r>
              <a:rPr lang="fr-CH" altLang="en-US" dirty="0" err="1"/>
              <a:t>searched</a:t>
            </a:r>
            <a:r>
              <a:rPr lang="fr-CH" altLang="en-US" dirty="0"/>
              <a:t> in the English </a:t>
            </a:r>
            <a:r>
              <a:rPr lang="fr-CH" altLang="en-US" dirty="0" err="1"/>
              <a:t>title</a:t>
            </a:r>
            <a:endParaRPr lang="fr-CH" altLang="en-US" dirty="0"/>
          </a:p>
          <a:p>
            <a:pPr>
              <a:buFontTx/>
              <a:buNone/>
            </a:pPr>
            <a:endParaRPr lang="fr-CH" altLang="en-US" dirty="0"/>
          </a:p>
          <a:p>
            <a:pPr>
              <a:buFontTx/>
              <a:buNone/>
            </a:pPr>
            <a:endParaRPr lang="fr-CH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329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/>
            </a:r>
            <a:br>
              <a:rPr lang="fr-CH" dirty="0" smtClean="0"/>
            </a:br>
            <a:r>
              <a:rPr lang="fr-CH" dirty="0" err="1" smtClean="0"/>
              <a:t>Where</a:t>
            </a:r>
            <a:r>
              <a:rPr lang="fr-CH" dirty="0" smtClean="0"/>
              <a:t> to </a:t>
            </a:r>
            <a:r>
              <a:rPr lang="fr-CH" dirty="0" err="1" smtClean="0"/>
              <a:t>search</a:t>
            </a:r>
            <a:r>
              <a:rPr lang="fr-CH" dirty="0" smtClean="0"/>
              <a:t>: Fields </a:t>
            </a:r>
            <a:r>
              <a:rPr lang="fr-CH" dirty="0"/>
              <a:t/>
            </a:r>
            <a:br>
              <a:rPr lang="fr-CH" dirty="0"/>
            </a:br>
            <a:r>
              <a:rPr lang="fr-CH" dirty="0" smtClean="0"/>
              <a:t>				</a:t>
            </a:r>
            <a:r>
              <a:rPr lang="fr-CH" sz="800" dirty="0" smtClean="0"/>
              <a:t>Source</a:t>
            </a:r>
            <a:r>
              <a:rPr lang="fr-CH" sz="800" dirty="0"/>
              <a:t>: http://spicewallpaper.blogspot.ch/2012/08/green-fields-with-blue-sky.html</a:t>
            </a:r>
            <a:r>
              <a:rPr lang="es-BO" dirty="0"/>
              <a:t/>
            </a:r>
            <a:br>
              <a:rPr lang="es-BO" dirty="0"/>
            </a:br>
            <a:endParaRPr lang="en-US" dirty="0"/>
          </a:p>
        </p:txBody>
      </p:sp>
      <p:pic>
        <p:nvPicPr>
          <p:cNvPr id="4" name="Picture 2" descr="D:\Users\ammann\Pictures\Nature_Fields_Green_field_under_blue_sky_016242_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1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08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fields</a:t>
            </a:r>
            <a:endParaRPr lang="es-BO" dirty="0"/>
          </a:p>
        </p:txBody>
      </p:sp>
      <p:pic>
        <p:nvPicPr>
          <p:cNvPr id="4" name="Picture -1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8" y="1365504"/>
            <a:ext cx="75914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2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 err="1" smtClean="0"/>
              <a:t>Examples</a:t>
            </a:r>
            <a:endParaRPr lang="en-US" alt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altLang="en-US" dirty="0"/>
              <a:t>FP = front page</a:t>
            </a:r>
          </a:p>
          <a:p>
            <a:r>
              <a:rPr lang="fr-CH" altLang="en-US" dirty="0"/>
              <a:t>ALL = all </a:t>
            </a:r>
            <a:r>
              <a:rPr lang="fr-CH" altLang="en-US" dirty="0" err="1"/>
              <a:t>fields</a:t>
            </a:r>
            <a:endParaRPr lang="fr-CH" altLang="en-US" dirty="0"/>
          </a:p>
          <a:p>
            <a:r>
              <a:rPr lang="fr-CH" altLang="en-US" dirty="0" smtClean="0"/>
              <a:t>ALL_NAMES </a:t>
            </a:r>
            <a:r>
              <a:rPr lang="fr-CH" altLang="en-US" dirty="0"/>
              <a:t>= all </a:t>
            </a:r>
            <a:r>
              <a:rPr lang="fr-CH" altLang="en-US" dirty="0" err="1" smtClean="0"/>
              <a:t>names</a:t>
            </a:r>
            <a:endParaRPr lang="fr-CH" altLang="en-US" dirty="0"/>
          </a:p>
          <a:p>
            <a:r>
              <a:rPr lang="fr-CH" altLang="en-US" dirty="0"/>
              <a:t>IC = IPC</a:t>
            </a:r>
          </a:p>
          <a:p>
            <a:r>
              <a:rPr lang="fr-CH" altLang="en-US" dirty="0"/>
              <a:t>DP = publication date</a:t>
            </a:r>
          </a:p>
          <a:p>
            <a:r>
              <a:rPr lang="fr-CH" altLang="en-US" dirty="0"/>
              <a:t>CTR = country </a:t>
            </a:r>
            <a:r>
              <a:rPr lang="fr-CH" altLang="en-US" dirty="0" err="1"/>
              <a:t>either</a:t>
            </a:r>
            <a:r>
              <a:rPr lang="fr-CH" altLang="en-US" dirty="0"/>
              <a:t> WO or country </a:t>
            </a:r>
            <a:r>
              <a:rPr lang="fr-CH" altLang="en-US" dirty="0" err="1"/>
              <a:t>from</a:t>
            </a:r>
            <a:r>
              <a:rPr lang="fr-CH" altLang="en-US" dirty="0"/>
              <a:t> </a:t>
            </a:r>
            <a:r>
              <a:rPr lang="fr-CH" altLang="en-US" dirty="0" err="1"/>
              <a:t>nat</a:t>
            </a:r>
            <a:r>
              <a:rPr lang="fr-CH" altLang="en-US" dirty="0"/>
              <a:t> collection</a:t>
            </a:r>
          </a:p>
          <a:p>
            <a:r>
              <a:rPr lang="fr-CH" altLang="en-US" dirty="0"/>
              <a:t>NPCC= national phase entry</a:t>
            </a:r>
          </a:p>
          <a:p>
            <a:r>
              <a:rPr lang="fr-CH" altLang="en-US" dirty="0"/>
              <a:t>AN = </a:t>
            </a:r>
            <a:r>
              <a:rPr lang="fr-CH" altLang="en-US" dirty="0" err="1"/>
              <a:t>origin</a:t>
            </a:r>
            <a:r>
              <a:rPr lang="fr-CH" altLang="en-US" dirty="0"/>
              <a:t> of PCT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703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New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839200" cy="5638800"/>
          </a:xfrm>
        </p:spPr>
        <p:txBody>
          <a:bodyPr/>
          <a:lstStyle/>
          <a:p>
            <a:r>
              <a:rPr lang="en-US" sz="1600" b="1" dirty="0"/>
              <a:t>ISA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 </a:t>
            </a:r>
            <a:r>
              <a:rPr lang="en-US" sz="1600" dirty="0" smtClean="0"/>
              <a:t>ST.3 </a:t>
            </a:r>
            <a:r>
              <a:rPr lang="en-US" sz="1600" dirty="0"/>
              <a:t>Office code of the patent authority that performed the preliminary search report</a:t>
            </a:r>
          </a:p>
          <a:p>
            <a:pPr marL="0" indent="0">
              <a:buNone/>
            </a:pPr>
            <a:r>
              <a:rPr lang="en-US" sz="1600" i="1" u="sng" dirty="0" smtClean="0"/>
              <a:t>ISA:US </a:t>
            </a:r>
            <a:r>
              <a:rPr lang="en-US" sz="1600" i="1" u="sng" dirty="0"/>
              <a:t>and OF:WO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 </a:t>
            </a:r>
          </a:p>
          <a:p>
            <a:r>
              <a:rPr lang="en-US" sz="1600" b="1" dirty="0"/>
              <a:t>ISR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For </a:t>
            </a:r>
            <a:r>
              <a:rPr lang="en-US" sz="1600" dirty="0"/>
              <a:t>an ISR document in status filed (ISR): Report </a:t>
            </a:r>
            <a:r>
              <a:rPr lang="en-US" sz="1600" dirty="0" smtClean="0"/>
              <a:t>; if </a:t>
            </a:r>
            <a:r>
              <a:rPr lang="en-US" sz="1600" dirty="0"/>
              <a:t>there is an Article 17(2)(a) declaration in status filed (A172A): Declaration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i="1" u="sng" dirty="0" err="1" smtClean="0"/>
              <a:t>ISR:declaration</a:t>
            </a:r>
            <a:r>
              <a:rPr lang="en-US" sz="1600" i="1" u="sng" dirty="0" smtClean="0"/>
              <a:t> </a:t>
            </a:r>
            <a:r>
              <a:rPr lang="en-US" sz="1600" i="1" u="sng" dirty="0"/>
              <a:t>and OF:WO</a:t>
            </a:r>
            <a:endParaRPr lang="en-US" sz="1600" dirty="0"/>
          </a:p>
          <a:p>
            <a:pPr marL="0" indent="0">
              <a:buNone/>
            </a:pPr>
            <a:r>
              <a:rPr lang="en-US" sz="1600" i="1" dirty="0"/>
              <a:t> </a:t>
            </a:r>
            <a:endParaRPr lang="en-US" sz="1600" dirty="0"/>
          </a:p>
          <a:p>
            <a:r>
              <a:rPr lang="en-US" sz="1600" b="1" dirty="0" smtClean="0"/>
              <a:t>SIS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If </a:t>
            </a:r>
            <a:r>
              <a:rPr lang="en-US" sz="1600" dirty="0"/>
              <a:t>any Supplementary International Search Report has been received, show status “</a:t>
            </a:r>
            <a:r>
              <a:rPr lang="en-US" sz="1600" dirty="0" err="1"/>
              <a:t>report</a:t>
            </a:r>
            <a:r>
              <a:rPr lang="en-US" sz="1600" dirty="0" err="1" smtClean="0"/>
              <a:t>”;If</a:t>
            </a:r>
            <a:r>
              <a:rPr lang="en-US" sz="1600" dirty="0" smtClean="0"/>
              <a:t> </a:t>
            </a:r>
            <a:r>
              <a:rPr lang="en-US" sz="1600" dirty="0"/>
              <a:t>no SIS Reports or Declarations are on file, show status “None</a:t>
            </a:r>
            <a:r>
              <a:rPr lang="en-US" sz="1600" dirty="0" smtClean="0"/>
              <a:t>” </a:t>
            </a:r>
            <a:r>
              <a:rPr lang="en-US" sz="1600" i="1" u="sng" dirty="0" err="1"/>
              <a:t>SIS:report</a:t>
            </a:r>
            <a:r>
              <a:rPr lang="en-US" sz="1600" i="1" u="sng" dirty="0"/>
              <a:t> and </a:t>
            </a:r>
            <a:r>
              <a:rPr lang="en-US" sz="1600" i="1" u="sng" dirty="0" smtClean="0"/>
              <a:t>OF:WO</a:t>
            </a:r>
            <a:endParaRPr lang="en-US" sz="1600" dirty="0"/>
          </a:p>
          <a:p>
            <a:pPr marL="0" indent="0">
              <a:buNone/>
            </a:pPr>
            <a:r>
              <a:rPr lang="en-US" sz="1600" i="1" dirty="0"/>
              <a:t> </a:t>
            </a:r>
            <a:endParaRPr lang="en-US" sz="1600" dirty="0"/>
          </a:p>
          <a:p>
            <a:r>
              <a:rPr lang="en-US" sz="1600" b="1" dirty="0"/>
              <a:t>IPE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If </a:t>
            </a:r>
            <a:r>
              <a:rPr lang="en-US" sz="1600" dirty="0"/>
              <a:t>there is an IPER in status filed (IPER or IPRP2) and the time limit for making the report visible to Patentscope has passed: Report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i="1" u="sng" dirty="0" err="1" smtClean="0"/>
              <a:t>IPE:report</a:t>
            </a:r>
            <a:r>
              <a:rPr lang="en-US" sz="1600" i="1" u="sng" dirty="0" smtClean="0"/>
              <a:t> </a:t>
            </a:r>
            <a:r>
              <a:rPr lang="en-US" sz="1600" i="1" u="sng" dirty="0"/>
              <a:t>and OF:WO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77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Fields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CH" altLang="en-US" dirty="0" smtClean="0"/>
              <a:t>Basic </a:t>
            </a:r>
            <a:r>
              <a:rPr lang="fr-CH" altLang="en-US" dirty="0" err="1" smtClean="0"/>
              <a:t>fields</a:t>
            </a:r>
            <a:r>
              <a:rPr lang="fr-CH" altLang="en-US" dirty="0" smtClean="0"/>
              <a:t>: </a:t>
            </a:r>
            <a:r>
              <a:rPr lang="fr-CH" altLang="en-US" dirty="0" err="1" smtClean="0"/>
              <a:t>elements</a:t>
            </a:r>
            <a:r>
              <a:rPr lang="fr-CH" altLang="en-US" dirty="0" smtClean="0"/>
              <a:t> of a patent document</a:t>
            </a:r>
          </a:p>
          <a:p>
            <a:pPr>
              <a:lnSpc>
                <a:spcPct val="90000"/>
              </a:lnSpc>
            </a:pPr>
            <a:r>
              <a:rPr lang="fr-CH" altLang="en-US" dirty="0" err="1" smtClean="0"/>
              <a:t>Derived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fields</a:t>
            </a:r>
            <a:endParaRPr lang="en-US" alt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fr-CH" altLang="en-US" dirty="0" smtClean="0"/>
          </a:p>
          <a:p>
            <a:pPr>
              <a:lnSpc>
                <a:spcPct val="90000"/>
              </a:lnSpc>
            </a:pPr>
            <a:r>
              <a:rPr lang="fr-CH" altLang="en-US" dirty="0" smtClean="0"/>
              <a:t>2 </a:t>
            </a:r>
            <a:r>
              <a:rPr lang="fr-CH" altLang="en-US" dirty="0" err="1" smtClean="0"/>
              <a:t>letter</a:t>
            </a:r>
            <a:r>
              <a:rPr lang="fr-CH" altLang="en-US" dirty="0" smtClean="0"/>
              <a:t> code = </a:t>
            </a:r>
            <a:r>
              <a:rPr lang="fr-CH" altLang="en-US" dirty="0" err="1" smtClean="0"/>
              <a:t>individual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field</a:t>
            </a:r>
            <a:endParaRPr lang="fr-CH" altLang="en-US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fr-CH" altLang="en-US" dirty="0" smtClean="0"/>
              <a:t>EN_TI  	FR_AB 	 ES_DE_S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CH" altLang="en-US" dirty="0" smtClean="0"/>
              <a:t>Convention: </a:t>
            </a:r>
            <a:r>
              <a:rPr lang="fr-CH" altLang="en-US" dirty="0" err="1" smtClean="0"/>
              <a:t>language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specified</a:t>
            </a:r>
            <a:r>
              <a:rPr lang="fr-CH" altLang="en-US" dirty="0" smtClean="0"/>
              <a:t> by 2 </a:t>
            </a:r>
            <a:r>
              <a:rPr lang="fr-CH" altLang="en-US" dirty="0" err="1" smtClean="0"/>
              <a:t>letters</a:t>
            </a:r>
            <a:endParaRPr lang="fr-CH" altLang="en-US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fr-CH" altLang="en-US" dirty="0" smtClean="0"/>
              <a:t>		          if not </a:t>
            </a:r>
            <a:r>
              <a:rPr lang="fr-CH" altLang="en-US" dirty="0" err="1" smtClean="0"/>
              <a:t>specified</a:t>
            </a:r>
            <a:r>
              <a:rPr lang="fr-CH" altLang="en-US" dirty="0" smtClean="0"/>
              <a:t> all </a:t>
            </a:r>
            <a:r>
              <a:rPr lang="fr-CH" altLang="en-US" dirty="0" err="1" smtClean="0"/>
              <a:t>languages</a:t>
            </a:r>
            <a:r>
              <a:rPr lang="fr-CH" altLang="en-US" dirty="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CH" altLang="en-US" dirty="0" smtClean="0"/>
              <a:t>S = </a:t>
            </a:r>
            <a:r>
              <a:rPr lang="fr-CH" altLang="en-US" dirty="0" err="1" smtClean="0"/>
              <a:t>stemmed</a:t>
            </a:r>
            <a:endParaRPr lang="fr-CH" alt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fr-CH" altLang="en-US" dirty="0" smtClean="0"/>
          </a:p>
          <a:p>
            <a:pPr>
              <a:lnSpc>
                <a:spcPct val="90000"/>
              </a:lnSpc>
            </a:pPr>
            <a:r>
              <a:rPr lang="fr-CH" altLang="en-US" b="1" dirty="0" smtClean="0"/>
              <a:t>:</a:t>
            </a:r>
            <a:r>
              <a:rPr lang="fr-CH" altLang="en-US" dirty="0" smtClean="0"/>
              <a:t> to </a:t>
            </a:r>
            <a:r>
              <a:rPr lang="fr-CH" altLang="en-US" dirty="0" err="1" smtClean="0"/>
              <a:t>separate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term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without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any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space</a:t>
            </a:r>
            <a:endParaRPr lang="en-US" alt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fr-CH" alt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fr-CH" altLang="en-US" sz="2000" dirty="0" smtClean="0"/>
          </a:p>
          <a:p>
            <a:pPr>
              <a:lnSpc>
                <a:spcPct val="90000"/>
              </a:lnSpc>
              <a:buFontTx/>
              <a:buNone/>
            </a:pPr>
            <a:endParaRPr lang="fr-CH" alt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45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Intuitive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PCTHavingThirdPartyObservations</a:t>
            </a:r>
            <a:endParaRPr lang="en-US" dirty="0"/>
          </a:p>
          <a:p>
            <a:r>
              <a:rPr lang="en-US" dirty="0"/>
              <a:t>PCTPublishedLastWeek</a:t>
            </a:r>
          </a:p>
          <a:p>
            <a:r>
              <a:rPr lang="en-US" dirty="0"/>
              <a:t>PCTHavingApplicantFromUS </a:t>
            </a:r>
            <a:endParaRPr lang="en-US" dirty="0" smtClean="0"/>
          </a:p>
          <a:p>
            <a:r>
              <a:rPr lang="en-US" dirty="0"/>
              <a:t>DP:Last1Year</a:t>
            </a:r>
          </a:p>
          <a:p>
            <a:r>
              <a:rPr lang="en-US" dirty="0"/>
              <a:t>DP:[Today-1Week TO Today]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23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7162800" cy="192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568" y="2187308"/>
            <a:ext cx="5796632" cy="446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599"/>
            <a:ext cx="9107476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52400" y="3657600"/>
            <a:ext cx="8610600" cy="304800"/>
          </a:xfrm>
          <a:prstGeom prst="rect">
            <a:avLst/>
          </a:prstGeom>
          <a:solidFill>
            <a:srgbClr val="FF0000">
              <a:alpha val="3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34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Fields: golden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EN_ALL = default field  </a:t>
            </a:r>
            <a:r>
              <a:rPr lang="en-US" dirty="0"/>
              <a:t> </a:t>
            </a:r>
            <a:r>
              <a:rPr lang="en-US" dirty="0" smtClean="0"/>
              <a:t>    field indicator not required</a:t>
            </a:r>
          </a:p>
          <a:p>
            <a:r>
              <a:rPr lang="en-US" dirty="0"/>
              <a:t>F</a:t>
            </a:r>
            <a:r>
              <a:rPr lang="en-US" dirty="0" smtClean="0"/>
              <a:t>ield name followed by : ":" or "/" </a:t>
            </a:r>
          </a:p>
          <a:p>
            <a:r>
              <a:rPr lang="en-US" dirty="0" smtClean="0"/>
              <a:t>The field is only valid for the term that it directly precedes, so the query:</a:t>
            </a:r>
          </a:p>
          <a:p>
            <a:pPr marL="0" indent="0">
              <a:buNone/>
            </a:pPr>
            <a:r>
              <a:rPr lang="en-US" dirty="0" smtClean="0"/>
              <a:t>    EN_TI:("wind turbine" AND electric) solar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Results: </a:t>
            </a:r>
            <a:r>
              <a:rPr lang="en-US" b="1" dirty="0" smtClean="0"/>
              <a:t>"wind turbine" AND electric</a:t>
            </a:r>
            <a:r>
              <a:rPr lang="en-US" dirty="0" smtClean="0"/>
              <a:t> in the title field.      </a:t>
            </a:r>
            <a:r>
              <a:rPr lang="en-US" b="1" dirty="0" smtClean="0"/>
              <a:t>"solar"</a:t>
            </a:r>
            <a:r>
              <a:rPr lang="en-US" dirty="0" smtClean="0"/>
              <a:t> in the default field (EN_ALL ).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4067944" y="1888998"/>
            <a:ext cx="360040" cy="216024"/>
          </a:xfrm>
          <a:prstGeom prst="rightArrow">
            <a:avLst/>
          </a:prstGeom>
          <a:solidFill>
            <a:srgbClr val="00B0F0"/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107504" y="4437112"/>
            <a:ext cx="360040" cy="216024"/>
          </a:xfrm>
          <a:prstGeom prst="rightArrow">
            <a:avLst/>
          </a:prstGeom>
          <a:solidFill>
            <a:srgbClr val="00B0F0"/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55576" y="3501008"/>
            <a:ext cx="6048672" cy="504056"/>
          </a:xfrm>
          <a:prstGeom prst="rect">
            <a:avLst/>
          </a:prstGeom>
          <a:solidFill>
            <a:srgbClr val="00B0F0">
              <a:alpha val="26000"/>
            </a:srgbClr>
          </a:solidFill>
          <a:ln w="1587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00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Date </a:t>
            </a:r>
            <a:r>
              <a:rPr lang="fr-CH" dirty="0" err="1" smtClean="0"/>
              <a:t>search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Simple:</a:t>
            </a:r>
          </a:p>
          <a:p>
            <a:pPr lvl="1"/>
            <a:r>
              <a:rPr lang="fr-CH" dirty="0" smtClean="0"/>
              <a:t>DP:01.02.2000</a:t>
            </a:r>
          </a:p>
          <a:p>
            <a:pPr lvl="1"/>
            <a:r>
              <a:rPr lang="fr-CH" dirty="0" smtClean="0"/>
              <a:t>DP:20000201</a:t>
            </a:r>
          </a:p>
          <a:p>
            <a:pPr lvl="1"/>
            <a:r>
              <a:rPr lang="fr-CH" dirty="0" smtClean="0"/>
              <a:t>DP:02.2000</a:t>
            </a:r>
          </a:p>
          <a:p>
            <a:pPr lvl="1"/>
            <a:r>
              <a:rPr lang="fr-CH" dirty="0" smtClean="0"/>
              <a:t>DP:200002</a:t>
            </a:r>
          </a:p>
          <a:p>
            <a:pPr lvl="1"/>
            <a:r>
              <a:rPr lang="fr-CH" dirty="0" smtClean="0"/>
              <a:t>DP:2000 </a:t>
            </a:r>
          </a:p>
          <a:p>
            <a:pPr lvl="1"/>
            <a:endParaRPr lang="fr-CH" dirty="0" smtClean="0"/>
          </a:p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39643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599"/>
            <a:ext cx="9144000" cy="405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525604" y="3055572"/>
            <a:ext cx="1066800" cy="38857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2 interfaces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46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Range </a:t>
            </a:r>
            <a:r>
              <a:rPr lang="fr-CH" dirty="0" err="1" smtClean="0"/>
              <a:t>search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Range:</a:t>
            </a:r>
          </a:p>
          <a:p>
            <a:pPr lvl="1"/>
            <a:r>
              <a:rPr lang="fr-CH" dirty="0" smtClean="0"/>
              <a:t>DP:[01.01.2000 TO 01.01.2001]</a:t>
            </a:r>
          </a:p>
          <a:p>
            <a:pPr lvl="1"/>
            <a:endParaRPr lang="fr-CH" dirty="0"/>
          </a:p>
          <a:p>
            <a:pPr lvl="1"/>
            <a:endParaRPr lang="fr-CH" dirty="0" smtClean="0"/>
          </a:p>
          <a:p>
            <a:pPr marL="285750" lvl="1"/>
            <a:r>
              <a:rPr lang="fr-CH" dirty="0" smtClean="0"/>
              <a:t>Can </a:t>
            </a:r>
            <a:r>
              <a:rPr lang="fr-CH" dirty="0" err="1" smtClean="0"/>
              <a:t>also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used</a:t>
            </a:r>
            <a:r>
              <a:rPr lang="fr-CH" dirty="0" smtClean="0"/>
              <a:t> to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non-date</a:t>
            </a:r>
            <a:r>
              <a:rPr lang="fr-CH" dirty="0" smtClean="0"/>
              <a:t> </a:t>
            </a:r>
            <a:r>
              <a:rPr lang="fr-CH" dirty="0" err="1" smtClean="0"/>
              <a:t>fields</a:t>
            </a:r>
            <a:endParaRPr lang="fr-CH" dirty="0" smtClean="0"/>
          </a:p>
          <a:p>
            <a:pPr marL="685800" lvl="2"/>
            <a:r>
              <a:rPr lang="fr-CH" dirty="0" smtClean="0"/>
              <a:t>IN: {Smith to Terence}</a:t>
            </a:r>
          </a:p>
        </p:txBody>
      </p:sp>
    </p:spTree>
    <p:extLst>
      <p:ext uri="{BB962C8B-B14F-4D97-AF65-F5344CB8AC3E}">
        <p14:creationId xmlns:p14="http://schemas.microsoft.com/office/powerpoint/2010/main" val="141915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 the </a:t>
            </a:r>
            <a:r>
              <a:rPr lang="fr-CH" i="1" dirty="0" smtClean="0"/>
              <a:t>Publication Date </a:t>
            </a:r>
            <a:r>
              <a:rPr lang="fr-CH" dirty="0" err="1" smtClean="0"/>
              <a:t>field</a:t>
            </a:r>
            <a:r>
              <a:rPr lang="fr-CH" dirty="0" smtClean="0"/>
              <a:t>: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5715000"/>
          </a:xfrm>
        </p:spPr>
        <p:txBody>
          <a:bodyPr/>
          <a:lstStyle/>
          <a:p>
            <a:r>
              <a:rPr lang="es-BO" sz="1600" i="1" dirty="0" err="1" smtClean="0"/>
              <a:t>Examples</a:t>
            </a:r>
            <a:endParaRPr lang="es-BO" sz="1600" i="1" dirty="0" smtClean="0"/>
          </a:p>
          <a:p>
            <a:pPr marL="0" indent="0">
              <a:buNone/>
            </a:pPr>
            <a:r>
              <a:rPr lang="es-BO" sz="1600" i="1" dirty="0" err="1" smtClean="0"/>
              <a:t>DP:today</a:t>
            </a:r>
            <a:r>
              <a:rPr lang="es-BO" sz="1600" dirty="0"/>
              <a:t/>
            </a:r>
            <a:br>
              <a:rPr lang="es-BO" sz="1600" dirty="0"/>
            </a:br>
            <a:r>
              <a:rPr lang="es-BO" sz="1600" i="1" dirty="0"/>
              <a:t>DP:today-3days</a:t>
            </a:r>
            <a:r>
              <a:rPr lang="es-BO" sz="1600" dirty="0"/>
              <a:t/>
            </a:r>
            <a:br>
              <a:rPr lang="es-BO" sz="1600" dirty="0"/>
            </a:br>
            <a:r>
              <a:rPr lang="es-BO" sz="1600" i="1" dirty="0"/>
              <a:t>DP:today-1Week</a:t>
            </a:r>
            <a:r>
              <a:rPr lang="es-BO" sz="1600" dirty="0"/>
              <a:t/>
            </a:r>
            <a:br>
              <a:rPr lang="es-BO" sz="1600" dirty="0"/>
            </a:br>
            <a:r>
              <a:rPr lang="es-BO" sz="1600" i="1" dirty="0"/>
              <a:t>DP:today-2Years</a:t>
            </a:r>
            <a:endParaRPr lang="es-BO" sz="1600" dirty="0"/>
          </a:p>
          <a:p>
            <a:pPr marL="0" indent="0">
              <a:buNone/>
            </a:pPr>
            <a:r>
              <a:rPr lang="es-BO" sz="1600" dirty="0"/>
              <a:t> </a:t>
            </a:r>
          </a:p>
          <a:p>
            <a:r>
              <a:rPr lang="es-BO" sz="1600" dirty="0" smtClean="0"/>
              <a:t>Time</a:t>
            </a:r>
            <a:r>
              <a:rPr lang="es-BO" sz="1600" dirty="0"/>
              <a:t> </a:t>
            </a:r>
            <a:r>
              <a:rPr lang="es-BO" sz="1600" dirty="0" err="1" smtClean="0"/>
              <a:t>ranges</a:t>
            </a:r>
            <a:r>
              <a:rPr lang="es-BO" sz="1600" dirty="0" smtClean="0"/>
              <a:t>:</a:t>
            </a:r>
            <a:endParaRPr lang="es-BO" sz="1600" dirty="0"/>
          </a:p>
          <a:p>
            <a:pPr marL="0" indent="0">
              <a:buNone/>
            </a:pPr>
            <a:r>
              <a:rPr lang="es-BO" sz="1600" dirty="0"/>
              <a:t/>
            </a:r>
            <a:br>
              <a:rPr lang="es-BO" sz="1600" dirty="0"/>
            </a:br>
            <a:r>
              <a:rPr lang="es-BO" sz="1600" i="1" dirty="0"/>
              <a:t>DP:[today-1Year TO </a:t>
            </a:r>
            <a:r>
              <a:rPr lang="es-BO" sz="1600" i="1" dirty="0" err="1"/>
              <a:t>today</a:t>
            </a:r>
            <a:r>
              <a:rPr lang="es-BO" sz="1600" i="1" dirty="0"/>
              <a:t>]</a:t>
            </a:r>
            <a:r>
              <a:rPr lang="es-BO" sz="1600" dirty="0"/>
              <a:t/>
            </a:r>
            <a:br>
              <a:rPr lang="es-BO" sz="1600" dirty="0"/>
            </a:br>
            <a:r>
              <a:rPr lang="es-BO" sz="1600" i="1" dirty="0"/>
              <a:t>DP:[today-3Years TO today-1year]</a:t>
            </a:r>
            <a:endParaRPr lang="es-BO" sz="1600" dirty="0"/>
          </a:p>
          <a:p>
            <a:pPr marL="0" indent="0">
              <a:buNone/>
            </a:pPr>
            <a:endParaRPr lang="es-BO" sz="1600" dirty="0"/>
          </a:p>
          <a:p>
            <a:r>
              <a:rPr lang="es-BO" sz="1600" dirty="0" err="1"/>
              <a:t>Simplified</a:t>
            </a:r>
            <a:r>
              <a:rPr lang="es-BO" sz="1600" dirty="0"/>
              <a:t> time </a:t>
            </a:r>
            <a:r>
              <a:rPr lang="es-BO" sz="1600" dirty="0" err="1"/>
              <a:t>period</a:t>
            </a:r>
            <a:r>
              <a:rPr lang="es-BO" sz="1600" dirty="0"/>
              <a:t> </a:t>
            </a:r>
            <a:r>
              <a:rPr lang="es-BO" sz="1600" dirty="0" err="1"/>
              <a:t>ranges</a:t>
            </a:r>
            <a:r>
              <a:rPr lang="es-BO" sz="1600" dirty="0"/>
              <a:t> </a:t>
            </a:r>
            <a:r>
              <a:rPr lang="es-BO" sz="1600" dirty="0" smtClean="0"/>
              <a:t>:</a:t>
            </a:r>
            <a:endParaRPr lang="es-BO" sz="1600" dirty="0"/>
          </a:p>
          <a:p>
            <a:pPr marL="0" indent="0">
              <a:buNone/>
            </a:pPr>
            <a:r>
              <a:rPr lang="es-BO" sz="1600" dirty="0"/>
              <a:t> </a:t>
            </a:r>
          </a:p>
          <a:p>
            <a:pPr marL="0" indent="0">
              <a:buNone/>
            </a:pPr>
            <a:r>
              <a:rPr lang="es-BO" sz="1600" i="1" dirty="0" smtClean="0"/>
              <a:t>DP:Last3Days</a:t>
            </a:r>
            <a:r>
              <a:rPr lang="es-BO" sz="1600" dirty="0"/>
              <a:t/>
            </a:r>
            <a:br>
              <a:rPr lang="es-BO" sz="1600" dirty="0"/>
            </a:br>
            <a:r>
              <a:rPr lang="es-BO" sz="1600" i="1" dirty="0"/>
              <a:t>DP:Last2Weeks</a:t>
            </a:r>
            <a:r>
              <a:rPr lang="es-BO" sz="1600" dirty="0"/>
              <a:t/>
            </a:r>
            <a:br>
              <a:rPr lang="es-BO" sz="1600" dirty="0"/>
            </a:br>
            <a:r>
              <a:rPr lang="es-BO" sz="1600" i="1" dirty="0"/>
              <a:t>DP:Last1Year</a:t>
            </a:r>
            <a:endParaRPr lang="es-BO" sz="1600" dirty="0"/>
          </a:p>
          <a:p>
            <a:pPr marL="0" indent="0">
              <a:buNone/>
            </a:pPr>
            <a:endParaRPr lang="es-BO" sz="1600" dirty="0"/>
          </a:p>
          <a:p>
            <a:r>
              <a:rPr lang="es-BO" sz="1600" dirty="0" err="1" smtClean="0"/>
              <a:t>Last</a:t>
            </a:r>
            <a:r>
              <a:rPr lang="es-BO" sz="1600" dirty="0" smtClean="0"/>
              <a:t> </a:t>
            </a:r>
            <a:r>
              <a:rPr lang="es-BO" sz="1600" dirty="0" err="1" smtClean="0"/>
              <a:t>Publications</a:t>
            </a:r>
            <a:r>
              <a:rPr lang="es-BO" sz="1600" dirty="0" smtClean="0"/>
              <a:t> </a:t>
            </a:r>
            <a:r>
              <a:rPr lang="es-BO" sz="1600" dirty="0" err="1" smtClean="0"/>
              <a:t>published</a:t>
            </a:r>
            <a:r>
              <a:rPr lang="es-BO" sz="1600" dirty="0" smtClean="0"/>
              <a:t> :</a:t>
            </a:r>
            <a:r>
              <a:rPr lang="es-BO" sz="1600" dirty="0"/>
              <a:t> </a:t>
            </a:r>
          </a:p>
          <a:p>
            <a:pPr marL="0" indent="0">
              <a:buNone/>
            </a:pPr>
            <a:r>
              <a:rPr lang="es-BO" sz="1600" i="1" dirty="0" err="1" smtClean="0"/>
              <a:t>DP:pct_lastpubdate</a:t>
            </a:r>
            <a:r>
              <a:rPr lang="es-BO" sz="1600" dirty="0"/>
              <a:t/>
            </a:r>
            <a:br>
              <a:rPr lang="es-BO" sz="1600" dirty="0"/>
            </a:br>
            <a:r>
              <a:rPr lang="es-BO" sz="1600" i="1" dirty="0" err="1"/>
              <a:t>DP:pct_lastpubdate</a:t>
            </a:r>
            <a:r>
              <a:rPr lang="es-BO" sz="1600" i="1" dirty="0"/>
              <a:t> and PA:"</a:t>
            </a:r>
            <a:r>
              <a:rPr lang="es-BO" sz="1600" i="1" dirty="0" err="1"/>
              <a:t>University</a:t>
            </a:r>
            <a:r>
              <a:rPr lang="es-BO" sz="1600" i="1" dirty="0"/>
              <a:t> of Paris"</a:t>
            </a:r>
            <a:endParaRPr lang="es-BO" sz="1600" dirty="0"/>
          </a:p>
          <a:p>
            <a:pPr marL="0" indent="0">
              <a:buNone/>
            </a:pP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09655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IPC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IC :A</a:t>
            </a:r>
            <a:endParaRPr lang="es-BO" dirty="0"/>
          </a:p>
          <a:p>
            <a:r>
              <a:rPr lang="en-US" dirty="0"/>
              <a:t>IC :A47</a:t>
            </a:r>
            <a:endParaRPr lang="es-BO" dirty="0"/>
          </a:p>
          <a:p>
            <a:r>
              <a:rPr lang="en-US" dirty="0"/>
              <a:t>IC :A47L</a:t>
            </a:r>
            <a:endParaRPr lang="es-BO" dirty="0"/>
          </a:p>
          <a:p>
            <a:r>
              <a:rPr lang="en-US" dirty="0"/>
              <a:t>IC :A47L1</a:t>
            </a:r>
            <a:endParaRPr lang="es-BO" dirty="0"/>
          </a:p>
          <a:p>
            <a:r>
              <a:rPr lang="en-US" dirty="0"/>
              <a:t>IC:A47L11</a:t>
            </a:r>
            <a:endParaRPr lang="es-BO" dirty="0"/>
          </a:p>
          <a:p>
            <a:r>
              <a:rPr lang="en-US" dirty="0"/>
              <a:t>IC:A47L11/03</a:t>
            </a:r>
            <a:endParaRPr lang="es-BO" dirty="0"/>
          </a:p>
          <a:p>
            <a:pPr marL="0" indent="0">
              <a:buNone/>
            </a:pP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11540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fr-CH" dirty="0" err="1" smtClean="0"/>
              <a:t>grant</a:t>
            </a:r>
            <a:endParaRPr lang="es-BO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69663"/>
            <a:ext cx="77724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55" y="1669663"/>
            <a:ext cx="7839046" cy="396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066800" y="3387530"/>
            <a:ext cx="1219200" cy="310957"/>
          </a:xfrm>
          <a:prstGeom prst="rect">
            <a:avLst/>
          </a:prstGeom>
          <a:solidFill>
            <a:srgbClr val="FF0000">
              <a:alpha val="69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16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fr-CH" dirty="0" err="1" smtClean="0"/>
              <a:t>grant</a:t>
            </a:r>
            <a:endParaRPr lang="es-BO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7715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" y="3962400"/>
            <a:ext cx="81057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5715000" y="4800600"/>
            <a:ext cx="1371600" cy="381000"/>
          </a:xfrm>
          <a:prstGeom prst="ellipse">
            <a:avLst/>
          </a:prstGeom>
          <a:solidFill>
            <a:srgbClr val="FF0000">
              <a:alpha val="39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25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fr-CH" sz="3000" dirty="0" err="1" smtClean="0"/>
              <a:t>licensing</a:t>
            </a:r>
            <a:r>
              <a:rPr lang="fr-CH" sz="3000" dirty="0" smtClean="0"/>
              <a:t> + 3rd party observation</a:t>
            </a:r>
            <a:endParaRPr lang="es-BO" sz="3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77914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00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74295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685800" y="6019800"/>
            <a:ext cx="7086600" cy="838200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74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0"/>
            <a:ext cx="7405687" cy="678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671513" y="2895600"/>
            <a:ext cx="7177087" cy="381000"/>
          </a:xfrm>
          <a:prstGeom prst="rect">
            <a:avLst/>
          </a:prstGeom>
          <a:solidFill>
            <a:srgbClr val="FF0000">
              <a:alpha val="4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17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last pub + </a:t>
            </a:r>
            <a:r>
              <a:rPr lang="fr-CH" dirty="0" err="1" smtClean="0"/>
              <a:t>applicant</a:t>
            </a:r>
            <a:endParaRPr lang="es-BO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252172"/>
            <a:ext cx="7239000" cy="19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048000"/>
            <a:ext cx="7401074" cy="389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2895600" y="3657600"/>
            <a:ext cx="609600" cy="358768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895600" y="3389376"/>
            <a:ext cx="609600" cy="3587683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548215" y="3381942"/>
            <a:ext cx="990600" cy="3587683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74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national phase entry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All applications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entered</a:t>
            </a:r>
            <a:r>
              <a:rPr lang="fr-CH" dirty="0" smtClean="0"/>
              <a:t> national phase in China in 2012</a:t>
            </a:r>
            <a:endParaRPr lang="es-B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895600"/>
            <a:ext cx="77914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39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Advanced or Field </a:t>
            </a:r>
            <a:r>
              <a:rPr lang="fr-CH" dirty="0" err="1" smtClean="0"/>
              <a:t>Combination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54" y="1371600"/>
            <a:ext cx="6091237" cy="17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418" y="3142682"/>
            <a:ext cx="6888613" cy="3436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87154" y="1295400"/>
            <a:ext cx="6091237" cy="1676400"/>
          </a:xfrm>
          <a:prstGeom prst="rect">
            <a:avLst/>
          </a:prstGeom>
          <a:noFill/>
          <a:ln w="50800">
            <a:solidFill>
              <a:srgbClr val="00B05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938419" y="3092898"/>
            <a:ext cx="6888613" cy="353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38419" y="3092898"/>
            <a:ext cx="6888613" cy="3536502"/>
          </a:xfrm>
          <a:prstGeom prst="rect">
            <a:avLst/>
          </a:prstGeom>
          <a:noFill/>
          <a:ln w="508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8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fr-CH" sz="3200" dirty="0" err="1" smtClean="0"/>
              <a:t>Example</a:t>
            </a:r>
            <a:r>
              <a:rPr lang="fr-CH" sz="3200" dirty="0" smtClean="0"/>
              <a:t>: </a:t>
            </a:r>
            <a:r>
              <a:rPr lang="en-US" sz="3200" dirty="0" err="1" smtClean="0"/>
              <a:t>nb</a:t>
            </a:r>
            <a:r>
              <a:rPr lang="en-US" sz="3200" dirty="0" smtClean="0"/>
              <a:t> </a:t>
            </a:r>
            <a:r>
              <a:rPr lang="en-US" sz="3200" dirty="0"/>
              <a:t>of patent applications from France seeking protection in </a:t>
            </a:r>
            <a:r>
              <a:rPr lang="en-US" sz="3200" dirty="0" smtClean="0"/>
              <a:t>USA</a:t>
            </a:r>
            <a:endParaRPr lang="es-BO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2176463"/>
            <a:ext cx="78295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70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75" y="1371600"/>
            <a:ext cx="868444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304800" y="3581400"/>
            <a:ext cx="5334000" cy="533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09414"/>
            <a:ext cx="9144000" cy="270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4267200" y="2209800"/>
            <a:ext cx="76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29775" y="3200400"/>
            <a:ext cx="8457025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57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Most common errors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altLang="en-US" dirty="0"/>
              <a:t>(….)   </a:t>
            </a:r>
            <a:r>
              <a:rPr lang="fr-CH" altLang="en-US" dirty="0" smtClean="0"/>
              <a:t>"…</a:t>
            </a:r>
            <a:r>
              <a:rPr lang="fr-CH" altLang="en-US" dirty="0"/>
              <a:t>"</a:t>
            </a:r>
            <a:endParaRPr lang="fr-CH" altLang="en-US" dirty="0" smtClean="0"/>
          </a:p>
          <a:p>
            <a:r>
              <a:rPr lang="en-US" sz="3600" dirty="0" smtClean="0"/>
              <a:t>" </a:t>
            </a:r>
            <a:r>
              <a:rPr lang="en-US" dirty="0" smtClean="0"/>
              <a:t> </a:t>
            </a:r>
            <a:r>
              <a:rPr lang="en-US" dirty="0"/>
              <a:t>not </a:t>
            </a:r>
            <a:r>
              <a:rPr lang="en-US" sz="3600" dirty="0"/>
              <a:t>“</a:t>
            </a:r>
            <a:endParaRPr lang="fr-CH" altLang="en-US" sz="3600" dirty="0"/>
          </a:p>
          <a:p>
            <a:r>
              <a:rPr lang="fr-CH" altLang="en-US" dirty="0"/>
              <a:t>Field </a:t>
            </a:r>
            <a:r>
              <a:rPr lang="fr-CH" altLang="en-US" dirty="0" err="1"/>
              <a:t>name</a:t>
            </a:r>
            <a:endParaRPr lang="fr-CH" altLang="en-US" dirty="0"/>
          </a:p>
          <a:p>
            <a:r>
              <a:rPr lang="fr-CH" altLang="en-US" dirty="0"/>
              <a:t>No </a:t>
            </a:r>
            <a:r>
              <a:rPr lang="fr-CH" altLang="en-US" dirty="0" err="1"/>
              <a:t>space</a:t>
            </a:r>
            <a:endParaRPr lang="fr-CH" altLang="en-US" dirty="0"/>
          </a:p>
          <a:p>
            <a:r>
              <a:rPr lang="fr-CH" altLang="en-US" dirty="0"/>
              <a:t>No </a:t>
            </a:r>
            <a:r>
              <a:rPr lang="fr-CH" altLang="en-US" dirty="0" err="1"/>
              <a:t>wildcard</a:t>
            </a:r>
            <a:r>
              <a:rPr lang="fr-CH" altLang="en-US" dirty="0"/>
              <a:t> at the </a:t>
            </a:r>
            <a:r>
              <a:rPr lang="en-US" altLang="en-US" dirty="0"/>
              <a:t>beginning</a:t>
            </a:r>
            <a:r>
              <a:rPr lang="fr-CH" altLang="en-US" dirty="0"/>
              <a:t> of a </a:t>
            </a:r>
            <a:r>
              <a:rPr lang="fr-CH" altLang="en-US" dirty="0" err="1"/>
              <a:t>word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196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Q: </a:t>
            </a:r>
            <a:r>
              <a:rPr lang="en-US" sz="2800" dirty="0" smtClean="0">
                <a:solidFill>
                  <a:srgbClr val="0070C0"/>
                </a:solidFill>
              </a:rPr>
              <a:t>how to build a query in order to obtain patents by </a:t>
            </a:r>
            <a:r>
              <a:rPr lang="en-US" sz="2800" dirty="0">
                <a:solidFill>
                  <a:srgbClr val="0070C0"/>
                </a:solidFill>
              </a:rPr>
              <a:t>the company Huawei </a:t>
            </a:r>
            <a:r>
              <a:rPr lang="en-US" sz="2800" dirty="0" smtClean="0">
                <a:solidFill>
                  <a:srgbClr val="0070C0"/>
                </a:solidFill>
              </a:rPr>
              <a:t>with </a:t>
            </a:r>
            <a:r>
              <a:rPr lang="en-US" sz="2800" dirty="0">
                <a:solidFill>
                  <a:srgbClr val="0070C0"/>
                </a:solidFill>
              </a:rPr>
              <a:t>at least one innovator from </a:t>
            </a:r>
            <a:r>
              <a:rPr lang="en-US" sz="2800" dirty="0" smtClean="0">
                <a:solidFill>
                  <a:srgbClr val="0070C0"/>
                </a:solidFill>
              </a:rPr>
              <a:t>Germany</a:t>
            </a:r>
            <a:r>
              <a:rPr lang="fr-CH" sz="2800" dirty="0" smtClean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799" y="1992099"/>
            <a:ext cx="5486399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Huawei</a:t>
            </a:r>
            <a:r>
              <a:rPr lang="fr-CH" sz="2800" dirty="0" smtClean="0">
                <a:solidFill>
                  <a:srgbClr val="0070C0"/>
                </a:solidFill>
              </a:rPr>
              <a:t> AND Germany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8" y="3714750"/>
            <a:ext cx="5450541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909236"/>
            <a:ext cx="4572000" cy="51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28799" y="4629150"/>
            <a:ext cx="5486399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1898130" y="3726956"/>
            <a:ext cx="5417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IADC:DE AND </a:t>
            </a:r>
            <a:r>
              <a:rPr lang="en-US" sz="2800" dirty="0" err="1" smtClean="0">
                <a:solidFill>
                  <a:srgbClr val="0070C0"/>
                </a:solidFill>
              </a:rPr>
              <a:t>PA:Huawei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8130" y="2909236"/>
            <a:ext cx="52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err="1" smtClean="0">
                <a:solidFill>
                  <a:srgbClr val="0070C0"/>
                </a:solidFill>
              </a:rPr>
              <a:t>IN:Huawei</a:t>
            </a:r>
            <a:r>
              <a:rPr lang="fr-CH" sz="2800" dirty="0" smtClean="0">
                <a:solidFill>
                  <a:srgbClr val="0070C0"/>
                </a:solidFill>
              </a:rPr>
              <a:t> AND INA: Germany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8130" y="4572000"/>
            <a:ext cx="5417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CTR: Germany AND IN: </a:t>
            </a:r>
            <a:r>
              <a:rPr lang="fr-CH" sz="2800" dirty="0" err="1" smtClean="0">
                <a:solidFill>
                  <a:srgbClr val="0070C0"/>
                </a:solidFill>
              </a:rPr>
              <a:t>Huawei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88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Q: </a:t>
            </a:r>
            <a:r>
              <a:rPr lang="en-US" sz="2800" dirty="0">
                <a:solidFill>
                  <a:srgbClr val="0070C0"/>
                </a:solidFill>
              </a:rPr>
              <a:t>how to build a query in order to obtain patents by the company Huawei with at least one innovator from </a:t>
            </a:r>
            <a:r>
              <a:rPr lang="en-US" sz="2800" dirty="0" smtClean="0">
                <a:solidFill>
                  <a:srgbClr val="0070C0"/>
                </a:solidFill>
              </a:rPr>
              <a:t>Germany</a:t>
            </a:r>
            <a:r>
              <a:rPr lang="fr-CH" sz="2800" dirty="0" smtClean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767439"/>
            <a:ext cx="5943600" cy="7303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800" dirty="0" err="1">
                <a:solidFill>
                  <a:srgbClr val="0070C0"/>
                </a:solidFill>
              </a:rPr>
              <a:t>Huawei</a:t>
            </a:r>
            <a:r>
              <a:rPr lang="fr-CH" sz="2800" dirty="0">
                <a:solidFill>
                  <a:srgbClr val="0070C0"/>
                </a:solidFill>
              </a:rPr>
              <a:t> AND Germany</a:t>
            </a:r>
            <a:endParaRPr lang="es-BO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8" y="4533900"/>
            <a:ext cx="6441141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56401" y="2691464"/>
            <a:ext cx="6248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 err="1">
                <a:solidFill>
                  <a:srgbClr val="0070C0"/>
                </a:solidFill>
              </a:rPr>
              <a:t>IN:Huawei</a:t>
            </a:r>
            <a:r>
              <a:rPr lang="fr-CH" sz="2800" dirty="0">
                <a:solidFill>
                  <a:srgbClr val="0070C0"/>
                </a:solidFill>
              </a:rPr>
              <a:t> AND INA: Germany</a:t>
            </a:r>
            <a:endParaRPr lang="es-BO" sz="2800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39794" y="3514825"/>
            <a:ext cx="6389806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IADC:DE AND </a:t>
            </a:r>
            <a:r>
              <a:rPr lang="en-US" sz="2800" dirty="0" err="1">
                <a:solidFill>
                  <a:srgbClr val="0070C0"/>
                </a:solidFill>
              </a:rPr>
              <a:t>PA:Huawei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765434" y="5162550"/>
            <a:ext cx="6405046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64658" y="4588817"/>
            <a:ext cx="6517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800" dirty="0">
                <a:solidFill>
                  <a:srgbClr val="0070C0"/>
                </a:solidFill>
              </a:rPr>
              <a:t>CTR: Germany AND IN: </a:t>
            </a:r>
            <a:r>
              <a:rPr lang="fr-CH" sz="2800" dirty="0" err="1">
                <a:solidFill>
                  <a:srgbClr val="0070C0"/>
                </a:solidFill>
              </a:rPr>
              <a:t>Huawei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7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Next</a:t>
            </a:r>
            <a:r>
              <a:rPr lang="fr-CH" dirty="0" smtClean="0"/>
              <a:t>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72000"/>
          </a:xfrm>
        </p:spPr>
        <p:txBody>
          <a:bodyPr/>
          <a:lstStyle/>
          <a:p>
            <a:endParaRPr lang="fr-CH" sz="3200" b="1" dirty="0" smtClean="0"/>
          </a:p>
          <a:p>
            <a:r>
              <a:rPr lang="fr-CH" sz="3200" b="1" dirty="0" smtClean="0"/>
              <a:t>Simple and Field </a:t>
            </a:r>
            <a:r>
              <a:rPr lang="fr-CH" sz="3200" b="1" dirty="0" err="1" smtClean="0"/>
              <a:t>Combination</a:t>
            </a:r>
            <a:r>
              <a:rPr lang="fr-CH" sz="3200" b="1" dirty="0" smtClean="0"/>
              <a:t> </a:t>
            </a:r>
            <a:r>
              <a:rPr lang="fr-CH" sz="3200" b="1" dirty="0" err="1" smtClean="0"/>
              <a:t>searches</a:t>
            </a:r>
            <a:r>
              <a:rPr lang="fr-CH" sz="3200" b="1" dirty="0" smtClean="0"/>
              <a:t> </a:t>
            </a:r>
            <a:r>
              <a:rPr lang="fr-CH" dirty="0"/>
              <a:t>in </a:t>
            </a:r>
            <a:r>
              <a:rPr lang="fr-CH" dirty="0" smtClean="0"/>
              <a:t>PATENTSCOPE</a:t>
            </a:r>
          </a:p>
          <a:p>
            <a:pPr marL="0" indent="0">
              <a:buNone/>
            </a:pPr>
            <a:endParaRPr lang="fr-CH" dirty="0" smtClean="0"/>
          </a:p>
          <a:p>
            <a:r>
              <a:rPr lang="fr-CH" dirty="0" smtClean="0"/>
              <a:t>April 5 or 7</a:t>
            </a:r>
          </a:p>
          <a:p>
            <a:pPr marL="0" indent="0">
              <a:buNone/>
            </a:pPr>
            <a:endParaRPr lang="fr-CH" dirty="0"/>
          </a:p>
          <a:p>
            <a:r>
              <a:rPr lang="fr-CH" dirty="0" smtClean="0"/>
              <a:t>To </a:t>
            </a:r>
            <a:r>
              <a:rPr lang="fr-CH" dirty="0" err="1" smtClean="0"/>
              <a:t>register</a:t>
            </a:r>
            <a:r>
              <a:rPr lang="fr-CH" dirty="0" smtClean="0"/>
              <a:t>: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attendee.gotowebinar.com/register/2606365198511940097</a:t>
            </a:r>
            <a:r>
              <a:rPr lang="en-US" dirty="0" smtClean="0"/>
              <a:t> April 5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attendee.gotowebinar.com/register/939745264359691012</a:t>
            </a:r>
            <a:r>
              <a:rPr lang="en-US" dirty="0" smtClean="0"/>
              <a:t> April 7</a:t>
            </a:r>
          </a:p>
          <a:p>
            <a:pPr lvl="1"/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://www.wipo.int/patentscope/en/webinar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78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0"/>
          <a:ext cx="4832350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4" imgW="5676190" imgH="3390476" progId="">
                  <p:embed/>
                </p:oleObj>
              </mc:Choice>
              <mc:Fallback>
                <p:oleObj r:id="rId4" imgW="5676190" imgH="3390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832350" cy="288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348038" y="476250"/>
            <a:ext cx="64087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b="1">
                <a:solidFill>
                  <a:srgbClr val="0033CC"/>
                </a:solidFill>
              </a:rPr>
              <a:t>patentscope@wipo.int</a:t>
            </a:r>
          </a:p>
        </p:txBody>
      </p:sp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611188" y="3141663"/>
          <a:ext cx="7629525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6" imgW="10171429" imgH="3746032" progId="">
                  <p:embed/>
                </p:oleObj>
              </mc:Choice>
              <mc:Fallback>
                <p:oleObj r:id="rId6" imgW="10171429" imgH="374603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141663"/>
                        <a:ext cx="7629525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909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CH" altLang="en-US" sz="4400" b="1" smtClean="0"/>
          </a:p>
          <a:p>
            <a:pPr eaLnBrk="1" hangingPunct="1">
              <a:buFontTx/>
              <a:buNone/>
            </a:pPr>
            <a:r>
              <a:rPr lang="fr-CH" altLang="en-US" sz="4400" b="1" smtClean="0"/>
              <a:t>	</a:t>
            </a:r>
            <a:endParaRPr lang="en-US" altLang="en-US" sz="4400" b="1" smtClean="0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25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graphicFrame>
        <p:nvGraphicFramePr>
          <p:cNvPr id="67588" name="Object 4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9144000" cy="571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4" imgW="10679365" imgH="6679365" progId="">
                  <p:embed/>
                </p:oleObj>
              </mc:Choice>
              <mc:Fallback>
                <p:oleObj r:id="rId4" imgW="10679365" imgH="667936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71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431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Field </a:t>
            </a:r>
            <a:r>
              <a:rPr lang="fr-CH" dirty="0" err="1" smtClean="0"/>
              <a:t>Combination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671158" cy="432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895600" y="1905000"/>
            <a:ext cx="381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1981200"/>
            <a:ext cx="381000" cy="25908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29083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4051300" y="1752600"/>
            <a:ext cx="2806700" cy="23622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800600" y="4648200"/>
            <a:ext cx="2667000" cy="304800"/>
          </a:xfrm>
          <a:prstGeom prst="rect">
            <a:avLst/>
          </a:prstGeom>
          <a:noFill/>
          <a:ln w="508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51" y="5029200"/>
            <a:ext cx="763905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457200" y="1981200"/>
            <a:ext cx="685800" cy="2209800"/>
          </a:xfrm>
          <a:prstGeom prst="rect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711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97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Interface Field </a:t>
            </a:r>
            <a:r>
              <a:rPr lang="fr-CH" dirty="0" err="1" smtClean="0"/>
              <a:t>Combination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763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5867400" y="4984595"/>
            <a:ext cx="7620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33400" y="2971800"/>
            <a:ext cx="6324600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118839" y="2965557"/>
            <a:ext cx="5643613" cy="163028"/>
          </a:xfrm>
          <a:prstGeom prst="rect">
            <a:avLst/>
          </a:prstGeom>
          <a:solidFill>
            <a:srgbClr val="00B050">
              <a:alpha val="5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143000" y="2743200"/>
            <a:ext cx="5643613" cy="179872"/>
          </a:xfrm>
          <a:prstGeom prst="rect">
            <a:avLst/>
          </a:prstGeom>
          <a:solidFill>
            <a:srgbClr val="FF0000">
              <a:alpha val="5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138187" y="3124200"/>
            <a:ext cx="5643613" cy="179872"/>
          </a:xfrm>
          <a:prstGeom prst="rect">
            <a:avLst/>
          </a:prstGeom>
          <a:solidFill>
            <a:srgbClr val="00B0F0">
              <a:alpha val="5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231482" y="2316379"/>
            <a:ext cx="5643245" cy="179705"/>
          </a:xfrm>
          <a:prstGeom prst="rect">
            <a:avLst/>
          </a:prstGeom>
          <a:solidFill>
            <a:srgbClr val="FFFF00">
              <a:alpha val="58000"/>
            </a:srgbClr>
          </a:solidFill>
          <a:ln>
            <a:noFill/>
          </a:ln>
          <a:effectLst/>
          <a:ex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4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template_english-12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template_english-12</Template>
  <TotalTime>1</TotalTime>
  <Words>943</Words>
  <Application>Microsoft Office PowerPoint</Application>
  <PresentationFormat>On-screen Show (4:3)</PresentationFormat>
  <Paragraphs>330</Paragraphs>
  <Slides>78</Slides>
  <Notes>8</Notes>
  <HiddenSlides>0</HiddenSlides>
  <MMClips>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template_english-12</vt:lpstr>
      <vt:lpstr>PowerPoint Presentation</vt:lpstr>
      <vt:lpstr>PowerPoint Presentation</vt:lpstr>
      <vt:lpstr>Agenda</vt:lpstr>
      <vt:lpstr>Complex queries</vt:lpstr>
      <vt:lpstr>Q:Would consider yourself as a</vt:lpstr>
      <vt:lpstr>2 interfaces</vt:lpstr>
      <vt:lpstr>Advanced or Field Combination</vt:lpstr>
      <vt:lpstr>Field Combination</vt:lpstr>
      <vt:lpstr>Interface Field Combination</vt:lpstr>
      <vt:lpstr>Field Combination - pros</vt:lpstr>
      <vt:lpstr>Field combination - cons</vt:lpstr>
      <vt:lpstr>Interface: Advanced search</vt:lpstr>
      <vt:lpstr>Advanced search interface</vt:lpstr>
      <vt:lpstr>Help</vt:lpstr>
      <vt:lpstr>Tooltip help</vt:lpstr>
      <vt:lpstr>Question mark help</vt:lpstr>
      <vt:lpstr>Advanced search interface</vt:lpstr>
      <vt:lpstr>Advanced search interface</vt:lpstr>
      <vt:lpstr>Advanced search interface</vt:lpstr>
      <vt:lpstr>Advanced search interface   </vt:lpstr>
      <vt:lpstr>Search syntax</vt:lpstr>
      <vt:lpstr>Keywords</vt:lpstr>
      <vt:lpstr>Stemming</vt:lpstr>
      <vt:lpstr>Stemming</vt:lpstr>
      <vt:lpstr>Stemming</vt:lpstr>
      <vt:lpstr>Stemming - example</vt:lpstr>
      <vt:lpstr>Same search without stemming</vt:lpstr>
      <vt:lpstr>Wildcards/truncation : ?   *</vt:lpstr>
      <vt:lpstr>An example</vt:lpstr>
      <vt:lpstr>When should you use wildcards?</vt:lpstr>
      <vt:lpstr>Wildcard vs stemming</vt:lpstr>
      <vt:lpstr>Fuzzy searches     </vt:lpstr>
      <vt:lpstr>Q: when you use wildcard, …</vt:lpstr>
      <vt:lpstr>Q: when you use wildcards, …</vt:lpstr>
      <vt:lpstr>How to combine those keywords</vt:lpstr>
      <vt:lpstr>Boolean operators</vt:lpstr>
      <vt:lpstr>ANDNOT - NOT</vt:lpstr>
      <vt:lpstr>Boolean operators</vt:lpstr>
      <vt:lpstr>Proximity operator NEAR</vt:lpstr>
      <vt:lpstr>NEAR: an example</vt:lpstr>
      <vt:lpstr>Proximity search: BEFORE</vt:lpstr>
      <vt:lpstr>An example</vt:lpstr>
      <vt:lpstr>PowerPoint Presentation</vt:lpstr>
      <vt:lpstr>PowerPoint Presentation</vt:lpstr>
      <vt:lpstr>^ caret = weighting factor</vt:lpstr>
      <vt:lpstr>PowerPoint Presentation</vt:lpstr>
      <vt:lpstr>PowerPoint Presentation</vt:lpstr>
      <vt:lpstr>PowerPoint Presentation</vt:lpstr>
      <vt:lpstr>Grouping</vt:lpstr>
      <vt:lpstr>Grouping/nesting</vt:lpstr>
      <vt:lpstr> Where to search: Fields      Source: http://spicewallpaper.blogspot.ch/2012/08/green-fields-with-blue-sky.html </vt:lpstr>
      <vt:lpstr>Search fields</vt:lpstr>
      <vt:lpstr>Examples</vt:lpstr>
      <vt:lpstr>New Fields</vt:lpstr>
      <vt:lpstr>Fields rules</vt:lpstr>
      <vt:lpstr>Intuitive queries</vt:lpstr>
      <vt:lpstr>PowerPoint Presentation</vt:lpstr>
      <vt:lpstr>Fields: golden rules</vt:lpstr>
      <vt:lpstr>Date search</vt:lpstr>
      <vt:lpstr>Range search</vt:lpstr>
      <vt:lpstr>In the Publication Date field:</vt:lpstr>
      <vt:lpstr>Example: IPC</vt:lpstr>
      <vt:lpstr>Example: grant</vt:lpstr>
      <vt:lpstr>Example: grant</vt:lpstr>
      <vt:lpstr>Example: licensing + 3rd party observation</vt:lpstr>
      <vt:lpstr>PowerPoint Presentation</vt:lpstr>
      <vt:lpstr>PowerPoint Presentation</vt:lpstr>
      <vt:lpstr>Example: last pub + applicant</vt:lpstr>
      <vt:lpstr>Example: national phase entry</vt:lpstr>
      <vt:lpstr>Example: nb of patent applications from France seeking protection in USA</vt:lpstr>
      <vt:lpstr>PowerPoint Presentation</vt:lpstr>
      <vt:lpstr>Most common errors</vt:lpstr>
      <vt:lpstr>Q: how to build a query in order to obtain patents by the company Huawei with at least one innovator from Germany?</vt:lpstr>
      <vt:lpstr>Q: how to build a query in order to obtain patents by the company Huawei with at least one innovator from Germany?</vt:lpstr>
      <vt:lpstr>Next webinar</vt:lpstr>
      <vt:lpstr>PowerPoint Presentation</vt:lpstr>
      <vt:lpstr>PowerPoint Presentation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lastModifiedBy>AMMANN Sandrine</cp:lastModifiedBy>
  <cp:revision>1</cp:revision>
  <dcterms:created xsi:type="dcterms:W3CDTF">2016-03-17T09:19:39Z</dcterms:created>
  <dcterms:modified xsi:type="dcterms:W3CDTF">2016-03-17T09:20:57Z</dcterms:modified>
</cp:coreProperties>
</file>