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9" r:id="rId59"/>
    <p:sldId id="320" r:id="rId60"/>
    <p:sldId id="321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4170B-EAD5-40C5-BB82-AF912DD53AB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23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248C6-D907-4B4F-96A8-541C6E1C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48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EE421-A3EB-439D-A5EA-467FFC6B2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1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8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9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9.pn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9.png"/><Relationship Id="rId4" Type="http://schemas.openxmlformats.org/officeDocument/2006/relationships/audio" Target="../media/audio2.wav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Result list &amp; translation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2015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95300"/>
            <a:ext cx="7696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3" y="1219200"/>
            <a:ext cx="7829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38777" y="13716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1177" y="15240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43577" y="16764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8777" y="2971800"/>
            <a:ext cx="7797466" cy="34575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6693" y="1371600"/>
            <a:ext cx="7861634" cy="118871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6693" y="2560319"/>
            <a:ext cx="7829550" cy="4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6693" y="2560319"/>
            <a:ext cx="7861634" cy="41148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first box</a:t>
            </a: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905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2286000"/>
            <a:ext cx="8153400" cy="1524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5" y="2003290"/>
            <a:ext cx="8759834" cy="14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 rot="16200000">
            <a:off x="2910588" y="1664563"/>
            <a:ext cx="638175" cy="35814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429227" y="4338361"/>
            <a:ext cx="655319" cy="24765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32630"/>
            <a:ext cx="13129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791200" y="3136175"/>
            <a:ext cx="1167433" cy="129063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301716" y="3190598"/>
            <a:ext cx="603176" cy="57388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57200" y="2538776"/>
            <a:ext cx="7467600" cy="3810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275045" y="1438752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357856" y="1457199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762000" y="1457633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819400" y="1476006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2362200"/>
            <a:ext cx="4817845" cy="205628"/>
          </a:xfrm>
          <a:prstGeom prst="rect">
            <a:avLst/>
          </a:prstGeom>
          <a:solidFill>
            <a:srgbClr val="00FF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3801937"/>
            <a:ext cx="5800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648200" y="3136175"/>
            <a:ext cx="228600" cy="1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Stemming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H" altLang="en-US"/>
              <a:t>Process that removes common ending from words by English Snowball </a:t>
            </a:r>
            <a:r>
              <a:rPr lang="en-US" altLang="en-US"/>
              <a:t>algorithm</a:t>
            </a:r>
          </a:p>
          <a:p>
            <a:pPr>
              <a:buFontTx/>
              <a:buNone/>
            </a:pPr>
            <a:r>
              <a:rPr lang="fr-CH" altLang="en-US"/>
              <a:t>	 </a:t>
            </a:r>
          </a:p>
          <a:p>
            <a:pPr>
              <a:buFontTx/>
              <a:buNone/>
            </a:pPr>
            <a:r>
              <a:rPr lang="fr-CH" altLang="en-US"/>
              <a:t>	electric¦al = electric</a:t>
            </a:r>
          </a:p>
          <a:p>
            <a:pPr>
              <a:buFontTx/>
              <a:buNone/>
            </a:pPr>
            <a:r>
              <a:rPr lang="fr-CH" altLang="en-US"/>
              <a:t>     electric¦ity = electric</a:t>
            </a:r>
          </a:p>
          <a:p>
            <a:pPr>
              <a:buFontTx/>
              <a:buNone/>
            </a:pPr>
            <a:r>
              <a:rPr lang="fr-CH" altLang="en-US"/>
              <a:t>	 electron¦ics = electron   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More accurate results than wildcards:</a:t>
            </a:r>
          </a:p>
          <a:p>
            <a:pPr>
              <a:buFontTx/>
              <a:buNone/>
            </a:pPr>
            <a:r>
              <a:rPr lang="fr-CH" altLang="en-US"/>
              <a:t> elect*             electoral, etc.</a:t>
            </a:r>
            <a:endParaRPr lang="en-US" altLang="en-US"/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95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1524000"/>
            <a:ext cx="8029575" cy="44767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8" y="1600200"/>
            <a:ext cx="79819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 – Graph: pie or bar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038850" cy="31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52" y="3505200"/>
            <a:ext cx="6759094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Table/graph </a:t>
            </a:r>
            <a:r>
              <a:rPr lang="fr-CH" dirty="0" err="1"/>
              <a:t>customization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42555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505200" y="3276600"/>
            <a:ext cx="25146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Table/graph </a:t>
            </a:r>
            <a:r>
              <a:rPr lang="fr-CH" dirty="0" err="1" smtClean="0"/>
              <a:t>customization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47800"/>
            <a:ext cx="79152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3962400"/>
            <a:ext cx="6934200" cy="14478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990600" y="4336582"/>
            <a:ext cx="685800" cy="304800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9941"/>
            <a:ext cx="826452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 smtClean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 eaLnBrk="1" hangingPunct="1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Result list &amp; translation tools</a:t>
            </a:r>
            <a:endParaRPr lang="en-US" alt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42475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81088"/>
            <a:ext cx="76771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05000" y="19050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900833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16" y="1981200"/>
            <a:ext cx="93238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19812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options</a:t>
            </a:r>
            <a:endParaRPr lang="es-BO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38" y="2000343"/>
            <a:ext cx="2070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92960"/>
            <a:ext cx="1930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</a:t>
            </a:r>
            <a:r>
              <a:rPr lang="fr-CH" dirty="0" err="1" smtClean="0"/>
              <a:t>with</a:t>
            </a:r>
            <a:r>
              <a:rPr lang="fr-CH" dirty="0" smtClean="0"/>
              <a:t> images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00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581400" y="1447800"/>
            <a:ext cx="1143000" cy="228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9472"/>
            <a:ext cx="845616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57412"/>
            <a:ext cx="7953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8600"/>
            <a:ext cx="8582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8" y="1752599"/>
            <a:ext cx="7646492" cy="48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43200" y="2133600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28888"/>
            <a:ext cx="8086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23888"/>
            <a:ext cx="76866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4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s-BO" smtClean="0"/>
              <a:t>Translation tools</a:t>
            </a:r>
            <a:endParaRPr lang="en-US" altLang="es-BO" smtClean="0"/>
          </a:p>
        </p:txBody>
      </p:sp>
      <p:pic>
        <p:nvPicPr>
          <p:cNvPr id="12291" name="Picture 2" descr="\\wipogvafs01\redirected$\ammann\Documents\Images\translation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66800"/>
            <a:ext cx="5876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1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409700"/>
            <a:ext cx="8753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2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Latest and future developments</a:t>
            </a:r>
          </a:p>
          <a:p>
            <a:pPr eaLnBrk="1" hangingPunct="1"/>
            <a:r>
              <a:rPr lang="en-US" dirty="0" smtClean="0"/>
              <a:t>Result list</a:t>
            </a:r>
          </a:p>
          <a:p>
            <a:pPr eaLnBrk="1" hangingPunct="1"/>
            <a:r>
              <a:rPr lang="en-US" dirty="0" smtClean="0"/>
              <a:t>Translation tools</a:t>
            </a:r>
          </a:p>
          <a:p>
            <a:pPr eaLnBrk="1" hangingPunct="1"/>
            <a:r>
              <a:rPr lang="en-US" dirty="0" smtClean="0"/>
              <a:t>Quiz</a:t>
            </a:r>
          </a:p>
          <a:p>
            <a:pPr eaLnBrk="1" hangingPunct="1"/>
            <a:r>
              <a:rPr lang="en-US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520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interface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33513"/>
            <a:ext cx="78771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400800" y="1433513"/>
            <a:ext cx="1981200" cy="4714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2398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619250"/>
            <a:ext cx="7934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038600" y="4648200"/>
            <a:ext cx="914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100"/>
            <a:ext cx="79152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14" y="0"/>
            <a:ext cx="678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4821"/>
            <a:ext cx="6688300" cy="56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9802"/>
            <a:ext cx="7324725" cy="56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4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0075"/>
            <a:ext cx="9067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3400"/>
            <a:ext cx="8848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57350"/>
            <a:ext cx="83629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Latest</a:t>
            </a:r>
            <a:r>
              <a:rPr lang="fr-CH" dirty="0" smtClean="0"/>
              <a:t> </a:t>
            </a:r>
            <a:r>
              <a:rPr lang="fr-CH" dirty="0" err="1" smtClean="0"/>
              <a:t>developements</a:t>
            </a:r>
            <a:endParaRPr lang="es-BO" dirty="0"/>
          </a:p>
        </p:txBody>
      </p:sp>
      <p:pic>
        <p:nvPicPr>
          <p:cNvPr id="20482" name="Picture 2" descr="http://staging.mediawales.co.uk/_files/images/jun_10/mw__1276511479_News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54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00175"/>
            <a:ext cx="7839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85875"/>
            <a:ext cx="7753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expansion mode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8750"/>
            <a:ext cx="795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" y="1295400"/>
            <a:ext cx="789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2894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00263"/>
            <a:ext cx="782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New: https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2" y="1371600"/>
            <a:ext cx="8077200" cy="404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translation </a:t>
            </a:r>
            <a:r>
              <a:rPr lang="fr-CH" sz="2800" dirty="0" err="1" smtClean="0">
                <a:solidFill>
                  <a:srgbClr val="0070C0"/>
                </a:solidFill>
              </a:rPr>
              <a:t>tools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in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2154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Q:1: 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translation </a:t>
            </a:r>
            <a:r>
              <a:rPr lang="fr-CH" sz="2800" dirty="0" err="1">
                <a:solidFill>
                  <a:srgbClr val="0070C0"/>
                </a:solidFill>
              </a:rPr>
              <a:t>tools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211394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11394" cy="5197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About </a:t>
            </a:r>
            <a:r>
              <a:rPr lang="fr-CH" sz="2800" dirty="0" err="1" smtClean="0">
                <a:solidFill>
                  <a:srgbClr val="0070C0"/>
                </a:solidFill>
              </a:rPr>
              <a:t>latest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developments</a:t>
            </a:r>
            <a:r>
              <a:rPr lang="fr-CH" sz="2800" dirty="0" smtClean="0">
                <a:solidFill>
                  <a:srgbClr val="0070C0"/>
                </a:solidFill>
              </a:rPr>
              <a:t>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Some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fee-based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features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>
                <a:solidFill>
                  <a:srgbClr val="0070C0"/>
                </a:solidFill>
              </a:rPr>
              <a:t>S</a:t>
            </a:r>
            <a:r>
              <a:rPr lang="fr-CH" sz="2800" dirty="0" smtClean="0">
                <a:solidFill>
                  <a:srgbClr val="0070C0"/>
                </a:solidFill>
              </a:rPr>
              <a:t>ecure https </a:t>
            </a:r>
            <a:r>
              <a:rPr lang="fr-CH" sz="2800" dirty="0" err="1" smtClean="0">
                <a:solidFill>
                  <a:srgbClr val="0070C0"/>
                </a:solidFill>
              </a:rPr>
              <a:t>protocol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>
                <a:solidFill>
                  <a:schemeClr val="tx2"/>
                </a:solidFill>
              </a:rPr>
              <a:t>: </a:t>
            </a:r>
            <a:r>
              <a:rPr lang="fr-CH" sz="2800" dirty="0" smtClean="0">
                <a:solidFill>
                  <a:schemeClr val="tx2"/>
                </a:solidFill>
              </a:rPr>
              <a:t>2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>
                <a:solidFill>
                  <a:srgbClr val="0070C0"/>
                </a:solidFill>
              </a:rPr>
              <a:t>About </a:t>
            </a:r>
            <a:r>
              <a:rPr lang="fr-CH" sz="2800" dirty="0" err="1">
                <a:solidFill>
                  <a:srgbClr val="0070C0"/>
                </a:solidFill>
              </a:rPr>
              <a:t>latest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developments</a:t>
            </a:r>
            <a:r>
              <a:rPr lang="fr-CH" sz="2800" dirty="0">
                <a:solidFill>
                  <a:srgbClr val="0070C0"/>
                </a:solidFill>
              </a:rPr>
              <a:t> … 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Some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fee-based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features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secure</a:t>
            </a:r>
            <a:r>
              <a:rPr lang="fr-CH" sz="2800" dirty="0">
                <a:solidFill>
                  <a:srgbClr val="0070C0"/>
                </a:solidFill>
              </a:rPr>
              <a:t> https </a:t>
            </a:r>
            <a:r>
              <a:rPr lang="fr-CH" sz="2800" dirty="0" err="1">
                <a:solidFill>
                  <a:srgbClr val="0070C0"/>
                </a:solidFill>
              </a:rPr>
              <a:t>protocol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tool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find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synonyms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r>
              <a:rPr lang="fr-CH" sz="2800" dirty="0" smtClean="0">
                <a:solidFill>
                  <a:srgbClr val="0070C0"/>
                </a:solidFill>
              </a:rPr>
              <a:t>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Google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tool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find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synonyms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r>
              <a:rPr lang="fr-CH" sz="2800" dirty="0" smtClean="0">
                <a:solidFill>
                  <a:srgbClr val="0070C0"/>
                </a:solidFill>
              </a:rPr>
              <a:t> Translate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Google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5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April </a:t>
            </a:r>
            <a:r>
              <a:rPr lang="fr-CH" dirty="0" err="1" smtClean="0"/>
              <a:t>webinar</a:t>
            </a:r>
            <a:r>
              <a:rPr lang="fr-CH" dirty="0" smtClean="0"/>
              <a:t>: CLIR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Apr 28 </a:t>
            </a:r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Apr 30 </a:t>
            </a:r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152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 patent collections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added</a:t>
            </a:r>
            <a:r>
              <a:rPr lang="fr-CH" dirty="0" smtClean="0"/>
              <a:t> in the future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UK</a:t>
            </a:r>
          </a:p>
          <a:p>
            <a:r>
              <a:rPr lang="fr-CH" dirty="0" smtClean="0"/>
              <a:t>DK</a:t>
            </a:r>
          </a:p>
          <a:p>
            <a:r>
              <a:rPr lang="fr-CH" dirty="0" smtClean="0"/>
              <a:t>AU </a:t>
            </a:r>
          </a:p>
          <a:p>
            <a:r>
              <a:rPr lang="fr-CH" dirty="0" smtClean="0"/>
              <a:t>NZ</a:t>
            </a:r>
            <a:endParaRPr lang="es-B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05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9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Data </a:t>
            </a:r>
            <a:r>
              <a:rPr lang="fr-CH" dirty="0" err="1" smtClean="0"/>
              <a:t>coverage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9533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-23813"/>
            <a:ext cx="729615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</a:t>
            </a:r>
            <a:r>
              <a:rPr lang="en-US" altLang="en-US" dirty="0" smtClean="0"/>
              <a:t>results </a:t>
            </a:r>
            <a:r>
              <a:rPr lang="en-US" altLang="en-US" dirty="0"/>
              <a:t>list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6705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8001000" y="1524000"/>
            <a:ext cx="485775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9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template_english-9</Template>
  <TotalTime>0</TotalTime>
  <Words>290</Words>
  <Application>Microsoft Office PowerPoint</Application>
  <PresentationFormat>On-screen Show (4:3)</PresentationFormat>
  <Paragraphs>155</Paragraphs>
  <Slides>60</Slides>
  <Notes>4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template_english-9</vt:lpstr>
      <vt:lpstr>PowerPoint Presentation</vt:lpstr>
      <vt:lpstr>PowerPoint Presentation</vt:lpstr>
      <vt:lpstr>Agenda</vt:lpstr>
      <vt:lpstr>Latest developements</vt:lpstr>
      <vt:lpstr>New: https</vt:lpstr>
      <vt:lpstr>National patent collections be added in the future</vt:lpstr>
      <vt:lpstr>Data coverage</vt:lpstr>
      <vt:lpstr>Search results list</vt:lpstr>
      <vt:lpstr>PowerPoint Presentation</vt:lpstr>
      <vt:lpstr>PowerPoint Presentation</vt:lpstr>
      <vt:lpstr>Result list</vt:lpstr>
      <vt:lpstr>The first box</vt:lpstr>
      <vt:lpstr>PowerPoint Presentation</vt:lpstr>
      <vt:lpstr>Stemming</vt:lpstr>
      <vt:lpstr>Analysis</vt:lpstr>
      <vt:lpstr>Table – Graph: pie or bar</vt:lpstr>
      <vt:lpstr>Table/graph customization</vt:lpstr>
      <vt:lpstr>Table/graph customization</vt:lpstr>
      <vt:lpstr>PowerPoint Presentation</vt:lpstr>
      <vt:lpstr>PowerPoint Presentation</vt:lpstr>
      <vt:lpstr>Display options</vt:lpstr>
      <vt:lpstr>Display with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 tools</vt:lpstr>
      <vt:lpstr>WIPO Translate</vt:lpstr>
      <vt:lpstr>WIPO translate: interface</vt:lpstr>
      <vt:lpstr>32 Technical domains from the IPC</vt:lpstr>
      <vt:lpstr>WIPO Translate: an example</vt:lpstr>
      <vt:lpstr>PowerPoint Presentation</vt:lpstr>
      <vt:lpstr>PowerPoint Presentation</vt:lpstr>
      <vt:lpstr>WIPO Translate: search result list</vt:lpstr>
      <vt:lpstr>WIPO Translate: description/claims</vt:lpstr>
      <vt:lpstr>PowerPoint Presentation</vt:lpstr>
      <vt:lpstr>PowerPoint Presentation</vt:lpstr>
      <vt:lpstr>CLIR</vt:lpstr>
      <vt:lpstr>CLIR: interface</vt:lpstr>
      <vt:lpstr>CLIR: query language</vt:lpstr>
      <vt:lpstr>CLIR: expansion mode</vt:lpstr>
      <vt:lpstr>CLIR: an example</vt:lpstr>
      <vt:lpstr>CLIR: an example</vt:lpstr>
      <vt:lpstr>CLIR: supervised</vt:lpstr>
      <vt:lpstr>Domain selection</vt:lpstr>
      <vt:lpstr>Variants selection</vt:lpstr>
      <vt:lpstr>Summary of variants</vt:lpstr>
      <vt:lpstr>Results</vt:lpstr>
      <vt:lpstr>PowerPoint Presentation</vt:lpstr>
      <vt:lpstr>Q:1: which translation tools are available in the result list?</vt:lpstr>
      <vt:lpstr>Q:1:  which translation tools are available in the result list?</vt:lpstr>
      <vt:lpstr>Q:2: About latest developments …</vt:lpstr>
      <vt:lpstr>Q: 2: About latest developments … </vt:lpstr>
      <vt:lpstr>Q:3 which tool is available to find synonyms?</vt:lpstr>
      <vt:lpstr>Q:3 which tool is available to find synonyms?</vt:lpstr>
      <vt:lpstr>PowerPoint Presentation</vt:lpstr>
      <vt:lpstr>PowerPoint Presentation</vt:lpstr>
      <vt:lpstr>April webinar: CLIR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2015-03-26T13:14:54Z</dcterms:created>
  <dcterms:modified xsi:type="dcterms:W3CDTF">2015-03-26T13:15:38Z</dcterms:modified>
</cp:coreProperties>
</file>