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70" r:id="rId2"/>
    <p:sldId id="272"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11" r:id="rId41"/>
    <p:sldId id="312" r:id="rId42"/>
    <p:sldId id="313" r:id="rId43"/>
    <p:sldId id="314" r:id="rId44"/>
    <p:sldId id="315" r:id="rId45"/>
    <p:sldId id="316" r:id="rId46"/>
    <p:sldId id="317" r:id="rId47"/>
    <p:sldId id="318" r:id="rId48"/>
    <p:sldId id="319" r:id="rId49"/>
    <p:sldId id="320" r:id="rId50"/>
    <p:sldId id="321" r:id="rId51"/>
    <p:sldId id="322" r:id="rId52"/>
    <p:sldId id="323" r:id="rId53"/>
  </p:sldIdLst>
  <p:sldSz cx="9144000" cy="6858000" type="screen4x3"/>
  <p:notesSz cx="6858000" cy="9144000"/>
  <p:defaultTextStyle>
    <a:defPPr>
      <a:defRPr lang="en-US"/>
    </a:defPPr>
    <a:lvl1pPr algn="l" rtl="0" fontAlgn="base">
      <a:spcBef>
        <a:spcPct val="50000"/>
      </a:spcBef>
      <a:spcAft>
        <a:spcPct val="0"/>
      </a:spcAft>
      <a:defRPr sz="2400" kern="1200">
        <a:solidFill>
          <a:schemeClr val="tx1"/>
        </a:solidFill>
        <a:latin typeface="Arial" charset="0"/>
        <a:ea typeface="+mn-ea"/>
        <a:cs typeface="Arial" charset="0"/>
      </a:defRPr>
    </a:lvl1pPr>
    <a:lvl2pPr marL="457200" algn="l" rtl="0" fontAlgn="base">
      <a:spcBef>
        <a:spcPct val="50000"/>
      </a:spcBef>
      <a:spcAft>
        <a:spcPct val="0"/>
      </a:spcAft>
      <a:defRPr sz="2400" kern="1200">
        <a:solidFill>
          <a:schemeClr val="tx1"/>
        </a:solidFill>
        <a:latin typeface="Arial" charset="0"/>
        <a:ea typeface="+mn-ea"/>
        <a:cs typeface="Arial" charset="0"/>
      </a:defRPr>
    </a:lvl2pPr>
    <a:lvl3pPr marL="914400" algn="l" rtl="0" fontAlgn="base">
      <a:spcBef>
        <a:spcPct val="50000"/>
      </a:spcBef>
      <a:spcAft>
        <a:spcPct val="0"/>
      </a:spcAft>
      <a:defRPr sz="2400" kern="1200">
        <a:solidFill>
          <a:schemeClr val="tx1"/>
        </a:solidFill>
        <a:latin typeface="Arial" charset="0"/>
        <a:ea typeface="+mn-ea"/>
        <a:cs typeface="Arial" charset="0"/>
      </a:defRPr>
    </a:lvl3pPr>
    <a:lvl4pPr marL="1371600" algn="l" rtl="0" fontAlgn="base">
      <a:spcBef>
        <a:spcPct val="50000"/>
      </a:spcBef>
      <a:spcAft>
        <a:spcPct val="0"/>
      </a:spcAft>
      <a:defRPr sz="2400" kern="1200">
        <a:solidFill>
          <a:schemeClr val="tx1"/>
        </a:solidFill>
        <a:latin typeface="Arial" charset="0"/>
        <a:ea typeface="+mn-ea"/>
        <a:cs typeface="Arial" charset="0"/>
      </a:defRPr>
    </a:lvl4pPr>
    <a:lvl5pPr marL="1828800" algn="l" rtl="0" fontAlgn="base">
      <a:spcBef>
        <a:spcPct val="5000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60"/>
  </p:normalViewPr>
  <p:slideViewPr>
    <p:cSldViewPr>
      <p:cViewPr varScale="1">
        <p:scale>
          <a:sx n="99" d="100"/>
          <a:sy n="99" d="100"/>
        </p:scale>
        <p:origin x="-24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image" Target="../media/image5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s-BO" altLang="es-BO"/>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71BA00FB-FB6D-4D07-BAF9-8F7F417094AB}" type="datetimeFigureOut">
              <a:rPr lang="en-US" altLang="es-BO"/>
              <a:pPr/>
              <a:t>6/20/2014</a:t>
            </a:fld>
            <a:endParaRPr lang="en-US" altLang="es-B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s-BO" altLang="es-B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10954FA-D591-4347-80D5-23A82C2194EA}" type="slidenum">
              <a:rPr lang="en-US" altLang="es-BO"/>
              <a:pPr/>
              <a:t>‹#›</a:t>
            </a:fld>
            <a:endParaRPr lang="en-US" altLang="es-BO"/>
          </a:p>
        </p:txBody>
      </p:sp>
    </p:spTree>
    <p:extLst>
      <p:ext uri="{BB962C8B-B14F-4D97-AF65-F5344CB8AC3E}">
        <p14:creationId xmlns:p14="http://schemas.microsoft.com/office/powerpoint/2010/main" val="266667044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Text_corpus"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644B3A36-662B-4E53-B902-E6976A1277D8}" type="slidenum">
              <a:rPr lang="en-US" sz="1200"/>
              <a:pPr eaLnBrk="1" hangingPunct="1"/>
              <a:t>1</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fld id="{96BFAB3B-4CC2-47A7-99D5-0664B28EA0FC}" type="slidenum">
              <a:rPr lang="en-US" altLang="es-BO" sz="1200"/>
              <a:pPr eaLnBrk="1" hangingPunct="1"/>
              <a:t>4</a:t>
            </a:fld>
            <a:endParaRPr lang="en-US" altLang="es-BO" sz="1200"/>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BO" altLang="es-BO"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2400">
                <a:solidFill>
                  <a:schemeClr val="tx1"/>
                </a:solidFill>
                <a:latin typeface="Arial" pitchFamily="34" charset="0"/>
                <a:cs typeface="Arial" pitchFamily="34" charset="0"/>
              </a:defRPr>
            </a:lvl9pPr>
          </a:lstStyle>
          <a:p>
            <a:pPr eaLnBrk="1" hangingPunct="1"/>
            <a:fld id="{B0F7E09C-825D-426A-B266-FD483BA52DCE}" type="slidenum">
              <a:rPr lang="en-US" altLang="es-BO" sz="1200"/>
              <a:pPr eaLnBrk="1" hangingPunct="1"/>
              <a:t>13</a:t>
            </a:fld>
            <a:endParaRPr lang="en-US" altLang="es-BO" sz="1200"/>
          </a:p>
        </p:txBody>
      </p:sp>
      <p:sp>
        <p:nvSpPr>
          <p:cNvPr id="7" name="Rectangle 7"/>
          <p:cNvSpPr txBox="1">
            <a:spLocks noGrp="1" noChangeArrowheads="1"/>
          </p:cNvSpPr>
          <p:nvPr/>
        </p:nvSpPr>
        <p:spPr bwMode="auto">
          <a:xfrm>
            <a:off x="3883853" y="8684827"/>
            <a:ext cx="2972547" cy="45771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b"/>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2400">
                <a:solidFill>
                  <a:schemeClr val="tx1"/>
                </a:solidFill>
                <a:latin typeface="Arial" pitchFamily="34" charset="0"/>
                <a:cs typeface="Arial" pitchFamily="34" charset="0"/>
              </a:defRPr>
            </a:lvl9pPr>
          </a:lstStyle>
          <a:p>
            <a:pPr algn="r" eaLnBrk="1" hangingPunct="1">
              <a:spcBef>
                <a:spcPct val="0"/>
              </a:spcBef>
            </a:pPr>
            <a:fld id="{224A1EB2-D45F-4D31-B9A9-6E0288D983BE}" type="slidenum">
              <a:rPr lang="en-US" altLang="es-BO" sz="1200">
                <a:ea typeface="ＭＳ Ｐゴシック" pitchFamily="34" charset="-128"/>
              </a:rPr>
              <a:pPr algn="r" eaLnBrk="1" hangingPunct="1">
                <a:spcBef>
                  <a:spcPct val="0"/>
                </a:spcBef>
              </a:pPr>
              <a:t>13</a:t>
            </a:fld>
            <a:endParaRPr lang="en-US" altLang="es-BO" sz="1200">
              <a:ea typeface="ＭＳ Ｐゴシック" pitchFamily="34" charset="-128"/>
            </a:endParaRPr>
          </a:p>
        </p:txBody>
      </p:sp>
      <p:sp>
        <p:nvSpPr>
          <p:cNvPr id="6554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s-BO" smtClean="0">
                <a:ea typeface="ＭＳ Ｐゴシック" pitchFamily="34" charset="-128"/>
              </a:rPr>
              <a:t>You will use this tool in order to:</a:t>
            </a:r>
          </a:p>
          <a:p>
            <a:pPr eaLnBrk="1" hangingPunct="1">
              <a:spcBef>
                <a:spcPct val="0"/>
              </a:spcBef>
            </a:pPr>
            <a:r>
              <a:rPr lang="en-US" altLang="es-BO" smtClean="0">
                <a:ea typeface="ＭＳ Ｐゴシック" pitchFamily="34" charset="-128"/>
              </a:rPr>
              <a:t>-Find synonyms in order to retrieve comprehensive results</a:t>
            </a:r>
          </a:p>
          <a:p>
            <a:pPr eaLnBrk="1" hangingPunct="1">
              <a:spcBef>
                <a:spcPct val="0"/>
              </a:spcBef>
            </a:pPr>
            <a:r>
              <a:rPr lang="en-US" altLang="es-BO" smtClean="0">
                <a:ea typeface="ＭＳ Ｐゴシック" pitchFamily="34" charset="-128"/>
              </a:rPr>
              <a:t>-To search in a language that one does know</a:t>
            </a:r>
          </a:p>
          <a:p>
            <a:pPr eaLnBrk="1" hangingPunct="1">
              <a:spcBef>
                <a:spcPct val="0"/>
              </a:spcBef>
            </a:pPr>
            <a:endParaRPr lang="en-US" altLang="es-BO"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2400">
                <a:solidFill>
                  <a:schemeClr val="tx1"/>
                </a:solidFill>
                <a:latin typeface="Arial" pitchFamily="34" charset="0"/>
                <a:cs typeface="Arial" pitchFamily="34" charset="0"/>
              </a:defRPr>
            </a:lvl9pPr>
          </a:lstStyle>
          <a:p>
            <a:pPr eaLnBrk="1" hangingPunct="1"/>
            <a:fld id="{F7D9C4FB-986D-4F5B-B396-5835E4D1E6E2}" type="slidenum">
              <a:rPr lang="en-US" altLang="es-BO" sz="1200"/>
              <a:pPr eaLnBrk="1" hangingPunct="1"/>
              <a:t>14</a:t>
            </a:fld>
            <a:endParaRPr lang="en-US" altLang="es-BO" sz="1200"/>
          </a:p>
        </p:txBody>
      </p:sp>
      <p:sp>
        <p:nvSpPr>
          <p:cNvPr id="7" name="Rectangle 7"/>
          <p:cNvSpPr txBox="1">
            <a:spLocks noGrp="1" noChangeArrowheads="1"/>
          </p:cNvSpPr>
          <p:nvPr/>
        </p:nvSpPr>
        <p:spPr bwMode="auto">
          <a:xfrm>
            <a:off x="3883853" y="8684827"/>
            <a:ext cx="2972547" cy="45771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b"/>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2400">
                <a:solidFill>
                  <a:schemeClr val="tx1"/>
                </a:solidFill>
                <a:latin typeface="Arial" pitchFamily="34" charset="0"/>
                <a:cs typeface="Arial" pitchFamily="34" charset="0"/>
              </a:defRPr>
            </a:lvl9pPr>
          </a:lstStyle>
          <a:p>
            <a:pPr algn="r" eaLnBrk="1" hangingPunct="1">
              <a:spcBef>
                <a:spcPct val="0"/>
              </a:spcBef>
            </a:pPr>
            <a:fld id="{E4CE013B-4026-4B3C-A3AA-054A5800D1F8}" type="slidenum">
              <a:rPr lang="en-US" altLang="es-BO" sz="1200">
                <a:ea typeface="ＭＳ Ｐゴシック" pitchFamily="34" charset="-128"/>
              </a:rPr>
              <a:pPr algn="r" eaLnBrk="1" hangingPunct="1">
                <a:spcBef>
                  <a:spcPct val="0"/>
                </a:spcBef>
              </a:pPr>
              <a:t>14</a:t>
            </a:fld>
            <a:endParaRPr lang="en-US" altLang="es-BO" sz="1200">
              <a:ea typeface="ＭＳ Ｐゴシック" pitchFamily="34" charset="-128"/>
            </a:endParaRPr>
          </a:p>
        </p:txBody>
      </p:sp>
      <p:sp>
        <p:nvSpPr>
          <p:cNvPr id="6656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s-BO" smtClean="0">
                <a:ea typeface="ＭＳ Ｐゴシック" pitchFamily="34" charset="-128"/>
              </a:rPr>
              <a:t>There is query box</a:t>
            </a:r>
          </a:p>
          <a:p>
            <a:pPr eaLnBrk="1" hangingPunct="1">
              <a:spcBef>
                <a:spcPct val="0"/>
              </a:spcBef>
            </a:pPr>
            <a:r>
              <a:rPr lang="en-US" altLang="es-BO" smtClean="0">
                <a:ea typeface="ＭＳ Ｐゴシック" pitchFamily="34" charset="-128"/>
              </a:rPr>
              <a:t>Query language</a:t>
            </a:r>
          </a:p>
          <a:p>
            <a:pPr eaLnBrk="1" hangingPunct="1">
              <a:spcBef>
                <a:spcPct val="0"/>
              </a:spcBef>
            </a:pPr>
            <a:r>
              <a:rPr lang="en-US" altLang="es-BO" smtClean="0">
                <a:ea typeface="ＭＳ Ｐゴシック" pitchFamily="34" charset="-128"/>
              </a:rPr>
              <a:t>Expansion mode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2400">
                <a:solidFill>
                  <a:schemeClr val="tx1"/>
                </a:solidFill>
                <a:latin typeface="Arial" pitchFamily="34" charset="0"/>
                <a:cs typeface="Arial" pitchFamily="34" charset="0"/>
              </a:defRPr>
            </a:lvl9pPr>
          </a:lstStyle>
          <a:p>
            <a:pPr eaLnBrk="1" hangingPunct="1"/>
            <a:fld id="{39AB9EBF-AC6A-41AD-B416-442F36567CB5}" type="slidenum">
              <a:rPr lang="en-US" altLang="es-BO" sz="1200"/>
              <a:pPr eaLnBrk="1" hangingPunct="1"/>
              <a:t>27</a:t>
            </a:fld>
            <a:endParaRPr lang="en-US" altLang="es-BO" sz="1200"/>
          </a:p>
        </p:txBody>
      </p:sp>
      <p:sp>
        <p:nvSpPr>
          <p:cNvPr id="7" name="Rectangle 7"/>
          <p:cNvSpPr txBox="1">
            <a:spLocks noGrp="1" noChangeArrowheads="1"/>
          </p:cNvSpPr>
          <p:nvPr/>
        </p:nvSpPr>
        <p:spPr bwMode="auto">
          <a:xfrm>
            <a:off x="3883853" y="8684827"/>
            <a:ext cx="2972547" cy="45771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nchor="b"/>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2400">
                <a:solidFill>
                  <a:schemeClr val="tx1"/>
                </a:solidFill>
                <a:latin typeface="Arial" pitchFamily="34" charset="0"/>
                <a:cs typeface="Arial" pitchFamily="34" charset="0"/>
              </a:defRPr>
            </a:lvl9pPr>
          </a:lstStyle>
          <a:p>
            <a:pPr algn="r" eaLnBrk="1" hangingPunct="1">
              <a:spcBef>
                <a:spcPct val="0"/>
              </a:spcBef>
            </a:pPr>
            <a:fld id="{5C5B397B-37FC-4B9C-8865-63356EB94B17}" type="slidenum">
              <a:rPr lang="en-US" altLang="es-BO" sz="1200">
                <a:ea typeface="ＭＳ Ｐゴシック" pitchFamily="34" charset="-128"/>
              </a:rPr>
              <a:pPr algn="r" eaLnBrk="1" hangingPunct="1">
                <a:spcBef>
                  <a:spcPct val="0"/>
                </a:spcBef>
              </a:pPr>
              <a:t>27</a:t>
            </a:fld>
            <a:endParaRPr lang="en-US" altLang="es-BO" sz="1200">
              <a:ea typeface="ＭＳ Ｐゴシック" pitchFamily="34" charset="-128"/>
            </a:endParaRPr>
          </a:p>
        </p:txBody>
      </p:sp>
      <p:sp>
        <p:nvSpPr>
          <p:cNvPr id="6758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s-BO" smtClean="0"/>
              <a:t>CLIR will provide you with synonyms of both terms composing the query </a:t>
            </a:r>
            <a:r>
              <a:rPr lang="ja-JP" altLang="en-US" smtClean="0"/>
              <a:t>“</a:t>
            </a:r>
            <a:r>
              <a:rPr lang="en-US" altLang="ja-JP" smtClean="0"/>
              <a:t>sport</a:t>
            </a:r>
            <a:r>
              <a:rPr lang="ja-JP" altLang="en-US" smtClean="0"/>
              <a:t>”</a:t>
            </a:r>
            <a:r>
              <a:rPr lang="en-US" altLang="ja-JP" smtClean="0"/>
              <a:t> and </a:t>
            </a:r>
            <a:r>
              <a:rPr lang="ja-JP" altLang="en-US" smtClean="0"/>
              <a:t>“</a:t>
            </a:r>
            <a:r>
              <a:rPr lang="en-US" altLang="ja-JP" smtClean="0"/>
              <a:t>clothing</a:t>
            </a:r>
            <a:r>
              <a:rPr lang="ja-JP" altLang="en-US" smtClean="0"/>
              <a:t>”</a:t>
            </a:r>
            <a:r>
              <a:rPr lang="en-US" altLang="ja-JP" smtClean="0"/>
              <a:t> and synonyms of </a:t>
            </a:r>
            <a:r>
              <a:rPr lang="ja-JP" altLang="en-US" smtClean="0"/>
              <a:t>“</a:t>
            </a:r>
            <a:r>
              <a:rPr lang="en-US" altLang="ja-JP" smtClean="0"/>
              <a:t>sport clothing</a:t>
            </a:r>
            <a:r>
              <a:rPr lang="ja-JP" altLang="en-US" smtClean="0"/>
              <a:t>”</a:t>
            </a:r>
            <a:r>
              <a:rPr lang="en-US" altLang="ja-JP" smtClean="0"/>
              <a:t> in 11 languages which will allow you to find documents in Japanese for example.</a:t>
            </a:r>
          </a:p>
          <a:p>
            <a:pPr eaLnBrk="1" hangingPunct="1">
              <a:spcBef>
                <a:spcPct val="0"/>
              </a:spcBef>
            </a:pPr>
            <a:r>
              <a:rPr lang="en-US" altLang="es-BO" smtClean="0"/>
              <a:t>The nb of results in the supervised mode is less because there are more relevant in fact in the auto mode you neter your query and the system retrieves results while in the supervised mode you need to paricpate actively in the selection process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s-BO" smtClean="0"/>
              <a:t>: "the closer a machine translation is to a professional human translation, the better it is" - this is the central idea behind BLEU</a:t>
            </a:r>
          </a:p>
          <a:p>
            <a:pPr eaLnBrk="1" hangingPunct="1">
              <a:spcBef>
                <a:spcPct val="0"/>
              </a:spcBef>
            </a:pPr>
            <a:endParaRPr lang="fr-CH" altLang="es-BO" smtClean="0"/>
          </a:p>
          <a:p>
            <a:pPr eaLnBrk="1" hangingPunct="1">
              <a:spcBef>
                <a:spcPct val="0"/>
              </a:spcBef>
            </a:pPr>
            <a:r>
              <a:rPr lang="en-US" altLang="es-BO" smtClean="0"/>
              <a:t>Those scores are then averaged over the whole </a:t>
            </a:r>
            <a:r>
              <a:rPr lang="en-US" altLang="es-BO" smtClean="0">
                <a:hlinkClick r:id="rId3" tooltip="Text corpus"/>
              </a:rPr>
              <a:t>corpus</a:t>
            </a:r>
            <a:r>
              <a:rPr lang="en-US" altLang="es-BO" smtClean="0"/>
              <a:t> to reach an estimate of the translation's overall quality. Intelligibility or grammatical correctness are not taken into account.</a:t>
            </a:r>
          </a:p>
          <a:p>
            <a:pPr eaLnBrk="1" hangingPunct="1">
              <a:spcBef>
                <a:spcPct val="0"/>
              </a:spcBef>
            </a:pPr>
            <a:endParaRPr lang="en-US" altLang="es-BO" smtClean="0"/>
          </a:p>
          <a:p>
            <a:pPr eaLnBrk="1" hangingPunct="1">
              <a:spcBef>
                <a:spcPct val="0"/>
              </a:spcBef>
            </a:pPr>
            <a:endParaRPr lang="en-US" altLang="es-BO"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2400">
                <a:solidFill>
                  <a:schemeClr val="tx1"/>
                </a:solidFill>
                <a:latin typeface="Arial" pitchFamily="34" charset="0"/>
                <a:cs typeface="Arial" pitchFamily="34" charset="0"/>
              </a:defRPr>
            </a:lvl9pPr>
          </a:lstStyle>
          <a:p>
            <a:pPr eaLnBrk="1" hangingPunct="1"/>
            <a:fld id="{501431C8-28DF-438D-A204-C2A86789A6D7}" type="slidenum">
              <a:rPr lang="en-US" altLang="es-BO" sz="1200"/>
              <a:pPr eaLnBrk="1" hangingPunct="1"/>
              <a:t>33</a:t>
            </a:fld>
            <a:endParaRPr lang="en-US" altLang="es-BO"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684213" y="3860800"/>
            <a:ext cx="6400800" cy="1752600"/>
          </a:xfrm>
        </p:spPr>
        <p:txBody>
          <a:bodyPr/>
          <a:lstStyle>
            <a:lvl1pPr marL="0" indent="0">
              <a:buFontTx/>
              <a:buNone/>
              <a:defRPr/>
            </a:lvl1pPr>
          </a:lstStyle>
          <a:p>
            <a:pPr lvl="0"/>
            <a:r>
              <a:rPr lang="en-US" noProof="0" smtClean="0"/>
              <a:t>Click to edit Master subtitle style</a:t>
            </a:r>
          </a:p>
        </p:txBody>
      </p:sp>
    </p:spTree>
    <p:extLst>
      <p:ext uri="{BB962C8B-B14F-4D97-AF65-F5344CB8AC3E}">
        <p14:creationId xmlns:p14="http://schemas.microsoft.com/office/powerpoint/2010/main" val="930468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FDF997ED-F33B-4D2F-AC5F-9B4BBCF5E23A}" type="slidenum">
              <a:rPr lang="en-US" altLang="es-BO"/>
              <a:pPr/>
              <a:t>‹#›</a:t>
            </a:fld>
            <a:endParaRPr lang="en-US" altLang="es-BO"/>
          </a:p>
        </p:txBody>
      </p:sp>
    </p:spTree>
    <p:extLst>
      <p:ext uri="{BB962C8B-B14F-4D97-AF65-F5344CB8AC3E}">
        <p14:creationId xmlns:p14="http://schemas.microsoft.com/office/powerpoint/2010/main" val="4021765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C19C3212-49EE-480C-9F9C-1BBB2B9A7DAC}" type="slidenum">
              <a:rPr lang="en-US" altLang="es-BO"/>
              <a:pPr/>
              <a:t>‹#›</a:t>
            </a:fld>
            <a:endParaRPr lang="en-US" altLang="es-BO"/>
          </a:p>
        </p:txBody>
      </p:sp>
    </p:spTree>
    <p:extLst>
      <p:ext uri="{BB962C8B-B14F-4D97-AF65-F5344CB8AC3E}">
        <p14:creationId xmlns:p14="http://schemas.microsoft.com/office/powerpoint/2010/main" val="185438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E6570C19-93E7-41CC-BD19-8A0A777D22DA}" type="slidenum">
              <a:rPr lang="en-US" altLang="es-BO"/>
              <a:pPr/>
              <a:t>‹#›</a:t>
            </a:fld>
            <a:endParaRPr lang="en-US" altLang="es-BO"/>
          </a:p>
        </p:txBody>
      </p:sp>
    </p:spTree>
    <p:extLst>
      <p:ext uri="{BB962C8B-B14F-4D97-AF65-F5344CB8AC3E}">
        <p14:creationId xmlns:p14="http://schemas.microsoft.com/office/powerpoint/2010/main" val="1679910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773238"/>
            <a:ext cx="4038600" cy="2100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4025900"/>
            <a:ext cx="4038600" cy="2100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773238"/>
            <a:ext cx="4038600"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fld id="{214363B6-C337-4975-A3B8-FBF4624D36C4}" type="slidenum">
              <a:rPr lang="en-US" altLang="es-BO"/>
              <a:pPr/>
              <a:t>‹#›</a:t>
            </a:fld>
            <a:endParaRPr lang="en-US" altLang="es-BO"/>
          </a:p>
        </p:txBody>
      </p:sp>
    </p:spTree>
    <p:extLst>
      <p:ext uri="{BB962C8B-B14F-4D97-AF65-F5344CB8AC3E}">
        <p14:creationId xmlns:p14="http://schemas.microsoft.com/office/powerpoint/2010/main" val="718001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fld id="{85EF7F18-3976-4993-BCA4-52FA38F75F20}" type="slidenum">
              <a:rPr lang="en-US" altLang="es-BO"/>
              <a:pPr/>
              <a:t>‹#›</a:t>
            </a:fld>
            <a:endParaRPr lang="en-US" altLang="es-BO"/>
          </a:p>
        </p:txBody>
      </p:sp>
    </p:spTree>
    <p:extLst>
      <p:ext uri="{BB962C8B-B14F-4D97-AF65-F5344CB8AC3E}">
        <p14:creationId xmlns:p14="http://schemas.microsoft.com/office/powerpoint/2010/main" val="3485705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DA02692C-A5DD-4A7F-BC3A-0037D107D01F}" type="slidenum">
              <a:rPr lang="en-US" altLang="es-BO"/>
              <a:pPr/>
              <a:t>‹#›</a:t>
            </a:fld>
            <a:endParaRPr lang="en-US" altLang="es-BO"/>
          </a:p>
        </p:txBody>
      </p:sp>
    </p:spTree>
    <p:extLst>
      <p:ext uri="{BB962C8B-B14F-4D97-AF65-F5344CB8AC3E}">
        <p14:creationId xmlns:p14="http://schemas.microsoft.com/office/powerpoint/2010/main" val="1901478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B292D01E-F87A-4205-A501-A414F1B720C7}" type="slidenum">
              <a:rPr lang="en-US" altLang="es-BO"/>
              <a:pPr/>
              <a:t>‹#›</a:t>
            </a:fld>
            <a:endParaRPr lang="en-US" altLang="es-BO"/>
          </a:p>
        </p:txBody>
      </p:sp>
    </p:spTree>
    <p:extLst>
      <p:ext uri="{BB962C8B-B14F-4D97-AF65-F5344CB8AC3E}">
        <p14:creationId xmlns:p14="http://schemas.microsoft.com/office/powerpoint/2010/main" val="4214771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238"/>
            <a:ext cx="403860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CAB3C0A3-6703-4CEB-A625-A32C1B219423}" type="slidenum">
              <a:rPr lang="en-US" altLang="es-BO"/>
              <a:pPr/>
              <a:t>‹#›</a:t>
            </a:fld>
            <a:endParaRPr lang="en-US" altLang="es-BO"/>
          </a:p>
        </p:txBody>
      </p:sp>
    </p:spTree>
    <p:extLst>
      <p:ext uri="{BB962C8B-B14F-4D97-AF65-F5344CB8AC3E}">
        <p14:creationId xmlns:p14="http://schemas.microsoft.com/office/powerpoint/2010/main" val="1077213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A332B89D-748B-4BA8-87B8-254FA9433B2C}" type="slidenum">
              <a:rPr lang="en-US" altLang="es-BO"/>
              <a:pPr/>
              <a:t>‹#›</a:t>
            </a:fld>
            <a:endParaRPr lang="en-US" altLang="es-BO"/>
          </a:p>
        </p:txBody>
      </p:sp>
    </p:spTree>
    <p:extLst>
      <p:ext uri="{BB962C8B-B14F-4D97-AF65-F5344CB8AC3E}">
        <p14:creationId xmlns:p14="http://schemas.microsoft.com/office/powerpoint/2010/main" val="2976310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22342F01-65C0-428A-A157-8401EB08B238}" type="slidenum">
              <a:rPr lang="en-US" altLang="es-BO"/>
              <a:pPr/>
              <a:t>‹#›</a:t>
            </a:fld>
            <a:endParaRPr lang="en-US" altLang="es-BO"/>
          </a:p>
        </p:txBody>
      </p:sp>
    </p:spTree>
    <p:extLst>
      <p:ext uri="{BB962C8B-B14F-4D97-AF65-F5344CB8AC3E}">
        <p14:creationId xmlns:p14="http://schemas.microsoft.com/office/powerpoint/2010/main" val="3973984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4B979EED-5681-4023-B05F-6994D8665786}" type="slidenum">
              <a:rPr lang="en-US" altLang="es-BO"/>
              <a:pPr/>
              <a:t>‹#›</a:t>
            </a:fld>
            <a:endParaRPr lang="en-US" altLang="es-BO"/>
          </a:p>
        </p:txBody>
      </p:sp>
    </p:spTree>
    <p:extLst>
      <p:ext uri="{BB962C8B-B14F-4D97-AF65-F5344CB8AC3E}">
        <p14:creationId xmlns:p14="http://schemas.microsoft.com/office/powerpoint/2010/main" val="1531718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5A08A72F-A940-4497-B008-83AAB481AC28}" type="slidenum">
              <a:rPr lang="en-US" altLang="es-BO"/>
              <a:pPr/>
              <a:t>‹#›</a:t>
            </a:fld>
            <a:endParaRPr lang="en-US" altLang="es-BO"/>
          </a:p>
        </p:txBody>
      </p:sp>
    </p:spTree>
    <p:extLst>
      <p:ext uri="{BB962C8B-B14F-4D97-AF65-F5344CB8AC3E}">
        <p14:creationId xmlns:p14="http://schemas.microsoft.com/office/powerpoint/2010/main" val="2068020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B5A0FD32-801C-4408-BB34-7DC07073A4FE}" type="slidenum">
              <a:rPr lang="en-US" altLang="es-BO"/>
              <a:pPr/>
              <a:t>‹#›</a:t>
            </a:fld>
            <a:endParaRPr lang="en-US" altLang="es-BO"/>
          </a:p>
        </p:txBody>
      </p:sp>
    </p:spTree>
    <p:extLst>
      <p:ext uri="{BB962C8B-B14F-4D97-AF65-F5344CB8AC3E}">
        <p14:creationId xmlns:p14="http://schemas.microsoft.com/office/powerpoint/2010/main" val="534776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s-BO" smtClean="0"/>
              <a:t>Click to edit Master title style</a:t>
            </a:r>
          </a:p>
        </p:txBody>
      </p:sp>
      <p:sp>
        <p:nvSpPr>
          <p:cNvPr id="1027" name="Rectangle 3"/>
          <p:cNvSpPr>
            <a:spLocks noGrp="1" noChangeArrowheads="1"/>
          </p:cNvSpPr>
          <p:nvPr>
            <p:ph type="body" idx="1"/>
          </p:nvPr>
        </p:nvSpPr>
        <p:spPr bwMode="auto">
          <a:xfrm>
            <a:off x="457200" y="1773238"/>
            <a:ext cx="8229600"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s-BO" smtClean="0"/>
              <a:t>Click to edit Master text styles</a:t>
            </a:r>
          </a:p>
          <a:p>
            <a:pPr lvl="1"/>
            <a:r>
              <a:rPr lang="en-US" altLang="es-BO" smtClean="0"/>
              <a:t>Second level</a:t>
            </a:r>
          </a:p>
          <a:p>
            <a:pPr lvl="2"/>
            <a:r>
              <a:rPr lang="en-US" altLang="es-BO" smtClean="0"/>
              <a:t>Third level</a:t>
            </a:r>
          </a:p>
          <a:p>
            <a:pPr lvl="3"/>
            <a:r>
              <a:rPr lang="en-US" altLang="es-BO" smtClean="0"/>
              <a:t>Fourth level</a:t>
            </a:r>
          </a:p>
          <a:p>
            <a:pPr lvl="4"/>
            <a:r>
              <a:rPr lang="en-US" altLang="es-BO" smtClean="0"/>
              <a:t>Fifth level</a:t>
            </a:r>
          </a:p>
        </p:txBody>
      </p:sp>
      <p:sp>
        <p:nvSpPr>
          <p:cNvPr id="1030" name="Rectangle 6"/>
          <p:cNvSpPr>
            <a:spLocks noGrp="1" noChangeArrowheads="1"/>
          </p:cNvSpPr>
          <p:nvPr>
            <p:ph type="sldNum" sz="quarter" idx="4"/>
          </p:nvPr>
        </p:nvSpPr>
        <p:spPr bwMode="auto">
          <a:xfrm>
            <a:off x="7010400" y="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D8B6BE58-1781-4EDE-B4F7-355CBB1BC256}" type="slidenum">
              <a:rPr lang="en-US" altLang="es-BO"/>
              <a:pPr/>
              <a:t>‹#›</a:t>
            </a:fld>
            <a:endParaRPr lang="en-US" altLang="es-BO"/>
          </a:p>
        </p:txBody>
      </p:sp>
    </p:spTree>
  </p:cSld>
  <p:clrMap bg1="lt1" tx1="dk1" bg2="lt2" tx2="dk2" accent1="accent1" accent2="accent2" accent3="accent3" accent4="accent4" accent5="accent5" accent6="accent6" hlink="hlink" folHlink="folHlink"/>
  <p:sldLayoutIdLst>
    <p:sldLayoutId id="2147483677"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txStyles>
    <p:titleStyle>
      <a:lvl1pPr algn="l" rtl="0" eaLnBrk="0" fontAlgn="base" hangingPunct="0">
        <a:spcBef>
          <a:spcPct val="0"/>
        </a:spcBef>
        <a:spcAft>
          <a:spcPct val="0"/>
        </a:spcAft>
        <a:defRPr sz="3600">
          <a:solidFill>
            <a:srgbClr val="00408C"/>
          </a:solidFill>
          <a:latin typeface="+mj-lt"/>
          <a:ea typeface="+mj-ea"/>
          <a:cs typeface="+mj-cs"/>
        </a:defRPr>
      </a:lvl1pPr>
      <a:lvl2pPr algn="l" rtl="0" eaLnBrk="0" fontAlgn="base" hangingPunct="0">
        <a:spcBef>
          <a:spcPct val="0"/>
        </a:spcBef>
        <a:spcAft>
          <a:spcPct val="0"/>
        </a:spcAft>
        <a:defRPr sz="3600">
          <a:solidFill>
            <a:srgbClr val="00408C"/>
          </a:solidFill>
          <a:latin typeface="Arial" charset="0"/>
          <a:cs typeface="Arial" charset="0"/>
        </a:defRPr>
      </a:lvl2pPr>
      <a:lvl3pPr algn="l" rtl="0" eaLnBrk="0" fontAlgn="base" hangingPunct="0">
        <a:spcBef>
          <a:spcPct val="0"/>
        </a:spcBef>
        <a:spcAft>
          <a:spcPct val="0"/>
        </a:spcAft>
        <a:defRPr sz="3600">
          <a:solidFill>
            <a:srgbClr val="00408C"/>
          </a:solidFill>
          <a:latin typeface="Arial" charset="0"/>
          <a:cs typeface="Arial" charset="0"/>
        </a:defRPr>
      </a:lvl3pPr>
      <a:lvl4pPr algn="l" rtl="0" eaLnBrk="0" fontAlgn="base" hangingPunct="0">
        <a:spcBef>
          <a:spcPct val="0"/>
        </a:spcBef>
        <a:spcAft>
          <a:spcPct val="0"/>
        </a:spcAft>
        <a:defRPr sz="3600">
          <a:solidFill>
            <a:srgbClr val="00408C"/>
          </a:solidFill>
          <a:latin typeface="Arial" charset="0"/>
          <a:cs typeface="Arial" charset="0"/>
        </a:defRPr>
      </a:lvl4pPr>
      <a:lvl5pPr algn="l" rtl="0" eaLnBrk="0" fontAlgn="base" hangingPunct="0">
        <a:spcBef>
          <a:spcPct val="0"/>
        </a:spcBef>
        <a:spcAft>
          <a:spcPct val="0"/>
        </a:spcAft>
        <a:defRPr sz="3600">
          <a:solidFill>
            <a:srgbClr val="00408C"/>
          </a:solidFill>
          <a:latin typeface="Arial" charset="0"/>
          <a:cs typeface="Arial" charset="0"/>
        </a:defRPr>
      </a:lvl5pPr>
      <a:lvl6pPr marL="457200" algn="l" rtl="0" fontAlgn="base">
        <a:spcBef>
          <a:spcPct val="0"/>
        </a:spcBef>
        <a:spcAft>
          <a:spcPct val="0"/>
        </a:spcAft>
        <a:defRPr sz="3600">
          <a:solidFill>
            <a:srgbClr val="00408C"/>
          </a:solidFill>
          <a:latin typeface="Arial" charset="0"/>
          <a:cs typeface="Arial" charset="0"/>
        </a:defRPr>
      </a:lvl6pPr>
      <a:lvl7pPr marL="914400" algn="l" rtl="0" fontAlgn="base">
        <a:spcBef>
          <a:spcPct val="0"/>
        </a:spcBef>
        <a:spcAft>
          <a:spcPct val="0"/>
        </a:spcAft>
        <a:defRPr sz="3600">
          <a:solidFill>
            <a:srgbClr val="00408C"/>
          </a:solidFill>
          <a:latin typeface="Arial" charset="0"/>
          <a:cs typeface="Arial" charset="0"/>
        </a:defRPr>
      </a:lvl7pPr>
      <a:lvl8pPr marL="1371600" algn="l" rtl="0" fontAlgn="base">
        <a:spcBef>
          <a:spcPct val="0"/>
        </a:spcBef>
        <a:spcAft>
          <a:spcPct val="0"/>
        </a:spcAft>
        <a:defRPr sz="3600">
          <a:solidFill>
            <a:srgbClr val="00408C"/>
          </a:solidFill>
          <a:latin typeface="Arial" charset="0"/>
          <a:cs typeface="Arial" charset="0"/>
        </a:defRPr>
      </a:lvl8pPr>
      <a:lvl9pPr marL="1828800" algn="l" rtl="0" fontAlgn="base">
        <a:spcBef>
          <a:spcPct val="0"/>
        </a:spcBef>
        <a:spcAft>
          <a:spcPct val="0"/>
        </a:spcAft>
        <a:defRPr sz="3600">
          <a:solidFill>
            <a:srgbClr val="00408C"/>
          </a:solidFill>
          <a:latin typeface="Arial" charset="0"/>
          <a:cs typeface="Arial" charset="0"/>
        </a:defRPr>
      </a:lvl9pPr>
    </p:titleStyle>
    <p:bodyStyle>
      <a:lvl1pPr marL="342900" indent="-342900" algn="l" rtl="0" eaLnBrk="0" fontAlgn="base" hangingPunct="0">
        <a:spcBef>
          <a:spcPct val="20000"/>
        </a:spcBef>
        <a:spcAft>
          <a:spcPct val="0"/>
        </a:spcAft>
        <a:buBlip>
          <a:blip r:embed="rId17"/>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Blip>
          <a:blip r:embed="rId17"/>
        </a:buBlip>
        <a:defRPr sz="2400">
          <a:solidFill>
            <a:schemeClr val="tx1"/>
          </a:solidFill>
          <a:latin typeface="+mn-lt"/>
          <a:cs typeface="+mn-cs"/>
        </a:defRPr>
      </a:lvl2pPr>
      <a:lvl3pPr marL="1143000" indent="-228600" algn="l" rtl="0" eaLnBrk="0" fontAlgn="base" hangingPunct="0">
        <a:spcBef>
          <a:spcPct val="20000"/>
        </a:spcBef>
        <a:spcAft>
          <a:spcPct val="0"/>
        </a:spcAft>
        <a:buBlip>
          <a:blip r:embed="rId17"/>
        </a:buBlip>
        <a:defRPr sz="2400">
          <a:solidFill>
            <a:schemeClr val="tx1"/>
          </a:solidFill>
          <a:latin typeface="+mn-lt"/>
          <a:cs typeface="+mn-cs"/>
        </a:defRPr>
      </a:lvl3pPr>
      <a:lvl4pPr marL="1600200" indent="-228600" algn="l" rtl="0" eaLnBrk="0" fontAlgn="base" hangingPunct="0">
        <a:spcBef>
          <a:spcPct val="20000"/>
        </a:spcBef>
        <a:spcAft>
          <a:spcPct val="0"/>
        </a:spcAft>
        <a:buBlip>
          <a:blip r:embed="rId17"/>
        </a:buBlip>
        <a:defRPr sz="2400">
          <a:solidFill>
            <a:schemeClr val="tx1"/>
          </a:solidFill>
          <a:latin typeface="+mn-lt"/>
          <a:cs typeface="+mn-cs"/>
        </a:defRPr>
      </a:lvl4pPr>
      <a:lvl5pPr marL="2057400" indent="-228600" algn="l" rtl="0" eaLnBrk="0" fontAlgn="base" hangingPunct="0">
        <a:spcBef>
          <a:spcPct val="20000"/>
        </a:spcBef>
        <a:spcAft>
          <a:spcPct val="0"/>
        </a:spcAft>
        <a:buBlip>
          <a:blip r:embed="rId17"/>
        </a:buBlip>
        <a:defRPr sz="2400">
          <a:solidFill>
            <a:schemeClr val="tx1"/>
          </a:solidFill>
          <a:latin typeface="+mn-lt"/>
          <a:cs typeface="+mn-cs"/>
        </a:defRPr>
      </a:lvl5pPr>
      <a:lvl6pPr marL="2514600" indent="-228600" algn="l" rtl="0" fontAlgn="base">
        <a:spcBef>
          <a:spcPct val="20000"/>
        </a:spcBef>
        <a:spcAft>
          <a:spcPct val="0"/>
        </a:spcAft>
        <a:buBlip>
          <a:blip r:embed="rId17"/>
        </a:buBlip>
        <a:defRPr sz="2400">
          <a:solidFill>
            <a:schemeClr val="tx1"/>
          </a:solidFill>
          <a:latin typeface="+mn-lt"/>
          <a:cs typeface="+mn-cs"/>
        </a:defRPr>
      </a:lvl6pPr>
      <a:lvl7pPr marL="2971800" indent="-228600" algn="l" rtl="0" fontAlgn="base">
        <a:spcBef>
          <a:spcPct val="20000"/>
        </a:spcBef>
        <a:spcAft>
          <a:spcPct val="0"/>
        </a:spcAft>
        <a:buBlip>
          <a:blip r:embed="rId17"/>
        </a:buBlip>
        <a:defRPr sz="2400">
          <a:solidFill>
            <a:schemeClr val="tx1"/>
          </a:solidFill>
          <a:latin typeface="+mn-lt"/>
          <a:cs typeface="+mn-cs"/>
        </a:defRPr>
      </a:lvl7pPr>
      <a:lvl8pPr marL="3429000" indent="-228600" algn="l" rtl="0" fontAlgn="base">
        <a:spcBef>
          <a:spcPct val="20000"/>
        </a:spcBef>
        <a:spcAft>
          <a:spcPct val="0"/>
        </a:spcAft>
        <a:buBlip>
          <a:blip r:embed="rId17"/>
        </a:buBlip>
        <a:defRPr sz="2400">
          <a:solidFill>
            <a:schemeClr val="tx1"/>
          </a:solidFill>
          <a:latin typeface="+mn-lt"/>
          <a:cs typeface="+mn-cs"/>
        </a:defRPr>
      </a:lvl8pPr>
      <a:lvl9pPr marL="3886200" indent="-228600" algn="l" rtl="0" fontAlgn="base">
        <a:spcBef>
          <a:spcPct val="20000"/>
        </a:spcBef>
        <a:spcAft>
          <a:spcPct val="0"/>
        </a:spcAft>
        <a:buBlip>
          <a:blip r:embed="rId17"/>
        </a:buBlip>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en.wikipedia.org/wiki/Machine_translatio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en.wikipedia.org/wiki/Natural_language"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upload.wikimedia.org/wikipedia/en/5/5c/Microsoft_Powerpoint_Icon.svg" TargetMode="External"/><Relationship Id="rId2" Type="http://schemas.openxmlformats.org/officeDocument/2006/relationships/hyperlink" Target="http://www.wipo.int/patentscope/en/webinar/index.html" TargetMode="External"/><Relationship Id="rId1" Type="http://schemas.openxmlformats.org/officeDocument/2006/relationships/slideLayout" Target="../slideLayouts/slideLayout12.xml"/><Relationship Id="rId5" Type="http://schemas.openxmlformats.org/officeDocument/2006/relationships/image" Target="../media/image53.png"/><Relationship Id="rId4" Type="http://schemas.openxmlformats.org/officeDocument/2006/relationships/image" Target="../media/image52.png"/></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55.png"/><Relationship Id="rId5" Type="http://schemas.openxmlformats.org/officeDocument/2006/relationships/oleObject" Target="../embeddings/oleObject3.bin"/><Relationship Id="rId4" Type="http://schemas.openxmlformats.org/officeDocument/2006/relationships/image" Target="../media/image54.png"/></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4.xml"/><Relationship Id="rId1" Type="http://schemas.openxmlformats.org/officeDocument/2006/relationships/vmlDrawing" Target="../drawings/vmlDrawing3.vml"/><Relationship Id="rId4" Type="http://schemas.openxmlformats.org/officeDocument/2006/relationships/image" Target="../media/image5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pati"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subTitle" idx="1"/>
          </p:nvPr>
        </p:nvSpPr>
        <p:spPr>
          <a:xfrm>
            <a:off x="1219200" y="4183063"/>
            <a:ext cx="4937125" cy="1333500"/>
          </a:xfrm>
          <a:noFill/>
        </p:spPr>
        <p:txBody>
          <a:bodyPr/>
          <a:lstStyle/>
          <a:p>
            <a:pPr eaLnBrk="1" hangingPunct="1"/>
            <a:r>
              <a:rPr lang="en-US" sz="3000" b="1" dirty="0" smtClean="0">
                <a:solidFill>
                  <a:srgbClr val="00408C"/>
                </a:solidFill>
                <a:ea typeface="ヒラギノ角ゴ Pro W3" pitchFamily="1" charset="-128"/>
              </a:rPr>
              <a:t>Translation tools</a:t>
            </a:r>
          </a:p>
        </p:txBody>
      </p:sp>
      <p:sp>
        <p:nvSpPr>
          <p:cNvPr id="3075" name="Text Box 5"/>
          <p:cNvSpPr txBox="1">
            <a:spLocks noChangeArrowheads="1"/>
          </p:cNvSpPr>
          <p:nvPr/>
        </p:nvSpPr>
        <p:spPr bwMode="auto">
          <a:xfrm>
            <a:off x="6249988" y="5253038"/>
            <a:ext cx="2147887" cy="72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a:lnSpc>
                <a:spcPct val="40000"/>
              </a:lnSpc>
            </a:pPr>
            <a:r>
              <a:rPr lang="en-US" sz="1300" dirty="0" err="1" smtClean="0">
                <a:solidFill>
                  <a:srgbClr val="3399FF"/>
                </a:solidFill>
                <a:latin typeface="Arial Black" pitchFamily="34" charset="0"/>
                <a:ea typeface="ヒラギノ角ゴ Pro W3" pitchFamily="1" charset="-128"/>
              </a:rPr>
              <a:t>Cyberworld</a:t>
            </a:r>
            <a:endParaRPr lang="en-US" sz="1300" dirty="0">
              <a:solidFill>
                <a:srgbClr val="3399FF"/>
              </a:solidFill>
              <a:latin typeface="Arial Black" pitchFamily="34" charset="0"/>
              <a:ea typeface="ヒラギノ角ゴ Pro W3" pitchFamily="1" charset="-128"/>
            </a:endParaRPr>
          </a:p>
          <a:p>
            <a:pPr>
              <a:lnSpc>
                <a:spcPct val="40000"/>
              </a:lnSpc>
            </a:pPr>
            <a:r>
              <a:rPr lang="en-US" sz="1300" dirty="0" smtClean="0">
                <a:solidFill>
                  <a:srgbClr val="3399FF"/>
                </a:solidFill>
                <a:latin typeface="Arial Black" pitchFamily="34" charset="0"/>
                <a:ea typeface="ヒラギノ角ゴ Pro W3" pitchFamily="1" charset="-128"/>
              </a:rPr>
              <a:t>June 2014</a:t>
            </a:r>
            <a:endParaRPr lang="en-US" sz="1300" dirty="0">
              <a:solidFill>
                <a:srgbClr val="3399FF"/>
              </a:solidFill>
              <a:latin typeface="Arial Black" pitchFamily="34" charset="0"/>
              <a:ea typeface="ヒラギノ角ゴ Pro W3" pitchFamily="1" charset="-128"/>
            </a:endParaRPr>
          </a:p>
        </p:txBody>
      </p:sp>
      <p:sp>
        <p:nvSpPr>
          <p:cNvPr id="3076" name="Rectangle 6"/>
          <p:cNvSpPr>
            <a:spLocks noChangeArrowheads="1"/>
          </p:cNvSpPr>
          <p:nvPr/>
        </p:nvSpPr>
        <p:spPr bwMode="auto">
          <a:xfrm>
            <a:off x="914400" y="3810000"/>
            <a:ext cx="381000" cy="381000"/>
          </a:xfrm>
          <a:prstGeom prst="rect">
            <a:avLst/>
          </a:prstGeom>
          <a:solidFill>
            <a:srgbClr val="3399FF"/>
          </a:solidFill>
          <a:ln>
            <a:noFill/>
          </a:ln>
          <a:extLst>
            <a:ext uri="{91240B29-F687-4F45-9708-019B960494DF}">
              <a14:hiddenLine xmlns:a14="http://schemas.microsoft.com/office/drawing/2010/main" w="0">
                <a:solidFill>
                  <a:schemeClr val="tx1"/>
                </a:solidFill>
                <a:miter lim="800000"/>
                <a:headEnd/>
                <a:tailEnd/>
              </a14:hiddenLine>
            </a:ext>
          </a:extLst>
        </p:spPr>
        <p:txBody>
          <a:bodyPr wrap="none" anchor="ctr"/>
          <a:lstStyle/>
          <a:p>
            <a:endParaRPr lang="fr-CH"/>
          </a:p>
        </p:txBody>
      </p:sp>
      <p:sp>
        <p:nvSpPr>
          <p:cNvPr id="3077" name="Rectangle 7"/>
          <p:cNvSpPr>
            <a:spLocks noChangeArrowheads="1"/>
          </p:cNvSpPr>
          <p:nvPr/>
        </p:nvSpPr>
        <p:spPr bwMode="auto">
          <a:xfrm>
            <a:off x="1230313" y="5805488"/>
            <a:ext cx="6934200" cy="712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spcBef>
                <a:spcPct val="20000"/>
              </a:spcBef>
            </a:pPr>
            <a:r>
              <a:rPr lang="en-US" sz="1800" dirty="0" smtClean="0">
                <a:solidFill>
                  <a:srgbClr val="00408C"/>
                </a:solidFill>
                <a:ea typeface="ヒラギノ角ゴ Pro W3" pitchFamily="1" charset="-128"/>
              </a:rPr>
              <a:t>Sandrine Ammann</a:t>
            </a:r>
            <a:endParaRPr lang="en-US" sz="1800" dirty="0">
              <a:solidFill>
                <a:srgbClr val="00408C"/>
              </a:solidFill>
              <a:ea typeface="ヒラギノ角ゴ Pro W3" pitchFamily="1" charset="-128"/>
            </a:endParaRPr>
          </a:p>
          <a:p>
            <a:pPr>
              <a:spcBef>
                <a:spcPct val="20000"/>
              </a:spcBef>
            </a:pPr>
            <a:r>
              <a:rPr lang="en-US" sz="1800" dirty="0" smtClean="0">
                <a:solidFill>
                  <a:srgbClr val="00408C"/>
                </a:solidFill>
                <a:ea typeface="ヒラギノ角ゴ Pro W3" pitchFamily="1" charset="-128"/>
              </a:rPr>
              <a:t>Marketing &amp; Communications Officer</a:t>
            </a:r>
            <a:endParaRPr lang="en-US" sz="1800" dirty="0">
              <a:solidFill>
                <a:srgbClr val="00408C"/>
              </a:solidFill>
              <a:ea typeface="ヒラギノ角ゴ Pro W3" pitchFamily="1" charset="-128"/>
            </a:endParaRPr>
          </a:p>
        </p:txBody>
      </p:sp>
    </p:spTree>
    <p:extLst>
      <p:ext uri="{BB962C8B-B14F-4D97-AF65-F5344CB8AC3E}">
        <p14:creationId xmlns:p14="http://schemas.microsoft.com/office/powerpoint/2010/main" val="32177445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Portal to patent registers</a:t>
            </a:r>
            <a:endParaRPr lang="en-US"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341" y="1143000"/>
            <a:ext cx="7884856" cy="5925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2973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Portal to patent registers</a:t>
            </a:r>
            <a:endParaRPr lang="en-US" dirty="0"/>
          </a:p>
        </p:txBody>
      </p:sp>
      <p:sp>
        <p:nvSpPr>
          <p:cNvPr id="4" name="Oval 3"/>
          <p:cNvSpPr/>
          <p:nvPr/>
        </p:nvSpPr>
        <p:spPr bwMode="auto">
          <a:xfrm>
            <a:off x="3733800" y="5181600"/>
            <a:ext cx="838200" cy="533400"/>
          </a:xfrm>
          <a:prstGeom prst="ellipse">
            <a:avLst/>
          </a:prstGeom>
          <a:noFill/>
          <a:ln w="349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832"/>
            <a:ext cx="8601075" cy="6491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8372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fr-CH" altLang="es-BO" smtClean="0"/>
              <a:t>Translation tools</a:t>
            </a:r>
            <a:endParaRPr lang="en-US" altLang="es-BO" smtClean="0"/>
          </a:p>
        </p:txBody>
      </p:sp>
      <p:pic>
        <p:nvPicPr>
          <p:cNvPr id="12291" name="Picture 2" descr="\\wipogvafs01\redirected$\ammann\Documents\Images\translation_glob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066800"/>
            <a:ext cx="5876925"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09254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p:txBody>
          <a:bodyPr/>
          <a:lstStyle/>
          <a:p>
            <a:pPr eaLnBrk="1" hangingPunct="1"/>
            <a:r>
              <a:rPr lang="en-US" altLang="es-BO" smtClean="0"/>
              <a:t>CLIR</a:t>
            </a:r>
          </a:p>
        </p:txBody>
      </p:sp>
      <p:sp>
        <p:nvSpPr>
          <p:cNvPr id="40963" name="Rectangle 3"/>
          <p:cNvSpPr>
            <a:spLocks noGrp="1" noChangeArrowheads="1"/>
          </p:cNvSpPr>
          <p:nvPr>
            <p:ph type="body" idx="4294967295"/>
          </p:nvPr>
        </p:nvSpPr>
        <p:spPr>
          <a:xfrm>
            <a:off x="457200" y="1196975"/>
            <a:ext cx="8229600" cy="4929188"/>
          </a:xfrm>
        </p:spPr>
        <p:txBody>
          <a:bodyPr/>
          <a:lstStyle/>
          <a:p>
            <a:pPr eaLnBrk="1" hangingPunct="1">
              <a:lnSpc>
                <a:spcPct val="80000"/>
              </a:lnSpc>
              <a:buFontTx/>
              <a:buNone/>
            </a:pPr>
            <a:r>
              <a:rPr lang="en-US" altLang="es-BO" sz="2000" smtClean="0"/>
              <a:t>     CLIR stands for </a:t>
            </a:r>
            <a:r>
              <a:rPr lang="en-US" altLang="es-BO" sz="2000" b="1" smtClean="0"/>
              <a:t>Cross Lingual Information Retrieval</a:t>
            </a:r>
            <a:r>
              <a:rPr lang="en-US" altLang="es-BO" sz="2000" smtClean="0"/>
              <a:t> and will allow you to search a term or a phrase and its variants in:</a:t>
            </a:r>
          </a:p>
          <a:p>
            <a:pPr eaLnBrk="1" hangingPunct="1">
              <a:lnSpc>
                <a:spcPct val="80000"/>
              </a:lnSpc>
              <a:buFontTx/>
              <a:buNone/>
            </a:pPr>
            <a:endParaRPr lang="en-US" altLang="es-BO" sz="2000" smtClean="0"/>
          </a:p>
          <a:p>
            <a:pPr eaLnBrk="1" hangingPunct="1">
              <a:lnSpc>
                <a:spcPct val="80000"/>
              </a:lnSpc>
            </a:pPr>
            <a:r>
              <a:rPr lang="en-US" altLang="es-BO" sz="2000" smtClean="0"/>
              <a:t>Chinese</a:t>
            </a:r>
          </a:p>
          <a:p>
            <a:pPr eaLnBrk="1" hangingPunct="1">
              <a:lnSpc>
                <a:spcPct val="80000"/>
              </a:lnSpc>
            </a:pPr>
            <a:r>
              <a:rPr lang="en-US" altLang="es-BO" sz="2000" smtClean="0"/>
              <a:t>Dutch</a:t>
            </a:r>
          </a:p>
          <a:p>
            <a:pPr eaLnBrk="1" hangingPunct="1">
              <a:lnSpc>
                <a:spcPct val="80000"/>
              </a:lnSpc>
            </a:pPr>
            <a:r>
              <a:rPr lang="en-US" altLang="es-BO" sz="2000" smtClean="0"/>
              <a:t>English</a:t>
            </a:r>
          </a:p>
          <a:p>
            <a:pPr eaLnBrk="1" hangingPunct="1">
              <a:lnSpc>
                <a:spcPct val="80000"/>
              </a:lnSpc>
            </a:pPr>
            <a:r>
              <a:rPr lang="en-US" altLang="es-BO" sz="2000" smtClean="0"/>
              <a:t>French</a:t>
            </a:r>
          </a:p>
          <a:p>
            <a:pPr eaLnBrk="1" hangingPunct="1">
              <a:lnSpc>
                <a:spcPct val="80000"/>
              </a:lnSpc>
            </a:pPr>
            <a:r>
              <a:rPr lang="en-US" altLang="es-BO" sz="2000" smtClean="0"/>
              <a:t>German</a:t>
            </a:r>
          </a:p>
          <a:p>
            <a:pPr eaLnBrk="1" hangingPunct="1">
              <a:lnSpc>
                <a:spcPct val="80000"/>
              </a:lnSpc>
            </a:pPr>
            <a:r>
              <a:rPr lang="en-US" altLang="es-BO" sz="2000" smtClean="0"/>
              <a:t>Italian</a:t>
            </a:r>
          </a:p>
          <a:p>
            <a:pPr eaLnBrk="1" hangingPunct="1">
              <a:lnSpc>
                <a:spcPct val="80000"/>
              </a:lnSpc>
            </a:pPr>
            <a:r>
              <a:rPr lang="en-US" altLang="es-BO" sz="2000" smtClean="0"/>
              <a:t>Japanese</a:t>
            </a:r>
          </a:p>
          <a:p>
            <a:pPr eaLnBrk="1" hangingPunct="1">
              <a:lnSpc>
                <a:spcPct val="80000"/>
              </a:lnSpc>
            </a:pPr>
            <a:r>
              <a:rPr lang="en-US" altLang="es-BO" sz="2000" smtClean="0"/>
              <a:t>Korean</a:t>
            </a:r>
          </a:p>
          <a:p>
            <a:pPr eaLnBrk="1" hangingPunct="1">
              <a:lnSpc>
                <a:spcPct val="80000"/>
              </a:lnSpc>
            </a:pPr>
            <a:r>
              <a:rPr lang="en-US" altLang="es-BO" sz="2000" smtClean="0"/>
              <a:t>Portuguese</a:t>
            </a:r>
          </a:p>
          <a:p>
            <a:pPr eaLnBrk="1" hangingPunct="1">
              <a:lnSpc>
                <a:spcPct val="80000"/>
              </a:lnSpc>
            </a:pPr>
            <a:r>
              <a:rPr lang="en-US" altLang="es-BO" sz="2000" smtClean="0"/>
              <a:t>Russian</a:t>
            </a:r>
          </a:p>
          <a:p>
            <a:pPr eaLnBrk="1" hangingPunct="1">
              <a:lnSpc>
                <a:spcPct val="80000"/>
              </a:lnSpc>
            </a:pPr>
            <a:r>
              <a:rPr lang="en-US" altLang="es-BO" sz="2000" smtClean="0"/>
              <a:t>Spanish and </a:t>
            </a:r>
          </a:p>
          <a:p>
            <a:pPr eaLnBrk="1" hangingPunct="1">
              <a:lnSpc>
                <a:spcPct val="80000"/>
              </a:lnSpc>
            </a:pPr>
            <a:r>
              <a:rPr lang="en-US" altLang="es-BO" sz="2000" smtClean="0"/>
              <a:t>Swedish</a:t>
            </a:r>
          </a:p>
        </p:txBody>
      </p:sp>
    </p:spTree>
    <p:extLst>
      <p:ext uri="{BB962C8B-B14F-4D97-AF65-F5344CB8AC3E}">
        <p14:creationId xmlns:p14="http://schemas.microsoft.com/office/powerpoint/2010/main" val="33103433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p:txBody>
          <a:bodyPr/>
          <a:lstStyle/>
          <a:p>
            <a:pPr eaLnBrk="1" hangingPunct="1"/>
            <a:r>
              <a:rPr lang="en-US" altLang="es-BO" smtClean="0"/>
              <a:t>CLIR: the interface</a:t>
            </a:r>
          </a:p>
        </p:txBody>
      </p:sp>
      <p:pic>
        <p:nvPicPr>
          <p:cNvPr id="512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813" y="1295400"/>
            <a:ext cx="7905750" cy="544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bwMode="auto">
          <a:xfrm rot="10800000">
            <a:off x="3505200" y="4019550"/>
            <a:ext cx="1100488" cy="247650"/>
          </a:xfrm>
          <a:prstGeom prst="rightArrow">
            <a:avLst/>
          </a:prstGeom>
          <a:solidFill>
            <a:srgbClr val="FF0000"/>
          </a:solidFill>
          <a:ln w="22225">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
        <p:nvSpPr>
          <p:cNvPr id="10" name="Right Arrow 9"/>
          <p:cNvSpPr/>
          <p:nvPr/>
        </p:nvSpPr>
        <p:spPr bwMode="auto">
          <a:xfrm rot="10800000">
            <a:off x="3200400" y="5105400"/>
            <a:ext cx="1100488" cy="247650"/>
          </a:xfrm>
          <a:prstGeom prst="rightArrow">
            <a:avLst/>
          </a:prstGeom>
          <a:solidFill>
            <a:srgbClr val="FF0000"/>
          </a:solidFill>
          <a:ln w="22225">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
        <p:nvSpPr>
          <p:cNvPr id="11" name="Right Arrow 10"/>
          <p:cNvSpPr/>
          <p:nvPr/>
        </p:nvSpPr>
        <p:spPr bwMode="auto">
          <a:xfrm rot="10800000">
            <a:off x="3107355" y="4800600"/>
            <a:ext cx="1100488" cy="247650"/>
          </a:xfrm>
          <a:prstGeom prst="rightArrow">
            <a:avLst/>
          </a:prstGeom>
          <a:solidFill>
            <a:srgbClr val="FF0000"/>
          </a:solidFill>
          <a:ln w="22225">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
        <p:nvSpPr>
          <p:cNvPr id="12" name="Right Arrow 11"/>
          <p:cNvSpPr/>
          <p:nvPr/>
        </p:nvSpPr>
        <p:spPr bwMode="auto">
          <a:xfrm rot="16200000">
            <a:off x="2404711" y="6172200"/>
            <a:ext cx="1100488" cy="247650"/>
          </a:xfrm>
          <a:prstGeom prst="rightArrow">
            <a:avLst/>
          </a:prstGeom>
          <a:solidFill>
            <a:srgbClr val="FF0000"/>
          </a:solidFill>
          <a:ln w="22225">
            <a:solidFill>
              <a:schemeClr val="tx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37690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p:txBody>
          <a:bodyPr/>
          <a:lstStyle/>
          <a:p>
            <a:pPr eaLnBrk="1" hangingPunct="1"/>
            <a:r>
              <a:rPr lang="en-US" altLang="es-BO" smtClean="0"/>
              <a:t>CLIR: precision vs recall</a:t>
            </a:r>
          </a:p>
        </p:txBody>
      </p:sp>
      <p:pic>
        <p:nvPicPr>
          <p:cNvPr id="78852" name="Picture 4"/>
          <p:cNvPicPr>
            <a:picLocks noGrp="1" noChangeAspect="1" noChangeArrowheads="1"/>
          </p:cNvPicPr>
          <p:nvPr>
            <p:ph type="body" idx="4294967295"/>
          </p:nvPr>
        </p:nvPicPr>
        <p:blipFill>
          <a:blip r:embed="rId2"/>
          <a:srcRect/>
          <a:stretch>
            <a:fillRect/>
          </a:stretch>
        </p:blipFill>
        <p:spPr>
          <a:xfrm>
            <a:off x="1116013" y="1095375"/>
            <a:ext cx="6911975" cy="5762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Tree>
    <p:extLst>
      <p:ext uri="{BB962C8B-B14F-4D97-AF65-F5344CB8AC3E}">
        <p14:creationId xmlns:p14="http://schemas.microsoft.com/office/powerpoint/2010/main" val="2722268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p:txBody>
          <a:bodyPr/>
          <a:lstStyle/>
          <a:p>
            <a:pPr eaLnBrk="1" hangingPunct="1"/>
            <a:r>
              <a:rPr lang="en-US" altLang="es-BO" smtClean="0"/>
              <a:t>Example: precision</a:t>
            </a: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0" y="1219200"/>
            <a:ext cx="7258050" cy="3929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876800"/>
            <a:ext cx="7924800"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1219200" y="4953000"/>
            <a:ext cx="609600" cy="196169"/>
          </a:xfrm>
          <a:prstGeom prst="rect">
            <a:avLst/>
          </a:prstGeom>
          <a:noFill/>
          <a:ln w="349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1909724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recall</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13" y="1409700"/>
            <a:ext cx="7724775"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59763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p:txBody>
          <a:bodyPr/>
          <a:lstStyle/>
          <a:p>
            <a:pPr eaLnBrk="1" hangingPunct="1"/>
            <a:r>
              <a:rPr lang="en-US" altLang="es-BO" smtClean="0"/>
              <a:t>Example: recall</a:t>
            </a: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086" y="1447800"/>
            <a:ext cx="7800975"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1676400" y="1524000"/>
            <a:ext cx="609600" cy="304800"/>
          </a:xfrm>
          <a:prstGeom prst="rect">
            <a:avLst/>
          </a:prstGeom>
          <a:noFill/>
          <a:ln w="349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5471951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p:txBody>
          <a:bodyPr/>
          <a:lstStyle/>
          <a:p>
            <a:pPr eaLnBrk="1" hangingPunct="1"/>
            <a:r>
              <a:rPr lang="en-US" altLang="es-BO" smtClean="0"/>
              <a:t>CLIR: supervised mode</a:t>
            </a:r>
          </a:p>
        </p:txBody>
      </p:sp>
      <p:sp>
        <p:nvSpPr>
          <p:cNvPr id="46083" name="Rectangle 3"/>
          <p:cNvSpPr>
            <a:spLocks noGrp="1" noChangeArrowheads="1"/>
          </p:cNvSpPr>
          <p:nvPr>
            <p:ph type="body" idx="4294967295"/>
          </p:nvPr>
        </p:nvSpPr>
        <p:spPr/>
        <p:txBody>
          <a:bodyPr/>
          <a:lstStyle/>
          <a:p>
            <a:pPr eaLnBrk="1" hangingPunct="1"/>
            <a:r>
              <a:rPr lang="en-US" altLang="es-BO" smtClean="0"/>
              <a:t>2 modes: automatic and supervised</a:t>
            </a:r>
          </a:p>
          <a:p>
            <a:pPr eaLnBrk="1" hangingPunct="1"/>
            <a:endParaRPr lang="en-US" altLang="es-BO" smtClean="0"/>
          </a:p>
          <a:p>
            <a:pPr eaLnBrk="1" hangingPunct="1"/>
            <a:r>
              <a:rPr lang="en-US" altLang="es-BO" smtClean="0"/>
              <a:t>Automatic: 1 step</a:t>
            </a:r>
          </a:p>
          <a:p>
            <a:pPr eaLnBrk="1" hangingPunct="1"/>
            <a:r>
              <a:rPr lang="en-US" altLang="es-BO" smtClean="0"/>
              <a:t>Supervised: 4 steps</a:t>
            </a:r>
          </a:p>
        </p:txBody>
      </p:sp>
    </p:spTree>
    <p:extLst>
      <p:ext uri="{BB962C8B-B14F-4D97-AF65-F5344CB8AC3E}">
        <p14:creationId xmlns:p14="http://schemas.microsoft.com/office/powerpoint/2010/main" val="1288395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23850" y="-4763"/>
            <a:ext cx="5976938" cy="44069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3" name="Rectangle 3"/>
          <p:cNvSpPr>
            <a:spLocks noGrp="1" noChangeArrowheads="1"/>
          </p:cNvSpPr>
          <p:nvPr>
            <p:ph type="body" sz="half" idx="3"/>
          </p:nvPr>
        </p:nvSpPr>
        <p:spPr>
          <a:xfrm>
            <a:off x="0" y="4508500"/>
            <a:ext cx="9144000" cy="1225550"/>
          </a:xfrm>
        </p:spPr>
        <p:txBody>
          <a:bodyPr/>
          <a:lstStyle/>
          <a:p>
            <a:pPr eaLnBrk="1" hangingPunct="1">
              <a:buFontTx/>
              <a:buNone/>
            </a:pPr>
            <a:r>
              <a:rPr lang="en-US" altLang="es-BO" sz="3200" b="1" dirty="0" smtClean="0">
                <a:solidFill>
                  <a:srgbClr val="00408C"/>
                </a:solidFill>
                <a:ea typeface="ヒラギノ角ゴ Pro W3" pitchFamily="1" charset="-128"/>
              </a:rPr>
              <a:t>To the PATENTSCOPE search system webinar</a:t>
            </a:r>
          </a:p>
          <a:p>
            <a:pPr algn="ctr" eaLnBrk="1" hangingPunct="1">
              <a:buFontTx/>
              <a:buNone/>
            </a:pPr>
            <a:r>
              <a:rPr lang="en-US" altLang="es-BO" sz="3300" b="1" i="1" dirty="0" smtClean="0">
                <a:solidFill>
                  <a:schemeClr val="accent2"/>
                </a:solidFill>
              </a:rPr>
              <a:t>Translation tools</a:t>
            </a:r>
            <a:r>
              <a:rPr lang="en-US" altLang="es-BO" sz="3300" dirty="0" smtClean="0"/>
              <a:t> </a:t>
            </a:r>
          </a:p>
        </p:txBody>
      </p:sp>
      <p:graphicFrame>
        <p:nvGraphicFramePr>
          <p:cNvPr id="5124" name="Object 4"/>
          <p:cNvGraphicFramePr>
            <a:graphicFrameLocks noGrp="1" noChangeAspect="1"/>
          </p:cNvGraphicFramePr>
          <p:nvPr>
            <p:ph sz="quarter" idx="2"/>
          </p:nvPr>
        </p:nvGraphicFramePr>
        <p:xfrm>
          <a:off x="7092950" y="5373688"/>
          <a:ext cx="603250" cy="863600"/>
        </p:xfrm>
        <a:graphic>
          <a:graphicData uri="http://schemas.openxmlformats.org/presentationml/2006/ole">
            <mc:AlternateContent xmlns:mc="http://schemas.openxmlformats.org/markup-compatibility/2006">
              <mc:Choice xmlns:v="urn:schemas-microsoft-com:vml" Requires="v">
                <p:oleObj spid="_x0000_s20482" r:id="rId4" imgW="1638095" imgH="2349206" progId="">
                  <p:embed/>
                </p:oleObj>
              </mc:Choice>
              <mc:Fallback>
                <p:oleObj r:id="rId4" imgW="1638095" imgH="234920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950" y="5373688"/>
                        <a:ext cx="60325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332001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AutoShape 3"/>
          <p:cNvSpPr>
            <a:spLocks noChangeArrowheads="1"/>
          </p:cNvSpPr>
          <p:nvPr/>
        </p:nvSpPr>
        <p:spPr bwMode="auto">
          <a:xfrm>
            <a:off x="2195513" y="5589588"/>
            <a:ext cx="360362" cy="935037"/>
          </a:xfrm>
          <a:prstGeom prst="upArrow">
            <a:avLst>
              <a:gd name="adj1" fmla="val 50000"/>
              <a:gd name="adj2" fmla="val 64868"/>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2400">
                <a:solidFill>
                  <a:schemeClr val="tx1"/>
                </a:solidFill>
                <a:latin typeface="Arial" pitchFamily="34" charset="0"/>
                <a:cs typeface="Arial" pitchFamily="34" charset="0"/>
              </a:defRPr>
            </a:lvl9pPr>
          </a:lstStyle>
          <a:p>
            <a:pPr eaLnBrk="1" hangingPunct="1"/>
            <a:endParaRPr lang="es-BO" altLang="es-BO">
              <a:ea typeface="ＭＳ Ｐゴシック" pitchFamily="34" charset="-128"/>
            </a:endParaRPr>
          </a:p>
        </p:txBody>
      </p:sp>
      <p:sp>
        <p:nvSpPr>
          <p:cNvPr id="47109" name="Rectangle 5"/>
          <p:cNvSpPr>
            <a:spLocks noGrp="1" noChangeArrowheads="1"/>
          </p:cNvSpPr>
          <p:nvPr>
            <p:ph type="title" idx="4294967295"/>
          </p:nvPr>
        </p:nvSpPr>
        <p:spPr>
          <a:xfrm>
            <a:off x="373063" y="149225"/>
            <a:ext cx="8229600" cy="1143000"/>
          </a:xfrm>
        </p:spPr>
        <p:txBody>
          <a:bodyPr/>
          <a:lstStyle/>
          <a:p>
            <a:pPr eaLnBrk="1" hangingPunct="1"/>
            <a:r>
              <a:rPr lang="en-US" altLang="es-BO" smtClean="0">
                <a:ea typeface="Kozuka Gothic Pro H" pitchFamily="34" charset="-128"/>
              </a:rPr>
              <a:t>Automatic mode</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12" y="1400175"/>
            <a:ext cx="7800975"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bwMode="auto">
          <a:xfrm rot="10800000">
            <a:off x="2185888" y="2514600"/>
            <a:ext cx="914400" cy="228600"/>
          </a:xfrm>
          <a:prstGeom prst="rightArrow">
            <a:avLst/>
          </a:prstGeom>
          <a:noFill/>
          <a:ln w="476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
        <p:nvSpPr>
          <p:cNvPr id="9" name="Right Arrow 8"/>
          <p:cNvSpPr/>
          <p:nvPr/>
        </p:nvSpPr>
        <p:spPr bwMode="auto">
          <a:xfrm rot="10800000">
            <a:off x="2098675" y="4724400"/>
            <a:ext cx="914400" cy="228600"/>
          </a:xfrm>
          <a:prstGeom prst="rightArrow">
            <a:avLst/>
          </a:prstGeom>
          <a:noFill/>
          <a:ln w="476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1447800"/>
            <a:ext cx="779145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36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Rectangle 3"/>
          <p:cNvSpPr>
            <a:spLocks noChangeArrowheads="1"/>
          </p:cNvSpPr>
          <p:nvPr/>
        </p:nvSpPr>
        <p:spPr bwMode="auto">
          <a:xfrm>
            <a:off x="468313"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0"/>
              </a:spcBef>
              <a:defRPr/>
            </a:pPr>
            <a:r>
              <a:rPr lang="en-US" sz="3600">
                <a:solidFill>
                  <a:srgbClr val="00408C"/>
                </a:solidFill>
                <a:ea typeface="ＭＳ Ｐゴシック" pitchFamily="34" charset="-128"/>
              </a:rPr>
              <a:t>Automatic mode: results</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3962"/>
            <a:ext cx="9244359" cy="5192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70984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sz="quarter" idx="4294967295"/>
          </p:nvPr>
        </p:nvSpPr>
        <p:spPr/>
        <p:txBody>
          <a:bodyPr/>
          <a:lstStyle/>
          <a:p>
            <a:pPr eaLnBrk="1" hangingPunct="1"/>
            <a:r>
              <a:rPr lang="en-US" altLang="es-BO" smtClean="0"/>
              <a:t>Supervised mode: 1 of 4 steps</a:t>
            </a:r>
          </a:p>
        </p:txBody>
      </p:sp>
      <p:pic>
        <p:nvPicPr>
          <p:cNvPr id="8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38" y="1428750"/>
            <a:ext cx="7705725"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30452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p:txBody>
          <a:bodyPr/>
          <a:lstStyle/>
          <a:p>
            <a:pPr eaLnBrk="1" hangingPunct="1"/>
            <a:r>
              <a:rPr lang="en-US" altLang="es-BO" smtClean="0"/>
              <a:t>Supervised mode : 2 of 4 steps</a:t>
            </a: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988" y="1295400"/>
            <a:ext cx="7820025" cy="479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05990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p:txBody>
          <a:bodyPr/>
          <a:lstStyle/>
          <a:p>
            <a:pPr eaLnBrk="1" hangingPunct="1"/>
            <a:r>
              <a:rPr lang="en-US" altLang="es-BO" smtClean="0"/>
              <a:t>Supervised mode : 3 of 4 steps</a:t>
            </a:r>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587" y="1223963"/>
            <a:ext cx="8294001" cy="4643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16302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p:txBody>
          <a:bodyPr/>
          <a:lstStyle/>
          <a:p>
            <a:pPr eaLnBrk="1" hangingPunct="1"/>
            <a:r>
              <a:rPr lang="en-US" altLang="es-BO" smtClean="0"/>
              <a:t>Supervised mode : 4 of 4 steps</a:t>
            </a:r>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20" y="1842047"/>
            <a:ext cx="9365200" cy="2786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bwMode="auto">
          <a:xfrm>
            <a:off x="1676400" y="2209800"/>
            <a:ext cx="304800" cy="304800"/>
          </a:xfrm>
          <a:prstGeom prst="ellipse">
            <a:avLst/>
          </a:prstGeom>
          <a:noFill/>
          <a:ln w="349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
        <p:nvSpPr>
          <p:cNvPr id="3" name="Right Arrow 2"/>
          <p:cNvSpPr/>
          <p:nvPr/>
        </p:nvSpPr>
        <p:spPr bwMode="auto">
          <a:xfrm rot="10800000">
            <a:off x="5334000" y="3429000"/>
            <a:ext cx="685800" cy="152400"/>
          </a:xfrm>
          <a:prstGeom prst="righ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2300" y="3657600"/>
            <a:ext cx="2222500" cy="146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bwMode="auto">
          <a:xfrm rot="10800000">
            <a:off x="4992028" y="3740363"/>
            <a:ext cx="685800" cy="152400"/>
          </a:xfrm>
          <a:prstGeom prst="righ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2300" y="3929934"/>
            <a:ext cx="1498600" cy="105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457200" y="3892764"/>
            <a:ext cx="5410200" cy="247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
        <p:nvSpPr>
          <p:cNvPr id="5" name="Rectangle 4"/>
          <p:cNvSpPr/>
          <p:nvPr/>
        </p:nvSpPr>
        <p:spPr bwMode="auto">
          <a:xfrm>
            <a:off x="228600" y="3929934"/>
            <a:ext cx="5334000" cy="337266"/>
          </a:xfrm>
          <a:prstGeom prst="rect">
            <a:avLst/>
          </a:prstGeom>
          <a:solidFill>
            <a:srgbClr val="FF0000">
              <a:alpha val="33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52133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218"/>
                                        </p:tgtEl>
                                        <p:attrNameLst>
                                          <p:attrName>style.visibility</p:attrName>
                                        </p:attrNameLst>
                                      </p:cBhvr>
                                      <p:to>
                                        <p:strVal val="visible"/>
                                      </p:to>
                                    </p:set>
                                    <p:animEffect transition="in" filter="fade">
                                      <p:cBhvr>
                                        <p:cTn id="15" dur="500"/>
                                        <p:tgtEl>
                                          <p:spTgt spid="9218"/>
                                        </p:tgtEl>
                                      </p:cBhvr>
                                    </p:animEffect>
                                  </p:childTnLst>
                                  <p:subTnLst>
                                    <p:set>
                                      <p:cBhvr override="childStyle">
                                        <p:cTn dur="1" fill="hold" display="0" masterRel="nextClick" afterEffect="1"/>
                                        <p:tgtEl>
                                          <p:spTgt spid="9218"/>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9220"/>
                                        </p:tgtEl>
                                        <p:attrNameLst>
                                          <p:attrName>style.visibility</p:attrName>
                                        </p:attrNameLst>
                                      </p:cBhvr>
                                      <p:to>
                                        <p:strVal val="visible"/>
                                      </p:to>
                                    </p:set>
                                  </p:childTnLst>
                                  <p:subTnLst>
                                    <p:set>
                                      <p:cBhvr override="childStyle">
                                        <p:cTn dur="1" fill="hold" display="0" masterRel="nextClick" afterEffect="1"/>
                                        <p:tgtEl>
                                          <p:spTgt spid="9220"/>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p:txBody>
          <a:bodyPr/>
          <a:lstStyle/>
          <a:p>
            <a:pPr eaLnBrk="1" hangingPunct="1"/>
            <a:r>
              <a:rPr lang="en-US" altLang="es-BO" smtClean="0"/>
              <a:t>Supervised mode: results</a:t>
            </a:r>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26" y="1524000"/>
            <a:ext cx="8322387"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43672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p:txBody>
          <a:bodyPr/>
          <a:lstStyle/>
          <a:p>
            <a:pPr eaLnBrk="1" hangingPunct="1"/>
            <a:r>
              <a:rPr lang="en-US" altLang="es-BO" smtClean="0"/>
              <a:t>Search examples: </a:t>
            </a:r>
            <a:r>
              <a:rPr lang="en-US" altLang="zh-CN" smtClean="0">
                <a:ea typeface="SimSun" pitchFamily="2" charset="-122"/>
              </a:rPr>
              <a:t>clothes for sport </a:t>
            </a:r>
            <a:endParaRPr lang="en-US" altLang="es-BO" smtClean="0"/>
          </a:p>
        </p:txBody>
      </p:sp>
      <p:sp>
        <p:nvSpPr>
          <p:cNvPr id="54275" name="Rectangle 3"/>
          <p:cNvSpPr>
            <a:spLocks noGrp="1" noChangeArrowheads="1"/>
          </p:cNvSpPr>
          <p:nvPr>
            <p:ph type="body" idx="4294967295"/>
          </p:nvPr>
        </p:nvSpPr>
        <p:spPr/>
        <p:txBody>
          <a:bodyPr/>
          <a:lstStyle/>
          <a:p>
            <a:pPr eaLnBrk="1" hangingPunct="1"/>
            <a:r>
              <a:rPr lang="en-US" altLang="es-BO" smtClean="0"/>
              <a:t> Entering   </a:t>
            </a:r>
            <a:r>
              <a:rPr lang="ja-JP" altLang="en-US" b="1" smtClean="0">
                <a:ea typeface="ＭＳ Ｐゴシック" pitchFamily="34" charset="-128"/>
              </a:rPr>
              <a:t>“</a:t>
            </a:r>
            <a:r>
              <a:rPr lang="en-US" altLang="ja-JP" b="1" smtClean="0">
                <a:ea typeface="ＭＳ Ｐゴシック" pitchFamily="34" charset="-128"/>
              </a:rPr>
              <a:t>sports clothes</a:t>
            </a:r>
            <a:r>
              <a:rPr lang="ja-JP" altLang="en-US" b="1" smtClean="0">
                <a:ea typeface="ＭＳ Ｐゴシック" pitchFamily="34" charset="-128"/>
              </a:rPr>
              <a:t>”</a:t>
            </a:r>
            <a:r>
              <a:rPr lang="en-US" altLang="ja-JP" smtClean="0">
                <a:ea typeface="ＭＳ Ｐゴシック" pitchFamily="34" charset="-128"/>
              </a:rPr>
              <a:t>   in the </a:t>
            </a:r>
            <a:r>
              <a:rPr lang="en-US" altLang="ja-JP" i="1" smtClean="0">
                <a:ea typeface="ＭＳ Ｐゴシック" pitchFamily="34" charset="-128"/>
              </a:rPr>
              <a:t>Simple search</a:t>
            </a:r>
            <a:r>
              <a:rPr lang="en-US" altLang="ja-JP" smtClean="0">
                <a:ea typeface="ＭＳ Ｐゴシック" pitchFamily="34" charset="-128"/>
              </a:rPr>
              <a:t> interface will return </a:t>
            </a:r>
            <a:r>
              <a:rPr lang="en-US" altLang="ja-JP" u="sng" smtClean="0">
                <a:ea typeface="ＭＳ Ｐゴシック" pitchFamily="34" charset="-128"/>
              </a:rPr>
              <a:t>11 results</a:t>
            </a:r>
          </a:p>
          <a:p>
            <a:pPr eaLnBrk="1" hangingPunct="1">
              <a:buFontTx/>
              <a:buNone/>
            </a:pPr>
            <a:endParaRPr lang="en-US" altLang="es-BO" smtClean="0"/>
          </a:p>
          <a:p>
            <a:pPr eaLnBrk="1" hangingPunct="1"/>
            <a:r>
              <a:rPr lang="en-US" altLang="es-BO" smtClean="0"/>
              <a:t>Entering   </a:t>
            </a:r>
            <a:r>
              <a:rPr lang="ja-JP" altLang="en-US" b="1" smtClean="0">
                <a:ea typeface="ＭＳ Ｐゴシック" pitchFamily="34" charset="-128"/>
              </a:rPr>
              <a:t>“</a:t>
            </a:r>
            <a:r>
              <a:rPr lang="en-US" altLang="ja-JP" b="1" smtClean="0">
                <a:ea typeface="ＭＳ Ｐゴシック" pitchFamily="34" charset="-128"/>
              </a:rPr>
              <a:t>sports clothes</a:t>
            </a:r>
            <a:r>
              <a:rPr lang="ja-JP" altLang="en-US" b="1" smtClean="0">
                <a:ea typeface="ＭＳ Ｐゴシック" pitchFamily="34" charset="-128"/>
              </a:rPr>
              <a:t>”</a:t>
            </a:r>
            <a:r>
              <a:rPr lang="en-US" altLang="ja-JP" b="1" smtClean="0">
                <a:ea typeface="ＭＳ Ｐゴシック" pitchFamily="34" charset="-128"/>
              </a:rPr>
              <a:t>  </a:t>
            </a:r>
            <a:r>
              <a:rPr lang="en-US" altLang="ja-JP" smtClean="0">
                <a:ea typeface="ＭＳ Ｐゴシック" pitchFamily="34" charset="-128"/>
              </a:rPr>
              <a:t> in the CLIR interface (in automatic mode) will return </a:t>
            </a:r>
            <a:r>
              <a:rPr lang="en-US" altLang="ja-JP" u="sng" smtClean="0">
                <a:ea typeface="ＭＳ Ｐゴシック" pitchFamily="34" charset="-128"/>
              </a:rPr>
              <a:t>791 results</a:t>
            </a:r>
          </a:p>
          <a:p>
            <a:pPr eaLnBrk="1" hangingPunct="1">
              <a:buFontTx/>
              <a:buNone/>
            </a:pPr>
            <a:endParaRPr lang="en-US" altLang="es-BO" u="sng" smtClean="0"/>
          </a:p>
          <a:p>
            <a:pPr eaLnBrk="1" hangingPunct="1"/>
            <a:r>
              <a:rPr lang="en-US" altLang="es-BO" smtClean="0"/>
              <a:t>Entering   </a:t>
            </a:r>
            <a:r>
              <a:rPr lang="ja-JP" altLang="en-US" b="1" smtClean="0">
                <a:ea typeface="ＭＳ Ｐゴシック" pitchFamily="34" charset="-128"/>
              </a:rPr>
              <a:t>“</a:t>
            </a:r>
            <a:r>
              <a:rPr lang="en-US" altLang="ja-JP" b="1" smtClean="0">
                <a:ea typeface="ＭＳ Ｐゴシック" pitchFamily="34" charset="-128"/>
              </a:rPr>
              <a:t>sports clothes</a:t>
            </a:r>
            <a:r>
              <a:rPr lang="ja-JP" altLang="en-US" b="1" smtClean="0">
                <a:ea typeface="ＭＳ Ｐゴシック" pitchFamily="34" charset="-128"/>
              </a:rPr>
              <a:t>”</a:t>
            </a:r>
            <a:r>
              <a:rPr lang="en-US" altLang="ja-JP" b="1" smtClean="0">
                <a:ea typeface="ＭＳ Ｐゴシック" pitchFamily="34" charset="-128"/>
              </a:rPr>
              <a:t>  </a:t>
            </a:r>
            <a:r>
              <a:rPr lang="en-US" altLang="ja-JP" smtClean="0">
                <a:ea typeface="ＭＳ Ｐゴシック" pitchFamily="34" charset="-128"/>
              </a:rPr>
              <a:t> in the CLIR interface (in supervised mode) will return </a:t>
            </a:r>
            <a:r>
              <a:rPr lang="en-US" altLang="ja-JP" u="sng" smtClean="0">
                <a:ea typeface="ＭＳ Ｐゴシック" pitchFamily="34" charset="-128"/>
              </a:rPr>
              <a:t>455 results</a:t>
            </a:r>
          </a:p>
          <a:p>
            <a:pPr eaLnBrk="1" hangingPunct="1"/>
            <a:endParaRPr lang="en-US" altLang="es-BO" u="sng" smtClean="0"/>
          </a:p>
          <a:p>
            <a:pPr eaLnBrk="1" hangingPunct="1"/>
            <a:endParaRPr lang="en-US" altLang="es-BO" u="sng" smtClean="0"/>
          </a:p>
        </p:txBody>
      </p:sp>
      <p:sp>
        <p:nvSpPr>
          <p:cNvPr id="72708" name="Rectangle 4"/>
          <p:cNvSpPr>
            <a:spLocks noChangeArrowheads="1"/>
          </p:cNvSpPr>
          <p:nvPr/>
        </p:nvSpPr>
        <p:spPr bwMode="auto">
          <a:xfrm>
            <a:off x="2268538" y="1773238"/>
            <a:ext cx="2519362" cy="431800"/>
          </a:xfrm>
          <a:prstGeom prst="rect">
            <a:avLst/>
          </a:prstGeom>
          <a:solidFill>
            <a:srgbClr val="99CCFF">
              <a:alpha val="20000"/>
            </a:srgbClr>
          </a:solidFill>
          <a:ln w="158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2400">
                <a:solidFill>
                  <a:schemeClr val="tx1"/>
                </a:solidFill>
                <a:latin typeface="Arial" pitchFamily="34" charset="0"/>
                <a:cs typeface="Arial" pitchFamily="34" charset="0"/>
              </a:defRPr>
            </a:lvl9pPr>
          </a:lstStyle>
          <a:p>
            <a:pPr eaLnBrk="1" hangingPunct="1"/>
            <a:endParaRPr lang="es-BO" altLang="es-BO">
              <a:ea typeface="ＭＳ Ｐゴシック" pitchFamily="34" charset="-128"/>
            </a:endParaRPr>
          </a:p>
        </p:txBody>
      </p:sp>
      <p:sp>
        <p:nvSpPr>
          <p:cNvPr id="72709" name="Rectangle 5"/>
          <p:cNvSpPr>
            <a:spLocks noChangeArrowheads="1"/>
          </p:cNvSpPr>
          <p:nvPr/>
        </p:nvSpPr>
        <p:spPr bwMode="auto">
          <a:xfrm>
            <a:off x="2268538" y="2997200"/>
            <a:ext cx="2519362" cy="431800"/>
          </a:xfrm>
          <a:prstGeom prst="rect">
            <a:avLst/>
          </a:prstGeom>
          <a:solidFill>
            <a:srgbClr val="99CCFF">
              <a:alpha val="20000"/>
            </a:srgbClr>
          </a:solidFill>
          <a:ln w="1587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2400">
                <a:solidFill>
                  <a:schemeClr val="tx1"/>
                </a:solidFill>
                <a:latin typeface="Arial" pitchFamily="34" charset="0"/>
                <a:cs typeface="Arial" pitchFamily="34" charset="0"/>
              </a:defRPr>
            </a:lvl9pPr>
          </a:lstStyle>
          <a:p>
            <a:pPr eaLnBrk="1" hangingPunct="1"/>
            <a:endParaRPr lang="es-BO" altLang="es-BO">
              <a:ea typeface="ＭＳ Ｐゴシック" pitchFamily="34" charset="-128"/>
            </a:endParaRPr>
          </a:p>
        </p:txBody>
      </p:sp>
      <p:sp>
        <p:nvSpPr>
          <p:cNvPr id="54278" name="Rectangle 6"/>
          <p:cNvSpPr>
            <a:spLocks noChangeArrowheads="1"/>
          </p:cNvSpPr>
          <p:nvPr/>
        </p:nvSpPr>
        <p:spPr bwMode="auto">
          <a:xfrm>
            <a:off x="2268538" y="3141663"/>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2400">
                <a:solidFill>
                  <a:schemeClr val="tx1"/>
                </a:solidFill>
                <a:latin typeface="Arial" pitchFamily="34" charset="0"/>
                <a:cs typeface="Arial" pitchFamily="34" charset="0"/>
              </a:defRPr>
            </a:lvl9pPr>
          </a:lstStyle>
          <a:p>
            <a:pPr eaLnBrk="1" hangingPunct="1"/>
            <a:endParaRPr lang="es-BO" altLang="es-BO"/>
          </a:p>
        </p:txBody>
      </p:sp>
      <p:sp>
        <p:nvSpPr>
          <p:cNvPr id="54279" name="Rectangle 5"/>
          <p:cNvSpPr>
            <a:spLocks noChangeArrowheads="1"/>
          </p:cNvSpPr>
          <p:nvPr/>
        </p:nvSpPr>
        <p:spPr bwMode="auto">
          <a:xfrm>
            <a:off x="2195513" y="4271963"/>
            <a:ext cx="2592387" cy="473075"/>
          </a:xfrm>
          <a:prstGeom prst="rect">
            <a:avLst/>
          </a:prstGeom>
          <a:solidFill>
            <a:srgbClr val="99CCFF">
              <a:alpha val="20000"/>
            </a:srgbClr>
          </a:soli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2400">
                <a:solidFill>
                  <a:schemeClr val="tx1"/>
                </a:solidFill>
                <a:latin typeface="Arial" pitchFamily="34" charset="0"/>
                <a:cs typeface="Arial" pitchFamily="34" charset="0"/>
              </a:defRPr>
            </a:lvl9pPr>
          </a:lstStyle>
          <a:p>
            <a:pPr eaLnBrk="1" hangingPunct="1"/>
            <a:endParaRPr lang="es-BO" altLang="es-BO">
              <a:ea typeface="ＭＳ Ｐゴシック" pitchFamily="34" charset="-128"/>
            </a:endParaRPr>
          </a:p>
        </p:txBody>
      </p:sp>
    </p:spTree>
    <p:extLst>
      <p:ext uri="{BB962C8B-B14F-4D97-AF65-F5344CB8AC3E}">
        <p14:creationId xmlns:p14="http://schemas.microsoft.com/office/powerpoint/2010/main" val="27437487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s-BO" altLang="es-BO" dirty="0" smtClean="0"/>
              <a:t>TAPTA</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1576388"/>
            <a:ext cx="7848600" cy="370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75287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AutoShape 2"/>
          <p:cNvSpPr>
            <a:spLocks noChangeArrowheads="1"/>
          </p:cNvSpPr>
          <p:nvPr/>
        </p:nvSpPr>
        <p:spPr bwMode="auto">
          <a:xfrm>
            <a:off x="2195513" y="5589588"/>
            <a:ext cx="360362" cy="935037"/>
          </a:xfrm>
          <a:prstGeom prst="upArrow">
            <a:avLst>
              <a:gd name="adj1" fmla="val 50000"/>
              <a:gd name="adj2" fmla="val 64868"/>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2400">
                <a:solidFill>
                  <a:schemeClr val="tx1"/>
                </a:solidFill>
                <a:latin typeface="Arial" pitchFamily="34" charset="0"/>
                <a:cs typeface="Arial" pitchFamily="34" charset="0"/>
              </a:defRPr>
            </a:lvl9pPr>
          </a:lstStyle>
          <a:p>
            <a:pPr eaLnBrk="1" hangingPunct="1"/>
            <a:endParaRPr lang="es-BO" altLang="es-BO">
              <a:solidFill>
                <a:srgbClr val="000000"/>
              </a:solidFill>
              <a:ea typeface="ＭＳ Ｐゴシック" pitchFamily="34" charset="-128"/>
            </a:endParaRPr>
          </a:p>
        </p:txBody>
      </p:sp>
      <p:sp>
        <p:nvSpPr>
          <p:cNvPr id="29699" name="Rectangle 3"/>
          <p:cNvSpPr>
            <a:spLocks noGrp="1" noChangeArrowheads="1"/>
          </p:cNvSpPr>
          <p:nvPr>
            <p:ph type="title" idx="4294967295"/>
          </p:nvPr>
        </p:nvSpPr>
        <p:spPr>
          <a:xfrm>
            <a:off x="323850" y="188913"/>
            <a:ext cx="6994525" cy="1143000"/>
          </a:xfrm>
        </p:spPr>
        <p:txBody>
          <a:bodyPr/>
          <a:lstStyle/>
          <a:p>
            <a:pPr algn="ctr" eaLnBrk="1" hangingPunct="1"/>
            <a:r>
              <a:rPr lang="en-US" altLang="es-BO" sz="3000" smtClean="0"/>
              <a:t>32 Technical domains from the IPC</a:t>
            </a:r>
            <a:endParaRPr lang="en-US" altLang="es-BO" sz="3000" smtClean="0">
              <a:latin typeface="ＭＳ Ｐゴシック" pitchFamily="34" charset="-128"/>
              <a:ea typeface="ＭＳ Ｐゴシック" pitchFamily="34" charset="-128"/>
            </a:endParaRPr>
          </a:p>
        </p:txBody>
      </p:sp>
      <p:pic>
        <p:nvPicPr>
          <p:cNvPr id="297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913" y="333375"/>
            <a:ext cx="5365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2" name="Rectangle 6"/>
          <p:cNvSpPr>
            <a:spLocks noChangeArrowheads="1"/>
          </p:cNvSpPr>
          <p:nvPr/>
        </p:nvSpPr>
        <p:spPr bwMode="auto">
          <a:xfrm>
            <a:off x="323850" y="1484313"/>
            <a:ext cx="8208963" cy="475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cs typeface="Arial" charset="0"/>
              </a:rPr>
              <a:t>[ADMN]	</a:t>
            </a:r>
            <a:r>
              <a:rPr lang="en-US" sz="1300">
                <a:solidFill>
                  <a:srgbClr val="000000"/>
                </a:solidFill>
                <a:latin typeface="Avenir 55 Roman" charset="0"/>
                <a:ea typeface="ＭＳ Ｐゴシック" charset="0"/>
                <a:cs typeface="Arial" charset="0"/>
              </a:rPr>
              <a:t>Admin, Business, Management &amp; Soc Sci</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cs typeface="Arial" charset="0"/>
              </a:rPr>
              <a:t>[AERO]	</a:t>
            </a:r>
            <a:r>
              <a:rPr lang="en-US" sz="1300">
                <a:solidFill>
                  <a:srgbClr val="000000"/>
                </a:solidFill>
                <a:latin typeface="Avenir 55 Roman" charset="0"/>
                <a:ea typeface="ＭＳ Ｐゴシック" charset="0"/>
                <a:cs typeface="Arial" charset="0"/>
              </a:rPr>
              <a:t>Aeronautics &amp; Aerospace Engineering</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cs typeface="Arial" charset="0"/>
              </a:rPr>
              <a:t>[AGRI]	Agriculture, Fisheries &amp; Forestry </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cs typeface="Arial" charset="0"/>
              </a:rPr>
              <a:t>[AUDV]	</a:t>
            </a:r>
            <a:r>
              <a:rPr lang="pt-BR" sz="1300">
                <a:solidFill>
                  <a:srgbClr val="000000"/>
                </a:solidFill>
                <a:latin typeface="Avenir 55 Roman" charset="0"/>
                <a:ea typeface="ＭＳ Ｐゴシック" charset="0"/>
                <a:cs typeface="Arial" charset="0"/>
              </a:rPr>
              <a:t>Audio, Audiovisual, Image &amp; Video Tech</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pt-BR" sz="1300">
                <a:solidFill>
                  <a:srgbClr val="000000"/>
                </a:solidFill>
                <a:latin typeface="Avenir 55 Roman" charset="0"/>
                <a:ea typeface="ＭＳ Ｐゴシック" charset="0"/>
                <a:cs typeface="Arial" charset="0"/>
              </a:rPr>
              <a:t>[AUTO]	</a:t>
            </a:r>
            <a:r>
              <a:rPr lang="en-US" sz="1300">
                <a:solidFill>
                  <a:srgbClr val="000000"/>
                </a:solidFill>
                <a:latin typeface="Avenir 55 Roman" charset="0"/>
                <a:ea typeface="ＭＳ Ｐゴシック" charset="0"/>
                <a:cs typeface="Arial" charset="0"/>
              </a:rPr>
              <a:t>Automotive &amp; Road Vehicle Engineering</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cs typeface="Arial" charset="0"/>
              </a:rPr>
              <a:t>[BLDG]	</a:t>
            </a:r>
            <a:r>
              <a:rPr lang="en-US" sz="1300">
                <a:solidFill>
                  <a:srgbClr val="000000"/>
                </a:solidFill>
                <a:latin typeface="Avenir 55 Roman" charset="0"/>
                <a:ea typeface="ＭＳ Ｐゴシック" charset="0"/>
                <a:cs typeface="Arial" charset="0"/>
              </a:rPr>
              <a:t>Civil Engineering &amp; Building Construction</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cs typeface="Arial" charset="0"/>
              </a:rPr>
              <a:t>[CHEM]	</a:t>
            </a:r>
            <a:r>
              <a:rPr lang="en-US" sz="1300">
                <a:solidFill>
                  <a:srgbClr val="000000"/>
                </a:solidFill>
                <a:latin typeface="Avenir 55 Roman" charset="0"/>
                <a:ea typeface="ＭＳ Ｐゴシック" charset="0"/>
                <a:cs typeface="Arial" charset="0"/>
              </a:rPr>
              <a:t>Chemical &amp; Materials Technology</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cs typeface="Arial" charset="0"/>
              </a:rPr>
              <a:t>[DATA]	</a:t>
            </a:r>
            <a:r>
              <a:rPr lang="en-US" sz="1300">
                <a:solidFill>
                  <a:srgbClr val="000000"/>
                </a:solidFill>
                <a:latin typeface="Avenir 55 Roman" charset="0"/>
                <a:ea typeface="ＭＳ Ｐゴシック" charset="0"/>
                <a:cs typeface="Arial" charset="0"/>
              </a:rPr>
              <a:t>Computer Sci, Telecom &amp; Broadcasting</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cs typeface="Arial" charset="0"/>
              </a:rPr>
              <a:t>[ELEC]	</a:t>
            </a:r>
            <a:r>
              <a:rPr lang="en-US" sz="1300">
                <a:solidFill>
                  <a:srgbClr val="000000"/>
                </a:solidFill>
                <a:latin typeface="Avenir 55 Roman" charset="0"/>
                <a:ea typeface="ＭＳ Ｐゴシック" charset="0"/>
                <a:cs typeface="Arial" charset="0"/>
              </a:rPr>
              <a:t>Electrical Engineering &amp; Electronics</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cs typeface="Arial" charset="0"/>
              </a:rPr>
              <a:t>[ENGY]	</a:t>
            </a:r>
            <a:r>
              <a:rPr lang="en-US" sz="1300">
                <a:solidFill>
                  <a:srgbClr val="000000"/>
                </a:solidFill>
                <a:latin typeface="Avenir 55 Roman" charset="0"/>
                <a:ea typeface="ＭＳ Ｐゴシック" charset="0"/>
                <a:cs typeface="Arial" charset="0"/>
              </a:rPr>
              <a:t>Energy, Fuels &amp; Heat Transfer Eng</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cs typeface="Arial" charset="0"/>
              </a:rPr>
              <a:t>[ENVR]	</a:t>
            </a:r>
            <a:r>
              <a:rPr lang="en-US" sz="1300">
                <a:solidFill>
                  <a:srgbClr val="000000"/>
                </a:solidFill>
                <a:latin typeface="Avenir 55 Roman" charset="0"/>
                <a:ea typeface="ＭＳ Ｐゴシック" charset="0"/>
                <a:cs typeface="Arial" charset="0"/>
              </a:rPr>
              <a:t>Environmental &amp; Safety Engineering</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cs typeface="Arial" charset="0"/>
              </a:rPr>
              <a:t>[FOOD]	</a:t>
            </a:r>
            <a:r>
              <a:rPr lang="en-US" sz="1300">
                <a:solidFill>
                  <a:srgbClr val="000000"/>
                </a:solidFill>
                <a:latin typeface="Avenir 55 Roman" charset="0"/>
                <a:ea typeface="ＭＳ Ｐゴシック" charset="0"/>
                <a:cs typeface="Arial" charset="0"/>
              </a:rPr>
              <a:t>Foods &amp; Food Technology</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cs typeface="Arial" charset="0"/>
              </a:rPr>
              <a:t>[GENR]	</a:t>
            </a:r>
            <a:r>
              <a:rPr lang="it-IT" sz="1300">
                <a:solidFill>
                  <a:srgbClr val="000000"/>
                </a:solidFill>
                <a:latin typeface="Avenir 55 Roman" charset="0"/>
                <a:ea typeface="ＭＳ Ｐゴシック" charset="0"/>
                <a:cs typeface="Arial" charset="0"/>
              </a:rPr>
              <a:t>Generalities, Language, Media &amp; Info Sci</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it-IT" sz="1300">
                <a:solidFill>
                  <a:srgbClr val="000000"/>
                </a:solidFill>
                <a:latin typeface="Avenir 55 Roman" charset="0"/>
                <a:ea typeface="ＭＳ Ｐゴシック" charset="0"/>
                <a:cs typeface="Arial" charset="0"/>
              </a:rPr>
              <a:t>[HOME]	</a:t>
            </a:r>
            <a:r>
              <a:rPr lang="en-US" sz="1300">
                <a:solidFill>
                  <a:srgbClr val="000000"/>
                </a:solidFill>
                <a:latin typeface="Avenir 55 Roman" charset="0"/>
                <a:ea typeface="ＭＳ Ｐゴシック" charset="0"/>
                <a:cs typeface="Arial" charset="0"/>
              </a:rPr>
              <a:t>Home Contents &amp; Household Maintenance</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cs typeface="Arial" charset="0"/>
              </a:rPr>
              <a:t>[HORO]	</a:t>
            </a:r>
            <a:r>
              <a:rPr lang="en-US" sz="1300">
                <a:solidFill>
                  <a:srgbClr val="000000"/>
                </a:solidFill>
                <a:latin typeface="Avenir 55 Roman" charset="0"/>
                <a:ea typeface="ＭＳ Ｐゴシック" charset="0"/>
                <a:cs typeface="Arial" charset="0"/>
              </a:rPr>
              <a:t>Precision Mechanics, Jewelry &amp; Horology</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66CC"/>
                </a:solidFill>
                <a:latin typeface="Avenir 55 Roman" charset="0"/>
                <a:ea typeface="ＭＳ Ｐゴシック" charset="0"/>
                <a:cs typeface="Arial" charset="0"/>
              </a:rPr>
              <a:t>[</a:t>
            </a:r>
            <a:r>
              <a:rPr lang="fr-CH" sz="1300">
                <a:solidFill>
                  <a:srgbClr val="000000"/>
                </a:solidFill>
                <a:latin typeface="Avenir 55 Roman" charset="0"/>
                <a:ea typeface="ＭＳ Ｐゴシック" charset="0"/>
                <a:cs typeface="Arial" charset="0"/>
              </a:rPr>
              <a:t>MANU]	</a:t>
            </a:r>
            <a:r>
              <a:rPr lang="en-US" sz="1300">
                <a:solidFill>
                  <a:srgbClr val="000000"/>
                </a:solidFill>
                <a:latin typeface="Avenir 55 Roman" charset="0"/>
                <a:ea typeface="ＭＳ Ｐゴシック" charset="0"/>
                <a:cs typeface="Arial" charset="0"/>
              </a:rPr>
              <a:t>Manufacturing &amp; Materials Handling Tech</a:t>
            </a:r>
          </a:p>
        </p:txBody>
      </p:sp>
      <p:sp>
        <p:nvSpPr>
          <p:cNvPr id="96263" name="Rectangle 7"/>
          <p:cNvSpPr>
            <a:spLocks noChangeArrowheads="1"/>
          </p:cNvSpPr>
          <p:nvPr/>
        </p:nvSpPr>
        <p:spPr bwMode="auto">
          <a:xfrm>
            <a:off x="4356100" y="1557338"/>
            <a:ext cx="4230688" cy="435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lstStyle/>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cs typeface="Arial" charset="0"/>
              </a:rPr>
              <a:t>[MARI]		</a:t>
            </a:r>
            <a:r>
              <a:rPr lang="en-US" sz="1300">
                <a:solidFill>
                  <a:srgbClr val="000000"/>
                </a:solidFill>
                <a:latin typeface="Avenir 55 Roman" charset="0"/>
                <a:ea typeface="ＭＳ Ｐゴシック" charset="0"/>
                <a:cs typeface="Arial" charset="0"/>
              </a:rPr>
              <a:t>Marine Engineering</a:t>
            </a:r>
            <a:r>
              <a:rPr lang="fr-CH" sz="1300">
                <a:solidFill>
                  <a:srgbClr val="000000"/>
                </a:solidFill>
                <a:latin typeface="Avenir 55 Roman" charset="0"/>
                <a:ea typeface="ＭＳ Ｐゴシック" charset="0"/>
                <a:cs typeface="Arial" charset="0"/>
              </a:rPr>
              <a:t> </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cs typeface="Arial" charset="0"/>
              </a:rPr>
              <a:t>[MEAS]		</a:t>
            </a:r>
            <a:r>
              <a:rPr lang="en-US" sz="1300">
                <a:solidFill>
                  <a:srgbClr val="000000"/>
                </a:solidFill>
                <a:latin typeface="Avenir 55 Roman" charset="0"/>
                <a:ea typeface="ＭＳ Ｐゴシック" charset="0"/>
                <a:cs typeface="Arial" charset="0"/>
              </a:rPr>
              <a:t>Standards, Units, Metrology &amp; Testing</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cs typeface="Arial" charset="0"/>
              </a:rPr>
              <a:t>[MECH]		Mechanical Engineering</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cs typeface="Arial" charset="0"/>
              </a:rPr>
              <a:t>[MEDI]		Medical Technology </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cs typeface="Arial" charset="0"/>
              </a:rPr>
              <a:t>[METL]		</a:t>
            </a:r>
            <a:r>
              <a:rPr lang="pt-BR" sz="1300">
                <a:solidFill>
                  <a:srgbClr val="000000"/>
                </a:solidFill>
                <a:latin typeface="Avenir 55 Roman" charset="0"/>
                <a:ea typeface="ＭＳ Ｐゴシック" charset="0"/>
                <a:cs typeface="Arial" charset="0"/>
              </a:rPr>
              <a:t>Metallurgy</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pt-BR" sz="1300">
                <a:solidFill>
                  <a:srgbClr val="000000"/>
                </a:solidFill>
                <a:latin typeface="Avenir 55 Roman" charset="0"/>
                <a:ea typeface="ＭＳ Ｐゴシック" charset="0"/>
                <a:cs typeface="Arial" charset="0"/>
              </a:rPr>
              <a:t>[MILI]		</a:t>
            </a:r>
            <a:r>
              <a:rPr lang="en-US" sz="1300">
                <a:solidFill>
                  <a:srgbClr val="000000"/>
                </a:solidFill>
                <a:latin typeface="Avenir 55 Roman" charset="0"/>
                <a:ea typeface="ＭＳ Ｐゴシック" charset="0"/>
                <a:cs typeface="Arial" charset="0"/>
              </a:rPr>
              <a:t>Military Technology</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cs typeface="Arial" charset="0"/>
              </a:rPr>
              <a:t>[MINE]		</a:t>
            </a:r>
            <a:r>
              <a:rPr lang="en-US" sz="1300">
                <a:solidFill>
                  <a:srgbClr val="000000"/>
                </a:solidFill>
                <a:latin typeface="Avenir 55 Roman" charset="0"/>
                <a:ea typeface="ＭＳ Ｐゴシック" charset="0"/>
                <a:cs typeface="Arial" charset="0"/>
              </a:rPr>
              <a:t>Mining, Oil &amp; Gas Extraction &amp; Minerals</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cs typeface="Arial" charset="0"/>
              </a:rPr>
              <a:t>[NANO]		</a:t>
            </a:r>
            <a:r>
              <a:rPr lang="en-US" sz="1300">
                <a:solidFill>
                  <a:srgbClr val="000000"/>
                </a:solidFill>
                <a:latin typeface="Avenir 55 Roman" charset="0"/>
                <a:ea typeface="ＭＳ Ｐゴシック" charset="0"/>
                <a:cs typeface="Arial" charset="0"/>
              </a:rPr>
              <a:t>Nano Technology</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cs typeface="Arial" charset="0"/>
              </a:rPr>
              <a:t>[PACK]		</a:t>
            </a:r>
            <a:r>
              <a:rPr lang="en-US" sz="1300">
                <a:solidFill>
                  <a:srgbClr val="000000"/>
                </a:solidFill>
                <a:latin typeface="Avenir 55 Roman" charset="0"/>
                <a:ea typeface="ＭＳ Ｐゴシック" charset="0"/>
                <a:cs typeface="Arial" charset="0"/>
              </a:rPr>
              <a:t>Packaging &amp; Distribution of Goods</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cs typeface="Arial" charset="0"/>
              </a:rPr>
              <a:t>[PRNT]		</a:t>
            </a:r>
            <a:r>
              <a:rPr lang="en-US" sz="1300">
                <a:solidFill>
                  <a:srgbClr val="000000"/>
                </a:solidFill>
                <a:latin typeface="Avenir 55 Roman" charset="0"/>
                <a:ea typeface="ＭＳ Ｐゴシック" charset="0"/>
                <a:cs typeface="Arial" charset="0"/>
              </a:rPr>
              <a:t>Printing &amp; Paper</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cs typeface="Arial" charset="0"/>
              </a:rPr>
              <a:t>[RAIL]		</a:t>
            </a:r>
            <a:r>
              <a:rPr lang="en-US" sz="1300">
                <a:solidFill>
                  <a:srgbClr val="000000"/>
                </a:solidFill>
                <a:latin typeface="Avenir 55 Roman" charset="0"/>
                <a:ea typeface="ＭＳ Ｐゴシック" charset="0"/>
                <a:cs typeface="Arial" charset="0"/>
              </a:rPr>
              <a:t>Railway Engineering</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cs typeface="Arial" charset="0"/>
              </a:rPr>
              <a:t>[SCIE]		</a:t>
            </a:r>
            <a:r>
              <a:rPr lang="en-US" sz="1300">
                <a:solidFill>
                  <a:srgbClr val="000000"/>
                </a:solidFill>
                <a:latin typeface="Avenir 55 Roman" charset="0"/>
                <a:ea typeface="ＭＳ Ｐゴシック" charset="0"/>
                <a:cs typeface="Arial" charset="0"/>
              </a:rPr>
              <a:t>Optical Engineering</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cs typeface="Arial" charset="0"/>
              </a:rPr>
              <a:t>[SPRT]		</a:t>
            </a:r>
            <a:r>
              <a:rPr lang="en-US" sz="1300">
                <a:solidFill>
                  <a:srgbClr val="000000"/>
                </a:solidFill>
                <a:latin typeface="Avenir 55 Roman" charset="0"/>
                <a:ea typeface="ＭＳ Ｐゴシック" charset="0"/>
                <a:cs typeface="Arial" charset="0"/>
              </a:rPr>
              <a:t>Sports, Leisure, Tourism &amp; Hospitality</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fr-CH" sz="1300">
                <a:solidFill>
                  <a:srgbClr val="000000"/>
                </a:solidFill>
                <a:latin typeface="Avenir 55 Roman" charset="0"/>
                <a:ea typeface="ＭＳ Ｐゴシック" charset="0"/>
                <a:cs typeface="Arial" charset="0"/>
              </a:rPr>
              <a:t>[TEXT]		</a:t>
            </a:r>
            <a:r>
              <a:rPr lang="it-IT" sz="1300">
                <a:solidFill>
                  <a:srgbClr val="000000"/>
                </a:solidFill>
                <a:latin typeface="Avenir 55 Roman" charset="0"/>
                <a:ea typeface="ＭＳ Ｐゴシック" charset="0"/>
                <a:cs typeface="Arial" charset="0"/>
              </a:rPr>
              <a:t>Textile &amp; Clothing Industries</a:t>
            </a:r>
          </a:p>
          <a:p>
            <a:pPr defTabSz="457200">
              <a:spcBef>
                <a:spcPts val="300"/>
              </a:spcBef>
              <a:buClr>
                <a:srgbClr val="000000"/>
              </a:buClr>
              <a:buSzPct val="100000"/>
              <a:buFont typeface="Times New Roman" charset="0"/>
              <a:buNone/>
              <a:tabLst>
                <a:tab pos="0" algn="l"/>
                <a:tab pos="604838" algn="l"/>
                <a:tab pos="908050" algn="l"/>
                <a:tab pos="1822450" algn="l"/>
                <a:tab pos="2736850" algn="l"/>
                <a:tab pos="3651250" algn="l"/>
                <a:tab pos="4565650" algn="l"/>
                <a:tab pos="5480050" algn="l"/>
                <a:tab pos="6394450" algn="l"/>
                <a:tab pos="7308850" algn="l"/>
                <a:tab pos="8223250" algn="l"/>
                <a:tab pos="9137650" algn="l"/>
                <a:tab pos="10052050" algn="l"/>
                <a:tab pos="10058400" algn="l"/>
                <a:tab pos="10515600" algn="l"/>
              </a:tabLst>
              <a:defRPr/>
            </a:pPr>
            <a:r>
              <a:rPr lang="it-IT" sz="1300">
                <a:solidFill>
                  <a:srgbClr val="000000"/>
                </a:solidFill>
                <a:latin typeface="Avenir 55 Roman" charset="0"/>
                <a:ea typeface="ＭＳ Ｐゴシック" charset="0"/>
                <a:cs typeface="Arial" charset="0"/>
              </a:rPr>
              <a:t>[TRAN]		</a:t>
            </a:r>
            <a:r>
              <a:rPr lang="en-US" sz="1300">
                <a:solidFill>
                  <a:srgbClr val="000000"/>
                </a:solidFill>
                <a:latin typeface="Avenir 55 Roman" charset="0"/>
                <a:ea typeface="ＭＳ Ｐゴシック" charset="0"/>
                <a:cs typeface="Arial" charset="0"/>
              </a:rPr>
              <a:t>Transportation</a:t>
            </a:r>
          </a:p>
        </p:txBody>
      </p:sp>
    </p:spTree>
    <p:extLst>
      <p:ext uri="{BB962C8B-B14F-4D97-AF65-F5344CB8AC3E}">
        <p14:creationId xmlns:p14="http://schemas.microsoft.com/office/powerpoint/2010/main" val="40099806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s-BO" smtClean="0"/>
              <a:t>Questions/concerns</a:t>
            </a:r>
          </a:p>
        </p:txBody>
      </p:sp>
      <p:sp>
        <p:nvSpPr>
          <p:cNvPr id="7171" name="Rectangle 3"/>
          <p:cNvSpPr>
            <a:spLocks noGrp="1" noChangeArrowheads="1"/>
          </p:cNvSpPr>
          <p:nvPr>
            <p:ph type="body" idx="1"/>
          </p:nvPr>
        </p:nvSpPr>
        <p:spPr>
          <a:xfrm>
            <a:off x="539750" y="2505075"/>
            <a:ext cx="8229600" cy="4352925"/>
          </a:xfrm>
        </p:spPr>
        <p:txBody>
          <a:bodyPr/>
          <a:lstStyle/>
          <a:p>
            <a:pPr eaLnBrk="1" hangingPunct="1">
              <a:buFontTx/>
              <a:buNone/>
            </a:pPr>
            <a:r>
              <a:rPr lang="en-US" altLang="es-BO" sz="5400" b="1" smtClean="0">
                <a:solidFill>
                  <a:srgbClr val="0033CC"/>
                </a:solidFill>
              </a:rPr>
              <a:t>patentscope@wipo.int</a:t>
            </a:r>
          </a:p>
        </p:txBody>
      </p:sp>
    </p:spTree>
    <p:extLst>
      <p:ext uri="{BB962C8B-B14F-4D97-AF65-F5344CB8AC3E}">
        <p14:creationId xmlns:p14="http://schemas.microsoft.com/office/powerpoint/2010/main" val="12714867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p:txBody>
          <a:bodyPr/>
          <a:lstStyle/>
          <a:p>
            <a:pPr eaLnBrk="1" hangingPunct="1"/>
            <a:r>
              <a:rPr lang="en-US" altLang="es-BO" smtClean="0"/>
              <a:t>TAPTA: how does it work?</a:t>
            </a: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 y="1376363"/>
            <a:ext cx="8134350" cy="410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504123"/>
            <a:ext cx="7953375" cy="29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067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0"/>
            <a:ext cx="7753350" cy="6853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73115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a:lstStyle/>
          <a:p>
            <a:pPr eaLnBrk="1" hangingPunct="1"/>
            <a:r>
              <a:rPr lang="en-US" altLang="es-BO" smtClean="0"/>
              <a:t>TAPTA: post-editing &amp; exporting</a:t>
            </a:r>
          </a:p>
        </p:txBody>
      </p:sp>
      <p:pic>
        <p:nvPicPr>
          <p:cNvPr id="348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473200"/>
            <a:ext cx="7696200" cy="490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0" name="Oval 1"/>
          <p:cNvSpPr>
            <a:spLocks noChangeArrowheads="1"/>
          </p:cNvSpPr>
          <p:nvPr/>
        </p:nvSpPr>
        <p:spPr bwMode="auto">
          <a:xfrm>
            <a:off x="723900" y="5732463"/>
            <a:ext cx="1544638" cy="585787"/>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2400">
                <a:solidFill>
                  <a:schemeClr val="tx1"/>
                </a:solidFill>
                <a:latin typeface="Arial" pitchFamily="34" charset="0"/>
                <a:cs typeface="Arial" pitchFamily="34" charset="0"/>
              </a:defRPr>
            </a:lvl9pPr>
          </a:lstStyle>
          <a:p>
            <a:pPr eaLnBrk="1" hangingPunct="1"/>
            <a:endParaRPr lang="es-BO" altLang="es-BO"/>
          </a:p>
        </p:txBody>
      </p:sp>
      <p:sp>
        <p:nvSpPr>
          <p:cNvPr id="6" name="Oval 5"/>
          <p:cNvSpPr>
            <a:spLocks noChangeArrowheads="1"/>
          </p:cNvSpPr>
          <p:nvPr/>
        </p:nvSpPr>
        <p:spPr bwMode="auto">
          <a:xfrm>
            <a:off x="7164388" y="1628775"/>
            <a:ext cx="1143000" cy="493713"/>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2400">
                <a:solidFill>
                  <a:schemeClr val="tx1"/>
                </a:solidFill>
                <a:latin typeface="Arial" pitchFamily="34" charset="0"/>
                <a:cs typeface="Arial" pitchFamily="34" charset="0"/>
              </a:defRPr>
            </a:lvl9pPr>
          </a:lstStyle>
          <a:p>
            <a:pPr eaLnBrk="1" hangingPunct="1"/>
            <a:endParaRPr lang="es-BO" altLang="es-BO"/>
          </a:p>
        </p:txBody>
      </p:sp>
    </p:spTree>
    <p:extLst>
      <p:ext uri="{BB962C8B-B14F-4D97-AF65-F5344CB8AC3E}">
        <p14:creationId xmlns:p14="http://schemas.microsoft.com/office/powerpoint/2010/main" val="13206325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altLang="es-BO" smtClean="0">
                <a:solidFill>
                  <a:schemeClr val="accent2"/>
                </a:solidFill>
              </a:rPr>
              <a:t>How well does it work?</a:t>
            </a:r>
            <a:r>
              <a:rPr lang="en-US" altLang="es-BO" sz="4800" smtClean="0">
                <a:solidFill>
                  <a:schemeClr val="tx1"/>
                </a:solidFill>
              </a:rPr>
              <a:t/>
            </a:r>
            <a:br>
              <a:rPr lang="en-US" altLang="es-BO" sz="4800" smtClean="0">
                <a:solidFill>
                  <a:schemeClr val="tx1"/>
                </a:solidFill>
              </a:rPr>
            </a:br>
            <a:endParaRPr lang="en-US" altLang="es-BO" smtClean="0"/>
          </a:p>
        </p:txBody>
      </p:sp>
      <p:sp>
        <p:nvSpPr>
          <p:cNvPr id="35843" name="Content Placeholder 2"/>
          <p:cNvSpPr>
            <a:spLocks noGrp="1"/>
          </p:cNvSpPr>
          <p:nvPr>
            <p:ph idx="1"/>
          </p:nvPr>
        </p:nvSpPr>
        <p:spPr>
          <a:xfrm>
            <a:off x="395288" y="1052513"/>
            <a:ext cx="8229600" cy="4352925"/>
          </a:xfrm>
        </p:spPr>
        <p:txBody>
          <a:bodyPr/>
          <a:lstStyle/>
          <a:p>
            <a:pPr eaLnBrk="1" hangingPunct="1"/>
            <a:r>
              <a:rPr lang="fr-CH" altLang="es-BO" smtClean="0"/>
              <a:t>To evaluate machine translated text, BLEU is used.</a:t>
            </a:r>
          </a:p>
          <a:p>
            <a:pPr eaLnBrk="1" hangingPunct="1"/>
            <a:endParaRPr lang="fr-CH" altLang="es-BO" smtClean="0"/>
          </a:p>
          <a:p>
            <a:pPr eaLnBrk="1" hangingPunct="1"/>
            <a:r>
              <a:rPr lang="en-US" altLang="es-BO" b="1" smtClean="0"/>
              <a:t>BLEU</a:t>
            </a:r>
            <a:r>
              <a:rPr lang="en-US" altLang="es-BO" smtClean="0"/>
              <a:t> (</a:t>
            </a:r>
            <a:r>
              <a:rPr lang="en-US" altLang="es-BO" b="1" smtClean="0"/>
              <a:t>Bilingual Evaluation Understudy</a:t>
            </a:r>
            <a:r>
              <a:rPr lang="en-US" altLang="es-BO" smtClean="0"/>
              <a:t>) is an algorithm for evaluating the quality of text which has been </a:t>
            </a:r>
            <a:r>
              <a:rPr lang="en-US" altLang="es-BO" smtClean="0">
                <a:hlinkClick r:id="rId3" tooltip="Machine translation"/>
              </a:rPr>
              <a:t>machine-translated</a:t>
            </a:r>
            <a:r>
              <a:rPr lang="en-US" altLang="es-BO" smtClean="0"/>
              <a:t> from one </a:t>
            </a:r>
            <a:r>
              <a:rPr lang="en-US" altLang="es-BO" smtClean="0">
                <a:hlinkClick r:id="rId4" tooltip="Natural language"/>
              </a:rPr>
              <a:t>natural language</a:t>
            </a:r>
            <a:r>
              <a:rPr lang="en-US" altLang="es-BO" smtClean="0"/>
              <a:t> . </a:t>
            </a:r>
          </a:p>
          <a:p>
            <a:pPr eaLnBrk="1" hangingPunct="1"/>
            <a:r>
              <a:rPr lang="en-US" altLang="es-BO" smtClean="0"/>
              <a:t>Quality  = the correspondence between a machine's output and that of a human</a:t>
            </a:r>
          </a:p>
          <a:p>
            <a:pPr eaLnBrk="1" hangingPunct="1"/>
            <a:r>
              <a:rPr lang="en-US" altLang="es-BO" smtClean="0"/>
              <a:t>Scores are calculated for individual translated segments—generally sentences—by comparing them with a set of good quality reference translations. </a:t>
            </a:r>
          </a:p>
        </p:txBody>
      </p:sp>
    </p:spTree>
    <p:extLst>
      <p:ext uri="{BB962C8B-B14F-4D97-AF65-F5344CB8AC3E}">
        <p14:creationId xmlns:p14="http://schemas.microsoft.com/office/powerpoint/2010/main" val="18162745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fr-CH" altLang="es-BO" smtClean="0"/>
              <a:t>MT in result list</a:t>
            </a:r>
            <a:endParaRPr lang="en-US" altLang="es-BO" smtClean="0"/>
          </a:p>
        </p:txBody>
      </p:sp>
      <p:pic>
        <p:nvPicPr>
          <p:cNvPr id="133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3" y="1052513"/>
            <a:ext cx="8153400" cy="700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a:spLocks noChangeArrowheads="1"/>
          </p:cNvSpPr>
          <p:nvPr/>
        </p:nvSpPr>
        <p:spPr bwMode="auto">
          <a:xfrm>
            <a:off x="6732588" y="3933825"/>
            <a:ext cx="1368425" cy="619125"/>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2400">
                <a:solidFill>
                  <a:schemeClr val="tx1"/>
                </a:solidFill>
                <a:latin typeface="Arial" pitchFamily="34" charset="0"/>
                <a:cs typeface="Arial" pitchFamily="34" charset="0"/>
              </a:defRPr>
            </a:lvl9pPr>
          </a:lstStyle>
          <a:p>
            <a:pPr eaLnBrk="1" hangingPunct="1"/>
            <a:endParaRPr lang="es-BO" altLang="es-BO"/>
          </a:p>
        </p:txBody>
      </p:sp>
      <p:sp>
        <p:nvSpPr>
          <p:cNvPr id="3" name="Rectangle 2"/>
          <p:cNvSpPr>
            <a:spLocks noChangeArrowheads="1"/>
          </p:cNvSpPr>
          <p:nvPr/>
        </p:nvSpPr>
        <p:spPr bwMode="auto">
          <a:xfrm>
            <a:off x="5003800" y="1052513"/>
            <a:ext cx="3535363" cy="215900"/>
          </a:xfrm>
          <a:prstGeom prst="rect">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2400">
                <a:solidFill>
                  <a:schemeClr val="tx1"/>
                </a:solidFill>
                <a:latin typeface="Arial" pitchFamily="34" charset="0"/>
                <a:cs typeface="Arial" pitchFamily="34" charset="0"/>
              </a:defRPr>
            </a:lvl9pPr>
          </a:lstStyle>
          <a:p>
            <a:pPr eaLnBrk="1" hangingPunct="1"/>
            <a:endParaRPr lang="es-BO" altLang="es-BO"/>
          </a:p>
        </p:txBody>
      </p:sp>
    </p:spTree>
    <p:extLst>
      <p:ext uri="{BB962C8B-B14F-4D97-AF65-F5344CB8AC3E}">
        <p14:creationId xmlns:p14="http://schemas.microsoft.com/office/powerpoint/2010/main" val="6147312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13" y="471488"/>
            <a:ext cx="7724775" cy="591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a:spLocks noChangeArrowheads="1"/>
          </p:cNvSpPr>
          <p:nvPr/>
        </p:nvSpPr>
        <p:spPr bwMode="auto">
          <a:xfrm>
            <a:off x="2987675" y="471488"/>
            <a:ext cx="3097213" cy="509587"/>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2400">
                <a:solidFill>
                  <a:schemeClr val="tx1"/>
                </a:solidFill>
                <a:latin typeface="Arial" pitchFamily="34" charset="0"/>
                <a:cs typeface="Arial" pitchFamily="34" charset="0"/>
              </a:defRPr>
            </a:lvl9pPr>
          </a:lstStyle>
          <a:p>
            <a:pPr eaLnBrk="1" hangingPunct="1"/>
            <a:endParaRPr lang="es-BO" altLang="es-BO"/>
          </a:p>
        </p:txBody>
      </p:sp>
      <p:sp>
        <p:nvSpPr>
          <p:cNvPr id="3" name="Oval 2"/>
          <p:cNvSpPr>
            <a:spLocks noChangeArrowheads="1"/>
          </p:cNvSpPr>
          <p:nvPr/>
        </p:nvSpPr>
        <p:spPr bwMode="auto">
          <a:xfrm>
            <a:off x="1331913" y="1989138"/>
            <a:ext cx="1079500" cy="215900"/>
          </a:xfrm>
          <a:prstGeom prst="ellipse">
            <a:avLst/>
          </a:prstGeom>
          <a:noFill/>
          <a:ln w="95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2400">
                <a:solidFill>
                  <a:schemeClr val="tx1"/>
                </a:solidFill>
                <a:latin typeface="Arial" pitchFamily="34" charset="0"/>
                <a:cs typeface="Arial" pitchFamily="34" charset="0"/>
              </a:defRPr>
            </a:lvl9pPr>
          </a:lstStyle>
          <a:p>
            <a:pPr eaLnBrk="1" hangingPunct="1"/>
            <a:endParaRPr lang="es-BO" altLang="es-BO"/>
          </a:p>
        </p:txBody>
      </p:sp>
      <p:sp>
        <p:nvSpPr>
          <p:cNvPr id="4" name="Oval 3"/>
          <p:cNvSpPr>
            <a:spLocks noChangeArrowheads="1"/>
          </p:cNvSpPr>
          <p:nvPr/>
        </p:nvSpPr>
        <p:spPr bwMode="auto">
          <a:xfrm>
            <a:off x="709613" y="2205038"/>
            <a:ext cx="1162050" cy="215900"/>
          </a:xfrm>
          <a:prstGeom prst="ellipse">
            <a:avLst/>
          </a:prstGeom>
          <a:noFill/>
          <a:ln w="952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2400">
                <a:solidFill>
                  <a:schemeClr val="tx1"/>
                </a:solidFill>
                <a:latin typeface="Arial" pitchFamily="34" charset="0"/>
                <a:cs typeface="Arial" pitchFamily="34" charset="0"/>
              </a:defRPr>
            </a:lvl9pPr>
          </a:lstStyle>
          <a:p>
            <a:pPr eaLnBrk="1" hangingPunct="1"/>
            <a:endParaRPr lang="es-BO" altLang="es-BO"/>
          </a:p>
        </p:txBody>
      </p:sp>
    </p:spTree>
    <p:extLst>
      <p:ext uri="{BB962C8B-B14F-4D97-AF65-F5344CB8AC3E}">
        <p14:creationId xmlns:p14="http://schemas.microsoft.com/office/powerpoint/2010/main" val="15390469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8" y="295275"/>
            <a:ext cx="7781925" cy="626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03963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fr-CH" altLang="es-BO" smtClean="0"/>
              <a:t>MT in description/claims/full-text</a:t>
            </a:r>
            <a:endParaRPr lang="en-US" altLang="es-BO" smtClean="0"/>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513" y="1268413"/>
            <a:ext cx="7591425" cy="574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8" name="Oval 3"/>
          <p:cNvSpPr>
            <a:spLocks noChangeArrowheads="1"/>
          </p:cNvSpPr>
          <p:nvPr/>
        </p:nvSpPr>
        <p:spPr bwMode="auto">
          <a:xfrm>
            <a:off x="6804025" y="1916113"/>
            <a:ext cx="1800225" cy="576262"/>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2400">
                <a:solidFill>
                  <a:schemeClr val="tx1"/>
                </a:solidFill>
                <a:latin typeface="Arial" pitchFamily="34" charset="0"/>
                <a:cs typeface="Arial" pitchFamily="34" charset="0"/>
              </a:defRPr>
            </a:lvl9pPr>
          </a:lstStyle>
          <a:p>
            <a:pPr eaLnBrk="1" hangingPunct="1"/>
            <a:endParaRPr lang="es-BO" altLang="es-BO"/>
          </a:p>
        </p:txBody>
      </p:sp>
    </p:spTree>
    <p:extLst>
      <p:ext uri="{BB962C8B-B14F-4D97-AF65-F5344CB8AC3E}">
        <p14:creationId xmlns:p14="http://schemas.microsoft.com/office/powerpoint/2010/main" val="26355621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700213"/>
            <a:ext cx="7734300"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Rectangle 3"/>
          <p:cNvSpPr>
            <a:spLocks noChangeArrowheads="1"/>
          </p:cNvSpPr>
          <p:nvPr/>
        </p:nvSpPr>
        <p:spPr bwMode="auto">
          <a:xfrm>
            <a:off x="4406900" y="2060575"/>
            <a:ext cx="4125913" cy="792163"/>
          </a:xfrm>
          <a:prstGeom prst="rect">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2400">
                <a:solidFill>
                  <a:schemeClr val="tx1"/>
                </a:solidFill>
                <a:latin typeface="Arial" pitchFamily="34" charset="0"/>
                <a:cs typeface="Arial" pitchFamily="34" charset="0"/>
              </a:defRPr>
            </a:lvl9pPr>
          </a:lstStyle>
          <a:p>
            <a:pPr eaLnBrk="1" hangingPunct="1"/>
            <a:endParaRPr lang="es-BO" altLang="es-BO"/>
          </a:p>
        </p:txBody>
      </p:sp>
    </p:spTree>
    <p:extLst>
      <p:ext uri="{BB962C8B-B14F-4D97-AF65-F5344CB8AC3E}">
        <p14:creationId xmlns:p14="http://schemas.microsoft.com/office/powerpoint/2010/main" val="14771509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fr-CH" altLang="es-BO" smtClean="0"/>
              <a:t>Google</a:t>
            </a:r>
            <a:endParaRPr lang="en-US" altLang="es-BO" smtClean="0"/>
          </a:p>
        </p:txBody>
      </p:sp>
      <p:pic>
        <p:nvPicPr>
          <p:cNvPr id="184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38" y="1412875"/>
            <a:ext cx="7705725"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9143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s-BO" dirty="0" smtClean="0"/>
              <a:t>Agenda</a:t>
            </a:r>
          </a:p>
        </p:txBody>
      </p:sp>
      <p:sp>
        <p:nvSpPr>
          <p:cNvPr id="8195" name="Rectangle 3"/>
          <p:cNvSpPr>
            <a:spLocks noGrp="1" noChangeArrowheads="1"/>
          </p:cNvSpPr>
          <p:nvPr>
            <p:ph type="body" idx="1"/>
          </p:nvPr>
        </p:nvSpPr>
        <p:spPr>
          <a:xfrm>
            <a:off x="381000" y="1371600"/>
            <a:ext cx="8229600" cy="4352925"/>
          </a:xfrm>
        </p:spPr>
        <p:txBody>
          <a:bodyPr/>
          <a:lstStyle/>
          <a:p>
            <a:pPr eaLnBrk="1" hangingPunct="1"/>
            <a:r>
              <a:rPr lang="en-US" altLang="es-BO" dirty="0" smtClean="0"/>
              <a:t>What’s new</a:t>
            </a:r>
          </a:p>
          <a:p>
            <a:pPr lvl="1"/>
            <a:r>
              <a:rPr lang="en-US" altLang="es-BO" dirty="0" smtClean="0"/>
              <a:t>EAPO collection</a:t>
            </a:r>
          </a:p>
          <a:p>
            <a:pPr lvl="1"/>
            <a:r>
              <a:rPr lang="en-US" altLang="es-BO" dirty="0" smtClean="0"/>
              <a:t>Patent register portal</a:t>
            </a:r>
          </a:p>
          <a:p>
            <a:pPr eaLnBrk="1" hangingPunct="1">
              <a:buFontTx/>
              <a:buNone/>
            </a:pPr>
            <a:endParaRPr lang="en-US" altLang="es-BO" dirty="0" smtClean="0"/>
          </a:p>
          <a:p>
            <a:pPr eaLnBrk="1" hangingPunct="1"/>
            <a:r>
              <a:rPr lang="en-US" altLang="es-BO" dirty="0" smtClean="0"/>
              <a:t>Translation tools</a:t>
            </a:r>
          </a:p>
          <a:p>
            <a:pPr lvl="1" eaLnBrk="1" hangingPunct="1"/>
            <a:r>
              <a:rPr lang="en-US" altLang="es-BO" dirty="0" smtClean="0"/>
              <a:t>In-house</a:t>
            </a:r>
          </a:p>
          <a:p>
            <a:pPr lvl="2"/>
            <a:r>
              <a:rPr lang="en-US" altLang="es-BO" dirty="0" smtClean="0"/>
              <a:t>CLIR</a:t>
            </a:r>
          </a:p>
          <a:p>
            <a:pPr lvl="2"/>
            <a:r>
              <a:rPr lang="en-US" altLang="es-BO" dirty="0" err="1" smtClean="0"/>
              <a:t>Tapta</a:t>
            </a:r>
            <a:endParaRPr lang="en-US" altLang="es-BO" dirty="0" smtClean="0"/>
          </a:p>
          <a:p>
            <a:pPr lvl="1" eaLnBrk="1" hangingPunct="1"/>
            <a:r>
              <a:rPr lang="fr-CH" altLang="es-BO" dirty="0" smtClean="0"/>
              <a:t>Machine translation </a:t>
            </a:r>
            <a:r>
              <a:rPr lang="fr-CH" altLang="es-BO" dirty="0" err="1" smtClean="0"/>
              <a:t>tools</a:t>
            </a:r>
            <a:r>
              <a:rPr lang="fr-CH" altLang="es-BO" dirty="0" smtClean="0"/>
              <a:t> </a:t>
            </a:r>
            <a:r>
              <a:rPr lang="fr-CH" altLang="es-BO" dirty="0" err="1" smtClean="0"/>
              <a:t>such</a:t>
            </a:r>
            <a:r>
              <a:rPr lang="fr-CH" altLang="es-BO" dirty="0" smtClean="0"/>
              <a:t> as Google Translate</a:t>
            </a:r>
          </a:p>
          <a:p>
            <a:pPr lvl="1" eaLnBrk="1" hangingPunct="1">
              <a:buFontTx/>
              <a:buNone/>
            </a:pPr>
            <a:endParaRPr lang="fr-CH" altLang="es-BO" dirty="0" smtClean="0"/>
          </a:p>
          <a:p>
            <a:pPr eaLnBrk="1" hangingPunct="1"/>
            <a:r>
              <a:rPr lang="fr-CH" altLang="es-BO" dirty="0" smtClean="0"/>
              <a:t>Q &amp; A</a:t>
            </a:r>
            <a:endParaRPr lang="en-US" altLang="es-BO" dirty="0" smtClean="0"/>
          </a:p>
        </p:txBody>
      </p:sp>
    </p:spTree>
    <p:extLst>
      <p:ext uri="{BB962C8B-B14F-4D97-AF65-F5344CB8AC3E}">
        <p14:creationId xmlns:p14="http://schemas.microsoft.com/office/powerpoint/2010/main" val="35805567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fr-CH" altLang="es-BO" smtClean="0"/>
              <a:t>Microsoft</a:t>
            </a:r>
            <a:endParaRPr lang="en-US" altLang="es-BO" smtClean="0"/>
          </a:p>
        </p:txBody>
      </p:sp>
      <p:pic>
        <p:nvPicPr>
          <p:cNvPr id="194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13" y="1571625"/>
            <a:ext cx="7648575"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45581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1166813"/>
            <a:ext cx="76962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16506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fr-CH" altLang="es-BO" smtClean="0"/>
              <a:t>Full-text</a:t>
            </a:r>
            <a:endParaRPr lang="en-US" altLang="es-BO" smtClean="0"/>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 y="1196975"/>
            <a:ext cx="7762875" cy="547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40299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 y="271463"/>
            <a:ext cx="7829550" cy="631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7384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fr-CH" altLang="es-BO" smtClean="0"/>
              <a:t>TAPTA</a:t>
            </a:r>
            <a:endParaRPr lang="en-US" altLang="es-BO" smtClean="0"/>
          </a:p>
        </p:txBody>
      </p:sp>
      <p:pic>
        <p:nvPicPr>
          <p:cNvPr id="235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550" y="1412875"/>
            <a:ext cx="7658100" cy="511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6" name="Oval 1"/>
          <p:cNvSpPr>
            <a:spLocks noChangeArrowheads="1"/>
          </p:cNvSpPr>
          <p:nvPr/>
        </p:nvSpPr>
        <p:spPr bwMode="auto">
          <a:xfrm>
            <a:off x="5003800" y="1989138"/>
            <a:ext cx="2881313" cy="431800"/>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cs typeface="Arial" pitchFamily="34" charset="0"/>
              </a:defRPr>
            </a:lvl1pPr>
            <a:lvl2pPr marL="742950" indent="-285750" eaLnBrk="0" hangingPunct="0">
              <a:defRPr sz="2400">
                <a:solidFill>
                  <a:schemeClr val="tx1"/>
                </a:solidFill>
                <a:latin typeface="Arial" pitchFamily="34" charset="0"/>
                <a:cs typeface="Arial" pitchFamily="34" charset="0"/>
              </a:defRPr>
            </a:lvl2pPr>
            <a:lvl3pPr marL="1143000" indent="-228600" eaLnBrk="0" hangingPunct="0">
              <a:defRPr sz="2400">
                <a:solidFill>
                  <a:schemeClr val="tx1"/>
                </a:solidFill>
                <a:latin typeface="Arial" pitchFamily="34" charset="0"/>
                <a:cs typeface="Arial" pitchFamily="34" charset="0"/>
              </a:defRPr>
            </a:lvl3pPr>
            <a:lvl4pPr marL="1600200" indent="-228600" eaLnBrk="0" hangingPunct="0">
              <a:defRPr sz="2400">
                <a:solidFill>
                  <a:schemeClr val="tx1"/>
                </a:solidFill>
                <a:latin typeface="Arial" pitchFamily="34" charset="0"/>
                <a:cs typeface="Arial" pitchFamily="34" charset="0"/>
              </a:defRPr>
            </a:lvl4pPr>
            <a:lvl5pPr marL="2057400" indent="-228600" eaLnBrk="0" hangingPunct="0">
              <a:defRPr sz="2400">
                <a:solidFill>
                  <a:schemeClr val="tx1"/>
                </a:solidFill>
                <a:latin typeface="Arial" pitchFamily="34" charset="0"/>
                <a:cs typeface="Arial" pitchFamily="34" charset="0"/>
              </a:defRPr>
            </a:lvl5pPr>
            <a:lvl6pPr marL="2514600" indent="-228600" eaLnBrk="0" fontAlgn="base" hangingPunct="0">
              <a:spcBef>
                <a:spcPct val="50000"/>
              </a:spcBef>
              <a:spcAft>
                <a:spcPct val="0"/>
              </a:spcAft>
              <a:defRPr sz="2400">
                <a:solidFill>
                  <a:schemeClr val="tx1"/>
                </a:solidFill>
                <a:latin typeface="Arial" pitchFamily="34" charset="0"/>
                <a:cs typeface="Arial" pitchFamily="34" charset="0"/>
              </a:defRPr>
            </a:lvl6pPr>
            <a:lvl7pPr marL="2971800" indent="-228600" eaLnBrk="0" fontAlgn="base" hangingPunct="0">
              <a:spcBef>
                <a:spcPct val="50000"/>
              </a:spcBef>
              <a:spcAft>
                <a:spcPct val="0"/>
              </a:spcAft>
              <a:defRPr sz="2400">
                <a:solidFill>
                  <a:schemeClr val="tx1"/>
                </a:solidFill>
                <a:latin typeface="Arial" pitchFamily="34" charset="0"/>
                <a:cs typeface="Arial" pitchFamily="34" charset="0"/>
              </a:defRPr>
            </a:lvl7pPr>
            <a:lvl8pPr marL="3429000" indent="-228600" eaLnBrk="0" fontAlgn="base" hangingPunct="0">
              <a:spcBef>
                <a:spcPct val="50000"/>
              </a:spcBef>
              <a:spcAft>
                <a:spcPct val="0"/>
              </a:spcAft>
              <a:defRPr sz="2400">
                <a:solidFill>
                  <a:schemeClr val="tx1"/>
                </a:solidFill>
                <a:latin typeface="Arial" pitchFamily="34" charset="0"/>
                <a:cs typeface="Arial" pitchFamily="34" charset="0"/>
              </a:defRPr>
            </a:lvl8pPr>
            <a:lvl9pPr marL="3886200" indent="-228600" eaLnBrk="0" fontAlgn="base" hangingPunct="0">
              <a:spcBef>
                <a:spcPct val="50000"/>
              </a:spcBef>
              <a:spcAft>
                <a:spcPct val="0"/>
              </a:spcAft>
              <a:defRPr sz="2400">
                <a:solidFill>
                  <a:schemeClr val="tx1"/>
                </a:solidFill>
                <a:latin typeface="Arial" pitchFamily="34" charset="0"/>
                <a:cs typeface="Arial" pitchFamily="34" charset="0"/>
              </a:defRPr>
            </a:lvl9pPr>
          </a:lstStyle>
          <a:p>
            <a:pPr eaLnBrk="1" hangingPunct="1"/>
            <a:endParaRPr lang="es-BO" altLang="es-BO"/>
          </a:p>
        </p:txBody>
      </p:sp>
    </p:spTree>
    <p:extLst>
      <p:ext uri="{BB962C8B-B14F-4D97-AF65-F5344CB8AC3E}">
        <p14:creationId xmlns:p14="http://schemas.microsoft.com/office/powerpoint/2010/main" val="7413400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13" y="565150"/>
            <a:ext cx="7648575" cy="568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7062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 y="604838"/>
            <a:ext cx="7658100" cy="564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39286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 y="42863"/>
            <a:ext cx="8324850" cy="677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28170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0"/>
            <a:ext cx="7824787" cy="690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49472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sz="half" idx="1"/>
          </p:nvPr>
        </p:nvSpPr>
        <p:spPr/>
        <p:txBody>
          <a:bodyPr/>
          <a:lstStyle/>
          <a:p>
            <a:pPr eaLnBrk="1" hangingPunct="1">
              <a:buFontTx/>
              <a:buNone/>
            </a:pPr>
            <a:endParaRPr lang="fr-CH" altLang="es-BO" sz="4400" b="1" smtClean="0"/>
          </a:p>
          <a:p>
            <a:pPr eaLnBrk="1" hangingPunct="1">
              <a:buFontTx/>
              <a:buNone/>
            </a:pPr>
            <a:r>
              <a:rPr lang="fr-CH" altLang="es-BO" sz="4400" b="1" smtClean="0"/>
              <a:t>	</a:t>
            </a:r>
            <a:endParaRPr lang="en-US" altLang="es-BO" sz="4400" b="1" smtClean="0"/>
          </a:p>
        </p:txBody>
      </p:sp>
      <p:pic>
        <p:nvPicPr>
          <p:cNvPr id="1331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47294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	</a:t>
            </a:r>
            <a:endParaRPr lang="en-US" dirty="0"/>
          </a:p>
        </p:txBody>
      </p:sp>
      <p:sp>
        <p:nvSpPr>
          <p:cNvPr id="3" name="Content Placeholder 2"/>
          <p:cNvSpPr>
            <a:spLocks noGrp="1"/>
          </p:cNvSpPr>
          <p:nvPr>
            <p:ph idx="1"/>
          </p:nvPr>
        </p:nvSpPr>
        <p:spPr/>
        <p:txBody>
          <a:bodyPr/>
          <a:lstStyle/>
          <a:p>
            <a:r>
              <a:rPr lang="en-US" dirty="0" smtClean="0"/>
              <a:t>EAPO collection now available</a:t>
            </a:r>
          </a:p>
          <a:p>
            <a:endParaRPr lang="en-US" dirty="0"/>
          </a:p>
          <a:p>
            <a:pPr marL="0" indent="0">
              <a:buNone/>
            </a:pPr>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667000"/>
            <a:ext cx="6972300"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89300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s-BO" smtClean="0"/>
              <a:t>Slides and recording</a:t>
            </a:r>
          </a:p>
        </p:txBody>
      </p:sp>
      <p:sp>
        <p:nvSpPr>
          <p:cNvPr id="14339" name="Rectangle 3"/>
          <p:cNvSpPr>
            <a:spLocks noGrp="1" noChangeArrowheads="1"/>
          </p:cNvSpPr>
          <p:nvPr>
            <p:ph type="body" sz="half" idx="1"/>
          </p:nvPr>
        </p:nvSpPr>
        <p:spPr>
          <a:xfrm>
            <a:off x="250825" y="4797425"/>
            <a:ext cx="8713788" cy="647700"/>
          </a:xfrm>
        </p:spPr>
        <p:txBody>
          <a:bodyPr/>
          <a:lstStyle/>
          <a:p>
            <a:pPr eaLnBrk="1" hangingPunct="1">
              <a:lnSpc>
                <a:spcPct val="80000"/>
              </a:lnSpc>
              <a:buFontTx/>
              <a:buNone/>
            </a:pPr>
            <a:endParaRPr lang="en-US" altLang="es-BO" sz="800" smtClean="0"/>
          </a:p>
          <a:p>
            <a:pPr eaLnBrk="1" hangingPunct="1">
              <a:lnSpc>
                <a:spcPct val="80000"/>
              </a:lnSpc>
              <a:buFontTx/>
              <a:buNone/>
            </a:pPr>
            <a:endParaRPr lang="en-US" altLang="es-BO" sz="800" smtClean="0"/>
          </a:p>
          <a:p>
            <a:pPr eaLnBrk="1" hangingPunct="1">
              <a:lnSpc>
                <a:spcPct val="80000"/>
              </a:lnSpc>
              <a:buFontTx/>
              <a:buNone/>
            </a:pPr>
            <a:r>
              <a:rPr lang="en-US" altLang="es-BO" sz="3100" b="1" smtClean="0">
                <a:latin typeface="Times New Roman" pitchFamily="18" charset="0"/>
                <a:cs typeface="Times New Roman" pitchFamily="18" charset="0"/>
                <a:hlinkClick r:id="rId2"/>
              </a:rPr>
              <a:t>www.wipo.int/patentscope/en/webinar/index.html</a:t>
            </a:r>
            <a:endParaRPr lang="en-US" altLang="es-BO" sz="3100" b="1" smtClean="0">
              <a:latin typeface="Times New Roman" pitchFamily="18" charset="0"/>
              <a:cs typeface="Times New Roman" pitchFamily="18" charset="0"/>
            </a:endParaRPr>
          </a:p>
        </p:txBody>
      </p:sp>
      <p:pic>
        <p:nvPicPr>
          <p:cNvPr id="14340" name="Picture 4" descr="File:Microsoft Powerpoint Icon.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916113"/>
            <a:ext cx="2655887" cy="265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700213"/>
            <a:ext cx="338455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6"/>
          <p:cNvSpPr>
            <a:spLocks noChangeArrowheads="1"/>
          </p:cNvSpPr>
          <p:nvPr/>
        </p:nvSpPr>
        <p:spPr bwMode="auto">
          <a:xfrm>
            <a:off x="3563938" y="2636838"/>
            <a:ext cx="57626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r>
              <a:rPr lang="en-US" altLang="es-BO" sz="6000" b="1"/>
              <a:t>+</a:t>
            </a:r>
          </a:p>
        </p:txBody>
      </p:sp>
    </p:spTree>
    <p:extLst>
      <p:ext uri="{BB962C8B-B14F-4D97-AF65-F5344CB8AC3E}">
        <p14:creationId xmlns:p14="http://schemas.microsoft.com/office/powerpoint/2010/main" val="32563018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3"/>
          <p:cNvGraphicFramePr>
            <a:graphicFrameLocks noGrp="1" noChangeAspect="1"/>
          </p:cNvGraphicFramePr>
          <p:nvPr>
            <p:ph sz="half" idx="4294967295"/>
          </p:nvPr>
        </p:nvGraphicFramePr>
        <p:xfrm>
          <a:off x="0" y="0"/>
          <a:ext cx="4832350" cy="2886075"/>
        </p:xfrm>
        <a:graphic>
          <a:graphicData uri="http://schemas.openxmlformats.org/presentationml/2006/ole">
            <mc:AlternateContent xmlns:mc="http://schemas.openxmlformats.org/markup-compatibility/2006">
              <mc:Choice xmlns:v="urn:schemas-microsoft-com:vml" Requires="v">
                <p:oleObj spid="_x0000_s21506" r:id="rId3" imgW="5676190" imgH="3390476" progId="">
                  <p:embed/>
                </p:oleObj>
              </mc:Choice>
              <mc:Fallback>
                <p:oleObj r:id="rId3" imgW="5676190" imgH="3390476"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832350"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5363" name="Rectangle 4"/>
          <p:cNvSpPr>
            <a:spLocks noChangeArrowheads="1"/>
          </p:cNvSpPr>
          <p:nvPr/>
        </p:nvSpPr>
        <p:spPr bwMode="auto">
          <a:xfrm>
            <a:off x="3348038" y="476250"/>
            <a:ext cx="64087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spcBef>
                <a:spcPct val="20000"/>
              </a:spcBef>
            </a:pPr>
            <a:r>
              <a:rPr lang="en-US" altLang="es-BO" sz="4000" b="1">
                <a:solidFill>
                  <a:srgbClr val="0033CC"/>
                </a:solidFill>
              </a:rPr>
              <a:t>patentscope@wipo.int</a:t>
            </a:r>
          </a:p>
        </p:txBody>
      </p:sp>
      <p:graphicFrame>
        <p:nvGraphicFramePr>
          <p:cNvPr id="15364" name="Object 5"/>
          <p:cNvGraphicFramePr>
            <a:graphicFrameLocks noChangeAspect="1"/>
          </p:cNvGraphicFramePr>
          <p:nvPr/>
        </p:nvGraphicFramePr>
        <p:xfrm>
          <a:off x="611188" y="3141663"/>
          <a:ext cx="7629525" cy="2809875"/>
        </p:xfrm>
        <a:graphic>
          <a:graphicData uri="http://schemas.openxmlformats.org/presentationml/2006/ole">
            <mc:AlternateContent xmlns:mc="http://schemas.openxmlformats.org/markup-compatibility/2006">
              <mc:Choice xmlns:v="urn:schemas-microsoft-com:vml" Requires="v">
                <p:oleObj spid="_x0000_s21507" r:id="rId5" imgW="10171429" imgH="3746032" progId="">
                  <p:embed/>
                </p:oleObj>
              </mc:Choice>
              <mc:Fallback>
                <p:oleObj r:id="rId5" imgW="10171429" imgH="3746032"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3141663"/>
                        <a:ext cx="762952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834525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3692525" y="3200400"/>
            <a:ext cx="176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spcBef>
                <a:spcPct val="0"/>
              </a:spcBef>
            </a:pPr>
            <a:r>
              <a:rPr lang="ro-RO" altLang="es-BO"/>
              <a:t>mulțumesc</a:t>
            </a:r>
            <a:r>
              <a:rPr lang="en-US" altLang="es-BO"/>
              <a:t> </a:t>
            </a:r>
          </a:p>
        </p:txBody>
      </p:sp>
      <p:sp>
        <p:nvSpPr>
          <p:cNvPr id="16387" name="Rectangle 6"/>
          <p:cNvSpPr>
            <a:spLocks noChangeArrowheads="1"/>
          </p:cNvSpPr>
          <p:nvPr/>
        </p:nvSpPr>
        <p:spPr bwMode="auto">
          <a:xfrm>
            <a:off x="3692525" y="3200400"/>
            <a:ext cx="176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50000"/>
              </a:spcBef>
              <a:spcAft>
                <a:spcPct val="0"/>
              </a:spcAft>
              <a:defRPr sz="2400">
                <a:solidFill>
                  <a:schemeClr val="tx1"/>
                </a:solidFill>
                <a:latin typeface="Arial" charset="0"/>
                <a:cs typeface="Arial" charset="0"/>
              </a:defRPr>
            </a:lvl6pPr>
            <a:lvl7pPr marL="2971800" indent="-228600" eaLnBrk="0" fontAlgn="base" hangingPunct="0">
              <a:spcBef>
                <a:spcPct val="50000"/>
              </a:spcBef>
              <a:spcAft>
                <a:spcPct val="0"/>
              </a:spcAft>
              <a:defRPr sz="2400">
                <a:solidFill>
                  <a:schemeClr val="tx1"/>
                </a:solidFill>
                <a:latin typeface="Arial" charset="0"/>
                <a:cs typeface="Arial" charset="0"/>
              </a:defRPr>
            </a:lvl7pPr>
            <a:lvl8pPr marL="3429000" indent="-228600" eaLnBrk="0" fontAlgn="base" hangingPunct="0">
              <a:spcBef>
                <a:spcPct val="50000"/>
              </a:spcBef>
              <a:spcAft>
                <a:spcPct val="0"/>
              </a:spcAft>
              <a:defRPr sz="2400">
                <a:solidFill>
                  <a:schemeClr val="tx1"/>
                </a:solidFill>
                <a:latin typeface="Arial" charset="0"/>
                <a:cs typeface="Arial" charset="0"/>
              </a:defRPr>
            </a:lvl8pPr>
            <a:lvl9pPr marL="3886200" indent="-228600" eaLnBrk="0" fontAlgn="base" hangingPunct="0">
              <a:spcBef>
                <a:spcPct val="50000"/>
              </a:spcBef>
              <a:spcAft>
                <a:spcPct val="0"/>
              </a:spcAft>
              <a:defRPr sz="2400">
                <a:solidFill>
                  <a:schemeClr val="tx1"/>
                </a:solidFill>
                <a:latin typeface="Arial" charset="0"/>
                <a:cs typeface="Arial" charset="0"/>
              </a:defRPr>
            </a:lvl9pPr>
          </a:lstStyle>
          <a:p>
            <a:pPr eaLnBrk="1" hangingPunct="1">
              <a:spcBef>
                <a:spcPct val="0"/>
              </a:spcBef>
            </a:pPr>
            <a:r>
              <a:rPr lang="ro-RO" altLang="es-BO"/>
              <a:t>mulțumesc</a:t>
            </a:r>
            <a:r>
              <a:rPr lang="en-US" altLang="es-BO"/>
              <a:t> </a:t>
            </a:r>
          </a:p>
        </p:txBody>
      </p:sp>
      <p:graphicFrame>
        <p:nvGraphicFramePr>
          <p:cNvPr id="16388" name="Object 7"/>
          <p:cNvGraphicFramePr>
            <a:graphicFrameLocks noGrp="1" noChangeAspect="1"/>
          </p:cNvGraphicFramePr>
          <p:nvPr>
            <p:ph/>
          </p:nvPr>
        </p:nvGraphicFramePr>
        <p:xfrm>
          <a:off x="0" y="0"/>
          <a:ext cx="9144000" cy="5718175"/>
        </p:xfrm>
        <a:graphic>
          <a:graphicData uri="http://schemas.openxmlformats.org/presentationml/2006/ole">
            <mc:AlternateContent xmlns:mc="http://schemas.openxmlformats.org/markup-compatibility/2006">
              <mc:Choice xmlns:v="urn:schemas-microsoft-com:vml" Requires="v">
                <p:oleObj spid="_x0000_s22530" r:id="rId3" imgW="10679365" imgH="6679365" progId="">
                  <p:embed/>
                </p:oleObj>
              </mc:Choice>
              <mc:Fallback>
                <p:oleObj r:id="rId3" imgW="10679365" imgH="6679365"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71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10045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EAPO</a:t>
            </a:r>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048" y="1295400"/>
            <a:ext cx="7772400"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bwMode="auto">
          <a:xfrm>
            <a:off x="2209800" y="4953000"/>
            <a:ext cx="1371600" cy="228600"/>
          </a:xfrm>
          <a:prstGeom prst="rect">
            <a:avLst/>
          </a:prstGeom>
          <a:noFill/>
          <a:ln w="476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913757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EAPO</a:t>
            </a:r>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014663"/>
            <a:ext cx="5638800" cy="5679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bwMode="auto">
          <a:xfrm>
            <a:off x="2362200" y="1014663"/>
            <a:ext cx="381000" cy="280737"/>
          </a:xfrm>
          <a:prstGeom prst="ellipse">
            <a:avLst/>
          </a:prstGeom>
          <a:noFill/>
          <a:ln w="349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s-BO" sz="24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340426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Available</a:t>
            </a:r>
            <a:r>
              <a:rPr lang="fr-CH" dirty="0" smtClean="0"/>
              <a:t> collections in </a:t>
            </a:r>
            <a:r>
              <a:rPr lang="fr-CH" dirty="0" err="1" smtClean="0"/>
              <a:t>details</a:t>
            </a:r>
            <a:endParaRPr lang="es-BO"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862" y="1143000"/>
            <a:ext cx="7534275" cy="734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04800" y="3013502"/>
            <a:ext cx="8458200" cy="461665"/>
          </a:xfrm>
          <a:prstGeom prst="rect">
            <a:avLst/>
          </a:prstGeom>
          <a:solidFill>
            <a:schemeClr val="bg1"/>
          </a:solidFill>
          <a:ln w="34925">
            <a:solidFill>
              <a:schemeClr val="accent1">
                <a:lumMod val="75000"/>
              </a:schemeClr>
            </a:solidFill>
          </a:ln>
        </p:spPr>
        <p:txBody>
          <a:bodyPr wrap="square">
            <a:spAutoFit/>
          </a:bodyPr>
          <a:lstStyle/>
          <a:p>
            <a:r>
              <a:rPr lang="es-BO" dirty="0">
                <a:hlinkClick r:id="rId3" action="ppaction://hlinkfile"/>
              </a:rPr>
              <a:t>http://patentscope.wipo.int/search/en/help/data_coverage.jsf</a:t>
            </a:r>
            <a:endParaRPr lang="es-BO" dirty="0"/>
          </a:p>
        </p:txBody>
      </p:sp>
    </p:spTree>
    <p:extLst>
      <p:ext uri="{BB962C8B-B14F-4D97-AF65-F5344CB8AC3E}">
        <p14:creationId xmlns:p14="http://schemas.microsoft.com/office/powerpoint/2010/main" val="416764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news</a:t>
            </a:r>
            <a:endParaRPr lang="en-US" dirty="0"/>
          </a:p>
        </p:txBody>
      </p:sp>
      <p:sp>
        <p:nvSpPr>
          <p:cNvPr id="4" name="Content Placeholder 3"/>
          <p:cNvSpPr>
            <a:spLocks noGrp="1"/>
          </p:cNvSpPr>
          <p:nvPr>
            <p:ph idx="1"/>
          </p:nvPr>
        </p:nvSpPr>
        <p:spPr>
          <a:xfrm>
            <a:off x="419100" y="1219200"/>
            <a:ext cx="8229600" cy="4352925"/>
          </a:xfrm>
        </p:spPr>
        <p:txBody>
          <a:bodyPr/>
          <a:lstStyle/>
          <a:p>
            <a:endParaRPr lang="en-US" dirty="0" smtClean="0"/>
          </a:p>
          <a:p>
            <a:r>
              <a:rPr lang="en-US" dirty="0" smtClean="0"/>
              <a:t>Portal </a:t>
            </a:r>
            <a:r>
              <a:rPr lang="en-US" dirty="0"/>
              <a:t>to patent registers</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2362200"/>
            <a:ext cx="8882295"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578534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_english">
  <a:themeElements>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english">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template_engli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englis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englis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englis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englis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englis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englis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englis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englis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englis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englis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englis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TotalTime>
  <Words>546</Words>
  <Application>Microsoft Office PowerPoint</Application>
  <PresentationFormat>On-screen Show (4:3)</PresentationFormat>
  <Paragraphs>148</Paragraphs>
  <Slides>52</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0</vt:i4>
      </vt:variant>
      <vt:variant>
        <vt:lpstr>Slide Titles</vt:lpstr>
      </vt:variant>
      <vt:variant>
        <vt:i4>52</vt:i4>
      </vt:variant>
    </vt:vector>
  </HeadingPairs>
  <TitlesOfParts>
    <vt:vector size="58" baseType="lpstr">
      <vt:lpstr>Arial</vt:lpstr>
      <vt:lpstr>Calibri</vt:lpstr>
      <vt:lpstr>ヒラギノ角ゴ Pro W3</vt:lpstr>
      <vt:lpstr>Arial Black</vt:lpstr>
      <vt:lpstr>Times New Roman</vt:lpstr>
      <vt:lpstr>template_english</vt:lpstr>
      <vt:lpstr>PowerPoint Presentation</vt:lpstr>
      <vt:lpstr>PowerPoint Presentation</vt:lpstr>
      <vt:lpstr>Questions/concerns</vt:lpstr>
      <vt:lpstr>Agenda</vt:lpstr>
      <vt:lpstr>What’s new </vt:lpstr>
      <vt:lpstr>EAPO</vt:lpstr>
      <vt:lpstr>EAPO</vt:lpstr>
      <vt:lpstr>Available collections in details</vt:lpstr>
      <vt:lpstr>What’s news</vt:lpstr>
      <vt:lpstr>Portal to patent registers</vt:lpstr>
      <vt:lpstr>Portal to patent registers</vt:lpstr>
      <vt:lpstr>Translation tools</vt:lpstr>
      <vt:lpstr>CLIR</vt:lpstr>
      <vt:lpstr>CLIR: the interface</vt:lpstr>
      <vt:lpstr>CLIR: precision vs recall</vt:lpstr>
      <vt:lpstr>Example: precision</vt:lpstr>
      <vt:lpstr>Example: recall</vt:lpstr>
      <vt:lpstr>Example: recall</vt:lpstr>
      <vt:lpstr>CLIR: supervised mode</vt:lpstr>
      <vt:lpstr>Automatic mode</vt:lpstr>
      <vt:lpstr>PowerPoint Presentation</vt:lpstr>
      <vt:lpstr>Supervised mode: 1 of 4 steps</vt:lpstr>
      <vt:lpstr>Supervised mode : 2 of 4 steps</vt:lpstr>
      <vt:lpstr>Supervised mode : 3 of 4 steps</vt:lpstr>
      <vt:lpstr>Supervised mode : 4 of 4 steps</vt:lpstr>
      <vt:lpstr>Supervised mode: results</vt:lpstr>
      <vt:lpstr>Search examples: clothes for sport </vt:lpstr>
      <vt:lpstr>TAPTA</vt:lpstr>
      <vt:lpstr>32 Technical domains from the IPC</vt:lpstr>
      <vt:lpstr>TAPTA: how does it work?</vt:lpstr>
      <vt:lpstr>PowerPoint Presentation</vt:lpstr>
      <vt:lpstr>TAPTA: post-editing &amp; exporting</vt:lpstr>
      <vt:lpstr>How well does it work? </vt:lpstr>
      <vt:lpstr>MT in result list</vt:lpstr>
      <vt:lpstr>PowerPoint Presentation</vt:lpstr>
      <vt:lpstr>PowerPoint Presentation</vt:lpstr>
      <vt:lpstr>MT in description/claims/full-text</vt:lpstr>
      <vt:lpstr>PowerPoint Presentation</vt:lpstr>
      <vt:lpstr>Google</vt:lpstr>
      <vt:lpstr>Microsoft</vt:lpstr>
      <vt:lpstr>PowerPoint Presentation</vt:lpstr>
      <vt:lpstr>Full-text</vt:lpstr>
      <vt:lpstr>PowerPoint Presentation</vt:lpstr>
      <vt:lpstr>TAPTA</vt:lpstr>
      <vt:lpstr>PowerPoint Presentation</vt:lpstr>
      <vt:lpstr>PowerPoint Presentation</vt:lpstr>
      <vt:lpstr>PowerPoint Presentation</vt:lpstr>
      <vt:lpstr>PowerPoint Presentation</vt:lpstr>
      <vt:lpstr>PowerPoint Presentation</vt:lpstr>
      <vt:lpstr>Slides and recording</vt:lpstr>
      <vt:lpstr>PowerPoint Presentation</vt:lpstr>
      <vt:lpstr>PowerPoint Presentation</vt:lpstr>
    </vt:vector>
  </TitlesOfParts>
  <Company>WIPO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AMMANN Sandrine</dc:creator>
  <cp:lastModifiedBy>AMMANN Sandrine</cp:lastModifiedBy>
  <cp:revision>6</cp:revision>
  <dcterms:created xsi:type="dcterms:W3CDTF">2010-11-25T10:11:44Z</dcterms:created>
  <dcterms:modified xsi:type="dcterms:W3CDTF">2014-06-20T08:26:47Z</dcterms:modified>
</cp:coreProperties>
</file>