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handoutMasterIdLst>
    <p:handoutMasterId r:id="rId79"/>
  </p:handoutMasterIdLst>
  <p:sldIdLst>
    <p:sldId id="258" r:id="rId2"/>
    <p:sldId id="260"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7" r:id="rId76"/>
    <p:sldId id="338" r:id="rId77"/>
  </p:sldIdLst>
  <p:sldSz cx="9144000" cy="6858000" type="screen4x3"/>
  <p:notesSz cx="6858000" cy="9144000"/>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97" d="100"/>
          <a:sy n="97" d="100"/>
        </p:scale>
        <p:origin x="-30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image" Target="../media/image46.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image" Target="../media/image48.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60.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5.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0.png"/></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image" Target="../media/image83.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4E2D2A46-31D4-42C3-9BFC-281959225605}" type="slidenum">
              <a:rPr lang="en-US"/>
              <a:pPr>
                <a:defRPr/>
              </a:pPr>
              <a:t>‹#›</a:t>
            </a:fld>
            <a:endParaRPr lang="en-US"/>
          </a:p>
        </p:txBody>
      </p:sp>
    </p:spTree>
    <p:extLst>
      <p:ext uri="{BB962C8B-B14F-4D97-AF65-F5344CB8AC3E}">
        <p14:creationId xmlns:p14="http://schemas.microsoft.com/office/powerpoint/2010/main" val="295475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CA84FE9B-D5D4-4B76-87EA-A08EA8B20C62}" type="slidenum">
              <a:rPr lang="en-US"/>
              <a:pPr>
                <a:defRPr/>
              </a:pPr>
              <a:t>‹#›</a:t>
            </a:fld>
            <a:endParaRPr lang="en-US"/>
          </a:p>
        </p:txBody>
      </p:sp>
    </p:spTree>
    <p:extLst>
      <p:ext uri="{BB962C8B-B14F-4D97-AF65-F5344CB8AC3E}">
        <p14:creationId xmlns:p14="http://schemas.microsoft.com/office/powerpoint/2010/main" val="2440272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C5BE7A-1831-4FC6-80F2-36B869658233}" type="slidenum">
              <a:rPr lang="en-US" altLang="en-US"/>
              <a:pPr/>
              <a:t>1</a:t>
            </a:fld>
            <a:endParaRPr lang="en-US" alt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D54C8F85-DCBD-4421-9BB9-2BD9C9C2EBCA}" type="slidenum">
              <a:rPr lang="en-US" altLang="en-US" sz="1200"/>
              <a:pPr eaLnBrk="1" hangingPunct="1"/>
              <a:t>58</a:t>
            </a:fld>
            <a:endParaRPr lang="en-US" altLang="en-US" sz="1200"/>
          </a:p>
        </p:txBody>
      </p:sp>
      <p:sp>
        <p:nvSpPr>
          <p:cNvPr id="7" name="Rectangle 7"/>
          <p:cNvSpPr txBox="1">
            <a:spLocks noGrp="1" noChangeArrowheads="1"/>
          </p:cNvSpPr>
          <p:nvPr/>
        </p:nvSpPr>
        <p:spPr bwMode="auto">
          <a:xfrm>
            <a:off x="3885275" y="8684826"/>
            <a:ext cx="2971092"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r" eaLnBrk="1" hangingPunct="1">
              <a:spcBef>
                <a:spcPct val="0"/>
              </a:spcBef>
            </a:pPr>
            <a:fld id="{7F22DC70-C92F-41F9-B7E8-BF917D64899D}" type="slidenum">
              <a:rPr lang="en-US" altLang="en-US" sz="1200">
                <a:ea typeface="MS PGothic" pitchFamily="34" charset="-128"/>
              </a:rPr>
              <a:pPr algn="r" eaLnBrk="1" hangingPunct="1">
                <a:spcBef>
                  <a:spcPct val="0"/>
                </a:spcBef>
              </a:pPr>
              <a:t>58</a:t>
            </a:fld>
            <a:endParaRPr lang="en-US" altLang="en-US" sz="1200">
              <a:ea typeface="MS PGothic" pitchFamily="34" charset="-128"/>
            </a:endParaRPr>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noFill/>
        </p:spPr>
        <p:txBody>
          <a:bodyPr/>
          <a:lstStyle/>
          <a:p>
            <a:pPr eaLnBrk="1" hangingPunct="1"/>
            <a:r>
              <a:rPr lang="en-US" altLang="en-US" smtClean="0"/>
              <a:t>In both bar and pie options, the tabs allow you to see the information graphically for the </a:t>
            </a:r>
            <a:r>
              <a:rPr lang="en-US" altLang="en-US" i="1" smtClean="0"/>
              <a:t>Offices</a:t>
            </a:r>
            <a:r>
              <a:rPr lang="en-US" altLang="en-US" smtClean="0"/>
              <a:t>, </a:t>
            </a:r>
            <a:r>
              <a:rPr lang="en-US" altLang="en-US" i="1" smtClean="0"/>
              <a:t>Main IPC</a:t>
            </a:r>
            <a:r>
              <a:rPr lang="en-US" altLang="en-US" smtClean="0"/>
              <a:t>, </a:t>
            </a:r>
            <a:r>
              <a:rPr lang="en-US" altLang="en-US" i="1" smtClean="0"/>
              <a:t>Main Applicant</a:t>
            </a:r>
            <a:r>
              <a:rPr lang="en-US" altLang="en-US" smtClean="0"/>
              <a:t>, </a:t>
            </a:r>
            <a:r>
              <a:rPr lang="en-US" altLang="en-US" i="1" smtClean="0"/>
              <a:t>Main Inventor</a:t>
            </a:r>
            <a:r>
              <a:rPr lang="en-US" altLang="en-US" smtClean="0"/>
              <a:t> and </a:t>
            </a:r>
            <a:r>
              <a:rPr lang="en-US" altLang="en-US" i="1" smtClean="0"/>
              <a:t>Publication Date</a:t>
            </a:r>
            <a:r>
              <a:rPr lang="en-US" altLang="en-US" smtClean="0"/>
              <a:t>.</a:t>
            </a:r>
          </a:p>
          <a:p>
            <a:pPr eaLnBrk="1" hangingPunct="1"/>
            <a:r>
              <a:rPr lang="en-US" altLang="en-US" smtClean="0"/>
              <a:t>The charts can be saved in GIF format for inclusion in documents or reports by right-clicking in a corner of the image and selecting </a:t>
            </a:r>
            <a:r>
              <a:rPr lang="ja-JP" altLang="en-US" smtClean="0"/>
              <a:t>“</a:t>
            </a:r>
            <a:r>
              <a:rPr lang="en-US" altLang="ja-JP" smtClean="0"/>
              <a:t>Copy image</a:t>
            </a:r>
            <a:r>
              <a:rPr lang="ja-JP" altLang="en-US" smtClean="0"/>
              <a:t>”</a:t>
            </a:r>
            <a:r>
              <a:rPr lang="en-US" altLang="ja-JP" smtClean="0"/>
              <a:t> or </a:t>
            </a:r>
            <a:r>
              <a:rPr lang="ja-JP" altLang="en-US" smtClean="0"/>
              <a:t>“</a:t>
            </a:r>
            <a:r>
              <a:rPr lang="en-US" altLang="ja-JP" smtClean="0"/>
              <a:t>Save image</a:t>
            </a:r>
            <a:r>
              <a:rPr lang="ja-JP" altLang="en-US" smtClean="0"/>
              <a:t>”</a:t>
            </a:r>
            <a:r>
              <a:rPr lang="en-US" altLang="ja-JP" smtClean="0"/>
              <a:t>.</a:t>
            </a:r>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E688343A-45A3-48C6-9AC6-8A5DF41C83FD}" type="slidenum">
              <a:rPr lang="en-US" altLang="en-US" sz="1200"/>
              <a:pPr eaLnBrk="1" hangingPunct="1"/>
              <a:t>64</a:t>
            </a:fld>
            <a:endParaRPr lang="en-US" altLang="en-US" sz="1200"/>
          </a:p>
        </p:txBody>
      </p:sp>
      <p:sp>
        <p:nvSpPr>
          <p:cNvPr id="7" name="Rectangle 7"/>
          <p:cNvSpPr txBox="1">
            <a:spLocks noGrp="1" noChangeArrowheads="1"/>
          </p:cNvSpPr>
          <p:nvPr/>
        </p:nvSpPr>
        <p:spPr bwMode="auto">
          <a:xfrm>
            <a:off x="3885275" y="8684826"/>
            <a:ext cx="2971092"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r" eaLnBrk="1" hangingPunct="1">
              <a:spcBef>
                <a:spcPct val="0"/>
              </a:spcBef>
            </a:pPr>
            <a:fld id="{1E88961C-BB19-4874-9C86-0EFA733BCA50}" type="slidenum">
              <a:rPr lang="en-US" altLang="en-US" sz="1200">
                <a:ea typeface="MS PGothic" pitchFamily="34" charset="-128"/>
              </a:rPr>
              <a:pPr algn="r" eaLnBrk="1" hangingPunct="1">
                <a:spcBef>
                  <a:spcPct val="0"/>
                </a:spcBef>
              </a:pPr>
              <a:t>64</a:t>
            </a:fld>
            <a:endParaRPr lang="en-US" altLang="en-US" sz="1200">
              <a:ea typeface="MS PGothic" pitchFamily="34" charset="-128"/>
            </a:endParaRPr>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p:spPr>
        <p:txBody>
          <a:bodyPr/>
          <a:lstStyle/>
          <a:p>
            <a:pPr eaLnBrk="1" hangingPunct="1"/>
            <a:r>
              <a:rPr lang="fr-CH" altLang="en-US" smtClean="0">
                <a:ea typeface="MS PGothic" pitchFamily="34" charset="-128"/>
              </a:rPr>
              <a:t>Language pairs available: EN=&gt;FR, FR=&gt;EN, EN=&gt;ZH, ZH=&gt;EN</a:t>
            </a:r>
            <a:endParaRPr lang="en-US" altLang="en-US" smtClean="0">
              <a:ea typeface="MS PGothic" pitchFamily="34" charset="-128"/>
            </a:endParaRPr>
          </a:p>
          <a:p>
            <a:pPr eaLnBrk="1" hangingPunct="1"/>
            <a:r>
              <a:rPr lang="fr-CH" altLang="en-US" smtClean="0">
                <a:ea typeface="MS PGothic" pitchFamily="34" charset="-128"/>
              </a:rPr>
              <a:t>Technical domain aware system using 32 domains derived from the International Patent Classification</a:t>
            </a:r>
            <a:endParaRPr lang="en-US" altLang="en-US" smtClean="0">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67</a:t>
            </a:fld>
            <a:endParaRPr lang="en-US"/>
          </a:p>
        </p:txBody>
      </p:sp>
    </p:spTree>
    <p:extLst>
      <p:ext uri="{BB962C8B-B14F-4D97-AF65-F5344CB8AC3E}">
        <p14:creationId xmlns:p14="http://schemas.microsoft.com/office/powerpoint/2010/main" val="4202558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71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BO"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73</a:t>
            </a:fld>
            <a:endParaRPr lang="en-US"/>
          </a:p>
        </p:txBody>
      </p:sp>
    </p:spTree>
    <p:extLst>
      <p:ext uri="{BB962C8B-B14F-4D97-AF65-F5344CB8AC3E}">
        <p14:creationId xmlns:p14="http://schemas.microsoft.com/office/powerpoint/2010/main" val="4174872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4A8C1D6F-6A41-4163-8F58-B98CD7938F76}" type="slidenum">
              <a:rPr lang="en-US" altLang="en-US" sz="1200"/>
              <a:pPr eaLnBrk="1" hangingPunct="1"/>
              <a:t>75</a:t>
            </a:fld>
            <a:endParaRPr lang="en-US"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975B43FA-0534-4D49-AE2A-76D945E45E74}" type="slidenum">
              <a:rPr lang="en-US" altLang="en-US" sz="1200"/>
              <a:pPr eaLnBrk="1" hangingPunct="1"/>
              <a:t>76</a:t>
            </a:fld>
            <a:endParaRPr lang="en-US" alt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5A106131-63B4-4A60-B160-B00910FABAF1}" type="slidenum">
              <a:rPr lang="en-US" altLang="en-US" sz="1200"/>
              <a:pPr eaLnBrk="1" hangingPunct="1"/>
              <a:t>5</a:t>
            </a:fld>
            <a:endParaRPr lang="en-US" alt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smtClean="0"/>
              <a:t>ARIPO: African Regional IP Org</a:t>
            </a:r>
          </a:p>
          <a:p>
            <a:pPr eaLnBrk="1" hangingPunct="1"/>
            <a:r>
              <a:rPr lang="en-US" altLang="en-US" smtClean="0"/>
              <a:t>PCT: 1st publication worldwide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75C22A2D-C63C-4862-B442-4A9F836CB45B}" type="slidenum">
              <a:rPr lang="en-US" altLang="en-US" sz="1200"/>
              <a:pPr eaLnBrk="1" hangingPunct="1"/>
              <a:t>32</a:t>
            </a:fld>
            <a:endParaRPr lang="en-US" altLang="en-US" sz="1200"/>
          </a:p>
        </p:txBody>
      </p:sp>
      <p:sp>
        <p:nvSpPr>
          <p:cNvPr id="7" name="Rectangle 7"/>
          <p:cNvSpPr txBox="1">
            <a:spLocks noGrp="1" noChangeArrowheads="1"/>
          </p:cNvSpPr>
          <p:nvPr/>
        </p:nvSpPr>
        <p:spPr bwMode="auto">
          <a:xfrm>
            <a:off x="3885275" y="8684826"/>
            <a:ext cx="2971092"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r" eaLnBrk="1" hangingPunct="1">
              <a:spcBef>
                <a:spcPct val="0"/>
              </a:spcBef>
            </a:pPr>
            <a:fld id="{40400DE1-65C9-46FC-B308-26801B996F01}" type="slidenum">
              <a:rPr lang="en-US" altLang="en-US" sz="1200">
                <a:ea typeface="MS PGothic" pitchFamily="34" charset="-128"/>
              </a:rPr>
              <a:pPr algn="r" eaLnBrk="1" hangingPunct="1">
                <a:spcBef>
                  <a:spcPct val="0"/>
                </a:spcBef>
              </a:pPr>
              <a:t>32</a:t>
            </a:fld>
            <a:endParaRPr lang="en-US" altLang="en-US" sz="1200">
              <a:ea typeface="MS PGothic" pitchFamily="34" charset="-128"/>
            </a:endParaRPr>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p:spPr>
        <p:txBody>
          <a:bodyPr/>
          <a:lstStyle/>
          <a:p>
            <a:pPr eaLnBrk="1" hangingPunct="1"/>
            <a:r>
              <a:rPr lang="en-US" altLang="en-US" smtClean="0">
                <a:ea typeface="MS PGothic" pitchFamily="34" charset="-128"/>
              </a:rPr>
              <a:t>3. there is also the option to select a field that is empty: for example you could search. On the last line, select the </a:t>
            </a:r>
            <a:r>
              <a:rPr lang="en-US" altLang="en-US" i="1" smtClean="0">
                <a:ea typeface="MS PGothic" pitchFamily="34" charset="-128"/>
              </a:rPr>
              <a:t>IPC</a:t>
            </a:r>
            <a:r>
              <a:rPr lang="en-US" altLang="en-US" smtClean="0">
                <a:ea typeface="MS PGothic" pitchFamily="34" charset="-128"/>
              </a:rPr>
              <a:t> in the drop-down box and tick </a:t>
            </a:r>
            <a:r>
              <a:rPr lang="en-US" altLang="en-US" i="1" smtClean="0">
                <a:ea typeface="MS PGothic" pitchFamily="34" charset="-128"/>
              </a:rPr>
              <a:t>yes</a:t>
            </a:r>
            <a:r>
              <a:rPr lang="en-US" altLang="en-US" smtClean="0">
                <a:ea typeface="MS PGothic" pitchFamily="34" charset="-128"/>
              </a:rPr>
              <a:t> next to empty.</a:t>
            </a:r>
          </a:p>
          <a:p>
            <a:pPr eaLnBrk="1" hangingPunct="1"/>
            <a:endParaRPr lang="en-US" altLang="en-US" smtClean="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97A26337-7358-4741-B30B-6A9D0E75D27B}" type="slidenum">
              <a:rPr lang="en-US" altLang="en-US" sz="1200"/>
              <a:pPr eaLnBrk="1" hangingPunct="1"/>
              <a:t>33</a:t>
            </a:fld>
            <a:endParaRPr lang="en-US" altLang="en-US" sz="1200"/>
          </a:p>
        </p:txBody>
      </p:sp>
      <p:sp>
        <p:nvSpPr>
          <p:cNvPr id="7" name="Rectangle 7"/>
          <p:cNvSpPr txBox="1">
            <a:spLocks noGrp="1" noChangeArrowheads="1"/>
          </p:cNvSpPr>
          <p:nvPr/>
        </p:nvSpPr>
        <p:spPr bwMode="auto">
          <a:xfrm>
            <a:off x="3885275" y="8684826"/>
            <a:ext cx="2971092"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r" eaLnBrk="1" hangingPunct="1">
              <a:spcBef>
                <a:spcPct val="0"/>
              </a:spcBef>
            </a:pPr>
            <a:fld id="{494A22ED-4C50-4ED2-9761-4B0E82A1DD36}" type="slidenum">
              <a:rPr lang="en-US" altLang="en-US" sz="1200">
                <a:ea typeface="MS PGothic" pitchFamily="34" charset="-128"/>
              </a:rPr>
              <a:pPr algn="r" eaLnBrk="1" hangingPunct="1">
                <a:spcBef>
                  <a:spcPct val="0"/>
                </a:spcBef>
              </a:pPr>
              <a:t>33</a:t>
            </a:fld>
            <a:endParaRPr lang="en-US" altLang="en-US" sz="1200">
              <a:ea typeface="MS PGothic" pitchFamily="34" charset="-128"/>
            </a:endParaRPr>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p:spPr>
        <p:txBody>
          <a:bodyPr/>
          <a:lstStyle/>
          <a:p>
            <a:pPr eaLnBrk="1" hangingPunct="1"/>
            <a:r>
              <a:rPr lang="en-US" altLang="en-US" smtClean="0">
                <a:ea typeface="MS PGothic" pitchFamily="34" charset="-128"/>
              </a:rPr>
              <a:t>In the drop-down box, select the field </a:t>
            </a:r>
            <a:r>
              <a:rPr lang="en-US" altLang="en-US" i="1" smtClean="0">
                <a:ea typeface="MS PGothic" pitchFamily="34" charset="-128"/>
              </a:rPr>
              <a:t>Applicant name</a:t>
            </a:r>
            <a:r>
              <a:rPr lang="en-US" altLang="en-US" smtClean="0">
                <a:ea typeface="MS PGothic" pitchFamily="34" charset="-128"/>
              </a:rPr>
              <a:t> and enter </a:t>
            </a:r>
            <a:r>
              <a:rPr lang="en-US" altLang="en-US" b="1" smtClean="0">
                <a:ea typeface="MS PGothic" pitchFamily="34" charset="-128"/>
              </a:rPr>
              <a:t>Steve Jobs</a:t>
            </a:r>
            <a:r>
              <a:rPr lang="en-US" altLang="en-US" smtClean="0">
                <a:ea typeface="MS PGothic" pitchFamily="34" charset="-128"/>
              </a:rPr>
              <a:t>; select </a:t>
            </a:r>
            <a:r>
              <a:rPr lang="en-US" altLang="en-US" i="1" smtClean="0">
                <a:ea typeface="MS PGothic" pitchFamily="34" charset="-128"/>
              </a:rPr>
              <a:t>AND </a:t>
            </a:r>
            <a:r>
              <a:rPr lang="en-US" altLang="en-US" smtClean="0">
                <a:ea typeface="MS PGothic" pitchFamily="34" charset="-128"/>
              </a:rPr>
              <a:t>and the field </a:t>
            </a:r>
            <a:r>
              <a:rPr lang="en-US" altLang="en-US" i="1" smtClean="0">
                <a:ea typeface="MS PGothic" pitchFamily="34" charset="-128"/>
              </a:rPr>
              <a:t>Publication </a:t>
            </a:r>
            <a:r>
              <a:rPr lang="en-US" altLang="en-US" smtClean="0">
                <a:ea typeface="MS PGothic" pitchFamily="34" charset="-128"/>
              </a:rPr>
              <a:t>date and enter </a:t>
            </a:r>
            <a:r>
              <a:rPr lang="en-US" altLang="en-US" b="1" smtClean="0">
                <a:ea typeface="MS PGothic" pitchFamily="34" charset="-128"/>
              </a:rPr>
              <a:t>2007</a:t>
            </a:r>
          </a:p>
          <a:p>
            <a:pPr eaLnBrk="1" hangingPunct="1"/>
            <a:endParaRPr lang="en-US" altLang="en-US" b="1" smtClean="0">
              <a:ea typeface="MS PGothic" pitchFamily="34" charset="-128"/>
            </a:endParaRPr>
          </a:p>
          <a:p>
            <a:pPr eaLnBrk="1" hangingPunct="1"/>
            <a:r>
              <a:rPr lang="en-US" altLang="en-US" smtClean="0">
                <a:ea typeface="MS PGothic" pitchFamily="34" charset="-128"/>
              </a:rPr>
              <a:t>In the drop-down boy, select </a:t>
            </a:r>
            <a:r>
              <a:rPr lang="en-US" altLang="en-US" i="1" smtClean="0">
                <a:ea typeface="MS PGothic" pitchFamily="34" charset="-128"/>
              </a:rPr>
              <a:t>English description </a:t>
            </a:r>
            <a:r>
              <a:rPr lang="en-US" altLang="en-US" smtClean="0">
                <a:ea typeface="MS PGothic" pitchFamily="34" charset="-128"/>
              </a:rPr>
              <a:t>and enter </a:t>
            </a:r>
            <a:r>
              <a:rPr lang="en-US" altLang="en-US" b="1" smtClean="0">
                <a:ea typeface="MS PGothic" pitchFamily="34" charset="-128"/>
              </a:rPr>
              <a:t>microchip</a:t>
            </a:r>
            <a:r>
              <a:rPr lang="en-US" altLang="en-US" smtClean="0">
                <a:ea typeface="MS PGothic" pitchFamily="34" charset="-128"/>
              </a:rPr>
              <a:t>, then tick the </a:t>
            </a:r>
            <a:r>
              <a:rPr lang="en-US" altLang="en-US" i="1" smtClean="0">
                <a:ea typeface="MS PGothic" pitchFamily="34" charset="-128"/>
              </a:rPr>
              <a:t>Licensing availability</a:t>
            </a:r>
            <a:r>
              <a:rPr lang="en-US" altLang="en-US" smtClean="0">
                <a:ea typeface="MS PGothic" pitchFamily="34" charset="-128"/>
              </a:rPr>
              <a:t> box (one before last in the </a:t>
            </a:r>
            <a:r>
              <a:rPr lang="en-US" altLang="en-US" i="1" smtClean="0">
                <a:ea typeface="MS PGothic" pitchFamily="34" charset="-128"/>
              </a:rPr>
              <a:t>Field Combination</a:t>
            </a:r>
            <a:r>
              <a:rPr lang="en-US" altLang="en-US" smtClean="0">
                <a:ea typeface="MS PGothic" pitchFamily="34" charset="-128"/>
              </a:rPr>
              <a:t> interface).</a:t>
            </a:r>
          </a:p>
          <a:p>
            <a:pPr eaLnBrk="1" hangingPunct="1"/>
            <a:endParaRPr lang="en-US" altLang="en-US" b="1" smtClean="0">
              <a:ea typeface="MS PGothic" pitchFamily="34" charset="-128"/>
            </a:endParaRPr>
          </a:p>
          <a:p>
            <a:pPr eaLnBrk="1" hangingPunct="1"/>
            <a:endParaRPr lang="en-US" altLang="en-US" smtClean="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6E53492F-684B-4A5B-AA1C-0824150318D0}" type="slidenum">
              <a:rPr lang="en-US" altLang="en-US" sz="1200"/>
              <a:pPr eaLnBrk="1" hangingPunct="1"/>
              <a:t>35</a:t>
            </a:fld>
            <a:endParaRPr lang="en-US" alt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5103A9A6-FF83-4723-BAF7-31B69201908E}" type="slidenum">
              <a:rPr lang="en-US" altLang="en-US" sz="1200"/>
              <a:pPr eaLnBrk="1" hangingPunct="1"/>
              <a:t>39</a:t>
            </a:fld>
            <a:endParaRPr lang="en-US" altLang="en-US" sz="1200"/>
          </a:p>
        </p:txBody>
      </p:sp>
      <p:sp>
        <p:nvSpPr>
          <p:cNvPr id="7" name="Rectangle 7"/>
          <p:cNvSpPr txBox="1">
            <a:spLocks noGrp="1" noChangeArrowheads="1"/>
          </p:cNvSpPr>
          <p:nvPr/>
        </p:nvSpPr>
        <p:spPr bwMode="auto">
          <a:xfrm>
            <a:off x="3885275" y="8684826"/>
            <a:ext cx="2971092"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r" eaLnBrk="1" hangingPunct="1">
              <a:spcBef>
                <a:spcPct val="0"/>
              </a:spcBef>
            </a:pPr>
            <a:fld id="{255D596B-7C20-44E1-B3B7-5345253F6D02}" type="slidenum">
              <a:rPr lang="en-US" altLang="en-US" sz="1200">
                <a:ea typeface="MS PGothic" pitchFamily="34" charset="-128"/>
              </a:rPr>
              <a:pPr algn="r" eaLnBrk="1" hangingPunct="1">
                <a:spcBef>
                  <a:spcPct val="0"/>
                </a:spcBef>
              </a:pPr>
              <a:t>39</a:t>
            </a:fld>
            <a:endParaRPr lang="en-US" altLang="en-US" sz="1200">
              <a:ea typeface="MS PGothic" pitchFamily="34" charset="-128"/>
            </a:endParaRPr>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p:spPr>
        <p:txBody>
          <a:bodyPr/>
          <a:lstStyle/>
          <a:p>
            <a:pPr eaLnBrk="1" hangingPunct="1"/>
            <a:r>
              <a:rPr lang="en-US" altLang="en-US" smtClean="0">
                <a:ea typeface="MS PGothic" pitchFamily="34" charset="-128"/>
              </a:rPr>
              <a:t>Searching for..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8F58D7CE-E904-4447-BAA0-67A7A3DAAA84}" type="slidenum">
              <a:rPr lang="en-US" altLang="en-US" sz="1200"/>
              <a:pPr eaLnBrk="1" hangingPunct="1"/>
              <a:t>41</a:t>
            </a:fld>
            <a:endParaRPr lang="en-US" altLang="en-US" sz="1200"/>
          </a:p>
        </p:txBody>
      </p:sp>
      <p:sp>
        <p:nvSpPr>
          <p:cNvPr id="7" name="Rectangle 7"/>
          <p:cNvSpPr txBox="1">
            <a:spLocks noGrp="1" noChangeArrowheads="1"/>
          </p:cNvSpPr>
          <p:nvPr/>
        </p:nvSpPr>
        <p:spPr bwMode="auto">
          <a:xfrm>
            <a:off x="3885275" y="8684826"/>
            <a:ext cx="2971092"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r" eaLnBrk="1" hangingPunct="1">
              <a:spcBef>
                <a:spcPct val="0"/>
              </a:spcBef>
            </a:pPr>
            <a:fld id="{67307F71-B0A5-43BB-A1BD-CC129FA69C0D}" type="slidenum">
              <a:rPr lang="en-US" altLang="en-US" sz="1200">
                <a:ea typeface="MS PGothic" pitchFamily="34" charset="-128"/>
              </a:rPr>
              <a:pPr algn="r" eaLnBrk="1" hangingPunct="1">
                <a:spcBef>
                  <a:spcPct val="0"/>
                </a:spcBef>
              </a:pPr>
              <a:t>41</a:t>
            </a:fld>
            <a:endParaRPr lang="en-US" altLang="en-US" sz="1200">
              <a:ea typeface="MS PGothic" pitchFamily="34" charset="-128"/>
            </a:endParaRPr>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p:spPr>
        <p:txBody>
          <a:bodyPr/>
          <a:lstStyle/>
          <a:p>
            <a:pPr eaLnBrk="1" hangingPunct="1"/>
            <a:r>
              <a:rPr lang="en-US" altLang="en-US" smtClean="0">
                <a:ea typeface="MS PGothic" pitchFamily="34" charset="-128"/>
              </a:rPr>
              <a:t>You will use this tool in order to:</a:t>
            </a:r>
          </a:p>
          <a:p>
            <a:pPr eaLnBrk="1" hangingPunct="1"/>
            <a:r>
              <a:rPr lang="en-US" altLang="en-US" smtClean="0">
                <a:ea typeface="MS PGothic" pitchFamily="34" charset="-128"/>
              </a:rPr>
              <a:t>-Find synonyms in order to retrieve comprehensive results</a:t>
            </a:r>
          </a:p>
          <a:p>
            <a:pPr eaLnBrk="1" hangingPunct="1"/>
            <a:r>
              <a:rPr lang="en-US" altLang="en-US" smtClean="0">
                <a:ea typeface="MS PGothic" pitchFamily="34" charset="-128"/>
              </a:rPr>
              <a:t>-To search in a language that one does know</a:t>
            </a:r>
          </a:p>
          <a:p>
            <a:pPr eaLnBrk="1" hangingPunct="1"/>
            <a:endParaRPr lang="en-US" altLang="en-US" smtClean="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C6B416E9-FFC4-4BF8-A422-0EFFA2C4AB32}" type="slidenum">
              <a:rPr lang="en-US" altLang="en-US" sz="1200"/>
              <a:pPr eaLnBrk="1" hangingPunct="1"/>
              <a:t>42</a:t>
            </a:fld>
            <a:endParaRPr lang="en-US" altLang="en-US" sz="1200"/>
          </a:p>
        </p:txBody>
      </p:sp>
      <p:sp>
        <p:nvSpPr>
          <p:cNvPr id="7" name="Rectangle 7"/>
          <p:cNvSpPr txBox="1">
            <a:spLocks noGrp="1" noChangeArrowheads="1"/>
          </p:cNvSpPr>
          <p:nvPr/>
        </p:nvSpPr>
        <p:spPr bwMode="auto">
          <a:xfrm>
            <a:off x="3885275" y="8684826"/>
            <a:ext cx="2971092"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r" eaLnBrk="1" hangingPunct="1">
              <a:spcBef>
                <a:spcPct val="0"/>
              </a:spcBef>
            </a:pPr>
            <a:fld id="{651EC2DE-FE27-433A-A5A2-1DD45373F2E3}" type="slidenum">
              <a:rPr lang="en-US" altLang="en-US" sz="1200">
                <a:ea typeface="MS PGothic" pitchFamily="34" charset="-128"/>
              </a:rPr>
              <a:pPr algn="r" eaLnBrk="1" hangingPunct="1">
                <a:spcBef>
                  <a:spcPct val="0"/>
                </a:spcBef>
              </a:pPr>
              <a:t>42</a:t>
            </a:fld>
            <a:endParaRPr lang="en-US" altLang="en-US" sz="1200">
              <a:ea typeface="MS PGothic" pitchFamily="34" charset="-128"/>
            </a:endParaRPr>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p:spPr>
        <p:txBody>
          <a:bodyPr/>
          <a:lstStyle/>
          <a:p>
            <a:pPr eaLnBrk="1" hangingPunct="1"/>
            <a:r>
              <a:rPr lang="en-US" altLang="en-US" smtClean="0">
                <a:ea typeface="MS PGothic" pitchFamily="34" charset="-128"/>
              </a:rPr>
              <a:t>There is query box</a:t>
            </a:r>
          </a:p>
          <a:p>
            <a:pPr eaLnBrk="1" hangingPunct="1"/>
            <a:r>
              <a:rPr lang="en-US" altLang="en-US" smtClean="0">
                <a:ea typeface="MS PGothic" pitchFamily="34" charset="-128"/>
              </a:rPr>
              <a:t>Query language</a:t>
            </a:r>
          </a:p>
          <a:p>
            <a:pPr eaLnBrk="1" hangingPunct="1"/>
            <a:r>
              <a:rPr lang="en-US" altLang="en-US" smtClean="0">
                <a:ea typeface="MS PGothic" pitchFamily="34" charset="-128"/>
              </a:rPr>
              <a:t>Expansion mode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1FC1C484-1968-4F05-BC48-7BD01BE8B158}" type="slidenum">
              <a:rPr lang="en-US" altLang="en-US" sz="1200"/>
              <a:pPr eaLnBrk="1" hangingPunct="1"/>
              <a:t>54</a:t>
            </a:fld>
            <a:endParaRPr lang="en-US" altLang="en-US" sz="1200"/>
          </a:p>
        </p:txBody>
      </p:sp>
      <p:sp>
        <p:nvSpPr>
          <p:cNvPr id="7" name="Rectangle 7"/>
          <p:cNvSpPr txBox="1">
            <a:spLocks noGrp="1" noChangeArrowheads="1"/>
          </p:cNvSpPr>
          <p:nvPr/>
        </p:nvSpPr>
        <p:spPr bwMode="auto">
          <a:xfrm>
            <a:off x="3885275" y="8684826"/>
            <a:ext cx="2971092"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r" eaLnBrk="1" hangingPunct="1">
              <a:spcBef>
                <a:spcPct val="0"/>
              </a:spcBef>
            </a:pPr>
            <a:fld id="{D4C15ACE-417C-44E5-B3AD-239A9BBDFFC2}" type="slidenum">
              <a:rPr lang="en-US" altLang="en-US" sz="1200">
                <a:ea typeface="MS PGothic" pitchFamily="34" charset="-128"/>
              </a:rPr>
              <a:pPr algn="r" eaLnBrk="1" hangingPunct="1">
                <a:spcBef>
                  <a:spcPct val="0"/>
                </a:spcBef>
              </a:pPr>
              <a:t>54</a:t>
            </a:fld>
            <a:endParaRPr lang="en-US" altLang="en-US" sz="1200">
              <a:ea typeface="MS PGothic" pitchFamily="34" charset="-128"/>
            </a:endParaRPr>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noFill/>
        </p:spPr>
        <p:txBody>
          <a:bodyPr/>
          <a:lstStyle/>
          <a:p>
            <a:pPr eaLnBrk="1" hangingPunct="1"/>
            <a:r>
              <a:rPr lang="en-US" altLang="en-US" smtClean="0"/>
              <a:t>CLIR will provide you with synonyms of both terms composing the query </a:t>
            </a:r>
            <a:r>
              <a:rPr lang="ja-JP" altLang="en-US" smtClean="0"/>
              <a:t>“</a:t>
            </a:r>
            <a:r>
              <a:rPr lang="en-US" altLang="ja-JP" smtClean="0"/>
              <a:t>sport</a:t>
            </a:r>
            <a:r>
              <a:rPr lang="ja-JP" altLang="en-US" smtClean="0"/>
              <a:t>”</a:t>
            </a:r>
            <a:r>
              <a:rPr lang="en-US" altLang="ja-JP" smtClean="0"/>
              <a:t> and </a:t>
            </a:r>
            <a:r>
              <a:rPr lang="ja-JP" altLang="en-US" smtClean="0"/>
              <a:t>“</a:t>
            </a:r>
            <a:r>
              <a:rPr lang="en-US" altLang="ja-JP" smtClean="0"/>
              <a:t>clothing</a:t>
            </a:r>
            <a:r>
              <a:rPr lang="ja-JP" altLang="en-US" smtClean="0"/>
              <a:t>”</a:t>
            </a:r>
            <a:r>
              <a:rPr lang="en-US" altLang="ja-JP" smtClean="0"/>
              <a:t> and synonyms of </a:t>
            </a:r>
            <a:r>
              <a:rPr lang="ja-JP" altLang="en-US" smtClean="0"/>
              <a:t>“</a:t>
            </a:r>
            <a:r>
              <a:rPr lang="en-US" altLang="ja-JP" smtClean="0"/>
              <a:t>sport clothing</a:t>
            </a:r>
            <a:r>
              <a:rPr lang="ja-JP" altLang="en-US" smtClean="0"/>
              <a:t>”</a:t>
            </a:r>
            <a:r>
              <a:rPr lang="en-US" altLang="ja-JP" smtClean="0"/>
              <a:t> in 11 languages which will allow you to find documents in Japanese for example.</a:t>
            </a:r>
          </a:p>
          <a:p>
            <a:pPr eaLnBrk="1" hangingPunct="1"/>
            <a:r>
              <a:rPr lang="en-US" altLang="en-US" smtClean="0"/>
              <a:t>The nb of results in the supervised mode is less because there are more relevant in fact in the auto mode you neter your query and the system retrieves results while in the supervised mode you need to paricpate actively in the selection process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endParaRPr lang="en-US" noProof="0" smtClean="0"/>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smtClean="0"/>
              <a:t>Click to edit Master subtitle style</a:t>
            </a:r>
            <a:endParaRPr lang="en-US" noProof="0" smtClean="0"/>
          </a:p>
        </p:txBody>
      </p:sp>
    </p:spTree>
    <p:extLst>
      <p:ext uri="{BB962C8B-B14F-4D97-AF65-F5344CB8AC3E}">
        <p14:creationId xmlns:p14="http://schemas.microsoft.com/office/powerpoint/2010/main" val="290496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9AC3305F-35F4-4D38-853F-6972B7651A04}" type="slidenum">
              <a:rPr lang="en-US"/>
              <a:pPr>
                <a:defRPr/>
              </a:pPr>
              <a:t>‹#›</a:t>
            </a:fld>
            <a:endParaRPr lang="en-US"/>
          </a:p>
        </p:txBody>
      </p:sp>
    </p:spTree>
    <p:extLst>
      <p:ext uri="{BB962C8B-B14F-4D97-AF65-F5344CB8AC3E}">
        <p14:creationId xmlns:p14="http://schemas.microsoft.com/office/powerpoint/2010/main" val="375991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0DA1C06C-5FA2-4438-B070-4F16D45DBAED}" type="slidenum">
              <a:rPr lang="en-US"/>
              <a:pPr>
                <a:defRPr/>
              </a:pPr>
              <a:t>‹#›</a:t>
            </a:fld>
            <a:endParaRPr lang="en-US"/>
          </a:p>
        </p:txBody>
      </p:sp>
    </p:spTree>
    <p:extLst>
      <p:ext uri="{BB962C8B-B14F-4D97-AF65-F5344CB8AC3E}">
        <p14:creationId xmlns:p14="http://schemas.microsoft.com/office/powerpoint/2010/main" val="186368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773238"/>
            <a:ext cx="4038600"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025900"/>
            <a:ext cx="4038600" cy="2100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7010400" y="0"/>
            <a:ext cx="2133600" cy="476250"/>
          </a:xfrm>
        </p:spPr>
        <p:txBody>
          <a:bodyPr/>
          <a:lstStyle>
            <a:lvl1pPr>
              <a:defRPr/>
            </a:lvl1pPr>
          </a:lstStyle>
          <a:p>
            <a:fld id="{320C7693-7F35-4480-A684-A210035084D7}" type="slidenum">
              <a:rPr lang="en-US" altLang="en-US"/>
              <a:pPr/>
              <a:t>‹#›</a:t>
            </a:fld>
            <a:endParaRPr lang="en-US" altLang="en-US"/>
          </a:p>
        </p:txBody>
      </p:sp>
    </p:spTree>
    <p:extLst>
      <p:ext uri="{BB962C8B-B14F-4D97-AF65-F5344CB8AC3E}">
        <p14:creationId xmlns:p14="http://schemas.microsoft.com/office/powerpoint/2010/main" val="3144287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238"/>
            <a:ext cx="8229600"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25900"/>
            <a:ext cx="8229600" cy="2100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144EE421-A3EB-439D-A5EA-467FFC6B2DA8}" type="slidenum">
              <a:rPr lang="en-US" altLang="en-US"/>
              <a:pPr/>
              <a:t>‹#›</a:t>
            </a:fld>
            <a:endParaRPr lang="en-US" altLang="en-US"/>
          </a:p>
        </p:txBody>
      </p:sp>
    </p:spTree>
    <p:extLst>
      <p:ext uri="{BB962C8B-B14F-4D97-AF65-F5344CB8AC3E}">
        <p14:creationId xmlns:p14="http://schemas.microsoft.com/office/powerpoint/2010/main" val="2191768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773238"/>
            <a:ext cx="4038600"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73238"/>
            <a:ext cx="4038600"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25900"/>
            <a:ext cx="4038600" cy="2100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25900"/>
            <a:ext cx="4038600" cy="2100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D95DD117-9BA7-474F-8C5E-E4D5A65155DF}" type="slidenum">
              <a:rPr lang="en-US" altLang="en-US"/>
              <a:pPr/>
              <a:t>‹#›</a:t>
            </a:fld>
            <a:endParaRPr lang="en-US" altLang="en-US"/>
          </a:p>
        </p:txBody>
      </p:sp>
    </p:spTree>
    <p:extLst>
      <p:ext uri="{BB962C8B-B14F-4D97-AF65-F5344CB8AC3E}">
        <p14:creationId xmlns:p14="http://schemas.microsoft.com/office/powerpoint/2010/main" val="2110507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0"/>
            <a:ext cx="2133600" cy="476250"/>
          </a:xfrm>
        </p:spPr>
        <p:txBody>
          <a:bodyPr/>
          <a:lstStyle>
            <a:lvl1pPr>
              <a:defRPr/>
            </a:lvl1pPr>
          </a:lstStyle>
          <a:p>
            <a:fld id="{CDCEE4AE-5CCC-4B1B-82DD-7500C7B96064}" type="slidenum">
              <a:rPr lang="en-US" altLang="en-US"/>
              <a:pPr/>
              <a:t>‹#›</a:t>
            </a:fld>
            <a:endParaRPr lang="en-US" altLang="en-US"/>
          </a:p>
        </p:txBody>
      </p:sp>
    </p:spTree>
    <p:extLst>
      <p:ext uri="{BB962C8B-B14F-4D97-AF65-F5344CB8AC3E}">
        <p14:creationId xmlns:p14="http://schemas.microsoft.com/office/powerpoint/2010/main" val="2918245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DA79EEDA-9492-4994-BB18-1005CD6866B1}" type="slidenum">
              <a:rPr lang="en-US"/>
              <a:pPr>
                <a:defRPr/>
              </a:pPr>
              <a:t>‹#›</a:t>
            </a:fld>
            <a:endParaRPr lang="en-US"/>
          </a:p>
        </p:txBody>
      </p:sp>
    </p:spTree>
    <p:extLst>
      <p:ext uri="{BB962C8B-B14F-4D97-AF65-F5344CB8AC3E}">
        <p14:creationId xmlns:p14="http://schemas.microsoft.com/office/powerpoint/2010/main" val="24393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DAB5F7D-D5B1-4D98-B310-16D211F23652}" type="slidenum">
              <a:rPr lang="en-US"/>
              <a:pPr>
                <a:defRPr/>
              </a:pPr>
              <a:t>‹#›</a:t>
            </a:fld>
            <a:endParaRPr lang="en-US"/>
          </a:p>
        </p:txBody>
      </p:sp>
    </p:spTree>
    <p:extLst>
      <p:ext uri="{BB962C8B-B14F-4D97-AF65-F5344CB8AC3E}">
        <p14:creationId xmlns:p14="http://schemas.microsoft.com/office/powerpoint/2010/main" val="197490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21517826-A1A8-4B20-83BB-6B4226365DCE}" type="slidenum">
              <a:rPr lang="en-US"/>
              <a:pPr>
                <a:defRPr/>
              </a:pPr>
              <a:t>‹#›</a:t>
            </a:fld>
            <a:endParaRPr lang="en-US"/>
          </a:p>
        </p:txBody>
      </p:sp>
    </p:spTree>
    <p:extLst>
      <p:ext uri="{BB962C8B-B14F-4D97-AF65-F5344CB8AC3E}">
        <p14:creationId xmlns:p14="http://schemas.microsoft.com/office/powerpoint/2010/main" val="151418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76546D48-0F63-43E9-B47C-935DCDFAA143}" type="slidenum">
              <a:rPr lang="en-US"/>
              <a:pPr>
                <a:defRPr/>
              </a:pPr>
              <a:t>‹#›</a:t>
            </a:fld>
            <a:endParaRPr lang="en-US"/>
          </a:p>
        </p:txBody>
      </p:sp>
    </p:spTree>
    <p:extLst>
      <p:ext uri="{BB962C8B-B14F-4D97-AF65-F5344CB8AC3E}">
        <p14:creationId xmlns:p14="http://schemas.microsoft.com/office/powerpoint/2010/main" val="156685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7DE760F4-0BB2-41F5-A823-5656424847FC}" type="slidenum">
              <a:rPr lang="en-US"/>
              <a:pPr>
                <a:defRPr/>
              </a:pPr>
              <a:t>‹#›</a:t>
            </a:fld>
            <a:endParaRPr lang="en-US"/>
          </a:p>
        </p:txBody>
      </p:sp>
    </p:spTree>
    <p:extLst>
      <p:ext uri="{BB962C8B-B14F-4D97-AF65-F5344CB8AC3E}">
        <p14:creationId xmlns:p14="http://schemas.microsoft.com/office/powerpoint/2010/main" val="21499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D60C8-7BA5-467F-BCD3-E871B6D034EA}" type="slidenum">
              <a:rPr lang="en-US"/>
              <a:pPr>
                <a:defRPr/>
              </a:pPr>
              <a:t>‹#›</a:t>
            </a:fld>
            <a:endParaRPr lang="en-US"/>
          </a:p>
        </p:txBody>
      </p:sp>
    </p:spTree>
    <p:extLst>
      <p:ext uri="{BB962C8B-B14F-4D97-AF65-F5344CB8AC3E}">
        <p14:creationId xmlns:p14="http://schemas.microsoft.com/office/powerpoint/2010/main" val="111196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C813F8-B5E0-463F-B52D-A76CAE1804A7}" type="slidenum">
              <a:rPr lang="en-US"/>
              <a:pPr>
                <a:defRPr/>
              </a:pPr>
              <a:t>‹#›</a:t>
            </a:fld>
            <a:endParaRPr lang="en-US"/>
          </a:p>
        </p:txBody>
      </p:sp>
    </p:spTree>
    <p:extLst>
      <p:ext uri="{BB962C8B-B14F-4D97-AF65-F5344CB8AC3E}">
        <p14:creationId xmlns:p14="http://schemas.microsoft.com/office/powerpoint/2010/main" val="19420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77A5B0-4E40-4836-BF8A-4DD351994794}" type="slidenum">
              <a:rPr lang="en-US"/>
              <a:pPr>
                <a:defRPr/>
              </a:pPr>
              <a:t>‹#›</a:t>
            </a:fld>
            <a:endParaRPr lang="en-US"/>
          </a:p>
        </p:txBody>
      </p:sp>
    </p:spTree>
    <p:extLst>
      <p:ext uri="{BB962C8B-B14F-4D97-AF65-F5344CB8AC3E}">
        <p14:creationId xmlns:p14="http://schemas.microsoft.com/office/powerpoint/2010/main" val="39246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7F3150A8-B334-48D8-BDDC-A2E01CBB87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3" r:id="rId12"/>
    <p:sldLayoutId id="2147483674" r:id="rId13"/>
    <p:sldLayoutId id="2147483675" r:id="rId14"/>
    <p:sldLayoutId id="2147483676" r:id="rId15"/>
  </p:sldLayoutIdLst>
  <p:txStyles>
    <p:title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p:titleStyle>
    <p:bodyStyle>
      <a:lvl1pPr marL="342900" indent="-342900" algn="l" rtl="0" eaLnBrk="1" fontAlgn="base" hangingPunct="1">
        <a:spcBef>
          <a:spcPct val="20000"/>
        </a:spcBef>
        <a:spcAft>
          <a:spcPct val="0"/>
        </a:spcAft>
        <a:buBlip>
          <a:blip r:embed="rId18"/>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8"/>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8"/>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8"/>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8"/>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8"/>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8"/>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8"/>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8"/>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oleObject" Target="../embeddings/oleObject11.bin"/></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44.png"/><Relationship Id="rId4" Type="http://schemas.openxmlformats.org/officeDocument/2006/relationships/oleObject" Target="../embeddings/oleObject13.bin"/></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47.png"/><Relationship Id="rId5" Type="http://schemas.openxmlformats.org/officeDocument/2006/relationships/oleObject" Target="../embeddings/oleObject15.bin"/><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49.png"/><Relationship Id="rId5" Type="http://schemas.openxmlformats.org/officeDocument/2006/relationships/oleObject" Target="../embeddings/oleObject17.bin"/><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14.xml"/><Relationship Id="rId1" Type="http://schemas.openxmlformats.org/officeDocument/2006/relationships/vmlDrawing" Target="../drawings/vmlDrawing21.vml"/><Relationship Id="rId6" Type="http://schemas.openxmlformats.org/officeDocument/2006/relationships/image" Target="../media/image61.png"/><Relationship Id="rId5" Type="http://schemas.openxmlformats.org/officeDocument/2006/relationships/oleObject" Target="../embeddings/oleObject24.bin"/><Relationship Id="rId10" Type="http://schemas.openxmlformats.org/officeDocument/2006/relationships/image" Target="../media/image64.png"/><Relationship Id="rId4" Type="http://schemas.openxmlformats.org/officeDocument/2006/relationships/image" Target="../media/image60.png"/><Relationship Id="rId9" Type="http://schemas.openxmlformats.org/officeDocument/2006/relationships/image" Target="../media/image63.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65.png"/></Relationships>
</file>

<file path=ppt/slides/_rels/slide6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70.png"/></Relationships>
</file>

<file path=ppt/slides/_rels/slide63.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84.png"/><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29.bin"/><Relationship Id="rId5" Type="http://schemas.openxmlformats.org/officeDocument/2006/relationships/image" Target="../media/image83.png"/><Relationship Id="rId4" Type="http://schemas.openxmlformats.org/officeDocument/2006/relationships/oleObject" Target="../embeddings/oleObject28.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vmlDrawing" Target="../drawings/vmlDrawing25.vml"/><Relationship Id="rId5" Type="http://schemas.openxmlformats.org/officeDocument/2006/relationships/image" Target="../media/image85.png"/><Relationship Id="rId4" Type="http://schemas.openxmlformats.org/officeDocument/2006/relationships/oleObject" Target="../embeddings/oleObject30.bin"/></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subTitle" idx="1"/>
          </p:nvPr>
        </p:nvSpPr>
        <p:spPr>
          <a:xfrm>
            <a:off x="1219200" y="4183063"/>
            <a:ext cx="6016625" cy="1333500"/>
          </a:xfrm>
          <a:noFill/>
          <a:ln/>
        </p:spPr>
        <p:txBody>
          <a:bodyPr/>
          <a:lstStyle/>
          <a:p>
            <a:r>
              <a:rPr lang="en-US" altLang="en-US" sz="3000" b="1" dirty="0">
                <a:solidFill>
                  <a:srgbClr val="00408C"/>
                </a:solidFill>
                <a:ea typeface="ヒラギノ角ゴ Pro W3" pitchFamily="1" charset="-128"/>
              </a:rPr>
              <a:t>PATENTSCOPE </a:t>
            </a:r>
            <a:r>
              <a:rPr lang="en-US" altLang="en-US" sz="3000" b="1" dirty="0" smtClean="0">
                <a:solidFill>
                  <a:srgbClr val="00408C"/>
                </a:solidFill>
                <a:ea typeface="ヒラギノ角ゴ Pro W3" pitchFamily="1" charset="-128"/>
              </a:rPr>
              <a:t>Overview</a:t>
            </a:r>
            <a:endParaRPr lang="en-US" altLang="en-US" sz="3000" b="1" dirty="0">
              <a:solidFill>
                <a:srgbClr val="00408C"/>
              </a:solidFill>
              <a:ea typeface="ヒラギノ角ゴ Pro W3" pitchFamily="1" charset="-128"/>
            </a:endParaRPr>
          </a:p>
        </p:txBody>
      </p:sp>
      <p:sp>
        <p:nvSpPr>
          <p:cNvPr id="2053" name="Text Box 5"/>
          <p:cNvSpPr txBox="1">
            <a:spLocks noChangeArrowheads="1"/>
          </p:cNvSpPr>
          <p:nvPr/>
        </p:nvSpPr>
        <p:spPr bwMode="auto">
          <a:xfrm>
            <a:off x="6227763" y="5229225"/>
            <a:ext cx="2147887" cy="7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p>
            <a:pPr eaLnBrk="0" hangingPunct="0">
              <a:lnSpc>
                <a:spcPct val="40000"/>
              </a:lnSpc>
            </a:pPr>
            <a:r>
              <a:rPr lang="en-US" altLang="en-US" sz="1300" dirty="0">
                <a:solidFill>
                  <a:srgbClr val="3399FF"/>
                </a:solidFill>
                <a:latin typeface="Arial Black" pitchFamily="34" charset="0"/>
                <a:ea typeface="ヒラギノ角ゴ Pro W3" pitchFamily="1" charset="-128"/>
              </a:rPr>
              <a:t>Cyber world</a:t>
            </a:r>
          </a:p>
          <a:p>
            <a:pPr eaLnBrk="0" hangingPunct="0">
              <a:lnSpc>
                <a:spcPct val="40000"/>
              </a:lnSpc>
            </a:pPr>
            <a:r>
              <a:rPr lang="en-US" altLang="en-US" sz="1300" dirty="0" smtClean="0">
                <a:solidFill>
                  <a:srgbClr val="3399FF"/>
                </a:solidFill>
                <a:latin typeface="Arial Black" pitchFamily="34" charset="0"/>
                <a:ea typeface="ヒラギノ角ゴ Pro W3" pitchFamily="1" charset="-128"/>
              </a:rPr>
              <a:t>June</a:t>
            </a:r>
            <a:endParaRPr lang="en-US" altLang="en-US" sz="1300" dirty="0">
              <a:solidFill>
                <a:srgbClr val="3399FF"/>
              </a:solidFill>
              <a:latin typeface="Arial Black" pitchFamily="34" charset="0"/>
              <a:ea typeface="ヒラギノ角ゴ Pro W3" pitchFamily="1" charset="-128"/>
            </a:endParaRPr>
          </a:p>
          <a:p>
            <a:pPr eaLnBrk="0" hangingPunct="0">
              <a:lnSpc>
                <a:spcPct val="40000"/>
              </a:lnSpc>
            </a:pPr>
            <a:r>
              <a:rPr lang="fr-CH" altLang="en-US" sz="1300" dirty="0" smtClean="0">
                <a:solidFill>
                  <a:srgbClr val="3399FF"/>
                </a:solidFill>
                <a:latin typeface="Arial Black" pitchFamily="34" charset="0"/>
                <a:ea typeface="ヒラギノ角ゴ Pro W3" pitchFamily="1" charset="-128"/>
              </a:rPr>
              <a:t>2015</a:t>
            </a:r>
            <a:endParaRPr lang="en-US" altLang="en-US" sz="1300" dirty="0">
              <a:solidFill>
                <a:srgbClr val="3399FF"/>
              </a:solidFill>
              <a:latin typeface="Arial Black" pitchFamily="34" charset="0"/>
              <a:ea typeface="ヒラギノ角ゴ Pro W3" pitchFamily="1" charset="-128"/>
            </a:endParaRPr>
          </a:p>
        </p:txBody>
      </p:sp>
      <p:sp>
        <p:nvSpPr>
          <p:cNvPr id="2054" name="Rectangle 6"/>
          <p:cNvSpPr>
            <a:spLocks noChangeArrowheads="1"/>
          </p:cNvSpPr>
          <p:nvPr/>
        </p:nvSpPr>
        <p:spPr bwMode="auto">
          <a:xfrm>
            <a:off x="914400" y="3810000"/>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p>
            <a:endParaRPr lang="en-US"/>
          </a:p>
        </p:txBody>
      </p:sp>
      <p:sp>
        <p:nvSpPr>
          <p:cNvPr id="2055" name="Rectangle 7"/>
          <p:cNvSpPr>
            <a:spLocks noChangeArrowheads="1"/>
          </p:cNvSpPr>
          <p:nvPr/>
        </p:nvSpPr>
        <p:spPr bwMode="auto">
          <a:xfrm>
            <a:off x="1230313" y="5805488"/>
            <a:ext cx="6934200" cy="7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defRPr sz="2400">
                <a:solidFill>
                  <a:schemeClr val="tx1"/>
                </a:solidFill>
                <a:latin typeface="Arial" charset="0"/>
                <a:cs typeface="Arial" charset="0"/>
              </a:defRPr>
            </a:lvl1pPr>
            <a:lvl2pPr algn="ctr">
              <a:spcBef>
                <a:spcPct val="20000"/>
              </a:spcBef>
              <a:defRPr sz="2400">
                <a:solidFill>
                  <a:schemeClr val="tx1"/>
                </a:solidFill>
                <a:latin typeface="Arial" charset="0"/>
                <a:cs typeface="Arial" charset="0"/>
              </a:defRPr>
            </a:lvl2pPr>
            <a:lvl3pPr algn="ctr">
              <a:spcBef>
                <a:spcPct val="20000"/>
              </a:spcBef>
              <a:defRPr sz="2400">
                <a:solidFill>
                  <a:schemeClr val="tx1"/>
                </a:solidFill>
                <a:latin typeface="Arial" charset="0"/>
                <a:cs typeface="Arial" charset="0"/>
              </a:defRPr>
            </a:lvl3pPr>
            <a:lvl4pPr algn="ctr">
              <a:spcBef>
                <a:spcPct val="20000"/>
              </a:spcBef>
              <a:defRPr sz="2400">
                <a:solidFill>
                  <a:schemeClr val="tx1"/>
                </a:solidFill>
                <a:latin typeface="Arial" charset="0"/>
                <a:cs typeface="Arial" charset="0"/>
              </a:defRPr>
            </a:lvl4pPr>
            <a:lvl5pPr algn="ctr">
              <a:spcBef>
                <a:spcPct val="20000"/>
              </a:spcBef>
              <a:defRPr sz="2400">
                <a:solidFill>
                  <a:schemeClr val="tx1"/>
                </a:solidFill>
                <a:latin typeface="Arial" charset="0"/>
                <a:cs typeface="Arial" charset="0"/>
              </a:defRPr>
            </a:lvl5pPr>
            <a:lvl6pPr algn="ctr" fontAlgn="base">
              <a:spcBef>
                <a:spcPct val="20000"/>
              </a:spcBef>
              <a:spcAft>
                <a:spcPct val="0"/>
              </a:spcAft>
              <a:defRPr sz="2400">
                <a:solidFill>
                  <a:schemeClr val="tx1"/>
                </a:solidFill>
                <a:latin typeface="Arial" charset="0"/>
                <a:cs typeface="Arial" charset="0"/>
              </a:defRPr>
            </a:lvl6pPr>
            <a:lvl7pPr algn="ctr" fontAlgn="base">
              <a:spcBef>
                <a:spcPct val="20000"/>
              </a:spcBef>
              <a:spcAft>
                <a:spcPct val="0"/>
              </a:spcAft>
              <a:defRPr sz="2400">
                <a:solidFill>
                  <a:schemeClr val="tx1"/>
                </a:solidFill>
                <a:latin typeface="Arial" charset="0"/>
                <a:cs typeface="Arial" charset="0"/>
              </a:defRPr>
            </a:lvl7pPr>
            <a:lvl8pPr algn="ctr" fontAlgn="base">
              <a:spcBef>
                <a:spcPct val="20000"/>
              </a:spcBef>
              <a:spcAft>
                <a:spcPct val="0"/>
              </a:spcAft>
              <a:defRPr sz="2400">
                <a:solidFill>
                  <a:schemeClr val="tx1"/>
                </a:solidFill>
                <a:latin typeface="Arial" charset="0"/>
                <a:cs typeface="Arial" charset="0"/>
              </a:defRPr>
            </a:lvl8pPr>
            <a:lvl9pPr algn="ctr" fontAlgn="base">
              <a:spcBef>
                <a:spcPct val="20000"/>
              </a:spcBef>
              <a:spcAft>
                <a:spcPct val="0"/>
              </a:spcAft>
              <a:defRPr sz="2400">
                <a:solidFill>
                  <a:schemeClr val="tx1"/>
                </a:solidFill>
                <a:latin typeface="Arial" charset="0"/>
                <a:cs typeface="Arial" charset="0"/>
              </a:defRPr>
            </a:lvl9pPr>
          </a:lstStyle>
          <a:p>
            <a:r>
              <a:rPr lang="en-US" altLang="en-US" sz="1800">
                <a:solidFill>
                  <a:srgbClr val="00408C"/>
                </a:solidFill>
                <a:ea typeface="ヒラギノ角ゴ Pro W3" pitchFamily="1" charset="-128"/>
              </a:rPr>
              <a:t>Sandrine Ammann</a:t>
            </a:r>
          </a:p>
          <a:p>
            <a:r>
              <a:rPr lang="fr-CH" altLang="en-US" sz="1800">
                <a:solidFill>
                  <a:srgbClr val="00408C"/>
                </a:solidFill>
                <a:ea typeface="ヒラギノ角ゴ Pro W3" pitchFamily="1" charset="-128"/>
              </a:rPr>
              <a:t>Marketing &amp; Communications Officer</a:t>
            </a:r>
            <a:endParaRPr lang="en-US" altLang="en-US" sz="1800">
              <a:solidFill>
                <a:srgbClr val="00408C"/>
              </a:solidFill>
              <a:ea typeface="ヒラギノ角ゴ Pro W3" pitchFamily="1" charset="-128"/>
            </a:endParaRPr>
          </a:p>
        </p:txBody>
      </p:sp>
    </p:spTree>
    <p:extLst>
      <p:ext uri="{BB962C8B-B14F-4D97-AF65-F5344CB8AC3E}">
        <p14:creationId xmlns:p14="http://schemas.microsoft.com/office/powerpoint/2010/main" val="114699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en-US" altLang="en-US" smtClean="0"/>
              <a:t>PATENTSCOPE account</a:t>
            </a:r>
          </a:p>
        </p:txBody>
      </p:sp>
      <p:pic>
        <p:nvPicPr>
          <p:cNvPr id="81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1395413"/>
            <a:ext cx="8172450"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838200" y="3505200"/>
            <a:ext cx="2667000" cy="6096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3" name="Oval 2"/>
          <p:cNvSpPr/>
          <p:nvPr/>
        </p:nvSpPr>
        <p:spPr bwMode="auto">
          <a:xfrm>
            <a:off x="5029200" y="2286000"/>
            <a:ext cx="609600" cy="381000"/>
          </a:xfrm>
          <a:prstGeom prst="ellipse">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10685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eaLnBrk="1" hangingPunct="1"/>
            <a:r>
              <a:rPr lang="en-US" altLang="en-US" smtClean="0"/>
              <a:t>Signing up</a:t>
            </a:r>
          </a:p>
        </p:txBody>
      </p:sp>
      <p:graphicFrame>
        <p:nvGraphicFramePr>
          <p:cNvPr id="17411" name="Object 4"/>
          <p:cNvGraphicFramePr>
            <a:graphicFrameLocks noChangeAspect="1"/>
          </p:cNvGraphicFramePr>
          <p:nvPr/>
        </p:nvGraphicFramePr>
        <p:xfrm>
          <a:off x="323850" y="1636713"/>
          <a:ext cx="8086725" cy="3411537"/>
        </p:xfrm>
        <a:graphic>
          <a:graphicData uri="http://schemas.openxmlformats.org/presentationml/2006/ole">
            <mc:AlternateContent xmlns:mc="http://schemas.openxmlformats.org/markup-compatibility/2006">
              <mc:Choice xmlns:v="urn:schemas-microsoft-com:vml" Requires="v">
                <p:oleObj spid="_x0000_s3074" r:id="rId3" imgW="10234921" imgH="4317460" progId="">
                  <p:embed/>
                </p:oleObj>
              </mc:Choice>
              <mc:Fallback>
                <p:oleObj r:id="rId3" imgW="10234921" imgH="43174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636713"/>
                        <a:ext cx="8086725" cy="341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77436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r>
              <a:rPr lang="en-US" altLang="en-US" smtClean="0"/>
              <a:t>Once logged-in</a:t>
            </a:r>
          </a:p>
        </p:txBody>
      </p:sp>
      <p:graphicFrame>
        <p:nvGraphicFramePr>
          <p:cNvPr id="18435" name="Object 4"/>
          <p:cNvGraphicFramePr>
            <a:graphicFrameLocks noChangeAspect="1"/>
          </p:cNvGraphicFramePr>
          <p:nvPr/>
        </p:nvGraphicFramePr>
        <p:xfrm>
          <a:off x="0" y="1662113"/>
          <a:ext cx="9144000" cy="3533775"/>
        </p:xfrm>
        <a:graphic>
          <a:graphicData uri="http://schemas.openxmlformats.org/presentationml/2006/ole">
            <mc:AlternateContent xmlns:mc="http://schemas.openxmlformats.org/markup-compatibility/2006">
              <mc:Choice xmlns:v="urn:schemas-microsoft-com:vml" Requires="v">
                <p:oleObj spid="_x0000_s4098" r:id="rId3" imgW="10387302" imgH="4012698" progId="">
                  <p:embed/>
                </p:oleObj>
              </mc:Choice>
              <mc:Fallback>
                <p:oleObj r:id="rId3" imgW="10387302" imgH="401269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62113"/>
                        <a:ext cx="914400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72934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en-US" altLang="en-US" smtClean="0"/>
              <a:t>Saved queries</a:t>
            </a:r>
          </a:p>
        </p:txBody>
      </p:sp>
      <p:graphicFrame>
        <p:nvGraphicFramePr>
          <p:cNvPr id="19459" name="Object 4"/>
          <p:cNvGraphicFramePr>
            <a:graphicFrameLocks noChangeAspect="1"/>
          </p:cNvGraphicFramePr>
          <p:nvPr/>
        </p:nvGraphicFramePr>
        <p:xfrm>
          <a:off x="611188" y="1268413"/>
          <a:ext cx="7762875" cy="5381625"/>
        </p:xfrm>
        <a:graphic>
          <a:graphicData uri="http://schemas.openxmlformats.org/presentationml/2006/ole">
            <mc:AlternateContent xmlns:mc="http://schemas.openxmlformats.org/markup-compatibility/2006">
              <mc:Choice xmlns:v="urn:schemas-microsoft-com:vml" Requires="v">
                <p:oleObj spid="_x0000_s5122" r:id="rId3" imgW="10349206" imgH="7174603" progId="">
                  <p:embed/>
                </p:oleObj>
              </mc:Choice>
              <mc:Fallback>
                <p:oleObj r:id="rId3" imgW="10349206" imgH="717460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268413"/>
                        <a:ext cx="7762875"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7577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pPr eaLnBrk="1" hangingPunct="1"/>
            <a:r>
              <a:rPr lang="en-US" altLang="en-US" smtClean="0"/>
              <a:t>Downloading the results</a:t>
            </a:r>
          </a:p>
        </p:txBody>
      </p:sp>
      <p:sp>
        <p:nvSpPr>
          <p:cNvPr id="2" name="Rectangle 1"/>
          <p:cNvSpPr/>
          <p:nvPr/>
        </p:nvSpPr>
        <p:spPr bwMode="auto">
          <a:xfrm>
            <a:off x="3962400" y="21336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1229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1123950"/>
            <a:ext cx="7943850"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7391400" y="1752600"/>
            <a:ext cx="914400" cy="3810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239462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68313" y="0"/>
            <a:ext cx="8229600" cy="1143000"/>
          </a:xfrm>
        </p:spPr>
        <p:txBody>
          <a:bodyPr/>
          <a:lstStyle/>
          <a:p>
            <a:pPr eaLnBrk="1" hangingPunct="1"/>
            <a:r>
              <a:rPr lang="en-US" altLang="en-US" smtClean="0"/>
              <a:t>Downloaded results</a:t>
            </a:r>
          </a:p>
        </p:txBody>
      </p:sp>
      <p:graphicFrame>
        <p:nvGraphicFramePr>
          <p:cNvPr id="21507" name="Object 4"/>
          <p:cNvGraphicFramePr>
            <a:graphicFrameLocks noChangeAspect="1"/>
          </p:cNvGraphicFramePr>
          <p:nvPr/>
        </p:nvGraphicFramePr>
        <p:xfrm>
          <a:off x="323850" y="868363"/>
          <a:ext cx="7920038" cy="5989637"/>
        </p:xfrm>
        <a:graphic>
          <a:graphicData uri="http://schemas.openxmlformats.org/presentationml/2006/ole">
            <mc:AlternateContent xmlns:mc="http://schemas.openxmlformats.org/markup-compatibility/2006">
              <mc:Choice xmlns:v="urn:schemas-microsoft-com:vml" Requires="v">
                <p:oleObj spid="_x0000_s6146" r:id="rId3" imgW="16253968" imgH="12292063" progId="">
                  <p:embed/>
                </p:oleObj>
              </mc:Choice>
              <mc:Fallback>
                <p:oleObj r:id="rId3" imgW="16253968" imgH="122920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868363"/>
                        <a:ext cx="7920038" cy="598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4400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pPr eaLnBrk="1" hangingPunct="1"/>
            <a:r>
              <a:rPr lang="en-US" altLang="en-US" smtClean="0"/>
              <a:t>Account customization</a:t>
            </a:r>
          </a:p>
        </p:txBody>
      </p:sp>
      <p:graphicFrame>
        <p:nvGraphicFramePr>
          <p:cNvPr id="22531" name="Object 3"/>
          <p:cNvGraphicFramePr>
            <a:graphicFrameLocks noGrp="1" noChangeAspect="1"/>
          </p:cNvGraphicFramePr>
          <p:nvPr>
            <p:ph idx="4294967295"/>
          </p:nvPr>
        </p:nvGraphicFramePr>
        <p:xfrm>
          <a:off x="755650" y="1125538"/>
          <a:ext cx="7848600" cy="5534025"/>
        </p:xfrm>
        <a:graphic>
          <a:graphicData uri="http://schemas.openxmlformats.org/presentationml/2006/ole">
            <mc:AlternateContent xmlns:mc="http://schemas.openxmlformats.org/markup-compatibility/2006">
              <mc:Choice xmlns:v="urn:schemas-microsoft-com:vml" Requires="v">
                <p:oleObj spid="_x0000_s7170" r:id="rId3" imgW="10336508" imgH="7288889" progId="">
                  <p:embed/>
                </p:oleObj>
              </mc:Choice>
              <mc:Fallback>
                <p:oleObj r:id="rId3" imgW="10336508" imgH="728888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125538"/>
                        <a:ext cx="7848600"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2913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pPr eaLnBrk="1" hangingPunct="1"/>
            <a:r>
              <a:rPr lang="en-US" altLang="en-US" smtClean="0"/>
              <a:t>PATENTSCOPE: how to search</a:t>
            </a:r>
          </a:p>
        </p:txBody>
      </p:sp>
      <p:sp>
        <p:nvSpPr>
          <p:cNvPr id="23555" name="Rectangle 3"/>
          <p:cNvSpPr>
            <a:spLocks noGrp="1" noChangeArrowheads="1"/>
          </p:cNvSpPr>
          <p:nvPr>
            <p:ph type="body" idx="4294967295"/>
          </p:nvPr>
        </p:nvSpPr>
        <p:spPr/>
        <p:txBody>
          <a:bodyPr/>
          <a:lstStyle/>
          <a:p>
            <a:pPr eaLnBrk="1" hangingPunct="1"/>
            <a:r>
              <a:rPr lang="en-US" altLang="en-US" smtClean="0"/>
              <a:t>Browse by week or sequence listing</a:t>
            </a:r>
          </a:p>
          <a:p>
            <a:pPr eaLnBrk="1" hangingPunct="1">
              <a:buFontTx/>
              <a:buNone/>
            </a:pPr>
            <a:endParaRPr lang="en-US" altLang="en-US" smtClean="0"/>
          </a:p>
          <a:p>
            <a:pPr eaLnBrk="1" hangingPunct="1"/>
            <a:r>
              <a:rPr lang="en-US" altLang="en-US" smtClean="0"/>
              <a:t>Search patent documents:</a:t>
            </a:r>
          </a:p>
          <a:p>
            <a:pPr marL="522288" lvl="1" indent="-65088" eaLnBrk="1" hangingPunct="1"/>
            <a:r>
              <a:rPr lang="en-US" altLang="en-US" smtClean="0"/>
              <a:t>Simple</a:t>
            </a:r>
          </a:p>
          <a:p>
            <a:pPr marL="522288" lvl="1" indent="-65088" eaLnBrk="1" hangingPunct="1"/>
            <a:r>
              <a:rPr lang="en-US" altLang="en-US" smtClean="0"/>
              <a:t>Advanced</a:t>
            </a:r>
          </a:p>
          <a:p>
            <a:pPr marL="522288" lvl="1" indent="-65088" eaLnBrk="1" hangingPunct="1"/>
            <a:r>
              <a:rPr lang="en-US" altLang="en-US" smtClean="0"/>
              <a:t>Field combination</a:t>
            </a:r>
          </a:p>
          <a:p>
            <a:pPr marL="522288" lvl="1" indent="-65088" eaLnBrk="1" hangingPunct="1"/>
            <a:r>
              <a:rPr lang="en-US" altLang="en-US" smtClean="0"/>
              <a:t>CLIR</a:t>
            </a:r>
          </a:p>
          <a:p>
            <a:pPr marL="522288" lvl="1" indent="-65088" eaLnBrk="1" hangingPunct="1">
              <a:buFontTx/>
              <a:buNone/>
            </a:pPr>
            <a:endParaRPr lang="en-US" altLang="en-US" smtClean="0"/>
          </a:p>
          <a:p>
            <a:pPr marL="522288" lvl="1" indent="-65088" eaLnBrk="1" hangingPunct="1">
              <a:buFontTx/>
              <a:buNone/>
            </a:pPr>
            <a:endParaRPr lang="en-US" altLang="en-US" smtClean="0"/>
          </a:p>
          <a:p>
            <a:pPr marL="522288" lvl="1" indent="-65088" eaLnBrk="1" hangingPunct="1">
              <a:buFontTx/>
              <a:buNone/>
            </a:pPr>
            <a:endParaRPr lang="en-US" altLang="en-US" smtClean="0"/>
          </a:p>
          <a:p>
            <a:pPr marL="522288" lvl="1" indent="-65088" eaLnBrk="1" hangingPunct="1">
              <a:buFontTx/>
              <a:buNone/>
            </a:pPr>
            <a:endParaRPr lang="en-US" altLang="en-US" smtClean="0"/>
          </a:p>
        </p:txBody>
      </p:sp>
      <p:sp>
        <p:nvSpPr>
          <p:cNvPr id="6" name="Right Arrow 5"/>
          <p:cNvSpPr>
            <a:spLocks noChangeArrowheads="1"/>
          </p:cNvSpPr>
          <p:nvPr/>
        </p:nvSpPr>
        <p:spPr bwMode="auto">
          <a:xfrm>
            <a:off x="23813" y="1628775"/>
            <a:ext cx="822325" cy="822325"/>
          </a:xfrm>
          <a:prstGeom prst="rightArrow">
            <a:avLst>
              <a:gd name="adj1" fmla="val 50000"/>
              <a:gd name="adj2" fmla="val 50000"/>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ea typeface="MS PGothic" pitchFamily="34" charset="-128"/>
            </a:endParaRPr>
          </a:p>
        </p:txBody>
      </p:sp>
      <p:sp>
        <p:nvSpPr>
          <p:cNvPr id="23557" name="Right Arrow 3"/>
          <p:cNvSpPr>
            <a:spLocks noChangeArrowheads="1"/>
          </p:cNvSpPr>
          <p:nvPr/>
        </p:nvSpPr>
        <p:spPr bwMode="auto">
          <a:xfrm>
            <a:off x="539750" y="2133600"/>
            <a:ext cx="977900" cy="484188"/>
          </a:xfrm>
          <a:prstGeom prst="rightArrow">
            <a:avLst>
              <a:gd name="adj1" fmla="val 50000"/>
              <a:gd name="adj2" fmla="val 4999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ea typeface="MS PGothic" pitchFamily="34" charset="-128"/>
            </a:endParaRPr>
          </a:p>
        </p:txBody>
      </p:sp>
    </p:spTree>
    <p:extLst>
      <p:ext uri="{BB962C8B-B14F-4D97-AF65-F5344CB8AC3E}">
        <p14:creationId xmlns:p14="http://schemas.microsoft.com/office/powerpoint/2010/main" val="3849384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4"/>
          <p:cNvGraphicFramePr>
            <a:graphicFrameLocks noGrp="1" noChangeAspect="1"/>
          </p:cNvGraphicFramePr>
          <p:nvPr>
            <p:ph idx="1"/>
          </p:nvPr>
        </p:nvGraphicFramePr>
        <p:xfrm>
          <a:off x="731838" y="0"/>
          <a:ext cx="6667500" cy="6858000"/>
        </p:xfrm>
        <a:graphic>
          <a:graphicData uri="http://schemas.openxmlformats.org/presentationml/2006/ole">
            <mc:AlternateContent xmlns:mc="http://schemas.openxmlformats.org/markup-compatibility/2006">
              <mc:Choice xmlns:v="urn:schemas-microsoft-com:vml" Requires="v">
                <p:oleObj spid="_x0000_s8194" r:id="rId3" imgW="10234921" imgH="10526984" progId="">
                  <p:embed/>
                </p:oleObj>
              </mc:Choice>
              <mc:Fallback>
                <p:oleObj r:id="rId3" imgW="10234921" imgH="10526984"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838" y="0"/>
                        <a:ext cx="66675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86946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771" y="-17084"/>
            <a:ext cx="6280830" cy="684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a:off x="2411760" y="1124744"/>
            <a:ext cx="1008112" cy="216024"/>
          </a:xfrm>
          <a:prstGeom prst="ellipse">
            <a:avLst/>
          </a:prstGeom>
          <a:noFill/>
          <a:ln w="317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3" name="Rectangle 2"/>
          <p:cNvSpPr/>
          <p:nvPr/>
        </p:nvSpPr>
        <p:spPr bwMode="auto">
          <a:xfrm>
            <a:off x="3427292" y="1117289"/>
            <a:ext cx="936104" cy="216024"/>
          </a:xfrm>
          <a:prstGeom prst="rect">
            <a:avLst/>
          </a:prstGeom>
          <a:noFill/>
          <a:ln w="34925"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91078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23850" y="-4763"/>
            <a:ext cx="5976938" cy="44069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947" name="Rectangle 3"/>
          <p:cNvSpPr>
            <a:spLocks noGrp="1" noChangeArrowheads="1"/>
          </p:cNvSpPr>
          <p:nvPr>
            <p:ph type="body" sz="half" idx="3"/>
          </p:nvPr>
        </p:nvSpPr>
        <p:spPr>
          <a:xfrm>
            <a:off x="0" y="4508500"/>
            <a:ext cx="9144000" cy="1225550"/>
          </a:xfrm>
        </p:spPr>
        <p:txBody>
          <a:bodyPr/>
          <a:lstStyle/>
          <a:p>
            <a:pPr>
              <a:buFontTx/>
              <a:buNone/>
            </a:pPr>
            <a:r>
              <a:rPr lang="en-US" altLang="en-US" sz="3200" b="1" dirty="0">
                <a:solidFill>
                  <a:srgbClr val="00408C"/>
                </a:solidFill>
                <a:ea typeface="ヒラギノ角ゴ Pro W3" pitchFamily="1" charset="-128"/>
              </a:rPr>
              <a:t>To the PATENTSCOPE search system webinar</a:t>
            </a:r>
          </a:p>
          <a:p>
            <a:pPr algn="ctr">
              <a:buFontTx/>
              <a:buNone/>
            </a:pPr>
            <a:r>
              <a:rPr lang="en-US" altLang="en-US" sz="3300" b="1" i="1" dirty="0" smtClean="0">
                <a:solidFill>
                  <a:schemeClr val="accent2"/>
                </a:solidFill>
              </a:rPr>
              <a:t>Overview</a:t>
            </a:r>
            <a:endParaRPr lang="en-US" altLang="en-US" sz="3300" dirty="0"/>
          </a:p>
        </p:txBody>
      </p:sp>
      <p:graphicFrame>
        <p:nvGraphicFramePr>
          <p:cNvPr id="82948" name="Object 4"/>
          <p:cNvGraphicFramePr>
            <a:graphicFrameLocks noGrp="1" noChangeAspect="1"/>
          </p:cNvGraphicFramePr>
          <p:nvPr>
            <p:ph sz="quarter" idx="2"/>
          </p:nvPr>
        </p:nvGraphicFramePr>
        <p:xfrm>
          <a:off x="7092950" y="5373688"/>
          <a:ext cx="603250" cy="863600"/>
        </p:xfrm>
        <a:graphic>
          <a:graphicData uri="http://schemas.openxmlformats.org/presentationml/2006/ole">
            <mc:AlternateContent xmlns:mc="http://schemas.openxmlformats.org/markup-compatibility/2006">
              <mc:Choice xmlns:v="urn:schemas-microsoft-com:vml" Requires="v">
                <p:oleObj spid="_x0000_s1026" r:id="rId4" imgW="1638095" imgH="2349206" progId="">
                  <p:embed/>
                </p:oleObj>
              </mc:Choice>
              <mc:Fallback>
                <p:oleObj r:id="rId4" imgW="1638095" imgH="234920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5373688"/>
                        <a:ext cx="60325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62484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fr-CH" smtClean="0"/>
              <a:t>Most active</a:t>
            </a:r>
            <a:endParaRPr lang="en-US" smtClean="0"/>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8" y="1916113"/>
            <a:ext cx="7896225"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a:spLocks noChangeArrowheads="1"/>
          </p:cNvSpPr>
          <p:nvPr/>
        </p:nvSpPr>
        <p:spPr bwMode="auto">
          <a:xfrm>
            <a:off x="1331913" y="2852738"/>
            <a:ext cx="576262" cy="36036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022600"/>
            <a:ext cx="62357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4" name="Rectangle 4"/>
          <p:cNvSpPr>
            <a:spLocks noChangeArrowheads="1"/>
          </p:cNvSpPr>
          <p:nvPr/>
        </p:nvSpPr>
        <p:spPr bwMode="auto">
          <a:xfrm>
            <a:off x="1908175" y="5300663"/>
            <a:ext cx="8636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 name="Rectangle 5"/>
          <p:cNvSpPr>
            <a:spLocks noChangeArrowheads="1"/>
          </p:cNvSpPr>
          <p:nvPr/>
        </p:nvSpPr>
        <p:spPr bwMode="auto">
          <a:xfrm>
            <a:off x="1908175" y="5300663"/>
            <a:ext cx="719138" cy="288925"/>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 name="Rectangle 1"/>
          <p:cNvSpPr>
            <a:spLocks noChangeArrowheads="1"/>
          </p:cNvSpPr>
          <p:nvPr/>
        </p:nvSpPr>
        <p:spPr bwMode="auto">
          <a:xfrm>
            <a:off x="617538" y="2205038"/>
            <a:ext cx="1506537" cy="360362"/>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1972536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8915"/>
                                        </p:tgtEl>
                                        <p:attrNameLst>
                                          <p:attrName>style.visibility</p:attrName>
                                        </p:attrNameLst>
                                      </p:cBhvr>
                                      <p:to>
                                        <p:strVal val="visible"/>
                                      </p:to>
                                    </p:set>
                                    <p:anim calcmode="lin" valueType="num">
                                      <p:cBhvr additive="base">
                                        <p:cTn id="19" dur="500" fill="hold"/>
                                        <p:tgtEl>
                                          <p:spTgt spid="38915"/>
                                        </p:tgtEl>
                                        <p:attrNameLst>
                                          <p:attrName>ppt_x</p:attrName>
                                        </p:attrNameLst>
                                      </p:cBhvr>
                                      <p:tavLst>
                                        <p:tav tm="0">
                                          <p:val>
                                            <p:strVal val="#ppt_x"/>
                                          </p:val>
                                        </p:tav>
                                        <p:tav tm="100000">
                                          <p:val>
                                            <p:strVal val="#ppt_x"/>
                                          </p:val>
                                        </p:tav>
                                      </p:tavLst>
                                    </p:anim>
                                    <p:anim calcmode="lin" valueType="num">
                                      <p:cBhvr additive="base">
                                        <p:cTn id="20" dur="500" fill="hold"/>
                                        <p:tgtEl>
                                          <p:spTgt spid="3891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0"/>
            <a:ext cx="69834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a:spLocks noChangeArrowheads="1"/>
          </p:cNvSpPr>
          <p:nvPr/>
        </p:nvSpPr>
        <p:spPr bwMode="auto">
          <a:xfrm>
            <a:off x="323850" y="1557338"/>
            <a:ext cx="863600" cy="287337"/>
          </a:xfrm>
          <a:prstGeom prst="rightArrow">
            <a:avLst>
              <a:gd name="adj1" fmla="val 50000"/>
              <a:gd name="adj2" fmla="val 50092"/>
            </a:avLst>
          </a:prstGeom>
          <a:solidFill>
            <a:srgbClr val="FF0000"/>
          </a:solidFill>
          <a:ln w="9525">
            <a:solidFill>
              <a:schemeClr val="tx1"/>
            </a:solidFill>
            <a:miter lim="800000"/>
            <a:headEnd/>
            <a:tailEnd/>
          </a:ln>
        </p:spPr>
        <p:txBody>
          <a:bodyPr>
            <a:spAutoFit/>
          </a:bodyPr>
          <a:lstStyle/>
          <a:p>
            <a:endParaRPr lang="en-US"/>
          </a:p>
        </p:txBody>
      </p:sp>
      <p:sp>
        <p:nvSpPr>
          <p:cNvPr id="6" name="Right Arrow 5"/>
          <p:cNvSpPr>
            <a:spLocks noChangeArrowheads="1"/>
          </p:cNvSpPr>
          <p:nvPr/>
        </p:nvSpPr>
        <p:spPr bwMode="auto">
          <a:xfrm>
            <a:off x="323850" y="2781300"/>
            <a:ext cx="863600" cy="287338"/>
          </a:xfrm>
          <a:prstGeom prst="rightArrow">
            <a:avLst>
              <a:gd name="adj1" fmla="val 50000"/>
              <a:gd name="adj2" fmla="val 50092"/>
            </a:avLst>
          </a:prstGeom>
          <a:solidFill>
            <a:srgbClr val="FF0000"/>
          </a:solidFill>
          <a:ln w="9525">
            <a:solidFill>
              <a:schemeClr val="tx1"/>
            </a:solidFill>
            <a:miter lim="800000"/>
            <a:headEnd/>
            <a:tailEnd/>
          </a:ln>
        </p:spPr>
        <p:txBody>
          <a:bodyPr>
            <a:spAutoFit/>
          </a:bodyPr>
          <a:lstStyle/>
          <a:p>
            <a:endParaRPr lang="en-US"/>
          </a:p>
        </p:txBody>
      </p:sp>
    </p:spTree>
    <p:extLst>
      <p:ext uri="{BB962C8B-B14F-4D97-AF65-F5344CB8AC3E}">
        <p14:creationId xmlns:p14="http://schemas.microsoft.com/office/powerpoint/2010/main" val="3070905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fr-CH" smtClean="0"/>
              <a:t>Most active last 5 gazettes</a:t>
            </a:r>
            <a:endParaRPr lang="en-US" smtClean="0"/>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666875"/>
            <a:ext cx="77343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5487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fr-CH" smtClean="0"/>
              <a:t>Most advanced</a:t>
            </a:r>
            <a:endParaRPr lang="en-US" smtClean="0"/>
          </a:p>
        </p:txBody>
      </p:sp>
      <p:pic>
        <p:nvPicPr>
          <p:cNvPr id="358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84313"/>
            <a:ext cx="78771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5495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fr-CH" smtClean="0"/>
              <a:t>Breakouts</a:t>
            </a:r>
            <a:endParaRPr lang="en-US" smtClean="0"/>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685925"/>
            <a:ext cx="76962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3150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819"/>
            <a:ext cx="6361117" cy="687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072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IPC Green Inventory</a:t>
            </a:r>
            <a:endParaRPr lang="en-US"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9184"/>
            <a:ext cx="7560840" cy="565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505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lang="en-US" altLang="en-US" smtClean="0"/>
              <a:t>PATENTSCOPE: how to search</a:t>
            </a:r>
          </a:p>
        </p:txBody>
      </p:sp>
      <p:sp>
        <p:nvSpPr>
          <p:cNvPr id="25603" name="Rectangle 3"/>
          <p:cNvSpPr>
            <a:spLocks noGrp="1" noChangeArrowheads="1"/>
          </p:cNvSpPr>
          <p:nvPr>
            <p:ph type="body" idx="4294967295"/>
          </p:nvPr>
        </p:nvSpPr>
        <p:spPr/>
        <p:txBody>
          <a:bodyPr/>
          <a:lstStyle/>
          <a:p>
            <a:pPr eaLnBrk="1" hangingPunct="1"/>
            <a:r>
              <a:rPr lang="en-US" altLang="en-US" smtClean="0"/>
              <a:t>Browse by week or sequence listing</a:t>
            </a:r>
          </a:p>
          <a:p>
            <a:pPr eaLnBrk="1" hangingPunct="1">
              <a:buFontTx/>
              <a:buNone/>
            </a:pPr>
            <a:endParaRPr lang="en-US" altLang="en-US" smtClean="0"/>
          </a:p>
          <a:p>
            <a:pPr eaLnBrk="1" hangingPunct="1"/>
            <a:r>
              <a:rPr lang="en-US" altLang="en-US" smtClean="0"/>
              <a:t>Search patent documents:</a:t>
            </a:r>
          </a:p>
          <a:p>
            <a:pPr marL="522288" lvl="1" indent="-65088" eaLnBrk="1" hangingPunct="1"/>
            <a:r>
              <a:rPr lang="en-US" altLang="en-US" smtClean="0"/>
              <a:t>Simple</a:t>
            </a:r>
          </a:p>
          <a:p>
            <a:pPr marL="522288" lvl="1" indent="-65088" eaLnBrk="1" hangingPunct="1"/>
            <a:r>
              <a:rPr lang="en-US" altLang="en-US" smtClean="0"/>
              <a:t>Advanced</a:t>
            </a:r>
          </a:p>
          <a:p>
            <a:pPr marL="522288" lvl="1" indent="-65088" eaLnBrk="1" hangingPunct="1"/>
            <a:r>
              <a:rPr lang="en-US" altLang="en-US" smtClean="0"/>
              <a:t>Field combination</a:t>
            </a:r>
          </a:p>
          <a:p>
            <a:pPr marL="522288" lvl="1" indent="-65088" eaLnBrk="1" hangingPunct="1"/>
            <a:r>
              <a:rPr lang="en-US" altLang="en-US" smtClean="0"/>
              <a:t>CLIR</a:t>
            </a:r>
          </a:p>
          <a:p>
            <a:pPr marL="522288" lvl="1" indent="-65088" eaLnBrk="1" hangingPunct="1">
              <a:buFontTx/>
              <a:buNone/>
            </a:pPr>
            <a:endParaRPr lang="en-US" altLang="en-US" smtClean="0"/>
          </a:p>
          <a:p>
            <a:pPr marL="522288" lvl="1" indent="-65088" eaLnBrk="1" hangingPunct="1">
              <a:buFontTx/>
              <a:buNone/>
            </a:pPr>
            <a:endParaRPr lang="en-US" altLang="en-US" smtClean="0"/>
          </a:p>
          <a:p>
            <a:pPr marL="522288" lvl="1" indent="-65088" eaLnBrk="1" hangingPunct="1">
              <a:buFontTx/>
              <a:buNone/>
            </a:pPr>
            <a:endParaRPr lang="en-US" altLang="en-US" smtClean="0"/>
          </a:p>
          <a:p>
            <a:pPr marL="522288" lvl="1" indent="-65088" eaLnBrk="1" hangingPunct="1">
              <a:buFontTx/>
              <a:buNone/>
            </a:pPr>
            <a:endParaRPr lang="en-US" altLang="en-US" smtClean="0"/>
          </a:p>
        </p:txBody>
      </p:sp>
      <p:sp>
        <p:nvSpPr>
          <p:cNvPr id="4" name="Right Arrow 3"/>
          <p:cNvSpPr>
            <a:spLocks noChangeArrowheads="1"/>
          </p:cNvSpPr>
          <p:nvPr/>
        </p:nvSpPr>
        <p:spPr bwMode="auto">
          <a:xfrm>
            <a:off x="68263" y="1633538"/>
            <a:ext cx="823912" cy="822325"/>
          </a:xfrm>
          <a:prstGeom prst="rightArrow">
            <a:avLst>
              <a:gd name="adj1" fmla="val 50000"/>
              <a:gd name="adj2" fmla="val 49999"/>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ea typeface="MS PGothic" pitchFamily="34" charset="-128"/>
            </a:endParaRPr>
          </a:p>
        </p:txBody>
      </p:sp>
      <p:sp>
        <p:nvSpPr>
          <p:cNvPr id="5" name="Right Arrow 4"/>
          <p:cNvSpPr>
            <a:spLocks noChangeArrowheads="1"/>
          </p:cNvSpPr>
          <p:nvPr/>
        </p:nvSpPr>
        <p:spPr bwMode="auto">
          <a:xfrm>
            <a:off x="107950" y="2492375"/>
            <a:ext cx="822325" cy="823913"/>
          </a:xfrm>
          <a:prstGeom prst="rightArrow">
            <a:avLst>
              <a:gd name="adj1" fmla="val 50000"/>
              <a:gd name="adj2" fmla="val 50000"/>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ea typeface="MS PGothic" pitchFamily="34" charset="-128"/>
            </a:endParaRPr>
          </a:p>
        </p:txBody>
      </p:sp>
    </p:spTree>
    <p:extLst>
      <p:ext uri="{BB962C8B-B14F-4D97-AF65-F5344CB8AC3E}">
        <p14:creationId xmlns:p14="http://schemas.microsoft.com/office/powerpoint/2010/main" val="1345378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4 ways to search</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1695450"/>
            <a:ext cx="7839075"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16515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Interface : Simple</a:t>
            </a:r>
          </a:p>
        </p:txBody>
      </p:sp>
      <p:sp>
        <p:nvSpPr>
          <p:cNvPr id="27651" name="Text Box 3"/>
          <p:cNvSpPr txBox="1">
            <a:spLocks noChangeArrowheads="1"/>
          </p:cNvSpPr>
          <p:nvPr/>
        </p:nvSpPr>
        <p:spPr bwMode="auto">
          <a:xfrm>
            <a:off x="1762125" y="6021388"/>
            <a:ext cx="547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en-US" altLang="en-US"/>
              <a:t>Basic search fields are provided</a:t>
            </a:r>
          </a:p>
        </p:txBody>
      </p:sp>
      <p:sp>
        <p:nvSpPr>
          <p:cNvPr id="27652" name="AutoShape 5"/>
          <p:cNvSpPr>
            <a:spLocks noChangeArrowheads="1"/>
          </p:cNvSpPr>
          <p:nvPr/>
        </p:nvSpPr>
        <p:spPr bwMode="auto">
          <a:xfrm>
            <a:off x="1116013" y="3573463"/>
            <a:ext cx="360362" cy="647700"/>
          </a:xfrm>
          <a:prstGeom prst="upArrow">
            <a:avLst>
              <a:gd name="adj1" fmla="val 50000"/>
              <a:gd name="adj2" fmla="val 44934"/>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graphicFrame>
        <p:nvGraphicFramePr>
          <p:cNvPr id="27653" name="Object 12"/>
          <p:cNvGraphicFramePr>
            <a:graphicFrameLocks noGrp="1" noChangeAspect="1"/>
          </p:cNvGraphicFramePr>
          <p:nvPr>
            <p:ph idx="1"/>
          </p:nvPr>
        </p:nvGraphicFramePr>
        <p:xfrm>
          <a:off x="395288" y="1700213"/>
          <a:ext cx="8137525" cy="2420937"/>
        </p:xfrm>
        <a:graphic>
          <a:graphicData uri="http://schemas.openxmlformats.org/presentationml/2006/ole">
            <mc:AlternateContent xmlns:mc="http://schemas.openxmlformats.org/markup-compatibility/2006">
              <mc:Choice xmlns:v="urn:schemas-microsoft-com:vml" Requires="v">
                <p:oleObj spid="_x0000_s9218" r:id="rId3" imgW="10158730" imgH="3022222" progId="">
                  <p:embed/>
                </p:oleObj>
              </mc:Choice>
              <mc:Fallback>
                <p:oleObj r:id="rId3" imgW="10158730" imgH="302222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700213"/>
                        <a:ext cx="8137525"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63068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H" dirty="0" smtClean="0"/>
              <a:t>Agenda</a:t>
            </a:r>
            <a:endParaRPr lang="en-US" dirty="0"/>
          </a:p>
        </p:txBody>
      </p:sp>
      <p:sp>
        <p:nvSpPr>
          <p:cNvPr id="17411" name="Rectangle 3"/>
          <p:cNvSpPr>
            <a:spLocks noGrp="1" noChangeArrowheads="1"/>
          </p:cNvSpPr>
          <p:nvPr>
            <p:ph idx="1"/>
          </p:nvPr>
        </p:nvSpPr>
        <p:spPr/>
        <p:txBody>
          <a:bodyPr/>
          <a:lstStyle/>
          <a:p>
            <a:pPr eaLnBrk="1" hangingPunct="1"/>
            <a:r>
              <a:rPr lang="en-US" altLang="en-US" dirty="0" smtClean="0"/>
              <a:t>Focus on the search system:</a:t>
            </a:r>
          </a:p>
          <a:p>
            <a:pPr lvl="1" eaLnBrk="1" hangingPunct="1"/>
            <a:r>
              <a:rPr lang="en-US" altLang="en-US" dirty="0" smtClean="0"/>
              <a:t>Coverage</a:t>
            </a:r>
          </a:p>
          <a:p>
            <a:pPr lvl="1" eaLnBrk="1" hangingPunct="1"/>
            <a:r>
              <a:rPr lang="en-US" altLang="en-US" dirty="0" smtClean="0"/>
              <a:t>Interfaces</a:t>
            </a:r>
          </a:p>
          <a:p>
            <a:pPr lvl="1" eaLnBrk="1" hangingPunct="1"/>
            <a:r>
              <a:rPr lang="fr-CH" altLang="en-US" dirty="0" err="1" smtClean="0"/>
              <a:t>Account</a:t>
            </a:r>
            <a:endParaRPr lang="fr-CH" altLang="en-US" dirty="0" smtClean="0"/>
          </a:p>
          <a:p>
            <a:pPr lvl="1" eaLnBrk="1" hangingPunct="1"/>
            <a:r>
              <a:rPr lang="fr-CH" altLang="en-US" dirty="0" smtClean="0"/>
              <a:t>How to </a:t>
            </a:r>
            <a:r>
              <a:rPr lang="fr-CH" altLang="en-US" dirty="0" err="1" smtClean="0"/>
              <a:t>search</a:t>
            </a:r>
            <a:r>
              <a:rPr lang="fr-CH" altLang="en-US" dirty="0" smtClean="0"/>
              <a:t>/</a:t>
            </a:r>
            <a:r>
              <a:rPr lang="fr-CH" altLang="en-US" dirty="0" err="1" smtClean="0"/>
              <a:t>browse</a:t>
            </a:r>
            <a:endParaRPr lang="en-US" altLang="en-US" dirty="0" smtClean="0"/>
          </a:p>
          <a:p>
            <a:pPr lvl="1" eaLnBrk="1" hangingPunct="1"/>
            <a:r>
              <a:rPr lang="en-US" altLang="en-US" dirty="0" smtClean="0"/>
              <a:t>Reading the results</a:t>
            </a:r>
          </a:p>
          <a:p>
            <a:pPr lvl="1" eaLnBrk="1" hangingPunct="1"/>
            <a:r>
              <a:rPr lang="en-US" altLang="en-US" dirty="0" smtClean="0"/>
              <a:t>Multilingual tools</a:t>
            </a:r>
            <a:endParaRPr lang="en-US" altLang="en-US" dirty="0"/>
          </a:p>
          <a:p>
            <a:pPr marL="57150" lvl="1" indent="0"/>
            <a:r>
              <a:rPr lang="fr-CH" altLang="en-US" dirty="0" smtClean="0"/>
              <a:t> </a:t>
            </a:r>
            <a:r>
              <a:rPr lang="en-US" altLang="en-US" dirty="0"/>
              <a:t>Latest developments</a:t>
            </a:r>
          </a:p>
          <a:p>
            <a:pPr marL="57150" lvl="1" indent="0" eaLnBrk="1" hangingPunct="1"/>
            <a:r>
              <a:rPr lang="fr-CH" altLang="en-US" dirty="0" smtClean="0"/>
              <a:t> Q &amp; A session</a:t>
            </a:r>
          </a:p>
        </p:txBody>
      </p:sp>
    </p:spTree>
    <p:extLst>
      <p:ext uri="{BB962C8B-B14F-4D97-AF65-F5344CB8AC3E}">
        <p14:creationId xmlns:p14="http://schemas.microsoft.com/office/powerpoint/2010/main" val="390621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6" presetClass="entr" presetSubtype="0" fill="hold" nodeType="clickEffect">
                                  <p:stCondLst>
                                    <p:cond delay="0"/>
                                  </p:stCondLst>
                                  <p:iterate type="lt">
                                    <p:tmPct val="10000"/>
                                  </p:iterate>
                                  <p:childTnLst>
                                    <p:set>
                                      <p:cBhvr>
                                        <p:cTn id="10" dur="1" fill="hold">
                                          <p:stCondLst>
                                            <p:cond delay="0"/>
                                          </p:stCondLst>
                                        </p:cTn>
                                        <p:tgtEl>
                                          <p:spTgt spid="17411">
                                            <p:txEl>
                                              <p:pRg st="1" end="1"/>
                                            </p:txEl>
                                          </p:spTgt>
                                        </p:tgtEl>
                                        <p:attrNameLst>
                                          <p:attrName>style.visibility</p:attrName>
                                        </p:attrNameLst>
                                      </p:cBhvr>
                                      <p:to>
                                        <p:strVal val="visible"/>
                                      </p:to>
                                    </p:set>
                                    <p:anim by="(-#ppt_w*2)" calcmode="lin" valueType="num">
                                      <p:cBhvr rctx="PPT">
                                        <p:cTn id="11" dur="500" autoRev="1" fill="hold">
                                          <p:stCondLst>
                                            <p:cond delay="0"/>
                                          </p:stCondLst>
                                        </p:cTn>
                                        <p:tgtEl>
                                          <p:spTgt spid="17411">
                                            <p:txEl>
                                              <p:pRg st="1" end="1"/>
                                            </p:txEl>
                                          </p:spTgt>
                                        </p:tgtEl>
                                        <p:attrNameLst>
                                          <p:attrName>ppt_w</p:attrName>
                                        </p:attrNameLst>
                                      </p:cBhvr>
                                    </p:anim>
                                    <p:anim by="(#ppt_w*0.50)" calcmode="lin" valueType="num">
                                      <p:cBhvr>
                                        <p:cTn id="12" dur="500" decel="50000" autoRev="1" fill="hold">
                                          <p:stCondLst>
                                            <p:cond delay="0"/>
                                          </p:stCondLst>
                                        </p:cTn>
                                        <p:tgtEl>
                                          <p:spTgt spid="17411">
                                            <p:txEl>
                                              <p:pRg st="1" end="1"/>
                                            </p:txEl>
                                          </p:spTgt>
                                        </p:tgtEl>
                                        <p:attrNameLst>
                                          <p:attrName>ppt_x</p:attrName>
                                        </p:attrNameLst>
                                      </p:cBhvr>
                                    </p:anim>
                                    <p:anim from="(-#ppt_h/2)" to="(#ppt_y)" calcmode="lin" valueType="num">
                                      <p:cBhvr>
                                        <p:cTn id="13" dur="1000" fill="hold">
                                          <p:stCondLst>
                                            <p:cond delay="0"/>
                                          </p:stCondLst>
                                        </p:cTn>
                                        <p:tgtEl>
                                          <p:spTgt spid="17411">
                                            <p:txEl>
                                              <p:pRg st="1" end="1"/>
                                            </p:txEl>
                                          </p:spTgt>
                                        </p:tgtEl>
                                        <p:attrNameLst>
                                          <p:attrName>ppt_y</p:attrName>
                                        </p:attrNameLst>
                                      </p:cBhvr>
                                    </p:anim>
                                    <p:animRot by="21600000">
                                      <p:cBhvr>
                                        <p:cTn id="14" dur="1000" fill="hold">
                                          <p:stCondLst>
                                            <p:cond delay="0"/>
                                          </p:stCondLst>
                                        </p:cTn>
                                        <p:tgtEl>
                                          <p:spTgt spid="17411">
                                            <p:txEl>
                                              <p:pRg st="1" end="1"/>
                                            </p:txEl>
                                          </p:spTgt>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56" presetClass="entr" presetSubtype="0" fill="hold" nodeType="clickEffect">
                                  <p:stCondLst>
                                    <p:cond delay="0"/>
                                  </p:stCondLst>
                                  <p:iterate type="lt">
                                    <p:tmPct val="10000"/>
                                  </p:iterate>
                                  <p:childTnLst>
                                    <p:set>
                                      <p:cBhvr>
                                        <p:cTn id="18" dur="1" fill="hold">
                                          <p:stCondLst>
                                            <p:cond delay="0"/>
                                          </p:stCondLst>
                                        </p:cTn>
                                        <p:tgtEl>
                                          <p:spTgt spid="17411">
                                            <p:txEl>
                                              <p:pRg st="2" end="2"/>
                                            </p:txEl>
                                          </p:spTgt>
                                        </p:tgtEl>
                                        <p:attrNameLst>
                                          <p:attrName>style.visibility</p:attrName>
                                        </p:attrNameLst>
                                      </p:cBhvr>
                                      <p:to>
                                        <p:strVal val="visible"/>
                                      </p:to>
                                    </p:set>
                                    <p:anim by="(-#ppt_w*2)" calcmode="lin" valueType="num">
                                      <p:cBhvr rctx="PPT">
                                        <p:cTn id="19" dur="500" autoRev="1" fill="hold">
                                          <p:stCondLst>
                                            <p:cond delay="0"/>
                                          </p:stCondLst>
                                        </p:cTn>
                                        <p:tgtEl>
                                          <p:spTgt spid="17411">
                                            <p:txEl>
                                              <p:pRg st="2" end="2"/>
                                            </p:txEl>
                                          </p:spTgt>
                                        </p:tgtEl>
                                        <p:attrNameLst>
                                          <p:attrName>ppt_w</p:attrName>
                                        </p:attrNameLst>
                                      </p:cBhvr>
                                    </p:anim>
                                    <p:anim by="(#ppt_w*0.50)" calcmode="lin" valueType="num">
                                      <p:cBhvr>
                                        <p:cTn id="20" dur="500" decel="50000" autoRev="1" fill="hold">
                                          <p:stCondLst>
                                            <p:cond delay="0"/>
                                          </p:stCondLst>
                                        </p:cTn>
                                        <p:tgtEl>
                                          <p:spTgt spid="17411">
                                            <p:txEl>
                                              <p:pRg st="2" end="2"/>
                                            </p:txEl>
                                          </p:spTgt>
                                        </p:tgtEl>
                                        <p:attrNameLst>
                                          <p:attrName>ppt_x</p:attrName>
                                        </p:attrNameLst>
                                      </p:cBhvr>
                                    </p:anim>
                                    <p:anim from="(-#ppt_h/2)" to="(#ppt_y)" calcmode="lin" valueType="num">
                                      <p:cBhvr>
                                        <p:cTn id="21" dur="1000" fill="hold">
                                          <p:stCondLst>
                                            <p:cond delay="0"/>
                                          </p:stCondLst>
                                        </p:cTn>
                                        <p:tgtEl>
                                          <p:spTgt spid="17411">
                                            <p:txEl>
                                              <p:pRg st="2" end="2"/>
                                            </p:txEl>
                                          </p:spTgt>
                                        </p:tgtEl>
                                        <p:attrNameLst>
                                          <p:attrName>ppt_y</p:attrName>
                                        </p:attrNameLst>
                                      </p:cBhvr>
                                    </p:anim>
                                    <p:animRot by="21600000">
                                      <p:cBhvr>
                                        <p:cTn id="22" dur="1000" fill="hold">
                                          <p:stCondLst>
                                            <p:cond delay="0"/>
                                          </p:stCondLst>
                                        </p:cTn>
                                        <p:tgtEl>
                                          <p:spTgt spid="17411">
                                            <p:txEl>
                                              <p:pRg st="2" end="2"/>
                                            </p:txEl>
                                          </p:spTgt>
                                        </p:tgtEl>
                                        <p:attrNameLst>
                                          <p:attrName>r</p:attrName>
                                        </p:attrNameLst>
                                      </p:cBhvr>
                                    </p:animRot>
                                  </p:childTnLst>
                                </p:cTn>
                              </p:par>
                            </p:childTnLst>
                          </p:cTn>
                        </p:par>
                      </p:childTnLst>
                    </p:cTn>
                  </p:par>
                  <p:par>
                    <p:cTn id="23" fill="hold" nodeType="clickPar">
                      <p:stCondLst>
                        <p:cond delay="indefinite"/>
                      </p:stCondLst>
                      <p:childTnLst>
                        <p:par>
                          <p:cTn id="24" fill="hold" nodeType="withGroup">
                            <p:stCondLst>
                              <p:cond delay="0"/>
                            </p:stCondLst>
                            <p:childTnLst>
                              <p:par>
                                <p:cTn id="25" presetID="56" presetClass="entr" presetSubtype="0" fill="hold" nodeType="clickEffect">
                                  <p:stCondLst>
                                    <p:cond delay="0"/>
                                  </p:stCondLst>
                                  <p:iterate type="lt">
                                    <p:tmPct val="10000"/>
                                  </p:iterate>
                                  <p:childTnLst>
                                    <p:set>
                                      <p:cBhvr>
                                        <p:cTn id="26" dur="1" fill="hold">
                                          <p:stCondLst>
                                            <p:cond delay="0"/>
                                          </p:stCondLst>
                                        </p:cTn>
                                        <p:tgtEl>
                                          <p:spTgt spid="17411">
                                            <p:txEl>
                                              <p:pRg st="3" end="3"/>
                                            </p:txEl>
                                          </p:spTgt>
                                        </p:tgtEl>
                                        <p:attrNameLst>
                                          <p:attrName>style.visibility</p:attrName>
                                        </p:attrNameLst>
                                      </p:cBhvr>
                                      <p:to>
                                        <p:strVal val="visible"/>
                                      </p:to>
                                    </p:set>
                                    <p:anim by="(-#ppt_w*2)" calcmode="lin" valueType="num">
                                      <p:cBhvr rctx="PPT">
                                        <p:cTn id="27" dur="500" autoRev="1" fill="hold">
                                          <p:stCondLst>
                                            <p:cond delay="0"/>
                                          </p:stCondLst>
                                        </p:cTn>
                                        <p:tgtEl>
                                          <p:spTgt spid="17411">
                                            <p:txEl>
                                              <p:pRg st="3" end="3"/>
                                            </p:txEl>
                                          </p:spTgt>
                                        </p:tgtEl>
                                        <p:attrNameLst>
                                          <p:attrName>ppt_w</p:attrName>
                                        </p:attrNameLst>
                                      </p:cBhvr>
                                    </p:anim>
                                    <p:anim by="(#ppt_w*0.50)" calcmode="lin" valueType="num">
                                      <p:cBhvr>
                                        <p:cTn id="28" dur="500" decel="50000" autoRev="1" fill="hold">
                                          <p:stCondLst>
                                            <p:cond delay="0"/>
                                          </p:stCondLst>
                                        </p:cTn>
                                        <p:tgtEl>
                                          <p:spTgt spid="17411">
                                            <p:txEl>
                                              <p:pRg st="3" end="3"/>
                                            </p:txEl>
                                          </p:spTgt>
                                        </p:tgtEl>
                                        <p:attrNameLst>
                                          <p:attrName>ppt_x</p:attrName>
                                        </p:attrNameLst>
                                      </p:cBhvr>
                                    </p:anim>
                                    <p:anim from="(-#ppt_h/2)" to="(#ppt_y)" calcmode="lin" valueType="num">
                                      <p:cBhvr>
                                        <p:cTn id="29" dur="1000" fill="hold">
                                          <p:stCondLst>
                                            <p:cond delay="0"/>
                                          </p:stCondLst>
                                        </p:cTn>
                                        <p:tgtEl>
                                          <p:spTgt spid="17411">
                                            <p:txEl>
                                              <p:pRg st="3" end="3"/>
                                            </p:txEl>
                                          </p:spTgt>
                                        </p:tgtEl>
                                        <p:attrNameLst>
                                          <p:attrName>ppt_y</p:attrName>
                                        </p:attrNameLst>
                                      </p:cBhvr>
                                    </p:anim>
                                    <p:animRot by="21600000">
                                      <p:cBhvr>
                                        <p:cTn id="30" dur="1000" fill="hold">
                                          <p:stCondLst>
                                            <p:cond delay="0"/>
                                          </p:stCondLst>
                                        </p:cTn>
                                        <p:tgtEl>
                                          <p:spTgt spid="17411">
                                            <p:txEl>
                                              <p:pRg st="3" end="3"/>
                                            </p:txEl>
                                          </p:spTgt>
                                        </p:tgtEl>
                                        <p:attrNameLst>
                                          <p:attrName>r</p:attrName>
                                        </p:attrNameLst>
                                      </p:cBhvr>
                                    </p:animRot>
                                  </p:childTnLst>
                                </p:cTn>
                              </p:par>
                            </p:childTnLst>
                          </p:cTn>
                        </p:par>
                      </p:childTnLst>
                    </p:cTn>
                  </p:par>
                  <p:par>
                    <p:cTn id="31" fill="hold" nodeType="clickPar">
                      <p:stCondLst>
                        <p:cond delay="indefinite"/>
                      </p:stCondLst>
                      <p:childTnLst>
                        <p:par>
                          <p:cTn id="32" fill="hold" nodeType="withGroup">
                            <p:stCondLst>
                              <p:cond delay="0"/>
                            </p:stCondLst>
                            <p:childTnLst>
                              <p:par>
                                <p:cTn id="33" presetID="56" presetClass="entr" presetSubtype="0" fill="hold" nodeType="clickEffect">
                                  <p:stCondLst>
                                    <p:cond delay="0"/>
                                  </p:stCondLst>
                                  <p:iterate type="lt">
                                    <p:tmPct val="10000"/>
                                  </p:iterate>
                                  <p:childTnLst>
                                    <p:set>
                                      <p:cBhvr>
                                        <p:cTn id="34" dur="1" fill="hold">
                                          <p:stCondLst>
                                            <p:cond delay="0"/>
                                          </p:stCondLst>
                                        </p:cTn>
                                        <p:tgtEl>
                                          <p:spTgt spid="17411">
                                            <p:txEl>
                                              <p:pRg st="4" end="4"/>
                                            </p:txEl>
                                          </p:spTgt>
                                        </p:tgtEl>
                                        <p:attrNameLst>
                                          <p:attrName>style.visibility</p:attrName>
                                        </p:attrNameLst>
                                      </p:cBhvr>
                                      <p:to>
                                        <p:strVal val="visible"/>
                                      </p:to>
                                    </p:set>
                                    <p:anim by="(-#ppt_w*2)" calcmode="lin" valueType="num">
                                      <p:cBhvr rctx="PPT">
                                        <p:cTn id="35" dur="500" autoRev="1" fill="hold">
                                          <p:stCondLst>
                                            <p:cond delay="0"/>
                                          </p:stCondLst>
                                        </p:cTn>
                                        <p:tgtEl>
                                          <p:spTgt spid="17411">
                                            <p:txEl>
                                              <p:pRg st="4" end="4"/>
                                            </p:txEl>
                                          </p:spTgt>
                                        </p:tgtEl>
                                        <p:attrNameLst>
                                          <p:attrName>ppt_w</p:attrName>
                                        </p:attrNameLst>
                                      </p:cBhvr>
                                    </p:anim>
                                    <p:anim by="(#ppt_w*0.50)" calcmode="lin" valueType="num">
                                      <p:cBhvr>
                                        <p:cTn id="36" dur="500" decel="50000" autoRev="1" fill="hold">
                                          <p:stCondLst>
                                            <p:cond delay="0"/>
                                          </p:stCondLst>
                                        </p:cTn>
                                        <p:tgtEl>
                                          <p:spTgt spid="17411">
                                            <p:txEl>
                                              <p:pRg st="4" end="4"/>
                                            </p:txEl>
                                          </p:spTgt>
                                        </p:tgtEl>
                                        <p:attrNameLst>
                                          <p:attrName>ppt_x</p:attrName>
                                        </p:attrNameLst>
                                      </p:cBhvr>
                                    </p:anim>
                                    <p:anim from="(-#ppt_h/2)" to="(#ppt_y)" calcmode="lin" valueType="num">
                                      <p:cBhvr>
                                        <p:cTn id="37" dur="1000" fill="hold">
                                          <p:stCondLst>
                                            <p:cond delay="0"/>
                                          </p:stCondLst>
                                        </p:cTn>
                                        <p:tgtEl>
                                          <p:spTgt spid="17411">
                                            <p:txEl>
                                              <p:pRg st="4" end="4"/>
                                            </p:txEl>
                                          </p:spTgt>
                                        </p:tgtEl>
                                        <p:attrNameLst>
                                          <p:attrName>ppt_y</p:attrName>
                                        </p:attrNameLst>
                                      </p:cBhvr>
                                    </p:anim>
                                    <p:animRot by="21600000">
                                      <p:cBhvr>
                                        <p:cTn id="38" dur="1000" fill="hold">
                                          <p:stCondLst>
                                            <p:cond delay="0"/>
                                          </p:stCondLst>
                                        </p:cTn>
                                        <p:tgtEl>
                                          <p:spTgt spid="17411">
                                            <p:txEl>
                                              <p:pRg st="4" end="4"/>
                                            </p:txEl>
                                          </p:spTgt>
                                        </p:tgtEl>
                                        <p:attrNameLst>
                                          <p:attrName>r</p:attrName>
                                        </p:attrNameLst>
                                      </p:cBhvr>
                                    </p:animRot>
                                  </p:childTnLst>
                                </p:cTn>
                              </p:par>
                            </p:childTnLst>
                          </p:cTn>
                        </p:par>
                      </p:childTnLst>
                    </p:cTn>
                  </p:par>
                  <p:par>
                    <p:cTn id="39" fill="hold" nodeType="clickPar">
                      <p:stCondLst>
                        <p:cond delay="indefinite"/>
                      </p:stCondLst>
                      <p:childTnLst>
                        <p:par>
                          <p:cTn id="40" fill="hold" nodeType="withGroup">
                            <p:stCondLst>
                              <p:cond delay="0"/>
                            </p:stCondLst>
                            <p:childTnLst>
                              <p:par>
                                <p:cTn id="41" presetID="56" presetClass="entr" presetSubtype="0" fill="hold" nodeType="clickEffect">
                                  <p:stCondLst>
                                    <p:cond delay="0"/>
                                  </p:stCondLst>
                                  <p:iterate type="lt">
                                    <p:tmPct val="10000"/>
                                  </p:iterate>
                                  <p:childTnLst>
                                    <p:set>
                                      <p:cBhvr>
                                        <p:cTn id="42" dur="1" fill="hold">
                                          <p:stCondLst>
                                            <p:cond delay="0"/>
                                          </p:stCondLst>
                                        </p:cTn>
                                        <p:tgtEl>
                                          <p:spTgt spid="17411">
                                            <p:txEl>
                                              <p:pRg st="5" end="5"/>
                                            </p:txEl>
                                          </p:spTgt>
                                        </p:tgtEl>
                                        <p:attrNameLst>
                                          <p:attrName>style.visibility</p:attrName>
                                        </p:attrNameLst>
                                      </p:cBhvr>
                                      <p:to>
                                        <p:strVal val="visible"/>
                                      </p:to>
                                    </p:set>
                                    <p:anim by="(-#ppt_w*2)" calcmode="lin" valueType="num">
                                      <p:cBhvr rctx="PPT">
                                        <p:cTn id="43" dur="500" autoRev="1" fill="hold">
                                          <p:stCondLst>
                                            <p:cond delay="0"/>
                                          </p:stCondLst>
                                        </p:cTn>
                                        <p:tgtEl>
                                          <p:spTgt spid="17411">
                                            <p:txEl>
                                              <p:pRg st="5" end="5"/>
                                            </p:txEl>
                                          </p:spTgt>
                                        </p:tgtEl>
                                        <p:attrNameLst>
                                          <p:attrName>ppt_w</p:attrName>
                                        </p:attrNameLst>
                                      </p:cBhvr>
                                    </p:anim>
                                    <p:anim by="(#ppt_w*0.50)" calcmode="lin" valueType="num">
                                      <p:cBhvr>
                                        <p:cTn id="44" dur="500" decel="50000" autoRev="1" fill="hold">
                                          <p:stCondLst>
                                            <p:cond delay="0"/>
                                          </p:stCondLst>
                                        </p:cTn>
                                        <p:tgtEl>
                                          <p:spTgt spid="17411">
                                            <p:txEl>
                                              <p:pRg st="5" end="5"/>
                                            </p:txEl>
                                          </p:spTgt>
                                        </p:tgtEl>
                                        <p:attrNameLst>
                                          <p:attrName>ppt_x</p:attrName>
                                        </p:attrNameLst>
                                      </p:cBhvr>
                                    </p:anim>
                                    <p:anim from="(-#ppt_h/2)" to="(#ppt_y)" calcmode="lin" valueType="num">
                                      <p:cBhvr>
                                        <p:cTn id="45" dur="1000" fill="hold">
                                          <p:stCondLst>
                                            <p:cond delay="0"/>
                                          </p:stCondLst>
                                        </p:cTn>
                                        <p:tgtEl>
                                          <p:spTgt spid="17411">
                                            <p:txEl>
                                              <p:pRg st="5" end="5"/>
                                            </p:txEl>
                                          </p:spTgt>
                                        </p:tgtEl>
                                        <p:attrNameLst>
                                          <p:attrName>ppt_y</p:attrName>
                                        </p:attrNameLst>
                                      </p:cBhvr>
                                    </p:anim>
                                    <p:animRot by="21600000">
                                      <p:cBhvr>
                                        <p:cTn id="46" dur="1000" fill="hold">
                                          <p:stCondLst>
                                            <p:cond delay="0"/>
                                          </p:stCondLst>
                                        </p:cTn>
                                        <p:tgtEl>
                                          <p:spTgt spid="17411">
                                            <p:txEl>
                                              <p:pRg st="5" end="5"/>
                                            </p:txEl>
                                          </p:spTgt>
                                        </p:tgtEl>
                                        <p:attrNameLst>
                                          <p:attrName>r</p:attrName>
                                        </p:attrNameLst>
                                      </p:cBhvr>
                                    </p:animRot>
                                  </p:childTnLst>
                                </p:cTn>
                              </p:par>
                            </p:childTnLst>
                          </p:cTn>
                        </p:par>
                      </p:childTnLst>
                    </p:cTn>
                  </p:par>
                  <p:par>
                    <p:cTn id="47" fill="hold" nodeType="clickPar">
                      <p:stCondLst>
                        <p:cond delay="indefinite"/>
                      </p:stCondLst>
                      <p:childTnLst>
                        <p:par>
                          <p:cTn id="48" fill="hold" nodeType="withGroup">
                            <p:stCondLst>
                              <p:cond delay="0"/>
                            </p:stCondLst>
                            <p:childTnLst>
                              <p:par>
                                <p:cTn id="49" presetID="56" presetClass="entr" presetSubtype="0" fill="hold" nodeType="clickEffect">
                                  <p:stCondLst>
                                    <p:cond delay="0"/>
                                  </p:stCondLst>
                                  <p:iterate type="lt">
                                    <p:tmPct val="10000"/>
                                  </p:iterate>
                                  <p:childTnLst>
                                    <p:set>
                                      <p:cBhvr>
                                        <p:cTn id="50" dur="1" fill="hold">
                                          <p:stCondLst>
                                            <p:cond delay="0"/>
                                          </p:stCondLst>
                                        </p:cTn>
                                        <p:tgtEl>
                                          <p:spTgt spid="17411">
                                            <p:txEl>
                                              <p:pRg st="6" end="6"/>
                                            </p:txEl>
                                          </p:spTgt>
                                        </p:tgtEl>
                                        <p:attrNameLst>
                                          <p:attrName>style.visibility</p:attrName>
                                        </p:attrNameLst>
                                      </p:cBhvr>
                                      <p:to>
                                        <p:strVal val="visible"/>
                                      </p:to>
                                    </p:set>
                                    <p:anim by="(-#ppt_w*2)" calcmode="lin" valueType="num">
                                      <p:cBhvr rctx="PPT">
                                        <p:cTn id="51" dur="500" autoRev="1" fill="hold">
                                          <p:stCondLst>
                                            <p:cond delay="0"/>
                                          </p:stCondLst>
                                        </p:cTn>
                                        <p:tgtEl>
                                          <p:spTgt spid="17411">
                                            <p:txEl>
                                              <p:pRg st="6" end="6"/>
                                            </p:txEl>
                                          </p:spTgt>
                                        </p:tgtEl>
                                        <p:attrNameLst>
                                          <p:attrName>ppt_w</p:attrName>
                                        </p:attrNameLst>
                                      </p:cBhvr>
                                    </p:anim>
                                    <p:anim by="(#ppt_w*0.50)" calcmode="lin" valueType="num">
                                      <p:cBhvr>
                                        <p:cTn id="52" dur="500" decel="50000" autoRev="1" fill="hold">
                                          <p:stCondLst>
                                            <p:cond delay="0"/>
                                          </p:stCondLst>
                                        </p:cTn>
                                        <p:tgtEl>
                                          <p:spTgt spid="17411">
                                            <p:txEl>
                                              <p:pRg st="6" end="6"/>
                                            </p:txEl>
                                          </p:spTgt>
                                        </p:tgtEl>
                                        <p:attrNameLst>
                                          <p:attrName>ppt_x</p:attrName>
                                        </p:attrNameLst>
                                      </p:cBhvr>
                                    </p:anim>
                                    <p:anim from="(-#ppt_h/2)" to="(#ppt_y)" calcmode="lin" valueType="num">
                                      <p:cBhvr>
                                        <p:cTn id="53" dur="1000" fill="hold">
                                          <p:stCondLst>
                                            <p:cond delay="0"/>
                                          </p:stCondLst>
                                        </p:cTn>
                                        <p:tgtEl>
                                          <p:spTgt spid="17411">
                                            <p:txEl>
                                              <p:pRg st="6" end="6"/>
                                            </p:txEl>
                                          </p:spTgt>
                                        </p:tgtEl>
                                        <p:attrNameLst>
                                          <p:attrName>ppt_y</p:attrName>
                                        </p:attrNameLst>
                                      </p:cBhvr>
                                    </p:anim>
                                    <p:animRot by="21600000">
                                      <p:cBhvr>
                                        <p:cTn id="54" dur="1000" fill="hold">
                                          <p:stCondLst>
                                            <p:cond delay="0"/>
                                          </p:stCondLst>
                                        </p:cTn>
                                        <p:tgtEl>
                                          <p:spTgt spid="17411">
                                            <p:txEl>
                                              <p:pRg st="6" end="6"/>
                                            </p:txEl>
                                          </p:spTgt>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56" presetClass="entr" presetSubtype="0" fill="hold" nodeType="clickEffect">
                                  <p:stCondLst>
                                    <p:cond delay="0"/>
                                  </p:stCondLst>
                                  <p:iterate type="lt">
                                    <p:tmPct val="10000"/>
                                  </p:iterate>
                                  <p:childTnLst>
                                    <p:set>
                                      <p:cBhvr>
                                        <p:cTn id="58" dur="1" fill="hold">
                                          <p:stCondLst>
                                            <p:cond delay="0"/>
                                          </p:stCondLst>
                                        </p:cTn>
                                        <p:tgtEl>
                                          <p:spTgt spid="17411">
                                            <p:txEl>
                                              <p:pRg st="7" end="7"/>
                                            </p:txEl>
                                          </p:spTgt>
                                        </p:tgtEl>
                                        <p:attrNameLst>
                                          <p:attrName>style.visibility</p:attrName>
                                        </p:attrNameLst>
                                      </p:cBhvr>
                                      <p:to>
                                        <p:strVal val="visible"/>
                                      </p:to>
                                    </p:set>
                                    <p:anim by="(-#ppt_w*2)" calcmode="lin" valueType="num">
                                      <p:cBhvr rctx="PPT">
                                        <p:cTn id="59" dur="500" autoRev="1" fill="hold">
                                          <p:stCondLst>
                                            <p:cond delay="0"/>
                                          </p:stCondLst>
                                        </p:cTn>
                                        <p:tgtEl>
                                          <p:spTgt spid="17411">
                                            <p:txEl>
                                              <p:pRg st="7" end="7"/>
                                            </p:txEl>
                                          </p:spTgt>
                                        </p:tgtEl>
                                        <p:attrNameLst>
                                          <p:attrName>ppt_w</p:attrName>
                                        </p:attrNameLst>
                                      </p:cBhvr>
                                    </p:anim>
                                    <p:anim by="(#ppt_w*0.50)" calcmode="lin" valueType="num">
                                      <p:cBhvr>
                                        <p:cTn id="60" dur="500" decel="50000" autoRev="1" fill="hold">
                                          <p:stCondLst>
                                            <p:cond delay="0"/>
                                          </p:stCondLst>
                                        </p:cTn>
                                        <p:tgtEl>
                                          <p:spTgt spid="17411">
                                            <p:txEl>
                                              <p:pRg st="7" end="7"/>
                                            </p:txEl>
                                          </p:spTgt>
                                        </p:tgtEl>
                                        <p:attrNameLst>
                                          <p:attrName>ppt_x</p:attrName>
                                        </p:attrNameLst>
                                      </p:cBhvr>
                                    </p:anim>
                                    <p:anim from="(-#ppt_h/2)" to="(#ppt_y)" calcmode="lin" valueType="num">
                                      <p:cBhvr>
                                        <p:cTn id="61" dur="1000" fill="hold">
                                          <p:stCondLst>
                                            <p:cond delay="0"/>
                                          </p:stCondLst>
                                        </p:cTn>
                                        <p:tgtEl>
                                          <p:spTgt spid="17411">
                                            <p:txEl>
                                              <p:pRg st="7" end="7"/>
                                            </p:txEl>
                                          </p:spTgt>
                                        </p:tgtEl>
                                        <p:attrNameLst>
                                          <p:attrName>ppt_y</p:attrName>
                                        </p:attrNameLst>
                                      </p:cBhvr>
                                    </p:anim>
                                    <p:animRot by="21600000">
                                      <p:cBhvr>
                                        <p:cTn id="62" dur="1000" fill="hold">
                                          <p:stCondLst>
                                            <p:cond delay="0"/>
                                          </p:stCondLst>
                                        </p:cTn>
                                        <p:tgtEl>
                                          <p:spTgt spid="17411">
                                            <p:txEl>
                                              <p:pRg st="7" end="7"/>
                                            </p:txEl>
                                          </p:spTgt>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56" presetClass="entr" presetSubtype="0" fill="hold" nodeType="clickEffect">
                                  <p:stCondLst>
                                    <p:cond delay="0"/>
                                  </p:stCondLst>
                                  <p:iterate type="lt">
                                    <p:tmPct val="10000"/>
                                  </p:iterate>
                                  <p:childTnLst>
                                    <p:set>
                                      <p:cBhvr>
                                        <p:cTn id="66" dur="1" fill="hold">
                                          <p:stCondLst>
                                            <p:cond delay="0"/>
                                          </p:stCondLst>
                                        </p:cTn>
                                        <p:tgtEl>
                                          <p:spTgt spid="17411">
                                            <p:txEl>
                                              <p:pRg st="8" end="8"/>
                                            </p:txEl>
                                          </p:spTgt>
                                        </p:tgtEl>
                                        <p:attrNameLst>
                                          <p:attrName>style.visibility</p:attrName>
                                        </p:attrNameLst>
                                      </p:cBhvr>
                                      <p:to>
                                        <p:strVal val="visible"/>
                                      </p:to>
                                    </p:set>
                                    <p:anim by="(-#ppt_w*2)" calcmode="lin" valueType="num">
                                      <p:cBhvr rctx="PPT">
                                        <p:cTn id="67" dur="500" autoRev="1" fill="hold">
                                          <p:stCondLst>
                                            <p:cond delay="0"/>
                                          </p:stCondLst>
                                        </p:cTn>
                                        <p:tgtEl>
                                          <p:spTgt spid="17411">
                                            <p:txEl>
                                              <p:pRg st="8" end="8"/>
                                            </p:txEl>
                                          </p:spTgt>
                                        </p:tgtEl>
                                        <p:attrNameLst>
                                          <p:attrName>ppt_w</p:attrName>
                                        </p:attrNameLst>
                                      </p:cBhvr>
                                    </p:anim>
                                    <p:anim by="(#ppt_w*0.50)" calcmode="lin" valueType="num">
                                      <p:cBhvr>
                                        <p:cTn id="68" dur="500" decel="50000" autoRev="1" fill="hold">
                                          <p:stCondLst>
                                            <p:cond delay="0"/>
                                          </p:stCondLst>
                                        </p:cTn>
                                        <p:tgtEl>
                                          <p:spTgt spid="17411">
                                            <p:txEl>
                                              <p:pRg st="8" end="8"/>
                                            </p:txEl>
                                          </p:spTgt>
                                        </p:tgtEl>
                                        <p:attrNameLst>
                                          <p:attrName>ppt_x</p:attrName>
                                        </p:attrNameLst>
                                      </p:cBhvr>
                                    </p:anim>
                                    <p:anim from="(-#ppt_h/2)" to="(#ppt_y)" calcmode="lin" valueType="num">
                                      <p:cBhvr>
                                        <p:cTn id="69" dur="1000" fill="hold">
                                          <p:stCondLst>
                                            <p:cond delay="0"/>
                                          </p:stCondLst>
                                        </p:cTn>
                                        <p:tgtEl>
                                          <p:spTgt spid="17411">
                                            <p:txEl>
                                              <p:pRg st="8" end="8"/>
                                            </p:txEl>
                                          </p:spTgt>
                                        </p:tgtEl>
                                        <p:attrNameLst>
                                          <p:attrName>ppt_y</p:attrName>
                                        </p:attrNameLst>
                                      </p:cBhvr>
                                    </p:anim>
                                    <p:animRot by="21600000">
                                      <p:cBhvr>
                                        <p:cTn id="70" dur="1000" fill="hold">
                                          <p:stCondLst>
                                            <p:cond delay="0"/>
                                          </p:stCondLst>
                                        </p:cTn>
                                        <p:tgtEl>
                                          <p:spTgt spid="17411">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Collection </a:t>
            </a:r>
            <a:r>
              <a:rPr lang="fr-CH" dirty="0" err="1" smtClean="0"/>
              <a:t>selection</a:t>
            </a:r>
            <a:endParaRPr lang="en-US"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19275"/>
            <a:ext cx="7772400"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819275"/>
            <a:ext cx="35433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479" y="1295400"/>
            <a:ext cx="7981950" cy="540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a:off x="1981200" y="1633536"/>
            <a:ext cx="457200" cy="371475"/>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18258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z="3200" smtClean="0"/>
              <a:t>Interface : Field Combination - Structured</a:t>
            </a:r>
          </a:p>
        </p:txBody>
      </p:sp>
      <p:sp>
        <p:nvSpPr>
          <p:cNvPr id="28675" name="Text Box 3"/>
          <p:cNvSpPr txBox="1">
            <a:spLocks noChangeArrowheads="1"/>
          </p:cNvSpPr>
          <p:nvPr/>
        </p:nvSpPr>
        <p:spPr bwMode="auto">
          <a:xfrm>
            <a:off x="1476375" y="6021388"/>
            <a:ext cx="6048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en-US" altLang="en-US"/>
              <a:t>Additional search fields can be selected</a:t>
            </a:r>
          </a:p>
        </p:txBody>
      </p:sp>
      <p:graphicFrame>
        <p:nvGraphicFramePr>
          <p:cNvPr id="28676" name="Object 6"/>
          <p:cNvGraphicFramePr>
            <a:graphicFrameLocks noGrp="1" noChangeAspect="1"/>
          </p:cNvGraphicFramePr>
          <p:nvPr>
            <p:ph idx="1"/>
          </p:nvPr>
        </p:nvGraphicFramePr>
        <p:xfrm>
          <a:off x="539750" y="1196975"/>
          <a:ext cx="8208963" cy="4457700"/>
        </p:xfrm>
        <a:graphic>
          <a:graphicData uri="http://schemas.openxmlformats.org/presentationml/2006/ole">
            <mc:AlternateContent xmlns:mc="http://schemas.openxmlformats.org/markup-compatibility/2006">
              <mc:Choice xmlns:v="urn:schemas-microsoft-com:vml" Requires="v">
                <p:oleObj spid="_x0000_s10242" r:id="rId3" imgW="10196825" imgH="5536508" progId="">
                  <p:embed/>
                </p:oleObj>
              </mc:Choice>
              <mc:Fallback>
                <p:oleObj r:id="rId3" imgW="10196825" imgH="553650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196975"/>
                        <a:ext cx="8208963"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25667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457200" y="21657"/>
            <a:ext cx="8229600" cy="1143000"/>
          </a:xfrm>
        </p:spPr>
        <p:txBody>
          <a:bodyPr/>
          <a:lstStyle/>
          <a:p>
            <a:pPr eaLnBrk="1" hangingPunct="1"/>
            <a:r>
              <a:rPr lang="en-US" altLang="en-US" dirty="0" smtClean="0"/>
              <a:t>Search examples</a:t>
            </a:r>
          </a:p>
        </p:txBody>
      </p:sp>
      <p:sp>
        <p:nvSpPr>
          <p:cNvPr id="30723" name="Rectangle 3"/>
          <p:cNvSpPr>
            <a:spLocks noGrp="1" noChangeArrowheads="1"/>
          </p:cNvSpPr>
          <p:nvPr>
            <p:ph type="body" sz="half" idx="4294967295"/>
          </p:nvPr>
        </p:nvSpPr>
        <p:spPr>
          <a:xfrm>
            <a:off x="354012" y="710406"/>
            <a:ext cx="8789988" cy="865187"/>
          </a:xfrm>
        </p:spPr>
        <p:txBody>
          <a:bodyPr/>
          <a:lstStyle/>
          <a:p>
            <a:pPr eaLnBrk="1" hangingPunct="1"/>
            <a:endParaRPr lang="en-US" altLang="en-US" sz="2000" dirty="0" smtClean="0"/>
          </a:p>
          <a:p>
            <a:pPr eaLnBrk="1" hangingPunct="1"/>
            <a:r>
              <a:rPr lang="en-US" altLang="en-US" sz="2000" dirty="0" smtClean="0"/>
              <a:t>Patent documents containing Novartis as inventor and published in 2010</a:t>
            </a:r>
            <a:endParaRPr lang="en-US" altLang="en-US" sz="2000" dirty="0"/>
          </a:p>
          <a:p>
            <a:pPr eaLnBrk="1" hangingPunct="1"/>
            <a:endParaRPr lang="en-US" altLang="en-US" sz="2000" dirty="0" smtClean="0"/>
          </a:p>
          <a:p>
            <a:pPr eaLnBrk="1" hangingPunct="1"/>
            <a:endParaRPr lang="en-US" altLang="en-US" sz="2000" dirty="0"/>
          </a:p>
          <a:p>
            <a:pPr eaLnBrk="1" hangingPunct="1"/>
            <a:endParaRPr lang="en-US" altLang="en-US" sz="2000" dirty="0" smtClean="0"/>
          </a:p>
          <a:p>
            <a:pPr eaLnBrk="1" hangingPunct="1"/>
            <a:endParaRPr lang="en-US" altLang="en-US" sz="2000" dirty="0"/>
          </a:p>
          <a:p>
            <a:pPr eaLnBrk="1" hangingPunct="1"/>
            <a:endParaRPr lang="en-US" altLang="en-US" sz="2000" dirty="0" smtClean="0"/>
          </a:p>
          <a:p>
            <a:pPr eaLnBrk="1" hangingPunct="1"/>
            <a:endParaRPr lang="en-US" altLang="en-US" sz="2000" dirty="0" smtClean="0"/>
          </a:p>
          <a:p>
            <a:pPr eaLnBrk="1" hangingPunct="1"/>
            <a:endParaRPr lang="en-US" altLang="en-US" sz="2000" dirty="0"/>
          </a:p>
          <a:p>
            <a:pPr eaLnBrk="1" hangingPunct="1"/>
            <a:endParaRPr lang="en-US" altLang="en-US" sz="2000" dirty="0" smtClean="0"/>
          </a:p>
          <a:p>
            <a:pPr eaLnBrk="1" hangingPunct="1"/>
            <a:endParaRPr lang="en-US" altLang="en-US" sz="2000" dirty="0" smtClean="0"/>
          </a:p>
          <a:p>
            <a:pPr eaLnBrk="1" hangingPunct="1"/>
            <a:endParaRPr lang="en-US" altLang="en-US" sz="2000" dirty="0"/>
          </a:p>
          <a:p>
            <a:pPr eaLnBrk="1" hangingPunct="1"/>
            <a:endParaRPr lang="en-US" altLang="en-US" sz="2000" dirty="0" smtClean="0"/>
          </a:p>
          <a:p>
            <a:pPr eaLnBrk="1" hangingPunct="1"/>
            <a:r>
              <a:rPr lang="en-US" altLang="en-US" sz="2000" dirty="0" smtClean="0"/>
              <a:t>Patent documents without an IPC code </a:t>
            </a:r>
          </a:p>
        </p:txBody>
      </p:sp>
      <p:graphicFrame>
        <p:nvGraphicFramePr>
          <p:cNvPr id="30724" name="Object 4"/>
          <p:cNvGraphicFramePr>
            <a:graphicFrameLocks noGrp="1" noChangeAspect="1"/>
          </p:cNvGraphicFramePr>
          <p:nvPr>
            <p:ph sz="half" idx="4294967295"/>
            <p:extLst>
              <p:ext uri="{D42A27DB-BD31-4B8C-83A1-F6EECF244321}">
                <p14:modId xmlns:p14="http://schemas.microsoft.com/office/powerpoint/2010/main" val="1967244042"/>
              </p:ext>
            </p:extLst>
          </p:nvPr>
        </p:nvGraphicFramePr>
        <p:xfrm>
          <a:off x="533400" y="5891212"/>
          <a:ext cx="8251825" cy="966788"/>
        </p:xfrm>
        <a:graphic>
          <a:graphicData uri="http://schemas.openxmlformats.org/presentationml/2006/ole">
            <mc:AlternateContent xmlns:mc="http://schemas.openxmlformats.org/markup-compatibility/2006">
              <mc:Choice xmlns:v="urn:schemas-microsoft-com:vml" Requires="v">
                <p:oleObj spid="_x0000_s11266" r:id="rId4" imgW="8888889" imgH="1041270" progId="">
                  <p:embed/>
                </p:oleObj>
              </mc:Choice>
              <mc:Fallback>
                <p:oleObj r:id="rId4" imgW="8888889" imgH="1041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891212"/>
                        <a:ext cx="8251825"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5" name="Oval 5"/>
          <p:cNvSpPr>
            <a:spLocks noChangeArrowheads="1"/>
          </p:cNvSpPr>
          <p:nvPr/>
        </p:nvSpPr>
        <p:spPr bwMode="auto">
          <a:xfrm>
            <a:off x="533400" y="6479189"/>
            <a:ext cx="7239000" cy="360363"/>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pic>
        <p:nvPicPr>
          <p:cNvPr id="4096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425" y="1600200"/>
            <a:ext cx="6429375" cy="3493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914400" y="2209800"/>
            <a:ext cx="5715000" cy="685800"/>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3573814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r>
              <a:rPr lang="en-US" altLang="en-US" smtClean="0"/>
              <a:t>Search examples</a:t>
            </a:r>
          </a:p>
        </p:txBody>
      </p:sp>
      <p:sp>
        <p:nvSpPr>
          <p:cNvPr id="29699" name="Rectangle 3"/>
          <p:cNvSpPr>
            <a:spLocks noGrp="1" noChangeArrowheads="1"/>
          </p:cNvSpPr>
          <p:nvPr>
            <p:ph type="body" sz="half" idx="4294967295"/>
          </p:nvPr>
        </p:nvSpPr>
        <p:spPr>
          <a:xfrm>
            <a:off x="0" y="1412875"/>
            <a:ext cx="9324975" cy="5445125"/>
          </a:xfrm>
        </p:spPr>
        <p:txBody>
          <a:bodyPr/>
          <a:lstStyle/>
          <a:p>
            <a:pPr marL="0" indent="0" eaLnBrk="1" hangingPunct="1">
              <a:buNone/>
            </a:pPr>
            <a:endParaRPr lang="en-US" altLang="en-US" sz="2000" dirty="0" smtClean="0"/>
          </a:p>
          <a:p>
            <a:pPr eaLnBrk="1" hangingPunct="1"/>
            <a:r>
              <a:rPr lang="en-US" altLang="en-US" sz="2000" dirty="0" smtClean="0"/>
              <a:t>Patent documents containing microscopy with licensing availability. </a:t>
            </a:r>
          </a:p>
          <a:p>
            <a:pPr eaLnBrk="1" hangingPunct="1"/>
            <a:endParaRPr lang="en-US" altLang="en-US" sz="2000" dirty="0" smtClean="0"/>
          </a:p>
          <a:p>
            <a:pPr eaLnBrk="1" hangingPunct="1"/>
            <a:endParaRPr lang="en-US" altLang="en-US" sz="2000" dirty="0" smtClean="0"/>
          </a:p>
          <a:p>
            <a:pPr eaLnBrk="1" hangingPunct="1">
              <a:buFontTx/>
              <a:buNone/>
            </a:pPr>
            <a:endParaRPr lang="en-US" altLang="en-US" sz="2000" dirty="0" smtClean="0"/>
          </a:p>
          <a:p>
            <a:pPr eaLnBrk="1" hangingPunct="1"/>
            <a:endParaRPr lang="en-US" altLang="en-US" sz="2000" dirty="0" smtClean="0"/>
          </a:p>
          <a:p>
            <a:pPr eaLnBrk="1" hangingPunct="1">
              <a:buFontTx/>
              <a:buNone/>
            </a:pPr>
            <a:endParaRPr lang="en-US" altLang="en-US" sz="2000" dirty="0" smtClean="0"/>
          </a:p>
        </p:txBody>
      </p:sp>
      <p:pic>
        <p:nvPicPr>
          <p:cNvPr id="3994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18" y="2286000"/>
            <a:ext cx="7734300"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609600" y="5181600"/>
            <a:ext cx="4267200" cy="3048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1233576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Collection </a:t>
            </a:r>
            <a:r>
              <a:rPr lang="fr-CH" dirty="0" err="1" smtClean="0"/>
              <a:t>selection</a:t>
            </a:r>
            <a:endParaRPr lang="en-US"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8" y="1252538"/>
            <a:ext cx="7820025"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7" y="4572000"/>
            <a:ext cx="7972425"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581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Stemming</a:t>
            </a:r>
          </a:p>
        </p:txBody>
      </p:sp>
      <p:sp>
        <p:nvSpPr>
          <p:cNvPr id="31747" name="Rectangle 3"/>
          <p:cNvSpPr>
            <a:spLocks noGrp="1" noChangeArrowheads="1"/>
          </p:cNvSpPr>
          <p:nvPr>
            <p:ph type="body" idx="1"/>
          </p:nvPr>
        </p:nvSpPr>
        <p:spPr/>
        <p:txBody>
          <a:bodyPr/>
          <a:lstStyle/>
          <a:p>
            <a:pPr eaLnBrk="1" hangingPunct="1">
              <a:buFontTx/>
              <a:buNone/>
            </a:pPr>
            <a:r>
              <a:rPr lang="fr-CH" altLang="en-US" smtClean="0"/>
              <a:t>Process that removes common ending from words by English Snowball </a:t>
            </a:r>
            <a:r>
              <a:rPr lang="en-US" altLang="en-US" smtClean="0"/>
              <a:t>algorithm</a:t>
            </a:r>
          </a:p>
          <a:p>
            <a:pPr eaLnBrk="1" hangingPunct="1">
              <a:buFontTx/>
              <a:buNone/>
            </a:pPr>
            <a:r>
              <a:rPr lang="fr-CH" altLang="en-US" smtClean="0"/>
              <a:t>	 </a:t>
            </a:r>
          </a:p>
          <a:p>
            <a:pPr eaLnBrk="1" hangingPunct="1">
              <a:buFontTx/>
              <a:buNone/>
            </a:pPr>
            <a:r>
              <a:rPr lang="fr-CH" altLang="en-US" smtClean="0"/>
              <a:t>	electric¦al = electric</a:t>
            </a:r>
          </a:p>
          <a:p>
            <a:pPr eaLnBrk="1" hangingPunct="1">
              <a:buFontTx/>
              <a:buNone/>
            </a:pPr>
            <a:r>
              <a:rPr lang="fr-CH" altLang="en-US" smtClean="0"/>
              <a:t>     electric¦ity = electric</a:t>
            </a:r>
          </a:p>
          <a:p>
            <a:pPr eaLnBrk="1" hangingPunct="1">
              <a:buFontTx/>
              <a:buNone/>
            </a:pPr>
            <a:r>
              <a:rPr lang="fr-CH" altLang="en-US" smtClean="0"/>
              <a:t>	 electron¦ics = electron   </a:t>
            </a:r>
          </a:p>
          <a:p>
            <a:pPr eaLnBrk="1" hangingPunct="1">
              <a:buFontTx/>
              <a:buNone/>
            </a:pPr>
            <a:endParaRPr lang="fr-CH" altLang="en-US" smtClean="0"/>
          </a:p>
          <a:p>
            <a:pPr eaLnBrk="1" hangingPunct="1">
              <a:buFontTx/>
              <a:buNone/>
            </a:pPr>
            <a:r>
              <a:rPr lang="fr-CH" altLang="en-US" smtClean="0"/>
              <a:t>More accurate results than wildcards:</a:t>
            </a:r>
          </a:p>
          <a:p>
            <a:pPr eaLnBrk="1" hangingPunct="1">
              <a:buFontTx/>
              <a:buNone/>
            </a:pPr>
            <a:r>
              <a:rPr lang="fr-CH" altLang="en-US" smtClean="0"/>
              <a:t> elect*             electoral, etc.</a:t>
            </a:r>
            <a:endParaRPr lang="en-US" altLang="en-US" smtClean="0"/>
          </a:p>
          <a:p>
            <a:pPr eaLnBrk="1" hangingPunct="1">
              <a:buFontTx/>
              <a:buNone/>
            </a:pPr>
            <a:endParaRPr lang="fr-CH" altLang="en-US" smtClean="0"/>
          </a:p>
          <a:p>
            <a:pPr eaLnBrk="1" hangingPunct="1">
              <a:buFontTx/>
              <a:buNone/>
            </a:pPr>
            <a:endParaRPr lang="en-US" altLang="en-US" smtClean="0"/>
          </a:p>
        </p:txBody>
      </p:sp>
      <p:sp>
        <p:nvSpPr>
          <p:cNvPr id="31748" name="Line 4"/>
          <p:cNvSpPr>
            <a:spLocks noChangeShapeType="1"/>
          </p:cNvSpPr>
          <p:nvPr/>
        </p:nvSpPr>
        <p:spPr bwMode="auto">
          <a:xfrm>
            <a:off x="1547813" y="5516563"/>
            <a:ext cx="6477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20775161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Interface : Advanced</a:t>
            </a:r>
          </a:p>
        </p:txBody>
      </p:sp>
      <p:sp>
        <p:nvSpPr>
          <p:cNvPr id="32771" name="Text Box 3"/>
          <p:cNvSpPr txBox="1">
            <a:spLocks noChangeArrowheads="1"/>
          </p:cNvSpPr>
          <p:nvPr/>
        </p:nvSpPr>
        <p:spPr bwMode="auto">
          <a:xfrm>
            <a:off x="1187450" y="6021388"/>
            <a:ext cx="6048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en-US" altLang="en-US"/>
              <a:t>Full flexibilities are enabled</a:t>
            </a:r>
          </a:p>
        </p:txBody>
      </p:sp>
      <p:graphicFrame>
        <p:nvGraphicFramePr>
          <p:cNvPr id="32772" name="Object 6"/>
          <p:cNvGraphicFramePr>
            <a:graphicFrameLocks noGrp="1" noChangeAspect="1"/>
          </p:cNvGraphicFramePr>
          <p:nvPr>
            <p:ph idx="1"/>
          </p:nvPr>
        </p:nvGraphicFramePr>
        <p:xfrm>
          <a:off x="179388" y="1844675"/>
          <a:ext cx="8713787" cy="2241550"/>
        </p:xfrm>
        <a:graphic>
          <a:graphicData uri="http://schemas.openxmlformats.org/presentationml/2006/ole">
            <mc:AlternateContent xmlns:mc="http://schemas.openxmlformats.org/markup-compatibility/2006">
              <mc:Choice xmlns:v="urn:schemas-microsoft-com:vml" Requires="v">
                <p:oleObj spid="_x0000_s12290" r:id="rId3" imgW="10171429" imgH="2615873" progId="">
                  <p:embed/>
                </p:oleObj>
              </mc:Choice>
              <mc:Fallback>
                <p:oleObj r:id="rId3" imgW="10171429" imgH="261587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844675"/>
                        <a:ext cx="8713787" cy="224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42525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fr-CH"/>
              <a:t>To help </a:t>
            </a:r>
            <a:r>
              <a:rPr lang="en-US"/>
              <a:t>you</a:t>
            </a:r>
            <a:r>
              <a:rPr lang="fr-CH"/>
              <a:t> fine-tune </a:t>
            </a:r>
            <a:r>
              <a:rPr lang="en-US"/>
              <a:t>your search</a:t>
            </a:r>
          </a:p>
        </p:txBody>
      </p:sp>
      <p:sp>
        <p:nvSpPr>
          <p:cNvPr id="18435" name="Rectangle 3"/>
          <p:cNvSpPr>
            <a:spLocks noGrp="1" noChangeArrowheads="1"/>
          </p:cNvSpPr>
          <p:nvPr>
            <p:ph type="body" idx="1"/>
          </p:nvPr>
        </p:nvSpPr>
        <p:spPr/>
        <p:txBody>
          <a:bodyPr/>
          <a:lstStyle/>
          <a:p>
            <a:pPr>
              <a:buFontTx/>
              <a:buNone/>
            </a:pPr>
            <a:endParaRPr lang="fr-CH"/>
          </a:p>
          <a:p>
            <a:r>
              <a:rPr lang="en-US"/>
              <a:t>1. Boolean operators</a:t>
            </a:r>
          </a:p>
          <a:p>
            <a:r>
              <a:rPr lang="en-US"/>
              <a:t>2. Proximity operators</a:t>
            </a:r>
          </a:p>
          <a:p>
            <a:r>
              <a:rPr lang="en-US"/>
              <a:t>3. Field codes</a:t>
            </a:r>
          </a:p>
          <a:p>
            <a:r>
              <a:rPr lang="en-US"/>
              <a:t>4 .Stemming/wildcard/fuzzy searches</a:t>
            </a:r>
          </a:p>
          <a:p>
            <a:r>
              <a:rPr lang="en-US"/>
              <a:t>5. Grouping/nesting</a:t>
            </a:r>
          </a:p>
          <a:p>
            <a:r>
              <a:rPr lang="en-US"/>
              <a:t>6. Date searches</a:t>
            </a:r>
          </a:p>
          <a:p>
            <a:pPr>
              <a:buFontTx/>
              <a:buNone/>
            </a:pPr>
            <a:endParaRPr lang="en-US"/>
          </a:p>
          <a:p>
            <a:pPr>
              <a:buFontTx/>
              <a:buNone/>
            </a:pPr>
            <a:endParaRPr lang="en-US"/>
          </a:p>
        </p:txBody>
      </p:sp>
    </p:spTree>
    <p:extLst>
      <p:ext uri="{BB962C8B-B14F-4D97-AF65-F5344CB8AC3E}">
        <p14:creationId xmlns:p14="http://schemas.microsoft.com/office/powerpoint/2010/main" val="23993177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menu</a:t>
            </a:r>
            <a:endParaRPr lang="en-US" dirty="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429183" cy="298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06151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pPr eaLnBrk="1" hangingPunct="1"/>
            <a:r>
              <a:rPr lang="en-US" altLang="en-US" sz="3200" smtClean="0"/>
              <a:t>Search examples: field code, Boolean and range operator</a:t>
            </a:r>
          </a:p>
        </p:txBody>
      </p:sp>
      <p:sp>
        <p:nvSpPr>
          <p:cNvPr id="33795" name="Rectangle 3"/>
          <p:cNvSpPr>
            <a:spLocks noGrp="1" noChangeArrowheads="1"/>
          </p:cNvSpPr>
          <p:nvPr>
            <p:ph type="body" idx="4294967295"/>
          </p:nvPr>
        </p:nvSpPr>
        <p:spPr>
          <a:xfrm>
            <a:off x="457200" y="1196975"/>
            <a:ext cx="8229600" cy="4929188"/>
          </a:xfrm>
        </p:spPr>
        <p:txBody>
          <a:bodyPr/>
          <a:lstStyle/>
          <a:p>
            <a:pPr eaLnBrk="1" hangingPunct="1">
              <a:lnSpc>
                <a:spcPct val="80000"/>
              </a:lnSpc>
              <a:buFontTx/>
              <a:buNone/>
            </a:pPr>
            <a:r>
              <a:rPr lang="en-US" altLang="en-US" sz="2000" dirty="0" smtClean="0"/>
              <a:t>    </a:t>
            </a:r>
          </a:p>
          <a:p>
            <a:pPr eaLnBrk="1" hangingPunct="1">
              <a:lnSpc>
                <a:spcPct val="80000"/>
              </a:lnSpc>
              <a:buFontTx/>
              <a:buNone/>
            </a:pPr>
            <a:r>
              <a:rPr lang="en-US" altLang="en-US" sz="2000" dirty="0" smtClean="0"/>
              <a:t>    Inventions made by </a:t>
            </a:r>
            <a:r>
              <a:rPr lang="en-US" altLang="en-US" sz="2000" u="sng" dirty="0" smtClean="0"/>
              <a:t>Steve Jobs</a:t>
            </a:r>
            <a:r>
              <a:rPr lang="en-US" altLang="en-US" sz="2000" dirty="0" smtClean="0"/>
              <a:t> published during the period </a:t>
            </a:r>
            <a:r>
              <a:rPr lang="en-US" altLang="en-US" sz="2000" u="sng" dirty="0" smtClean="0"/>
              <a:t>from 2007 to 2009</a:t>
            </a:r>
            <a:r>
              <a:rPr lang="en-US" altLang="en-US" sz="2000" dirty="0" smtClean="0"/>
              <a:t> comprising the keyword </a:t>
            </a:r>
            <a:r>
              <a:rPr lang="ja-JP" altLang="en-US" sz="2000" dirty="0" smtClean="0">
                <a:ea typeface="MS PGothic" pitchFamily="34" charset="-128"/>
              </a:rPr>
              <a:t>“</a:t>
            </a:r>
            <a:r>
              <a:rPr lang="en-US" altLang="ja-JP" sz="2000" u="sng" dirty="0" smtClean="0">
                <a:ea typeface="MS PGothic" pitchFamily="34" charset="-128"/>
              </a:rPr>
              <a:t>touch</a:t>
            </a:r>
            <a:r>
              <a:rPr lang="ja-JP" altLang="en-US" sz="2000" dirty="0" smtClean="0">
                <a:ea typeface="MS PGothic" pitchFamily="34" charset="-128"/>
              </a:rPr>
              <a:t>”</a:t>
            </a:r>
            <a:r>
              <a:rPr lang="en-US" altLang="ja-JP" sz="2000" dirty="0" smtClean="0">
                <a:ea typeface="MS PGothic" pitchFamily="34" charset="-128"/>
              </a:rPr>
              <a:t> in the description.</a:t>
            </a:r>
          </a:p>
          <a:p>
            <a:pPr eaLnBrk="1" hangingPunct="1">
              <a:lnSpc>
                <a:spcPct val="80000"/>
              </a:lnSpc>
              <a:buFontTx/>
              <a:buNone/>
            </a:pPr>
            <a:endParaRPr lang="en-US" altLang="en-US" sz="2000" dirty="0" smtClean="0"/>
          </a:p>
          <a:p>
            <a:pPr eaLnBrk="1" hangingPunct="1">
              <a:lnSpc>
                <a:spcPct val="80000"/>
              </a:lnSpc>
              <a:buFontTx/>
              <a:buNone/>
            </a:pPr>
            <a:endParaRPr lang="en-US" altLang="en-US" sz="2000" dirty="0" smtClean="0"/>
          </a:p>
          <a:p>
            <a:pPr eaLnBrk="1" hangingPunct="1">
              <a:lnSpc>
                <a:spcPct val="80000"/>
              </a:lnSpc>
              <a:buFontTx/>
              <a:buNone/>
            </a:pPr>
            <a:r>
              <a:rPr lang="en-US" altLang="en-US" sz="1600" dirty="0" smtClean="0"/>
              <a:t>       </a:t>
            </a:r>
            <a:r>
              <a:rPr lang="en-US" altLang="en-US" sz="2200" dirty="0" smtClean="0"/>
              <a:t>IN:(Jobs) AND </a:t>
            </a:r>
            <a:r>
              <a:rPr lang="en-US" altLang="en-US" sz="2200" dirty="0" smtClean="0"/>
              <a:t>DP:[</a:t>
            </a:r>
            <a:r>
              <a:rPr lang="en-US" altLang="en-US" sz="2200" dirty="0" smtClean="0"/>
              <a:t>2007 TO 2009] AND EN_DE:(touch)</a:t>
            </a:r>
          </a:p>
          <a:p>
            <a:pPr eaLnBrk="1" hangingPunct="1">
              <a:lnSpc>
                <a:spcPct val="80000"/>
              </a:lnSpc>
              <a:buFontTx/>
              <a:buNone/>
            </a:pPr>
            <a:endParaRPr lang="en-US" altLang="en-US" sz="2200" dirty="0" smtClean="0"/>
          </a:p>
          <a:p>
            <a:pPr eaLnBrk="1" hangingPunct="1">
              <a:lnSpc>
                <a:spcPct val="80000"/>
              </a:lnSpc>
              <a:buFontTx/>
              <a:buNone/>
            </a:pPr>
            <a:endParaRPr lang="en-US" altLang="en-US" sz="2200" dirty="0" smtClean="0"/>
          </a:p>
          <a:p>
            <a:pPr eaLnBrk="1" hangingPunct="1">
              <a:lnSpc>
                <a:spcPct val="80000"/>
              </a:lnSpc>
            </a:pPr>
            <a:r>
              <a:rPr lang="en-US" altLang="en-US" sz="1600" dirty="0" smtClean="0"/>
              <a:t>This search query uses </a:t>
            </a:r>
            <a:r>
              <a:rPr lang="en-US" altLang="en-US" sz="1600" b="1" dirty="0" smtClean="0"/>
              <a:t>field codes</a:t>
            </a:r>
            <a:r>
              <a:rPr lang="en-US" altLang="en-US" sz="1600" dirty="0" smtClean="0"/>
              <a:t>, a </a:t>
            </a:r>
            <a:r>
              <a:rPr lang="en-US" altLang="en-US" sz="1600" b="1" dirty="0" smtClean="0"/>
              <a:t>Boolean operator</a:t>
            </a:r>
            <a:r>
              <a:rPr lang="en-US" altLang="en-US" sz="1600" dirty="0" smtClean="0"/>
              <a:t>, and a </a:t>
            </a:r>
            <a:r>
              <a:rPr lang="en-US" altLang="en-US" sz="1600" b="1" dirty="0" smtClean="0"/>
              <a:t>range operator</a:t>
            </a:r>
            <a:r>
              <a:rPr lang="en-US" altLang="en-US" sz="1600" dirty="0" smtClean="0"/>
              <a:t>.</a:t>
            </a:r>
          </a:p>
          <a:p>
            <a:pPr eaLnBrk="1" hangingPunct="1">
              <a:lnSpc>
                <a:spcPct val="80000"/>
              </a:lnSpc>
            </a:pPr>
            <a:r>
              <a:rPr lang="en-US" altLang="en-US" sz="1600" dirty="0" smtClean="0"/>
              <a:t>The field codes are </a:t>
            </a:r>
            <a:r>
              <a:rPr lang="en-US" altLang="en-US" sz="1600" b="1" dirty="0" smtClean="0"/>
              <a:t>IN</a:t>
            </a:r>
            <a:r>
              <a:rPr lang="en-US" altLang="en-US" sz="1600" dirty="0" smtClean="0"/>
              <a:t> for inventor, </a:t>
            </a:r>
            <a:r>
              <a:rPr lang="en-US" altLang="en-US" sz="1600" b="1" dirty="0" smtClean="0"/>
              <a:t>DP</a:t>
            </a:r>
            <a:r>
              <a:rPr lang="en-US" altLang="en-US" sz="1600" dirty="0" smtClean="0"/>
              <a:t> </a:t>
            </a:r>
            <a:r>
              <a:rPr lang="en-US" altLang="en-US" sz="1600" dirty="0" smtClean="0"/>
              <a:t>for publication date, and </a:t>
            </a:r>
            <a:r>
              <a:rPr lang="en-US" altLang="en-US" sz="1600" b="1" dirty="0" smtClean="0"/>
              <a:t>EN_DE</a:t>
            </a:r>
            <a:r>
              <a:rPr lang="en-US" altLang="en-US" sz="1600" dirty="0" smtClean="0"/>
              <a:t> for English description.</a:t>
            </a:r>
          </a:p>
          <a:p>
            <a:pPr eaLnBrk="1" hangingPunct="1">
              <a:lnSpc>
                <a:spcPct val="80000"/>
              </a:lnSpc>
            </a:pPr>
            <a:r>
              <a:rPr lang="en-US" altLang="en-US" sz="1600" dirty="0" smtClean="0"/>
              <a:t>The Boolean operator </a:t>
            </a:r>
            <a:r>
              <a:rPr lang="en-US" altLang="en-US" sz="1600" b="1" dirty="0" smtClean="0"/>
              <a:t>AND</a:t>
            </a:r>
            <a:r>
              <a:rPr lang="en-US" altLang="en-US" sz="1600" dirty="0" smtClean="0"/>
              <a:t> is used to ensure that all search terms are included in the search results (i.e. that the results are for Jobs as inventor, within the given publication date range, and using the word </a:t>
            </a:r>
            <a:r>
              <a:rPr lang="ja-JP" altLang="en-US" sz="1600" dirty="0" smtClean="0">
                <a:ea typeface="MS PGothic" pitchFamily="34" charset="-128"/>
              </a:rPr>
              <a:t>“</a:t>
            </a:r>
            <a:r>
              <a:rPr lang="en-US" altLang="ja-JP" sz="1600" dirty="0" smtClean="0">
                <a:ea typeface="MS PGothic" pitchFamily="34" charset="-128"/>
              </a:rPr>
              <a:t>touch</a:t>
            </a:r>
            <a:r>
              <a:rPr lang="ja-JP" altLang="en-US" sz="1600" dirty="0" smtClean="0">
                <a:ea typeface="MS PGothic" pitchFamily="34" charset="-128"/>
              </a:rPr>
              <a:t>”</a:t>
            </a:r>
            <a:r>
              <a:rPr lang="en-US" altLang="ja-JP" sz="1600" dirty="0" smtClean="0">
                <a:ea typeface="MS PGothic" pitchFamily="34" charset="-128"/>
              </a:rPr>
              <a:t>).</a:t>
            </a:r>
          </a:p>
          <a:p>
            <a:pPr eaLnBrk="1" hangingPunct="1">
              <a:lnSpc>
                <a:spcPct val="80000"/>
              </a:lnSpc>
            </a:pPr>
            <a:r>
              <a:rPr lang="en-US" altLang="en-US" sz="1600" dirty="0" smtClean="0"/>
              <a:t>The range operator </a:t>
            </a:r>
            <a:r>
              <a:rPr lang="en-US" altLang="en-US" sz="1600" b="1" dirty="0" smtClean="0"/>
              <a:t>TO</a:t>
            </a:r>
            <a:r>
              <a:rPr lang="en-US" altLang="en-US" sz="1600" dirty="0" smtClean="0"/>
              <a:t> is used to define a range of publication date values.</a:t>
            </a:r>
          </a:p>
        </p:txBody>
      </p:sp>
      <p:sp>
        <p:nvSpPr>
          <p:cNvPr id="56324" name="Rectangle 4"/>
          <p:cNvSpPr>
            <a:spLocks noChangeArrowheads="1"/>
          </p:cNvSpPr>
          <p:nvPr/>
        </p:nvSpPr>
        <p:spPr bwMode="auto">
          <a:xfrm>
            <a:off x="935406" y="2590800"/>
            <a:ext cx="6985000" cy="576263"/>
          </a:xfrm>
          <a:prstGeom prst="rect">
            <a:avLst/>
          </a:prstGeom>
          <a:solidFill>
            <a:srgbClr val="3366FF">
              <a:alpha val="20000"/>
            </a:srgbClr>
          </a:solidFill>
          <a:ln w="158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ea typeface="MS PGothic" pitchFamily="34" charset="-128"/>
            </a:endParaRPr>
          </a:p>
        </p:txBody>
      </p:sp>
    </p:spTree>
    <p:extLst>
      <p:ext uri="{BB962C8B-B14F-4D97-AF65-F5344CB8AC3E}">
        <p14:creationId xmlns:p14="http://schemas.microsoft.com/office/powerpoint/2010/main" val="4200834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195513" y="5715000"/>
            <a:ext cx="8229600" cy="1143000"/>
          </a:xfrm>
        </p:spPr>
        <p:txBody>
          <a:bodyPr/>
          <a:lstStyle/>
          <a:p>
            <a:pPr eaLnBrk="1" hangingPunct="1"/>
            <a:r>
              <a:rPr lang="en-US" altLang="en-US" sz="3200" smtClean="0"/>
              <a:t>THE COVERAGE</a:t>
            </a:r>
            <a:br>
              <a:rPr lang="en-US" altLang="en-US" sz="3200" smtClean="0"/>
            </a:br>
            <a:endParaRPr lang="en-US" altLang="en-US" sz="3200" smtClean="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7350"/>
            <a:ext cx="9144000" cy="609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5758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Collection </a:t>
            </a:r>
            <a:r>
              <a:rPr lang="fr-CH" dirty="0" err="1" smtClean="0"/>
              <a:t>selection</a:t>
            </a:r>
            <a:endParaRPr lang="en-US"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7858125"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2770043"/>
            <a:ext cx="7839075"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801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eaLnBrk="1" hangingPunct="1"/>
            <a:r>
              <a:rPr lang="en-US" altLang="en-US" smtClean="0"/>
              <a:t>CLIR</a:t>
            </a:r>
          </a:p>
        </p:txBody>
      </p:sp>
      <p:sp>
        <p:nvSpPr>
          <p:cNvPr id="34819" name="Rectangle 3"/>
          <p:cNvSpPr>
            <a:spLocks noGrp="1" noChangeArrowheads="1"/>
          </p:cNvSpPr>
          <p:nvPr>
            <p:ph type="body" idx="4294967295"/>
          </p:nvPr>
        </p:nvSpPr>
        <p:spPr>
          <a:xfrm>
            <a:off x="457200" y="1196975"/>
            <a:ext cx="8229600" cy="4929188"/>
          </a:xfrm>
        </p:spPr>
        <p:txBody>
          <a:bodyPr/>
          <a:lstStyle/>
          <a:p>
            <a:pPr eaLnBrk="1" hangingPunct="1">
              <a:lnSpc>
                <a:spcPct val="80000"/>
              </a:lnSpc>
              <a:buFontTx/>
              <a:buNone/>
            </a:pPr>
            <a:r>
              <a:rPr lang="en-US" altLang="en-US" sz="2000" smtClean="0"/>
              <a:t>     CLIR stands for </a:t>
            </a:r>
            <a:r>
              <a:rPr lang="en-US" altLang="en-US" sz="2000" b="1" smtClean="0"/>
              <a:t>Cross Lingual Information Retrieval</a:t>
            </a:r>
            <a:r>
              <a:rPr lang="en-US" altLang="en-US" sz="2000" smtClean="0"/>
              <a:t> and will allow you to search a term or a phrase and its variants in:</a:t>
            </a:r>
          </a:p>
          <a:p>
            <a:pPr eaLnBrk="1" hangingPunct="1">
              <a:lnSpc>
                <a:spcPct val="80000"/>
              </a:lnSpc>
              <a:buFontTx/>
              <a:buNone/>
            </a:pPr>
            <a:endParaRPr lang="en-US" altLang="en-US" sz="2000" smtClean="0"/>
          </a:p>
          <a:p>
            <a:pPr eaLnBrk="1" hangingPunct="1">
              <a:lnSpc>
                <a:spcPct val="80000"/>
              </a:lnSpc>
            </a:pPr>
            <a:r>
              <a:rPr lang="en-US" altLang="en-US" sz="2000" smtClean="0"/>
              <a:t>Chinese</a:t>
            </a:r>
          </a:p>
          <a:p>
            <a:pPr eaLnBrk="1" hangingPunct="1">
              <a:lnSpc>
                <a:spcPct val="80000"/>
              </a:lnSpc>
            </a:pPr>
            <a:r>
              <a:rPr lang="en-US" altLang="en-US" sz="2000" smtClean="0"/>
              <a:t>Dutch</a:t>
            </a:r>
          </a:p>
          <a:p>
            <a:pPr eaLnBrk="1" hangingPunct="1">
              <a:lnSpc>
                <a:spcPct val="80000"/>
              </a:lnSpc>
            </a:pPr>
            <a:r>
              <a:rPr lang="en-US" altLang="en-US" sz="2000" smtClean="0"/>
              <a:t>English</a:t>
            </a:r>
          </a:p>
          <a:p>
            <a:pPr eaLnBrk="1" hangingPunct="1">
              <a:lnSpc>
                <a:spcPct val="80000"/>
              </a:lnSpc>
            </a:pPr>
            <a:r>
              <a:rPr lang="en-US" altLang="en-US" sz="2000" smtClean="0"/>
              <a:t>French</a:t>
            </a:r>
          </a:p>
          <a:p>
            <a:pPr eaLnBrk="1" hangingPunct="1">
              <a:lnSpc>
                <a:spcPct val="80000"/>
              </a:lnSpc>
            </a:pPr>
            <a:r>
              <a:rPr lang="en-US" altLang="en-US" sz="2000" smtClean="0"/>
              <a:t>German</a:t>
            </a:r>
          </a:p>
          <a:p>
            <a:pPr eaLnBrk="1" hangingPunct="1">
              <a:lnSpc>
                <a:spcPct val="80000"/>
              </a:lnSpc>
            </a:pPr>
            <a:r>
              <a:rPr lang="en-US" altLang="en-US" sz="2000" smtClean="0"/>
              <a:t>Italian</a:t>
            </a:r>
          </a:p>
          <a:p>
            <a:pPr eaLnBrk="1" hangingPunct="1">
              <a:lnSpc>
                <a:spcPct val="80000"/>
              </a:lnSpc>
            </a:pPr>
            <a:r>
              <a:rPr lang="en-US" altLang="en-US" sz="2000" smtClean="0"/>
              <a:t>Japanese</a:t>
            </a:r>
          </a:p>
          <a:p>
            <a:pPr eaLnBrk="1" hangingPunct="1">
              <a:lnSpc>
                <a:spcPct val="80000"/>
              </a:lnSpc>
            </a:pPr>
            <a:r>
              <a:rPr lang="en-US" altLang="en-US" sz="2000" smtClean="0"/>
              <a:t>Korean</a:t>
            </a:r>
          </a:p>
          <a:p>
            <a:pPr eaLnBrk="1" hangingPunct="1">
              <a:lnSpc>
                <a:spcPct val="80000"/>
              </a:lnSpc>
            </a:pPr>
            <a:r>
              <a:rPr lang="en-US" altLang="en-US" sz="2000" smtClean="0"/>
              <a:t>Portuguese</a:t>
            </a:r>
          </a:p>
          <a:p>
            <a:pPr eaLnBrk="1" hangingPunct="1">
              <a:lnSpc>
                <a:spcPct val="80000"/>
              </a:lnSpc>
            </a:pPr>
            <a:r>
              <a:rPr lang="en-US" altLang="en-US" sz="2000" smtClean="0"/>
              <a:t>Russian</a:t>
            </a:r>
          </a:p>
          <a:p>
            <a:pPr eaLnBrk="1" hangingPunct="1">
              <a:lnSpc>
                <a:spcPct val="80000"/>
              </a:lnSpc>
            </a:pPr>
            <a:r>
              <a:rPr lang="en-US" altLang="en-US" sz="2000" smtClean="0"/>
              <a:t>Spanish and </a:t>
            </a:r>
          </a:p>
          <a:p>
            <a:pPr eaLnBrk="1" hangingPunct="1">
              <a:lnSpc>
                <a:spcPct val="80000"/>
              </a:lnSpc>
            </a:pPr>
            <a:r>
              <a:rPr lang="en-US" altLang="en-US" sz="2000" smtClean="0"/>
              <a:t>Swedish</a:t>
            </a:r>
          </a:p>
        </p:txBody>
      </p:sp>
    </p:spTree>
    <p:extLst>
      <p:ext uri="{BB962C8B-B14F-4D97-AF65-F5344CB8AC3E}">
        <p14:creationId xmlns:p14="http://schemas.microsoft.com/office/powerpoint/2010/main" val="36224594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pPr eaLnBrk="1" hangingPunct="1"/>
            <a:r>
              <a:rPr lang="en-US" altLang="en-US" smtClean="0"/>
              <a:t>CLIR: the interface</a:t>
            </a:r>
          </a:p>
        </p:txBody>
      </p:sp>
      <p:graphicFrame>
        <p:nvGraphicFramePr>
          <p:cNvPr id="35843" name="Object 4"/>
          <p:cNvGraphicFramePr>
            <a:graphicFrameLocks noGrp="1" noChangeAspect="1"/>
          </p:cNvGraphicFramePr>
          <p:nvPr>
            <p:ph idx="4294967295"/>
          </p:nvPr>
        </p:nvGraphicFramePr>
        <p:xfrm>
          <a:off x="611188" y="1412875"/>
          <a:ext cx="7234237" cy="4511675"/>
        </p:xfrm>
        <a:graphic>
          <a:graphicData uri="http://schemas.openxmlformats.org/presentationml/2006/ole">
            <mc:AlternateContent xmlns:mc="http://schemas.openxmlformats.org/markup-compatibility/2006">
              <mc:Choice xmlns:v="urn:schemas-microsoft-com:vml" Requires="v">
                <p:oleObj spid="_x0000_s13314" r:id="rId4" imgW="10120635" imgH="6311111" progId="">
                  <p:embed/>
                </p:oleObj>
              </mc:Choice>
              <mc:Fallback>
                <p:oleObj r:id="rId4" imgW="10120635" imgH="631111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412875"/>
                        <a:ext cx="7234237"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524" name="AutoShape 4"/>
          <p:cNvSpPr>
            <a:spLocks noChangeArrowheads="1"/>
          </p:cNvSpPr>
          <p:nvPr/>
        </p:nvSpPr>
        <p:spPr bwMode="auto">
          <a:xfrm>
            <a:off x="4067175" y="3500438"/>
            <a:ext cx="1009650" cy="288925"/>
          </a:xfrm>
          <a:prstGeom prst="leftArrow">
            <a:avLst>
              <a:gd name="adj1" fmla="val 50000"/>
              <a:gd name="adj2" fmla="val 87363"/>
            </a:avLst>
          </a:prstGeom>
          <a:solidFill>
            <a:srgbClr val="FF00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sp>
        <p:nvSpPr>
          <p:cNvPr id="107525" name="AutoShape 5"/>
          <p:cNvSpPr>
            <a:spLocks noChangeArrowheads="1"/>
          </p:cNvSpPr>
          <p:nvPr/>
        </p:nvSpPr>
        <p:spPr bwMode="auto">
          <a:xfrm>
            <a:off x="3059113" y="4149725"/>
            <a:ext cx="1009650" cy="288925"/>
          </a:xfrm>
          <a:prstGeom prst="leftArrow">
            <a:avLst>
              <a:gd name="adj1" fmla="val 50000"/>
              <a:gd name="adj2" fmla="val 87363"/>
            </a:avLst>
          </a:prstGeom>
          <a:solidFill>
            <a:srgbClr val="FF00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sp>
        <p:nvSpPr>
          <p:cNvPr id="107526" name="AutoShape 6"/>
          <p:cNvSpPr>
            <a:spLocks noChangeArrowheads="1"/>
          </p:cNvSpPr>
          <p:nvPr/>
        </p:nvSpPr>
        <p:spPr bwMode="auto">
          <a:xfrm>
            <a:off x="3059113" y="4437063"/>
            <a:ext cx="1009650" cy="288925"/>
          </a:xfrm>
          <a:prstGeom prst="leftArrow">
            <a:avLst>
              <a:gd name="adj1" fmla="val 50000"/>
              <a:gd name="adj2" fmla="val 87363"/>
            </a:avLst>
          </a:prstGeom>
          <a:solidFill>
            <a:srgbClr val="FF00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sp>
        <p:nvSpPr>
          <p:cNvPr id="107527" name="AutoShape 7"/>
          <p:cNvSpPr>
            <a:spLocks noChangeArrowheads="1"/>
          </p:cNvSpPr>
          <p:nvPr/>
        </p:nvSpPr>
        <p:spPr bwMode="auto">
          <a:xfrm rot="5400000">
            <a:off x="2698751" y="5589587"/>
            <a:ext cx="1009650" cy="288925"/>
          </a:xfrm>
          <a:prstGeom prst="leftArrow">
            <a:avLst>
              <a:gd name="adj1" fmla="val 50000"/>
              <a:gd name="adj2" fmla="val 87363"/>
            </a:avLst>
          </a:prstGeom>
          <a:solidFill>
            <a:srgbClr val="FF00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spTree>
    <p:extLst>
      <p:ext uri="{BB962C8B-B14F-4D97-AF65-F5344CB8AC3E}">
        <p14:creationId xmlns:p14="http://schemas.microsoft.com/office/powerpoint/2010/main" val="229251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524"/>
                                        </p:tgtEl>
                                        <p:attrNameLst>
                                          <p:attrName>style.visibility</p:attrName>
                                        </p:attrNameLst>
                                      </p:cBhvr>
                                      <p:to>
                                        <p:strVal val="visible"/>
                                      </p:to>
                                    </p:set>
                                    <p:anim calcmode="lin" valueType="num">
                                      <p:cBhvr additive="base">
                                        <p:cTn id="7" dur="500" fill="hold"/>
                                        <p:tgtEl>
                                          <p:spTgt spid="107524"/>
                                        </p:tgtEl>
                                        <p:attrNameLst>
                                          <p:attrName>ppt_x</p:attrName>
                                        </p:attrNameLst>
                                      </p:cBhvr>
                                      <p:tavLst>
                                        <p:tav tm="0">
                                          <p:val>
                                            <p:strVal val="#ppt_x"/>
                                          </p:val>
                                        </p:tav>
                                        <p:tav tm="100000">
                                          <p:val>
                                            <p:strVal val="#ppt_x"/>
                                          </p:val>
                                        </p:tav>
                                      </p:tavLst>
                                    </p:anim>
                                    <p:anim calcmode="lin" valueType="num">
                                      <p:cBhvr additive="base">
                                        <p:cTn id="8" dur="500" fill="hold"/>
                                        <p:tgtEl>
                                          <p:spTgt spid="1075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7525"/>
                                        </p:tgtEl>
                                        <p:attrNameLst>
                                          <p:attrName>style.visibility</p:attrName>
                                        </p:attrNameLst>
                                      </p:cBhvr>
                                      <p:to>
                                        <p:strVal val="visible"/>
                                      </p:to>
                                    </p:set>
                                    <p:anim calcmode="lin" valueType="num">
                                      <p:cBhvr additive="base">
                                        <p:cTn id="13" dur="500" fill="hold"/>
                                        <p:tgtEl>
                                          <p:spTgt spid="107525"/>
                                        </p:tgtEl>
                                        <p:attrNameLst>
                                          <p:attrName>ppt_x</p:attrName>
                                        </p:attrNameLst>
                                      </p:cBhvr>
                                      <p:tavLst>
                                        <p:tav tm="0">
                                          <p:val>
                                            <p:strVal val="#ppt_x"/>
                                          </p:val>
                                        </p:tav>
                                        <p:tav tm="100000">
                                          <p:val>
                                            <p:strVal val="#ppt_x"/>
                                          </p:val>
                                        </p:tav>
                                      </p:tavLst>
                                    </p:anim>
                                    <p:anim calcmode="lin" valueType="num">
                                      <p:cBhvr additive="base">
                                        <p:cTn id="14" dur="500" fill="hold"/>
                                        <p:tgtEl>
                                          <p:spTgt spid="10752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7526"/>
                                        </p:tgtEl>
                                        <p:attrNameLst>
                                          <p:attrName>style.visibility</p:attrName>
                                        </p:attrNameLst>
                                      </p:cBhvr>
                                      <p:to>
                                        <p:strVal val="visible"/>
                                      </p:to>
                                    </p:set>
                                    <p:anim calcmode="lin" valueType="num">
                                      <p:cBhvr additive="base">
                                        <p:cTn id="19" dur="500" fill="hold"/>
                                        <p:tgtEl>
                                          <p:spTgt spid="107526"/>
                                        </p:tgtEl>
                                        <p:attrNameLst>
                                          <p:attrName>ppt_x</p:attrName>
                                        </p:attrNameLst>
                                      </p:cBhvr>
                                      <p:tavLst>
                                        <p:tav tm="0">
                                          <p:val>
                                            <p:strVal val="#ppt_x"/>
                                          </p:val>
                                        </p:tav>
                                        <p:tav tm="100000">
                                          <p:val>
                                            <p:strVal val="#ppt_x"/>
                                          </p:val>
                                        </p:tav>
                                      </p:tavLst>
                                    </p:anim>
                                    <p:anim calcmode="lin" valueType="num">
                                      <p:cBhvr additive="base">
                                        <p:cTn id="20" dur="500" fill="hold"/>
                                        <p:tgtEl>
                                          <p:spTgt spid="10752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7527"/>
                                        </p:tgtEl>
                                        <p:attrNameLst>
                                          <p:attrName>style.visibility</p:attrName>
                                        </p:attrNameLst>
                                      </p:cBhvr>
                                      <p:to>
                                        <p:strVal val="visible"/>
                                      </p:to>
                                    </p:set>
                                    <p:anim calcmode="lin" valueType="num">
                                      <p:cBhvr additive="base">
                                        <p:cTn id="25" dur="500" fill="hold"/>
                                        <p:tgtEl>
                                          <p:spTgt spid="107527"/>
                                        </p:tgtEl>
                                        <p:attrNameLst>
                                          <p:attrName>ppt_x</p:attrName>
                                        </p:attrNameLst>
                                      </p:cBhvr>
                                      <p:tavLst>
                                        <p:tav tm="0">
                                          <p:val>
                                            <p:strVal val="#ppt_x"/>
                                          </p:val>
                                        </p:tav>
                                        <p:tav tm="100000">
                                          <p:val>
                                            <p:strVal val="#ppt_x"/>
                                          </p:val>
                                        </p:tav>
                                      </p:tavLst>
                                    </p:anim>
                                    <p:anim calcmode="lin" valueType="num">
                                      <p:cBhvr additive="base">
                                        <p:cTn id="26" dur="500" fill="hold"/>
                                        <p:tgtEl>
                                          <p:spTgt spid="1075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animBg="1"/>
      <p:bldP spid="107525" grpId="0" animBg="1"/>
      <p:bldP spid="107526" grpId="0" animBg="1"/>
      <p:bldP spid="10752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pPr eaLnBrk="1" hangingPunct="1"/>
            <a:r>
              <a:rPr lang="en-US" altLang="en-US" smtClean="0"/>
              <a:t>CLIR: precision vs recall</a:t>
            </a:r>
          </a:p>
        </p:txBody>
      </p:sp>
      <p:pic>
        <p:nvPicPr>
          <p:cNvPr id="78852" name="Picture 4"/>
          <p:cNvPicPr>
            <a:picLocks noGrp="1" noChangeAspect="1" noChangeArrowheads="1"/>
          </p:cNvPicPr>
          <p:nvPr>
            <p:ph type="body" idx="4294967295"/>
          </p:nvPr>
        </p:nvPicPr>
        <p:blipFill>
          <a:blip r:embed="rId2"/>
          <a:srcRect/>
          <a:stretch>
            <a:fillRect/>
          </a:stretch>
        </p:blipFill>
        <p:spPr>
          <a:xfrm>
            <a:off x="1116013" y="1095375"/>
            <a:ext cx="6911975" cy="5762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34456984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pPr eaLnBrk="1" hangingPunct="1"/>
            <a:r>
              <a:rPr lang="en-US" altLang="en-US" smtClean="0"/>
              <a:t>Example: precision</a:t>
            </a:r>
          </a:p>
        </p:txBody>
      </p:sp>
      <p:graphicFrame>
        <p:nvGraphicFramePr>
          <p:cNvPr id="37891" name="Object 7"/>
          <p:cNvGraphicFramePr>
            <a:graphicFrameLocks noGrp="1" noChangeAspect="1"/>
          </p:cNvGraphicFramePr>
          <p:nvPr>
            <p:ph sz="half" idx="4294967295"/>
          </p:nvPr>
        </p:nvGraphicFramePr>
        <p:xfrm>
          <a:off x="1403350" y="1196975"/>
          <a:ext cx="5551488" cy="3454400"/>
        </p:xfrm>
        <a:graphic>
          <a:graphicData uri="http://schemas.openxmlformats.org/presentationml/2006/ole">
            <mc:AlternateContent xmlns:mc="http://schemas.openxmlformats.org/markup-compatibility/2006">
              <mc:Choice xmlns:v="urn:schemas-microsoft-com:vml" Requires="v">
                <p:oleObj spid="_x0000_s14338" r:id="rId3" imgW="6717460" imgH="4177778" progId="">
                  <p:embed/>
                </p:oleObj>
              </mc:Choice>
              <mc:Fallback>
                <p:oleObj r:id="rId3" imgW="6717460" imgH="417777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196975"/>
                        <a:ext cx="5551488" cy="345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2" name="Object 13"/>
          <p:cNvGraphicFramePr>
            <a:graphicFrameLocks noGrp="1" noChangeAspect="1"/>
          </p:cNvGraphicFramePr>
          <p:nvPr>
            <p:ph sz="half" idx="4294967295"/>
          </p:nvPr>
        </p:nvGraphicFramePr>
        <p:xfrm>
          <a:off x="395288" y="5373688"/>
          <a:ext cx="8497887" cy="1211262"/>
        </p:xfrm>
        <a:graphic>
          <a:graphicData uri="http://schemas.openxmlformats.org/presentationml/2006/ole">
            <mc:AlternateContent xmlns:mc="http://schemas.openxmlformats.org/markup-compatibility/2006">
              <mc:Choice xmlns:v="urn:schemas-microsoft-com:vml" Requires="v">
                <p:oleObj spid="_x0000_s14339" r:id="rId5" imgW="9955556" imgH="1422222" progId="">
                  <p:embed/>
                </p:oleObj>
              </mc:Choice>
              <mc:Fallback>
                <p:oleObj r:id="rId5" imgW="9955556" imgH="1422222" progId="">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5373688"/>
                        <a:ext cx="8497887" cy="121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9392197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pPr eaLnBrk="1" hangingPunct="1"/>
            <a:r>
              <a:rPr lang="en-US" altLang="en-US" smtClean="0"/>
              <a:t>Example: recall</a:t>
            </a:r>
          </a:p>
        </p:txBody>
      </p:sp>
      <p:graphicFrame>
        <p:nvGraphicFramePr>
          <p:cNvPr id="38915" name="Object 4"/>
          <p:cNvGraphicFramePr>
            <a:graphicFrameLocks noGrp="1" noChangeAspect="1"/>
          </p:cNvGraphicFramePr>
          <p:nvPr>
            <p:ph sz="half" idx="4294967295"/>
          </p:nvPr>
        </p:nvGraphicFramePr>
        <p:xfrm>
          <a:off x="900113" y="1125538"/>
          <a:ext cx="5046662" cy="3084512"/>
        </p:xfrm>
        <a:graphic>
          <a:graphicData uri="http://schemas.openxmlformats.org/presentationml/2006/ole">
            <mc:AlternateContent xmlns:mc="http://schemas.openxmlformats.org/markup-compatibility/2006">
              <mc:Choice xmlns:v="urn:schemas-microsoft-com:vml" Requires="v">
                <p:oleObj spid="_x0000_s15362" r:id="rId3" imgW="6692063" imgH="4088889" progId="">
                  <p:embed/>
                </p:oleObj>
              </mc:Choice>
              <mc:Fallback>
                <p:oleObj r:id="rId3" imgW="6692063" imgH="408888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125538"/>
                        <a:ext cx="5046662" cy="308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6" name="Object 6"/>
          <p:cNvGraphicFramePr>
            <a:graphicFrameLocks noGrp="1" noChangeAspect="1"/>
          </p:cNvGraphicFramePr>
          <p:nvPr>
            <p:ph sz="half" idx="4294967295"/>
          </p:nvPr>
        </p:nvGraphicFramePr>
        <p:xfrm>
          <a:off x="2051050" y="4365625"/>
          <a:ext cx="6696075" cy="2379663"/>
        </p:xfrm>
        <a:graphic>
          <a:graphicData uri="http://schemas.openxmlformats.org/presentationml/2006/ole">
            <mc:AlternateContent xmlns:mc="http://schemas.openxmlformats.org/markup-compatibility/2006">
              <mc:Choice xmlns:v="urn:schemas-microsoft-com:vml" Requires="v">
                <p:oleObj spid="_x0000_s15363" r:id="rId5" imgW="10044444" imgH="3568254" progId="">
                  <p:embed/>
                </p:oleObj>
              </mc:Choice>
              <mc:Fallback>
                <p:oleObj r:id="rId5" imgW="10044444" imgH="3568254"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4365625"/>
                        <a:ext cx="6696075" cy="237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81344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p:txBody>
          <a:bodyPr/>
          <a:lstStyle/>
          <a:p>
            <a:pPr eaLnBrk="1" hangingPunct="1"/>
            <a:r>
              <a:rPr lang="en-US" altLang="en-US" smtClean="0"/>
              <a:t>CLIR: supervised mode</a:t>
            </a:r>
          </a:p>
        </p:txBody>
      </p:sp>
      <p:sp>
        <p:nvSpPr>
          <p:cNvPr id="39939" name="Rectangle 3"/>
          <p:cNvSpPr>
            <a:spLocks noGrp="1" noChangeArrowheads="1"/>
          </p:cNvSpPr>
          <p:nvPr>
            <p:ph type="body" idx="4294967295"/>
          </p:nvPr>
        </p:nvSpPr>
        <p:spPr/>
        <p:txBody>
          <a:bodyPr/>
          <a:lstStyle/>
          <a:p>
            <a:pPr eaLnBrk="1" hangingPunct="1"/>
            <a:r>
              <a:rPr lang="en-US" altLang="en-US" smtClean="0"/>
              <a:t>2 modes: automatic and supervised</a:t>
            </a:r>
          </a:p>
          <a:p>
            <a:pPr eaLnBrk="1" hangingPunct="1"/>
            <a:endParaRPr lang="en-US" altLang="en-US" smtClean="0"/>
          </a:p>
          <a:p>
            <a:pPr eaLnBrk="1" hangingPunct="1"/>
            <a:r>
              <a:rPr lang="en-US" altLang="en-US" smtClean="0"/>
              <a:t>Automatic: 1 step</a:t>
            </a:r>
          </a:p>
          <a:p>
            <a:pPr eaLnBrk="1" hangingPunct="1"/>
            <a:r>
              <a:rPr lang="en-US" altLang="en-US" smtClean="0"/>
              <a:t>Supervised: 4 steps</a:t>
            </a:r>
          </a:p>
        </p:txBody>
      </p:sp>
    </p:spTree>
    <p:extLst>
      <p:ext uri="{BB962C8B-B14F-4D97-AF65-F5344CB8AC3E}">
        <p14:creationId xmlns:p14="http://schemas.microsoft.com/office/powerpoint/2010/main" val="25624189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366838"/>
            <a:ext cx="8640762"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7" name="AutoShape 3"/>
          <p:cNvSpPr>
            <a:spLocks noChangeArrowheads="1"/>
          </p:cNvSpPr>
          <p:nvPr/>
        </p:nvSpPr>
        <p:spPr bwMode="auto">
          <a:xfrm>
            <a:off x="2195513" y="5589588"/>
            <a:ext cx="360362" cy="935037"/>
          </a:xfrm>
          <a:prstGeom prst="upArrow">
            <a:avLst>
              <a:gd name="adj1" fmla="val 50000"/>
              <a:gd name="adj2" fmla="val 64868"/>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ea typeface="MS PGothic" pitchFamily="34" charset="-128"/>
            </a:endParaRPr>
          </a:p>
        </p:txBody>
      </p:sp>
      <p:sp>
        <p:nvSpPr>
          <p:cNvPr id="169988" name="AutoShape 4"/>
          <p:cNvSpPr>
            <a:spLocks noChangeArrowheads="1"/>
          </p:cNvSpPr>
          <p:nvPr/>
        </p:nvSpPr>
        <p:spPr bwMode="auto">
          <a:xfrm rot="-4297700">
            <a:off x="1943893" y="2024857"/>
            <a:ext cx="576263" cy="1079500"/>
          </a:xfrm>
          <a:prstGeom prst="upArrow">
            <a:avLst>
              <a:gd name="adj1" fmla="val 50000"/>
              <a:gd name="adj2" fmla="val 46832"/>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ea typeface="MS PGothic" pitchFamily="34" charset="-128"/>
            </a:endParaRPr>
          </a:p>
        </p:txBody>
      </p:sp>
      <p:sp>
        <p:nvSpPr>
          <p:cNvPr id="40965" name="Rectangle 5"/>
          <p:cNvSpPr>
            <a:spLocks noGrp="1" noChangeArrowheads="1"/>
          </p:cNvSpPr>
          <p:nvPr>
            <p:ph type="title" idx="4294967295"/>
          </p:nvPr>
        </p:nvSpPr>
        <p:spPr>
          <a:xfrm>
            <a:off x="373063" y="149225"/>
            <a:ext cx="8229600" cy="1143000"/>
          </a:xfrm>
        </p:spPr>
        <p:txBody>
          <a:bodyPr/>
          <a:lstStyle/>
          <a:p>
            <a:pPr eaLnBrk="1" hangingPunct="1"/>
            <a:r>
              <a:rPr lang="en-US" altLang="en-US" smtClean="0">
                <a:ea typeface="Kozuka Gothic Pro H" pitchFamily="34" charset="-128"/>
              </a:rPr>
              <a:t>Automatic mode</a:t>
            </a:r>
          </a:p>
        </p:txBody>
      </p:sp>
      <p:sp>
        <p:nvSpPr>
          <p:cNvPr id="169990" name="AutoShape 6"/>
          <p:cNvSpPr>
            <a:spLocks noChangeArrowheads="1"/>
          </p:cNvSpPr>
          <p:nvPr/>
        </p:nvSpPr>
        <p:spPr bwMode="auto">
          <a:xfrm rot="-4297700">
            <a:off x="2375693" y="4761707"/>
            <a:ext cx="576263" cy="1079500"/>
          </a:xfrm>
          <a:prstGeom prst="upArrow">
            <a:avLst>
              <a:gd name="adj1" fmla="val 50000"/>
              <a:gd name="adj2" fmla="val 46832"/>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ea typeface="MS PGothic" pitchFamily="34" charset="-128"/>
            </a:endParaRPr>
          </a:p>
        </p:txBody>
      </p:sp>
    </p:spTree>
    <p:extLst>
      <p:ext uri="{BB962C8B-B14F-4D97-AF65-F5344CB8AC3E}">
        <p14:creationId xmlns:p14="http://schemas.microsoft.com/office/powerpoint/2010/main" val="3956520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9988"/>
                                        </p:tgtEl>
                                        <p:attrNameLst>
                                          <p:attrName>style.visibility</p:attrName>
                                        </p:attrNameLst>
                                      </p:cBhvr>
                                      <p:to>
                                        <p:strVal val="visible"/>
                                      </p:to>
                                    </p:set>
                                    <p:anim calcmode="lin" valueType="num">
                                      <p:cBhvr additive="base">
                                        <p:cTn id="7" dur="500" fill="hold"/>
                                        <p:tgtEl>
                                          <p:spTgt spid="169988"/>
                                        </p:tgtEl>
                                        <p:attrNameLst>
                                          <p:attrName>ppt_x</p:attrName>
                                        </p:attrNameLst>
                                      </p:cBhvr>
                                      <p:tavLst>
                                        <p:tav tm="0">
                                          <p:val>
                                            <p:strVal val="#ppt_x"/>
                                          </p:val>
                                        </p:tav>
                                        <p:tav tm="100000">
                                          <p:val>
                                            <p:strVal val="#ppt_x"/>
                                          </p:val>
                                        </p:tav>
                                      </p:tavLst>
                                    </p:anim>
                                    <p:anim calcmode="lin" valueType="num">
                                      <p:cBhvr additive="base">
                                        <p:cTn id="8" dur="500" fill="hold"/>
                                        <p:tgtEl>
                                          <p:spTgt spid="16998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xit" presetSubtype="0" fill="hold" grpId="1" nodeType="clickEffect">
                                  <p:stCondLst>
                                    <p:cond delay="0"/>
                                  </p:stCondLst>
                                  <p:childTnLst>
                                    <p:animEffect transition="out" filter="dissolve">
                                      <p:cBhvr>
                                        <p:cTn id="12" dur="500"/>
                                        <p:tgtEl>
                                          <p:spTgt spid="169988"/>
                                        </p:tgtEl>
                                      </p:cBhvr>
                                    </p:animEffect>
                                    <p:set>
                                      <p:cBhvr>
                                        <p:cTn id="13" dur="1" fill="hold">
                                          <p:stCondLst>
                                            <p:cond delay="499"/>
                                          </p:stCondLst>
                                        </p:cTn>
                                        <p:tgtEl>
                                          <p:spTgt spid="169988"/>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9990"/>
                                        </p:tgtEl>
                                        <p:attrNameLst>
                                          <p:attrName>style.visibility</p:attrName>
                                        </p:attrNameLst>
                                      </p:cBhvr>
                                      <p:to>
                                        <p:strVal val="visible"/>
                                      </p:to>
                                    </p:set>
                                    <p:anim calcmode="lin" valueType="num">
                                      <p:cBhvr additive="base">
                                        <p:cTn id="18" dur="500" fill="hold"/>
                                        <p:tgtEl>
                                          <p:spTgt spid="169990"/>
                                        </p:tgtEl>
                                        <p:attrNameLst>
                                          <p:attrName>ppt_x</p:attrName>
                                        </p:attrNameLst>
                                      </p:cBhvr>
                                      <p:tavLst>
                                        <p:tav tm="0">
                                          <p:val>
                                            <p:strVal val="#ppt_x"/>
                                          </p:val>
                                        </p:tav>
                                        <p:tav tm="100000">
                                          <p:val>
                                            <p:strVal val="#ppt_x"/>
                                          </p:val>
                                        </p:tav>
                                      </p:tavLst>
                                    </p:anim>
                                    <p:anim calcmode="lin" valueType="num">
                                      <p:cBhvr additive="base">
                                        <p:cTn id="19" dur="500" fill="hold"/>
                                        <p:tgtEl>
                                          <p:spTgt spid="1699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animBg="1"/>
      <p:bldP spid="169988" grpId="1" animBg="1"/>
      <p:bldP spid="16999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323850" y="981075"/>
            <a:ext cx="7775575"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en-US" altLang="en-US" sz="1700">
                <a:solidFill>
                  <a:srgbClr val="003C8C"/>
                </a:solidFill>
                <a:ea typeface="MS PGothic" pitchFamily="34" charset="-128"/>
              </a:rPr>
              <a:t>(</a:t>
            </a:r>
            <a:r>
              <a:rPr lang="en-US" altLang="en-US" sz="1700" b="1">
                <a:solidFill>
                  <a:srgbClr val="003C8C"/>
                </a:solidFill>
                <a:ea typeface="MS PGothic" pitchFamily="34" charset="-128"/>
              </a:rPr>
              <a:t>EN_TI</a:t>
            </a:r>
            <a:r>
              <a:rPr lang="en-US" altLang="en-US" sz="1700">
                <a:solidFill>
                  <a:srgbClr val="003C8C"/>
                </a:solidFill>
                <a:ea typeface="MS PGothic" pitchFamily="34" charset="-128"/>
              </a:rPr>
              <a:t>:("hearing aids" OR "hearing prosthetic"~21 OR "auditory aids"~21 OR "auditory prosthetic"~21) OR </a:t>
            </a:r>
            <a:r>
              <a:rPr lang="en-US" altLang="en-US" sz="1700" b="1">
                <a:solidFill>
                  <a:srgbClr val="003C8C"/>
                </a:solidFill>
                <a:ea typeface="MS PGothic" pitchFamily="34" charset="-128"/>
              </a:rPr>
              <a:t>EN_AB</a:t>
            </a:r>
            <a:r>
              <a:rPr lang="en-US" altLang="en-US" sz="1700">
                <a:solidFill>
                  <a:srgbClr val="003C8C"/>
                </a:solidFill>
                <a:ea typeface="MS PGothic" pitchFamily="34" charset="-128"/>
              </a:rPr>
              <a:t>:("hearing aids" OR "hearing prosthetic"~21 OR "auditory aids"~21 OR "auditory prosthetic"~21)) OR (</a:t>
            </a:r>
            <a:r>
              <a:rPr lang="en-US" altLang="en-US" sz="1700" b="1">
                <a:solidFill>
                  <a:srgbClr val="003C8C"/>
                </a:solidFill>
                <a:ea typeface="MS PGothic" pitchFamily="34" charset="-128"/>
              </a:rPr>
              <a:t>DE_TI</a:t>
            </a:r>
            <a:r>
              <a:rPr lang="en-US" altLang="en-US" sz="1700">
                <a:solidFill>
                  <a:srgbClr val="003C8C"/>
                </a:solidFill>
                <a:ea typeface="MS PGothic" pitchFamily="34" charset="-128"/>
              </a:rPr>
              <a:t>:("Hörgeräte" OR "Hörhilfegeräten") OR </a:t>
            </a:r>
            <a:r>
              <a:rPr lang="en-US" altLang="en-US" sz="1700" b="1">
                <a:solidFill>
                  <a:srgbClr val="003C8C"/>
                </a:solidFill>
                <a:ea typeface="MS PGothic" pitchFamily="34" charset="-128"/>
              </a:rPr>
              <a:t>DE_AB</a:t>
            </a:r>
            <a:r>
              <a:rPr lang="en-US" altLang="en-US" sz="1700">
                <a:solidFill>
                  <a:srgbClr val="003C8C"/>
                </a:solidFill>
                <a:ea typeface="MS PGothic" pitchFamily="34" charset="-128"/>
              </a:rPr>
              <a:t>:("Hörgeräte" OR "Hörhilfegeräten")) OR (</a:t>
            </a:r>
            <a:r>
              <a:rPr lang="en-US" altLang="en-US" sz="1700" b="1">
                <a:solidFill>
                  <a:srgbClr val="003C8C"/>
                </a:solidFill>
                <a:ea typeface="MS PGothic" pitchFamily="34" charset="-128"/>
              </a:rPr>
              <a:t>ES_TI</a:t>
            </a:r>
            <a:r>
              <a:rPr lang="en-US" altLang="en-US" sz="1700">
                <a:solidFill>
                  <a:srgbClr val="003C8C"/>
                </a:solidFill>
                <a:ea typeface="MS PGothic" pitchFamily="34" charset="-128"/>
              </a:rPr>
              <a:t>:("audífonos") OR </a:t>
            </a:r>
            <a:r>
              <a:rPr lang="en-US" altLang="en-US" sz="1700" b="1">
                <a:solidFill>
                  <a:srgbClr val="003C8C"/>
                </a:solidFill>
                <a:ea typeface="MS PGothic" pitchFamily="34" charset="-128"/>
              </a:rPr>
              <a:t>ES_AB</a:t>
            </a:r>
            <a:r>
              <a:rPr lang="en-US" altLang="en-US" sz="1700">
                <a:solidFill>
                  <a:srgbClr val="003C8C"/>
                </a:solidFill>
                <a:ea typeface="MS PGothic" pitchFamily="34" charset="-128"/>
              </a:rPr>
              <a:t>:("audífonos")) OR (</a:t>
            </a:r>
            <a:r>
              <a:rPr lang="en-US" altLang="en-US" sz="1700" b="1">
                <a:solidFill>
                  <a:srgbClr val="003C8C"/>
                </a:solidFill>
                <a:ea typeface="MS PGothic" pitchFamily="34" charset="-128"/>
              </a:rPr>
              <a:t>FR_TI</a:t>
            </a:r>
            <a:r>
              <a:rPr lang="en-US" altLang="en-US" sz="1700">
                <a:solidFill>
                  <a:srgbClr val="003C8C"/>
                </a:solidFill>
                <a:ea typeface="MS PGothic" pitchFamily="34" charset="-128"/>
              </a:rPr>
              <a:t>:("audioprothèses" OR "appareils de correction auditive" OR "production d'appareils auditifs") OR </a:t>
            </a:r>
            <a:r>
              <a:rPr lang="en-US" altLang="en-US" sz="1700" b="1">
                <a:solidFill>
                  <a:srgbClr val="003C8C"/>
                </a:solidFill>
                <a:ea typeface="MS PGothic" pitchFamily="34" charset="-128"/>
              </a:rPr>
              <a:t>FR_AB</a:t>
            </a:r>
            <a:r>
              <a:rPr lang="en-US" altLang="en-US" sz="1700">
                <a:solidFill>
                  <a:srgbClr val="003C8C"/>
                </a:solidFill>
                <a:ea typeface="MS PGothic" pitchFamily="34" charset="-128"/>
              </a:rPr>
              <a:t>:("audioprothèses" OR "appareils de correction auditive" OR "production d'appareils auditifs")) OR (</a:t>
            </a:r>
            <a:r>
              <a:rPr lang="en-US" altLang="en-US" sz="1700" b="1">
                <a:solidFill>
                  <a:srgbClr val="003C8C"/>
                </a:solidFill>
                <a:ea typeface="MS PGothic" pitchFamily="34" charset="-128"/>
              </a:rPr>
              <a:t>JA_TI</a:t>
            </a:r>
            <a:r>
              <a:rPr lang="en-US" altLang="en-US" sz="1700">
                <a:solidFill>
                  <a:srgbClr val="003C8C"/>
                </a:solidFill>
                <a:ea typeface="MS PGothic" pitchFamily="34" charset="-128"/>
              </a:rPr>
              <a:t>:("</a:t>
            </a:r>
            <a:r>
              <a:rPr lang="ja-JP" altLang="en-US" sz="1700">
                <a:solidFill>
                  <a:srgbClr val="003C8C"/>
                </a:solidFill>
                <a:ea typeface="MS PGothic" pitchFamily="34" charset="-128"/>
              </a:rPr>
              <a:t>穴形補聴器</a:t>
            </a:r>
            <a:r>
              <a:rPr lang="en-US" altLang="ja-JP" sz="1700">
                <a:solidFill>
                  <a:srgbClr val="003C8C"/>
                </a:solidFill>
                <a:ea typeface="MS PGothic" pitchFamily="34" charset="-128"/>
              </a:rPr>
              <a:t>") OR </a:t>
            </a:r>
            <a:r>
              <a:rPr lang="en-US" altLang="ja-JP" sz="1700" b="1">
                <a:solidFill>
                  <a:srgbClr val="003C8C"/>
                </a:solidFill>
                <a:ea typeface="MS PGothic" pitchFamily="34" charset="-128"/>
              </a:rPr>
              <a:t>JA_AB</a:t>
            </a:r>
            <a:r>
              <a:rPr lang="en-US" altLang="ja-JP" sz="1700">
                <a:solidFill>
                  <a:srgbClr val="003C8C"/>
                </a:solidFill>
                <a:ea typeface="MS PGothic" pitchFamily="34" charset="-128"/>
              </a:rPr>
              <a:t>:("</a:t>
            </a:r>
            <a:r>
              <a:rPr lang="ja-JP" altLang="en-US" sz="1700">
                <a:solidFill>
                  <a:srgbClr val="003C8C"/>
                </a:solidFill>
                <a:ea typeface="MS PGothic" pitchFamily="34" charset="-128"/>
              </a:rPr>
              <a:t>穴形補聴器</a:t>
            </a:r>
            <a:r>
              <a:rPr lang="en-US" altLang="ja-JP" sz="1700">
                <a:solidFill>
                  <a:srgbClr val="003C8C"/>
                </a:solidFill>
                <a:ea typeface="MS PGothic" pitchFamily="34" charset="-128"/>
              </a:rPr>
              <a:t>")) OR (</a:t>
            </a:r>
            <a:r>
              <a:rPr lang="en-US" altLang="ja-JP" sz="1700" b="1">
                <a:solidFill>
                  <a:srgbClr val="003C8C"/>
                </a:solidFill>
                <a:ea typeface="MS PGothic" pitchFamily="34" charset="-128"/>
              </a:rPr>
              <a:t>KO_T</a:t>
            </a:r>
            <a:r>
              <a:rPr lang="en-US" altLang="ja-JP" sz="1700">
                <a:solidFill>
                  <a:srgbClr val="003C8C"/>
                </a:solidFill>
                <a:ea typeface="MS PGothic" pitchFamily="34" charset="-128"/>
              </a:rPr>
              <a:t>I:("</a:t>
            </a:r>
            <a:r>
              <a:rPr lang="ja-JP" altLang="en-US" sz="1700">
                <a:solidFill>
                  <a:srgbClr val="003C8C"/>
                </a:solidFill>
                <a:ea typeface="MS PGothic" pitchFamily="34" charset="-128"/>
              </a:rPr>
              <a:t>보청</a:t>
            </a:r>
            <a:r>
              <a:rPr lang="en-US" altLang="ja-JP" sz="1700">
                <a:solidFill>
                  <a:srgbClr val="003C8C"/>
                </a:solidFill>
                <a:ea typeface="MS PGothic" pitchFamily="34" charset="-128"/>
              </a:rPr>
              <a:t>") OR </a:t>
            </a:r>
            <a:r>
              <a:rPr lang="en-US" altLang="ja-JP" sz="1700" b="1">
                <a:solidFill>
                  <a:srgbClr val="003C8C"/>
                </a:solidFill>
                <a:ea typeface="MS PGothic" pitchFamily="34" charset="-128"/>
              </a:rPr>
              <a:t>KO_AB</a:t>
            </a:r>
            <a:r>
              <a:rPr lang="en-US" altLang="ja-JP" sz="1700">
                <a:solidFill>
                  <a:srgbClr val="003C8C"/>
                </a:solidFill>
                <a:ea typeface="MS PGothic" pitchFamily="34" charset="-128"/>
              </a:rPr>
              <a:t>:("</a:t>
            </a:r>
            <a:r>
              <a:rPr lang="ja-JP" altLang="en-US" sz="1700">
                <a:solidFill>
                  <a:srgbClr val="003C8C"/>
                </a:solidFill>
                <a:ea typeface="MS PGothic" pitchFamily="34" charset="-128"/>
              </a:rPr>
              <a:t>보청</a:t>
            </a:r>
            <a:r>
              <a:rPr lang="en-US" altLang="ja-JP" sz="1700">
                <a:solidFill>
                  <a:srgbClr val="003C8C"/>
                </a:solidFill>
                <a:ea typeface="MS PGothic" pitchFamily="34" charset="-128"/>
              </a:rPr>
              <a:t>")) OR (</a:t>
            </a:r>
            <a:r>
              <a:rPr lang="en-US" altLang="ja-JP" sz="1700" b="1">
                <a:solidFill>
                  <a:srgbClr val="003C8C"/>
                </a:solidFill>
                <a:ea typeface="MS PGothic" pitchFamily="34" charset="-128"/>
              </a:rPr>
              <a:t>PT_TI</a:t>
            </a:r>
            <a:r>
              <a:rPr lang="en-US" altLang="ja-JP" sz="1700">
                <a:solidFill>
                  <a:srgbClr val="003C8C"/>
                </a:solidFill>
                <a:ea typeface="MS PGothic" pitchFamily="34" charset="-128"/>
              </a:rPr>
              <a:t>:("audiofone" OR "auxìlio de audição") OR </a:t>
            </a:r>
            <a:r>
              <a:rPr lang="en-US" altLang="ja-JP" sz="1700" b="1">
                <a:solidFill>
                  <a:srgbClr val="003C8C"/>
                </a:solidFill>
                <a:ea typeface="MS PGothic" pitchFamily="34" charset="-128"/>
              </a:rPr>
              <a:t>PT_AB</a:t>
            </a:r>
            <a:r>
              <a:rPr lang="en-US" altLang="ja-JP" sz="1700">
                <a:solidFill>
                  <a:srgbClr val="003C8C"/>
                </a:solidFill>
                <a:ea typeface="MS PGothic" pitchFamily="34" charset="-128"/>
              </a:rPr>
              <a:t>:("audiofone" OR "auxìlio de audição")) OR (</a:t>
            </a:r>
            <a:r>
              <a:rPr lang="en-US" altLang="ja-JP" sz="1700" b="1">
                <a:solidFill>
                  <a:srgbClr val="003C8C"/>
                </a:solidFill>
                <a:ea typeface="MS PGothic" pitchFamily="34" charset="-128"/>
              </a:rPr>
              <a:t>RU_TI</a:t>
            </a:r>
            <a:r>
              <a:rPr lang="en-US" altLang="ja-JP" sz="1700">
                <a:solidFill>
                  <a:srgbClr val="003C8C"/>
                </a:solidFill>
                <a:ea typeface="MS PGothic" pitchFamily="34" charset="-128"/>
              </a:rPr>
              <a:t>:("слуха протезно"~22 OR "прослушивания протезно"~22 OR "слуха спидом"~22 OR "слуха наведения"~22 OR "прослушивания спидом"~22 OR "прослушивания наведения"~22 OR "слухоулучшающих протезно"~22 OR "слуховой протезно"~22 OR "слухоулучшающих спидом"~22) OR </a:t>
            </a:r>
            <a:r>
              <a:rPr lang="en-US" altLang="ja-JP" sz="1700" b="1">
                <a:solidFill>
                  <a:srgbClr val="003C8C"/>
                </a:solidFill>
                <a:ea typeface="MS PGothic" pitchFamily="34" charset="-128"/>
              </a:rPr>
              <a:t>RU_AB</a:t>
            </a:r>
            <a:r>
              <a:rPr lang="en-US" altLang="ja-JP" sz="1700">
                <a:solidFill>
                  <a:srgbClr val="003C8C"/>
                </a:solidFill>
                <a:ea typeface="MS PGothic" pitchFamily="34" charset="-128"/>
              </a:rPr>
              <a:t>:("слуха протезно"~22 OR "прослушивания протезно"~22 OR "слуха спидом"~22 OR "слуха наведения"~22 OR "прослушивания спидом"~22 OR "прослушивания наведения"~22 OR "слухоулучшающих протезно"~22 OR "слуховой протезно"~22 OR "слухоулучшающих спидом"~22)) OR (</a:t>
            </a:r>
            <a:r>
              <a:rPr lang="en-US" altLang="ja-JP" sz="1700" b="1">
                <a:solidFill>
                  <a:srgbClr val="003C8C"/>
                </a:solidFill>
                <a:ea typeface="MS PGothic" pitchFamily="34" charset="-128"/>
              </a:rPr>
              <a:t>ZH_TI</a:t>
            </a:r>
            <a:r>
              <a:rPr lang="en-US" altLang="ja-JP" sz="1700">
                <a:solidFill>
                  <a:srgbClr val="003C8C"/>
                </a:solidFill>
                <a:ea typeface="MS PGothic" pitchFamily="34" charset="-128"/>
              </a:rPr>
              <a:t>:("</a:t>
            </a:r>
            <a:r>
              <a:rPr lang="ja-JP" altLang="en-US" sz="1700">
                <a:solidFill>
                  <a:srgbClr val="003C8C"/>
                </a:solidFill>
                <a:ea typeface="MS PGothic" pitchFamily="34" charset="-128"/>
              </a:rPr>
              <a:t>助听器</a:t>
            </a:r>
            <a:r>
              <a:rPr lang="en-US" altLang="ja-JP" sz="1700">
                <a:solidFill>
                  <a:srgbClr val="003C8C"/>
                </a:solidFill>
                <a:ea typeface="MS PGothic" pitchFamily="34" charset="-128"/>
              </a:rPr>
              <a:t>") OR </a:t>
            </a:r>
            <a:r>
              <a:rPr lang="en-US" altLang="ja-JP" sz="1700" b="1">
                <a:solidFill>
                  <a:srgbClr val="003C8C"/>
                </a:solidFill>
                <a:ea typeface="MS PGothic" pitchFamily="34" charset="-128"/>
              </a:rPr>
              <a:t>ZH_AB</a:t>
            </a:r>
            <a:r>
              <a:rPr lang="en-US" altLang="ja-JP" sz="1700">
                <a:solidFill>
                  <a:srgbClr val="003C8C"/>
                </a:solidFill>
                <a:ea typeface="MS PGothic" pitchFamily="34" charset="-128"/>
              </a:rPr>
              <a:t>:("</a:t>
            </a:r>
            <a:r>
              <a:rPr lang="ja-JP" altLang="en-US" sz="1700">
                <a:solidFill>
                  <a:srgbClr val="003C8C"/>
                </a:solidFill>
                <a:ea typeface="MS PGothic" pitchFamily="34" charset="-128"/>
              </a:rPr>
              <a:t>助听器</a:t>
            </a:r>
            <a:r>
              <a:rPr lang="en-US" altLang="ja-JP" sz="1700">
                <a:solidFill>
                  <a:srgbClr val="003C8C"/>
                </a:solidFill>
                <a:ea typeface="MS PGothic" pitchFamily="34" charset="-128"/>
              </a:rPr>
              <a:t>")) </a:t>
            </a:r>
            <a:endParaRPr lang="en-US" altLang="en-US" sz="1700">
              <a:solidFill>
                <a:srgbClr val="003C8C"/>
              </a:solidFill>
              <a:ea typeface="MS PGothic" pitchFamily="34" charset="-128"/>
            </a:endParaRPr>
          </a:p>
        </p:txBody>
      </p:sp>
      <p:sp>
        <p:nvSpPr>
          <p:cNvPr id="171011" name="Rectangle 3"/>
          <p:cNvSpPr>
            <a:spLocks noChangeArrowheads="1"/>
          </p:cNvSpPr>
          <p:nvPr/>
        </p:nvSpPr>
        <p:spPr bwMode="auto">
          <a:xfrm>
            <a:off x="468313"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0"/>
              </a:spcBef>
            </a:pPr>
            <a:r>
              <a:rPr lang="en-US" altLang="en-US" sz="3600">
                <a:solidFill>
                  <a:srgbClr val="00408C"/>
                </a:solidFill>
                <a:ea typeface="MS PGothic" pitchFamily="34" charset="-128"/>
              </a:rPr>
              <a:t>Automatic mode: results</a:t>
            </a:r>
          </a:p>
        </p:txBody>
      </p:sp>
    </p:spTree>
    <p:extLst>
      <p:ext uri="{BB962C8B-B14F-4D97-AF65-F5344CB8AC3E}">
        <p14:creationId xmlns:p14="http://schemas.microsoft.com/office/powerpoint/2010/main" val="17118914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sz="quarter" idx="4294967295"/>
          </p:nvPr>
        </p:nvSpPr>
        <p:spPr/>
        <p:txBody>
          <a:bodyPr/>
          <a:lstStyle/>
          <a:p>
            <a:pPr eaLnBrk="1" hangingPunct="1"/>
            <a:r>
              <a:rPr lang="en-US" altLang="en-US" smtClean="0"/>
              <a:t>Supervised mode: 1 of 4 steps</a:t>
            </a:r>
          </a:p>
        </p:txBody>
      </p:sp>
      <p:graphicFrame>
        <p:nvGraphicFramePr>
          <p:cNvPr id="43011" name="Object 4"/>
          <p:cNvGraphicFramePr>
            <a:graphicFrameLocks noGrp="1" noChangeAspect="1"/>
          </p:cNvGraphicFramePr>
          <p:nvPr>
            <p:ph sz="quarter" idx="4294967295"/>
          </p:nvPr>
        </p:nvGraphicFramePr>
        <p:xfrm>
          <a:off x="395288" y="1557338"/>
          <a:ext cx="8245475" cy="3960812"/>
        </p:xfrm>
        <a:graphic>
          <a:graphicData uri="http://schemas.openxmlformats.org/presentationml/2006/ole">
            <mc:AlternateContent xmlns:mc="http://schemas.openxmlformats.org/markup-compatibility/2006">
              <mc:Choice xmlns:v="urn:schemas-microsoft-com:vml" Requires="v">
                <p:oleObj spid="_x0000_s16386" r:id="rId3" imgW="9358730" imgH="4495238" progId="">
                  <p:embed/>
                </p:oleObj>
              </mc:Choice>
              <mc:Fallback>
                <p:oleObj r:id="rId3" imgW="9358730" imgH="44952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557338"/>
                        <a:ext cx="8245475" cy="396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72856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993775"/>
          </a:xfrm>
        </p:spPr>
        <p:txBody>
          <a:bodyPr/>
          <a:lstStyle/>
          <a:p>
            <a:pPr eaLnBrk="1" hangingPunct="1"/>
            <a:r>
              <a:rPr lang="en-US" altLang="en-US" smtClean="0"/>
              <a:t>Coverage : Collections</a:t>
            </a:r>
          </a:p>
        </p:txBody>
      </p:sp>
      <p:sp>
        <p:nvSpPr>
          <p:cNvPr id="19460" name="Rectangle 4"/>
          <p:cNvSpPr>
            <a:spLocks noGrp="1" noChangeArrowheads="1"/>
          </p:cNvSpPr>
          <p:nvPr>
            <p:ph type="body" sz="half" idx="2"/>
          </p:nvPr>
        </p:nvSpPr>
        <p:spPr>
          <a:xfrm>
            <a:off x="395288" y="5949950"/>
            <a:ext cx="8497887" cy="609600"/>
          </a:xfrm>
        </p:spPr>
        <p:txBody>
          <a:bodyPr/>
          <a:lstStyle/>
          <a:p>
            <a:pPr eaLnBrk="1" hangingPunct="1">
              <a:lnSpc>
                <a:spcPct val="80000"/>
              </a:lnSpc>
              <a:buFontTx/>
              <a:buNone/>
            </a:pPr>
            <a:endParaRPr lang="en-US" altLang="en-US" sz="1600" smtClean="0"/>
          </a:p>
          <a:p>
            <a:pPr eaLnBrk="1" hangingPunct="1">
              <a:lnSpc>
                <a:spcPct val="80000"/>
              </a:lnSpc>
              <a:buFontTx/>
              <a:buNone/>
            </a:pPr>
            <a:r>
              <a:rPr lang="en-US" altLang="en-US" sz="1800" smtClean="0"/>
              <a:t>As well as </a:t>
            </a:r>
            <a:r>
              <a:rPr lang="en-US" altLang="en-US" sz="1800" b="1" smtClean="0"/>
              <a:t>PCT applications</a:t>
            </a:r>
            <a:r>
              <a:rPr lang="en-US" altLang="en-US" sz="1800" smtClean="0"/>
              <a:t>, the </a:t>
            </a:r>
            <a:r>
              <a:rPr lang="en-US" altLang="en-US" sz="1800" b="1" smtClean="0"/>
              <a:t>ARIPO, EPO and LATIPAT collections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981075"/>
            <a:ext cx="7734300"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708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0">
                                            <p:txEl>
                                              <p:pRg st="1" end="1"/>
                                            </p:txEl>
                                          </p:spTgt>
                                        </p:tgtEl>
                                        <p:attrNameLst>
                                          <p:attrName>style.visibility</p:attrName>
                                        </p:attrNameLst>
                                      </p:cBhvr>
                                      <p:to>
                                        <p:strVal val="visible"/>
                                      </p:to>
                                    </p:set>
                                    <p:anim calcmode="lin" valueType="num">
                                      <p:cBhvr additive="base">
                                        <p:cTn id="7" dur="500" fill="hold"/>
                                        <p:tgtEl>
                                          <p:spTgt spid="1946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6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pPr eaLnBrk="1" hangingPunct="1"/>
            <a:r>
              <a:rPr lang="en-US" altLang="en-US" smtClean="0"/>
              <a:t>Supervised mode : 2 of 4 steps</a:t>
            </a:r>
          </a:p>
        </p:txBody>
      </p:sp>
      <p:graphicFrame>
        <p:nvGraphicFramePr>
          <p:cNvPr id="44035" name="Object 4"/>
          <p:cNvGraphicFramePr>
            <a:graphicFrameLocks noGrp="1" noChangeAspect="1"/>
          </p:cNvGraphicFramePr>
          <p:nvPr>
            <p:ph idx="4294967295"/>
          </p:nvPr>
        </p:nvGraphicFramePr>
        <p:xfrm>
          <a:off x="1403350" y="1139825"/>
          <a:ext cx="6264275" cy="5556250"/>
        </p:xfrm>
        <a:graphic>
          <a:graphicData uri="http://schemas.openxmlformats.org/presentationml/2006/ole">
            <mc:AlternateContent xmlns:mc="http://schemas.openxmlformats.org/markup-compatibility/2006">
              <mc:Choice xmlns:v="urn:schemas-microsoft-com:vml" Requires="v">
                <p:oleObj spid="_x0000_s17410" r:id="rId3" imgW="9219048" imgH="8177778" progId="">
                  <p:embed/>
                </p:oleObj>
              </mc:Choice>
              <mc:Fallback>
                <p:oleObj r:id="rId3" imgW="9219048" imgH="817777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139825"/>
                        <a:ext cx="6264275" cy="555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6424392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pPr eaLnBrk="1" hangingPunct="1"/>
            <a:r>
              <a:rPr lang="en-US" altLang="en-US" smtClean="0"/>
              <a:t>Supervised mode : 3 of 4 steps</a:t>
            </a:r>
          </a:p>
        </p:txBody>
      </p:sp>
      <p:graphicFrame>
        <p:nvGraphicFramePr>
          <p:cNvPr id="45059" name="Object 4"/>
          <p:cNvGraphicFramePr>
            <a:graphicFrameLocks noGrp="1" noChangeAspect="1"/>
          </p:cNvGraphicFramePr>
          <p:nvPr>
            <p:ph idx="4294967295"/>
          </p:nvPr>
        </p:nvGraphicFramePr>
        <p:xfrm>
          <a:off x="684213" y="1484313"/>
          <a:ext cx="8234362" cy="4411662"/>
        </p:xfrm>
        <a:graphic>
          <a:graphicData uri="http://schemas.openxmlformats.org/presentationml/2006/ole">
            <mc:AlternateContent xmlns:mc="http://schemas.openxmlformats.org/markup-compatibility/2006">
              <mc:Choice xmlns:v="urn:schemas-microsoft-com:vml" Requires="v">
                <p:oleObj spid="_x0000_s18434" r:id="rId3" imgW="9765079" imgH="5231746" progId="">
                  <p:embed/>
                </p:oleObj>
              </mc:Choice>
              <mc:Fallback>
                <p:oleObj r:id="rId3" imgW="9765079" imgH="523174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484313"/>
                        <a:ext cx="8234362"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5386087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pPr eaLnBrk="1" hangingPunct="1"/>
            <a:r>
              <a:rPr lang="en-US" altLang="en-US" smtClean="0"/>
              <a:t>Supervised mode : 4 of 4 steps</a:t>
            </a:r>
          </a:p>
        </p:txBody>
      </p:sp>
      <p:graphicFrame>
        <p:nvGraphicFramePr>
          <p:cNvPr id="46083" name="Object 4"/>
          <p:cNvGraphicFramePr>
            <a:graphicFrameLocks noGrp="1" noChangeAspect="1"/>
          </p:cNvGraphicFramePr>
          <p:nvPr>
            <p:ph idx="4294967295"/>
          </p:nvPr>
        </p:nvGraphicFramePr>
        <p:xfrm>
          <a:off x="323850" y="1484313"/>
          <a:ext cx="8424863" cy="4010025"/>
        </p:xfrm>
        <a:graphic>
          <a:graphicData uri="http://schemas.openxmlformats.org/presentationml/2006/ole">
            <mc:AlternateContent xmlns:mc="http://schemas.openxmlformats.org/markup-compatibility/2006">
              <mc:Choice xmlns:v="urn:schemas-microsoft-com:vml" Requires="v">
                <p:oleObj spid="_x0000_s19458" r:id="rId3" imgW="9815873" imgH="4673016" progId="">
                  <p:embed/>
                </p:oleObj>
              </mc:Choice>
              <mc:Fallback>
                <p:oleObj r:id="rId3" imgW="9815873" imgH="467301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484313"/>
                        <a:ext cx="8424863"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4645711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lstStyle/>
          <a:p>
            <a:pPr eaLnBrk="1" hangingPunct="1"/>
            <a:r>
              <a:rPr lang="en-US" altLang="en-US" smtClean="0"/>
              <a:t>Supervised mode: results</a:t>
            </a:r>
          </a:p>
        </p:txBody>
      </p:sp>
      <p:graphicFrame>
        <p:nvGraphicFramePr>
          <p:cNvPr id="47107" name="Object 4"/>
          <p:cNvGraphicFramePr>
            <a:graphicFrameLocks noGrp="1" noChangeAspect="1"/>
          </p:cNvGraphicFramePr>
          <p:nvPr>
            <p:ph idx="4294967295"/>
          </p:nvPr>
        </p:nvGraphicFramePr>
        <p:xfrm>
          <a:off x="1116013" y="1216025"/>
          <a:ext cx="6985000" cy="5527675"/>
        </p:xfrm>
        <a:graphic>
          <a:graphicData uri="http://schemas.openxmlformats.org/presentationml/2006/ole">
            <mc:AlternateContent xmlns:mc="http://schemas.openxmlformats.org/markup-compatibility/2006">
              <mc:Choice xmlns:v="urn:schemas-microsoft-com:vml" Requires="v">
                <p:oleObj spid="_x0000_s20482" r:id="rId3" imgW="10463492" imgH="8279365" progId="">
                  <p:embed/>
                </p:oleObj>
              </mc:Choice>
              <mc:Fallback>
                <p:oleObj r:id="rId3" imgW="10463492" imgH="827936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216025"/>
                        <a:ext cx="6985000" cy="552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355581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pPr eaLnBrk="1" hangingPunct="1"/>
            <a:r>
              <a:rPr lang="en-US" altLang="en-US" smtClean="0"/>
              <a:t>Search examples: </a:t>
            </a:r>
            <a:r>
              <a:rPr lang="en-US" altLang="zh-CN" smtClean="0">
                <a:ea typeface="宋体" charset="-122"/>
              </a:rPr>
              <a:t>clothes for sport </a:t>
            </a:r>
            <a:endParaRPr lang="en-US" altLang="en-US" smtClean="0"/>
          </a:p>
        </p:txBody>
      </p:sp>
      <p:sp>
        <p:nvSpPr>
          <p:cNvPr id="48131" name="Rectangle 3"/>
          <p:cNvSpPr>
            <a:spLocks noGrp="1" noChangeArrowheads="1"/>
          </p:cNvSpPr>
          <p:nvPr>
            <p:ph type="body" idx="4294967295"/>
          </p:nvPr>
        </p:nvSpPr>
        <p:spPr/>
        <p:txBody>
          <a:bodyPr/>
          <a:lstStyle/>
          <a:p>
            <a:pPr eaLnBrk="1" hangingPunct="1"/>
            <a:r>
              <a:rPr lang="en-US" altLang="en-US" smtClean="0"/>
              <a:t> Entering   </a:t>
            </a:r>
            <a:r>
              <a:rPr lang="ja-JP" altLang="en-US" b="1" smtClean="0">
                <a:ea typeface="MS PGothic" pitchFamily="34" charset="-128"/>
              </a:rPr>
              <a:t>“</a:t>
            </a:r>
            <a:r>
              <a:rPr lang="en-US" altLang="ja-JP" b="1" smtClean="0">
                <a:ea typeface="MS PGothic" pitchFamily="34" charset="-128"/>
              </a:rPr>
              <a:t>sports clothes</a:t>
            </a:r>
            <a:r>
              <a:rPr lang="ja-JP" altLang="en-US" b="1" smtClean="0">
                <a:ea typeface="MS PGothic" pitchFamily="34" charset="-128"/>
              </a:rPr>
              <a:t>”</a:t>
            </a:r>
            <a:r>
              <a:rPr lang="en-US" altLang="ja-JP" smtClean="0">
                <a:ea typeface="MS PGothic" pitchFamily="34" charset="-128"/>
              </a:rPr>
              <a:t>   in the </a:t>
            </a:r>
            <a:r>
              <a:rPr lang="en-US" altLang="ja-JP" i="1" smtClean="0">
                <a:ea typeface="MS PGothic" pitchFamily="34" charset="-128"/>
              </a:rPr>
              <a:t>Simple search</a:t>
            </a:r>
            <a:r>
              <a:rPr lang="en-US" altLang="ja-JP" smtClean="0">
                <a:ea typeface="MS PGothic" pitchFamily="34" charset="-128"/>
              </a:rPr>
              <a:t> interface will return </a:t>
            </a:r>
            <a:r>
              <a:rPr lang="en-US" altLang="ja-JP" u="sng" smtClean="0">
                <a:ea typeface="MS PGothic" pitchFamily="34" charset="-128"/>
              </a:rPr>
              <a:t>11 results</a:t>
            </a:r>
          </a:p>
          <a:p>
            <a:pPr eaLnBrk="1" hangingPunct="1">
              <a:buFontTx/>
              <a:buNone/>
            </a:pPr>
            <a:endParaRPr lang="en-US" altLang="en-US" smtClean="0"/>
          </a:p>
          <a:p>
            <a:pPr eaLnBrk="1" hangingPunct="1"/>
            <a:r>
              <a:rPr lang="en-US" altLang="en-US" smtClean="0"/>
              <a:t>Entering   </a:t>
            </a:r>
            <a:r>
              <a:rPr lang="ja-JP" altLang="en-US" b="1" smtClean="0">
                <a:ea typeface="MS PGothic" pitchFamily="34" charset="-128"/>
              </a:rPr>
              <a:t>“</a:t>
            </a:r>
            <a:r>
              <a:rPr lang="en-US" altLang="ja-JP" b="1" smtClean="0">
                <a:ea typeface="MS PGothic" pitchFamily="34" charset="-128"/>
              </a:rPr>
              <a:t>sports clothes</a:t>
            </a:r>
            <a:r>
              <a:rPr lang="ja-JP" altLang="en-US" b="1" smtClean="0">
                <a:ea typeface="MS PGothic" pitchFamily="34" charset="-128"/>
              </a:rPr>
              <a:t>”</a:t>
            </a:r>
            <a:r>
              <a:rPr lang="en-US" altLang="ja-JP" b="1" smtClean="0">
                <a:ea typeface="MS PGothic" pitchFamily="34" charset="-128"/>
              </a:rPr>
              <a:t>  </a:t>
            </a:r>
            <a:r>
              <a:rPr lang="en-US" altLang="ja-JP" smtClean="0">
                <a:ea typeface="MS PGothic" pitchFamily="34" charset="-128"/>
              </a:rPr>
              <a:t> in the CLIR interface (in automatic mode) will return </a:t>
            </a:r>
            <a:r>
              <a:rPr lang="en-US" altLang="ja-JP" u="sng" smtClean="0">
                <a:ea typeface="MS PGothic" pitchFamily="34" charset="-128"/>
              </a:rPr>
              <a:t>791 results</a:t>
            </a:r>
          </a:p>
          <a:p>
            <a:pPr eaLnBrk="1" hangingPunct="1">
              <a:buFontTx/>
              <a:buNone/>
            </a:pPr>
            <a:endParaRPr lang="en-US" altLang="en-US" u="sng" smtClean="0"/>
          </a:p>
          <a:p>
            <a:pPr eaLnBrk="1" hangingPunct="1"/>
            <a:r>
              <a:rPr lang="en-US" altLang="en-US" smtClean="0"/>
              <a:t>Entering   </a:t>
            </a:r>
            <a:r>
              <a:rPr lang="ja-JP" altLang="en-US" b="1" smtClean="0">
                <a:ea typeface="MS PGothic" pitchFamily="34" charset="-128"/>
              </a:rPr>
              <a:t>“</a:t>
            </a:r>
            <a:r>
              <a:rPr lang="en-US" altLang="ja-JP" b="1" smtClean="0">
                <a:ea typeface="MS PGothic" pitchFamily="34" charset="-128"/>
              </a:rPr>
              <a:t>sports clothes</a:t>
            </a:r>
            <a:r>
              <a:rPr lang="ja-JP" altLang="en-US" b="1" smtClean="0">
                <a:ea typeface="MS PGothic" pitchFamily="34" charset="-128"/>
              </a:rPr>
              <a:t>”</a:t>
            </a:r>
            <a:r>
              <a:rPr lang="en-US" altLang="ja-JP" b="1" smtClean="0">
                <a:ea typeface="MS PGothic" pitchFamily="34" charset="-128"/>
              </a:rPr>
              <a:t>  </a:t>
            </a:r>
            <a:r>
              <a:rPr lang="en-US" altLang="ja-JP" smtClean="0">
                <a:ea typeface="MS PGothic" pitchFamily="34" charset="-128"/>
              </a:rPr>
              <a:t> in the CLIR interface (in supervised mode) will return </a:t>
            </a:r>
            <a:r>
              <a:rPr lang="en-US" altLang="ja-JP" u="sng" smtClean="0">
                <a:ea typeface="MS PGothic" pitchFamily="34" charset="-128"/>
              </a:rPr>
              <a:t>455 results</a:t>
            </a:r>
          </a:p>
          <a:p>
            <a:pPr eaLnBrk="1" hangingPunct="1"/>
            <a:endParaRPr lang="en-US" altLang="en-US" u="sng" smtClean="0"/>
          </a:p>
          <a:p>
            <a:pPr eaLnBrk="1" hangingPunct="1"/>
            <a:endParaRPr lang="en-US" altLang="en-US" u="sng" smtClean="0"/>
          </a:p>
        </p:txBody>
      </p:sp>
      <p:sp>
        <p:nvSpPr>
          <p:cNvPr id="72708" name="Rectangle 4"/>
          <p:cNvSpPr>
            <a:spLocks noChangeArrowheads="1"/>
          </p:cNvSpPr>
          <p:nvPr/>
        </p:nvSpPr>
        <p:spPr bwMode="auto">
          <a:xfrm>
            <a:off x="2268538" y="1773238"/>
            <a:ext cx="2519362" cy="431800"/>
          </a:xfrm>
          <a:prstGeom prst="rect">
            <a:avLst/>
          </a:prstGeom>
          <a:solidFill>
            <a:srgbClr val="99CCFF">
              <a:alpha val="20000"/>
            </a:srgbClr>
          </a:solidFill>
          <a:ln w="158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ea typeface="MS PGothic" pitchFamily="34" charset="-128"/>
            </a:endParaRPr>
          </a:p>
        </p:txBody>
      </p:sp>
      <p:sp>
        <p:nvSpPr>
          <p:cNvPr id="72709" name="Rectangle 5"/>
          <p:cNvSpPr>
            <a:spLocks noChangeArrowheads="1"/>
          </p:cNvSpPr>
          <p:nvPr/>
        </p:nvSpPr>
        <p:spPr bwMode="auto">
          <a:xfrm>
            <a:off x="2268538" y="2997200"/>
            <a:ext cx="2519362" cy="431800"/>
          </a:xfrm>
          <a:prstGeom prst="rect">
            <a:avLst/>
          </a:prstGeom>
          <a:solidFill>
            <a:srgbClr val="99CCFF">
              <a:alpha val="20000"/>
            </a:srgbClr>
          </a:solidFill>
          <a:ln w="158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ea typeface="MS PGothic" pitchFamily="34" charset="-128"/>
            </a:endParaRPr>
          </a:p>
        </p:txBody>
      </p:sp>
      <p:sp>
        <p:nvSpPr>
          <p:cNvPr id="48134" name="Rectangle 6"/>
          <p:cNvSpPr>
            <a:spLocks noChangeArrowheads="1"/>
          </p:cNvSpPr>
          <p:nvPr/>
        </p:nvSpPr>
        <p:spPr bwMode="auto">
          <a:xfrm>
            <a:off x="2268538" y="3141663"/>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sp>
        <p:nvSpPr>
          <p:cNvPr id="48135" name="Rectangle 5"/>
          <p:cNvSpPr>
            <a:spLocks noChangeArrowheads="1"/>
          </p:cNvSpPr>
          <p:nvPr/>
        </p:nvSpPr>
        <p:spPr bwMode="auto">
          <a:xfrm>
            <a:off x="2195513" y="4271963"/>
            <a:ext cx="2592387" cy="473075"/>
          </a:xfrm>
          <a:prstGeom prst="rect">
            <a:avLst/>
          </a:prstGeom>
          <a:solidFill>
            <a:srgbClr val="99CCFF">
              <a:alpha val="20000"/>
            </a:srgb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ea typeface="MS PGothic" pitchFamily="34" charset="-128"/>
            </a:endParaRPr>
          </a:p>
        </p:txBody>
      </p:sp>
    </p:spTree>
    <p:extLst>
      <p:ext uri="{BB962C8B-B14F-4D97-AF65-F5344CB8AC3E}">
        <p14:creationId xmlns:p14="http://schemas.microsoft.com/office/powerpoint/2010/main" val="8812707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fr-CH" altLang="en-US" smtClean="0"/>
              <a:t>Reading the result list</a:t>
            </a:r>
            <a:endParaRPr lang="en-US" altLang="en-US" smtClean="0"/>
          </a:p>
        </p:txBody>
      </p:sp>
      <p:pic>
        <p:nvPicPr>
          <p:cNvPr id="297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962900"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58261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title"/>
          </p:nvPr>
        </p:nvSpPr>
        <p:spPr/>
        <p:txBody>
          <a:bodyPr/>
          <a:lstStyle/>
          <a:p>
            <a:pPr eaLnBrk="1" hangingPunct="1"/>
            <a:r>
              <a:rPr lang="fr-CH" altLang="en-US" smtClean="0"/>
              <a:t>Analysis</a:t>
            </a:r>
            <a:endParaRPr lang="en-US" altLang="en-US" smtClean="0"/>
          </a:p>
        </p:txBody>
      </p:sp>
      <p:pic>
        <p:nvPicPr>
          <p:cNvPr id="307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886700" cy="592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56275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p:txBody>
          <a:bodyPr/>
          <a:lstStyle/>
          <a:p>
            <a:pPr eaLnBrk="1" hangingPunct="1"/>
            <a:r>
              <a:rPr lang="en-US" altLang="en-US" smtClean="0"/>
              <a:t>Display options: table/graph –bar/pie</a:t>
            </a:r>
          </a:p>
        </p:txBody>
      </p:sp>
      <p:pic>
        <p:nvPicPr>
          <p:cNvPr id="512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557338"/>
            <a:ext cx="72009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5114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eaLnBrk="1" hangingPunct="1"/>
            <a:r>
              <a:rPr lang="en-US" altLang="en-US" smtClean="0"/>
              <a:t>Display options: table/graph –bar/pie</a:t>
            </a:r>
          </a:p>
        </p:txBody>
      </p:sp>
      <p:pic>
        <p:nvPicPr>
          <p:cNvPr id="5222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700213"/>
            <a:ext cx="8172450" cy="42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1733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sz="quarter"/>
          </p:nvPr>
        </p:nvSpPr>
        <p:spPr/>
        <p:txBody>
          <a:bodyPr/>
          <a:lstStyle/>
          <a:p>
            <a:pPr eaLnBrk="1" hangingPunct="1"/>
            <a:r>
              <a:rPr lang="en-US" altLang="en-US" smtClean="0"/>
              <a:t>Options</a:t>
            </a:r>
          </a:p>
        </p:txBody>
      </p:sp>
      <p:graphicFrame>
        <p:nvGraphicFramePr>
          <p:cNvPr id="142340" name="Object 4"/>
          <p:cNvGraphicFramePr>
            <a:graphicFrameLocks noGrp="1" noChangeAspect="1"/>
          </p:cNvGraphicFramePr>
          <p:nvPr>
            <p:ph sz="quarter" idx="2"/>
            <p:extLst>
              <p:ext uri="{D42A27DB-BD31-4B8C-83A1-F6EECF244321}">
                <p14:modId xmlns:p14="http://schemas.microsoft.com/office/powerpoint/2010/main" val="3490295443"/>
              </p:ext>
            </p:extLst>
          </p:nvPr>
        </p:nvGraphicFramePr>
        <p:xfrm>
          <a:off x="5029200" y="1600200"/>
          <a:ext cx="622300" cy="1016000"/>
        </p:xfrm>
        <a:graphic>
          <a:graphicData uri="http://schemas.openxmlformats.org/presentationml/2006/ole">
            <mc:AlternateContent xmlns:mc="http://schemas.openxmlformats.org/markup-compatibility/2006">
              <mc:Choice xmlns:v="urn:schemas-microsoft-com:vml" Requires="v">
                <p:oleObj spid="_x0000_s21506" r:id="rId3" imgW="622003" imgH="1015515" progId="">
                  <p:embed/>
                </p:oleObj>
              </mc:Choice>
              <mc:Fallback>
                <p:oleObj r:id="rId3" imgW="622003" imgH="101551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600200"/>
                        <a:ext cx="622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41" name="Object 5"/>
          <p:cNvGraphicFramePr>
            <a:graphicFrameLocks noGrp="1" noChangeAspect="1"/>
          </p:cNvGraphicFramePr>
          <p:nvPr>
            <p:ph sz="quarter" idx="3"/>
            <p:extLst>
              <p:ext uri="{D42A27DB-BD31-4B8C-83A1-F6EECF244321}">
                <p14:modId xmlns:p14="http://schemas.microsoft.com/office/powerpoint/2010/main" val="1154628334"/>
              </p:ext>
            </p:extLst>
          </p:nvPr>
        </p:nvGraphicFramePr>
        <p:xfrm>
          <a:off x="2590800" y="1600200"/>
          <a:ext cx="1371600" cy="1231900"/>
        </p:xfrm>
        <a:graphic>
          <a:graphicData uri="http://schemas.openxmlformats.org/presentationml/2006/ole">
            <mc:AlternateContent xmlns:mc="http://schemas.openxmlformats.org/markup-compatibility/2006">
              <mc:Choice xmlns:v="urn:schemas-microsoft-com:vml" Requires="v">
                <p:oleObj spid="_x0000_s21507" r:id="rId5" imgW="1371429" imgH="1231746" progId="">
                  <p:embed/>
                </p:oleObj>
              </mc:Choice>
              <mc:Fallback>
                <p:oleObj r:id="rId5" imgW="1371429" imgH="1231746"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1600200"/>
                        <a:ext cx="13716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42" name="Object 6"/>
          <p:cNvGraphicFramePr>
            <a:graphicFrameLocks noGrp="1" noChangeAspect="1"/>
          </p:cNvGraphicFramePr>
          <p:nvPr>
            <p:ph sz="quarter" idx="4"/>
            <p:extLst>
              <p:ext uri="{D42A27DB-BD31-4B8C-83A1-F6EECF244321}">
                <p14:modId xmlns:p14="http://schemas.microsoft.com/office/powerpoint/2010/main" val="4247203416"/>
              </p:ext>
            </p:extLst>
          </p:nvPr>
        </p:nvGraphicFramePr>
        <p:xfrm>
          <a:off x="782032" y="1575847"/>
          <a:ext cx="1447800" cy="1265050"/>
        </p:xfrm>
        <a:graphic>
          <a:graphicData uri="http://schemas.openxmlformats.org/presentationml/2006/ole">
            <mc:AlternateContent xmlns:mc="http://schemas.openxmlformats.org/markup-compatibility/2006">
              <mc:Choice xmlns:v="urn:schemas-microsoft-com:vml" Requires="v">
                <p:oleObj spid="_x0000_s21508" r:id="rId7" imgW="1409524" imgH="1231746" progId="">
                  <p:embed/>
                </p:oleObj>
              </mc:Choice>
              <mc:Fallback>
                <p:oleObj r:id="rId7" imgW="1409524" imgH="1231746"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032" y="1575847"/>
                        <a:ext cx="1447800" cy="1265050"/>
                      </a:xfrm>
                      <a:prstGeom prst="rect">
                        <a:avLst/>
                      </a:prstGeom>
                      <a:noFill/>
                      <a:ln>
                        <a:noFill/>
                      </a:ln>
                      <a:effectLst/>
                      <a:extLst/>
                    </p:spPr>
                  </p:pic>
                </p:oleObj>
              </mc:Fallback>
            </mc:AlternateContent>
          </a:graphicData>
        </a:graphic>
      </p:graphicFrame>
      <p:pic>
        <p:nvPicPr>
          <p:cNvPr id="31758"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371600"/>
            <a:ext cx="9653451"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9"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74347" y="1828800"/>
            <a:ext cx="34861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063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2340"/>
                                        </p:tgtEl>
                                        <p:attrNameLst>
                                          <p:attrName>style.visibility</p:attrName>
                                        </p:attrNameLst>
                                      </p:cBhvr>
                                      <p:to>
                                        <p:strVal val="visible"/>
                                      </p:to>
                                    </p:set>
                                    <p:anim calcmode="lin" valueType="num">
                                      <p:cBhvr additive="base">
                                        <p:cTn id="7" dur="500" fill="hold"/>
                                        <p:tgtEl>
                                          <p:spTgt spid="142340"/>
                                        </p:tgtEl>
                                        <p:attrNameLst>
                                          <p:attrName>ppt_x</p:attrName>
                                        </p:attrNameLst>
                                      </p:cBhvr>
                                      <p:tavLst>
                                        <p:tav tm="0">
                                          <p:val>
                                            <p:strVal val="#ppt_x"/>
                                          </p:val>
                                        </p:tav>
                                        <p:tav tm="100000">
                                          <p:val>
                                            <p:strVal val="#ppt_x"/>
                                          </p:val>
                                        </p:tav>
                                      </p:tavLst>
                                    </p:anim>
                                    <p:anim calcmode="lin" valueType="num">
                                      <p:cBhvr additive="base">
                                        <p:cTn id="8" dur="500" fill="hold"/>
                                        <p:tgtEl>
                                          <p:spTgt spid="14234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2342"/>
                                        </p:tgtEl>
                                        <p:attrNameLst>
                                          <p:attrName>style.visibility</p:attrName>
                                        </p:attrNameLst>
                                      </p:cBhvr>
                                      <p:to>
                                        <p:strVal val="visible"/>
                                      </p:to>
                                    </p:set>
                                    <p:anim calcmode="lin" valueType="num">
                                      <p:cBhvr additive="base">
                                        <p:cTn id="13" dur="500" fill="hold"/>
                                        <p:tgtEl>
                                          <p:spTgt spid="142342"/>
                                        </p:tgtEl>
                                        <p:attrNameLst>
                                          <p:attrName>ppt_x</p:attrName>
                                        </p:attrNameLst>
                                      </p:cBhvr>
                                      <p:tavLst>
                                        <p:tav tm="0">
                                          <p:val>
                                            <p:strVal val="#ppt_x"/>
                                          </p:val>
                                        </p:tav>
                                        <p:tav tm="100000">
                                          <p:val>
                                            <p:strVal val="#ppt_x"/>
                                          </p:val>
                                        </p:tav>
                                      </p:tavLst>
                                    </p:anim>
                                    <p:anim calcmode="lin" valueType="num">
                                      <p:cBhvr additive="base">
                                        <p:cTn id="14" dur="500" fill="hold"/>
                                        <p:tgtEl>
                                          <p:spTgt spid="14234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2341"/>
                                        </p:tgtEl>
                                        <p:attrNameLst>
                                          <p:attrName>style.visibility</p:attrName>
                                        </p:attrNameLst>
                                      </p:cBhvr>
                                      <p:to>
                                        <p:strVal val="visible"/>
                                      </p:to>
                                    </p:set>
                                    <p:anim calcmode="lin" valueType="num">
                                      <p:cBhvr additive="base">
                                        <p:cTn id="19" dur="500" fill="hold"/>
                                        <p:tgtEl>
                                          <p:spTgt spid="142341"/>
                                        </p:tgtEl>
                                        <p:attrNameLst>
                                          <p:attrName>ppt_x</p:attrName>
                                        </p:attrNameLst>
                                      </p:cBhvr>
                                      <p:tavLst>
                                        <p:tav tm="0">
                                          <p:val>
                                            <p:strVal val="#ppt_x"/>
                                          </p:val>
                                        </p:tav>
                                        <p:tav tm="100000">
                                          <p:val>
                                            <p:strVal val="#ppt_x"/>
                                          </p:val>
                                        </p:tav>
                                      </p:tavLst>
                                    </p:anim>
                                    <p:anim calcmode="lin" valueType="num">
                                      <p:cBhvr additive="base">
                                        <p:cTn id="20" dur="500" fill="hold"/>
                                        <p:tgtEl>
                                          <p:spTgt spid="1423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Coverage : Details of collections</a:t>
            </a:r>
          </a:p>
        </p:txBody>
      </p:sp>
      <p:graphicFrame>
        <p:nvGraphicFramePr>
          <p:cNvPr id="11267" name="Object 5"/>
          <p:cNvGraphicFramePr>
            <a:graphicFrameLocks noGrp="1" noChangeAspect="1"/>
          </p:cNvGraphicFramePr>
          <p:nvPr>
            <p:ph sz="half" idx="1"/>
          </p:nvPr>
        </p:nvGraphicFramePr>
        <p:xfrm>
          <a:off x="1763713" y="1196975"/>
          <a:ext cx="4895850" cy="5661025"/>
        </p:xfrm>
        <a:graphic>
          <a:graphicData uri="http://schemas.openxmlformats.org/presentationml/2006/ole">
            <mc:AlternateContent xmlns:mc="http://schemas.openxmlformats.org/markup-compatibility/2006">
              <mc:Choice xmlns:v="urn:schemas-microsoft-com:vml" Requires="v">
                <p:oleObj spid="_x0000_s2050" r:id="rId3" imgW="9333333" imgH="10793651" progId="">
                  <p:embed/>
                </p:oleObj>
              </mc:Choice>
              <mc:Fallback>
                <p:oleObj r:id="rId3" imgW="9333333" imgH="1079365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1196975"/>
                        <a:ext cx="4895850"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368" y="1859437"/>
            <a:ext cx="852963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28170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mtClean="0"/>
              <a:t>Tabs</a:t>
            </a:r>
          </a:p>
        </p:txBody>
      </p:sp>
      <p:graphicFrame>
        <p:nvGraphicFramePr>
          <p:cNvPr id="54275" name="Object 4"/>
          <p:cNvGraphicFramePr>
            <a:graphicFrameLocks noGrp="1" noChangeAspect="1"/>
          </p:cNvGraphicFramePr>
          <p:nvPr>
            <p:ph idx="1"/>
          </p:nvPr>
        </p:nvGraphicFramePr>
        <p:xfrm>
          <a:off x="179388" y="1125538"/>
          <a:ext cx="8964612" cy="5002212"/>
        </p:xfrm>
        <a:graphic>
          <a:graphicData uri="http://schemas.openxmlformats.org/presentationml/2006/ole">
            <mc:AlternateContent xmlns:mc="http://schemas.openxmlformats.org/markup-compatibility/2006">
              <mc:Choice xmlns:v="urn:schemas-microsoft-com:vml" Requires="v">
                <p:oleObj spid="_x0000_s22530" r:id="rId3" imgW="10082540" imgH="5625397" progId="">
                  <p:embed/>
                </p:oleObj>
              </mc:Choice>
              <mc:Fallback>
                <p:oleObj r:id="rId3" imgW="10082540" imgH="5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125538"/>
                        <a:ext cx="8964612" cy="500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089276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mtClean="0"/>
              <a:t>Documents tab</a:t>
            </a:r>
          </a:p>
        </p:txBody>
      </p:sp>
      <p:pic>
        <p:nvPicPr>
          <p:cNvPr id="55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1266825"/>
            <a:ext cx="7707312"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AutoShape 4"/>
          <p:cNvSpPr>
            <a:spLocks noChangeArrowheads="1"/>
          </p:cNvSpPr>
          <p:nvPr/>
        </p:nvSpPr>
        <p:spPr bwMode="auto">
          <a:xfrm>
            <a:off x="5364163" y="3716338"/>
            <a:ext cx="360362" cy="504825"/>
          </a:xfrm>
          <a:prstGeom prst="upArrow">
            <a:avLst>
              <a:gd name="adj1" fmla="val 50000"/>
              <a:gd name="adj2" fmla="val 35022"/>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sp>
        <p:nvSpPr>
          <p:cNvPr id="160773" name="AutoShape 5"/>
          <p:cNvSpPr>
            <a:spLocks noChangeArrowheads="1"/>
          </p:cNvSpPr>
          <p:nvPr/>
        </p:nvSpPr>
        <p:spPr bwMode="auto">
          <a:xfrm>
            <a:off x="5292725" y="3644900"/>
            <a:ext cx="504825" cy="720725"/>
          </a:xfrm>
          <a:prstGeom prst="upArrow">
            <a:avLst>
              <a:gd name="adj1" fmla="val 50000"/>
              <a:gd name="adj2" fmla="val 35692"/>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pic>
        <p:nvPicPr>
          <p:cNvPr id="1607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96975"/>
            <a:ext cx="7666037" cy="62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5" name="AutoShape 7"/>
          <p:cNvSpPr>
            <a:spLocks noChangeArrowheads="1"/>
          </p:cNvSpPr>
          <p:nvPr/>
        </p:nvSpPr>
        <p:spPr bwMode="auto">
          <a:xfrm>
            <a:off x="6443663" y="2276475"/>
            <a:ext cx="504825" cy="720725"/>
          </a:xfrm>
          <a:prstGeom prst="upArrow">
            <a:avLst>
              <a:gd name="adj1" fmla="val 50000"/>
              <a:gd name="adj2" fmla="val 35692"/>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pic>
        <p:nvPicPr>
          <p:cNvPr id="16077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125538"/>
            <a:ext cx="7640637"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7" name="AutoShape 9"/>
          <p:cNvSpPr>
            <a:spLocks noChangeArrowheads="1"/>
          </p:cNvSpPr>
          <p:nvPr/>
        </p:nvSpPr>
        <p:spPr bwMode="auto">
          <a:xfrm>
            <a:off x="4643438" y="1412875"/>
            <a:ext cx="360362" cy="863600"/>
          </a:xfrm>
          <a:prstGeom prst="upArrow">
            <a:avLst>
              <a:gd name="adj1" fmla="val 50000"/>
              <a:gd name="adj2" fmla="val 59912"/>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pic>
        <p:nvPicPr>
          <p:cNvPr id="16077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1125538"/>
            <a:ext cx="7646988"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3046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0773"/>
                                        </p:tgtEl>
                                        <p:attrNameLst>
                                          <p:attrName>style.visibility</p:attrName>
                                        </p:attrNameLst>
                                      </p:cBhvr>
                                      <p:to>
                                        <p:strVal val="visible"/>
                                      </p:to>
                                    </p:set>
                                    <p:anim calcmode="lin" valueType="num">
                                      <p:cBhvr additive="base">
                                        <p:cTn id="7" dur="500" fill="hold"/>
                                        <p:tgtEl>
                                          <p:spTgt spid="160773"/>
                                        </p:tgtEl>
                                        <p:attrNameLst>
                                          <p:attrName>ppt_x</p:attrName>
                                        </p:attrNameLst>
                                      </p:cBhvr>
                                      <p:tavLst>
                                        <p:tav tm="0">
                                          <p:val>
                                            <p:strVal val="#ppt_x"/>
                                          </p:val>
                                        </p:tav>
                                        <p:tav tm="100000">
                                          <p:val>
                                            <p:strVal val="#ppt_x"/>
                                          </p:val>
                                        </p:tav>
                                      </p:tavLst>
                                    </p:anim>
                                    <p:anim calcmode="lin" valueType="num">
                                      <p:cBhvr additive="base">
                                        <p:cTn id="8" dur="500" fill="hold"/>
                                        <p:tgtEl>
                                          <p:spTgt spid="16077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0774"/>
                                        </p:tgtEl>
                                        <p:attrNameLst>
                                          <p:attrName>style.visibility</p:attrName>
                                        </p:attrNameLst>
                                      </p:cBhvr>
                                      <p:to>
                                        <p:strVal val="visible"/>
                                      </p:to>
                                    </p:set>
                                    <p:anim calcmode="lin" valueType="num">
                                      <p:cBhvr additive="base">
                                        <p:cTn id="13" dur="500" fill="hold"/>
                                        <p:tgtEl>
                                          <p:spTgt spid="160774"/>
                                        </p:tgtEl>
                                        <p:attrNameLst>
                                          <p:attrName>ppt_x</p:attrName>
                                        </p:attrNameLst>
                                      </p:cBhvr>
                                      <p:tavLst>
                                        <p:tav tm="0">
                                          <p:val>
                                            <p:strVal val="#ppt_x"/>
                                          </p:val>
                                        </p:tav>
                                        <p:tav tm="100000">
                                          <p:val>
                                            <p:strVal val="#ppt_x"/>
                                          </p:val>
                                        </p:tav>
                                      </p:tavLst>
                                    </p:anim>
                                    <p:anim calcmode="lin" valueType="num">
                                      <p:cBhvr additive="base">
                                        <p:cTn id="14" dur="500" fill="hold"/>
                                        <p:tgtEl>
                                          <p:spTgt spid="16077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0775"/>
                                        </p:tgtEl>
                                        <p:attrNameLst>
                                          <p:attrName>style.visibility</p:attrName>
                                        </p:attrNameLst>
                                      </p:cBhvr>
                                      <p:to>
                                        <p:strVal val="visible"/>
                                      </p:to>
                                    </p:set>
                                    <p:anim calcmode="lin" valueType="num">
                                      <p:cBhvr additive="base">
                                        <p:cTn id="19" dur="500" fill="hold"/>
                                        <p:tgtEl>
                                          <p:spTgt spid="160775"/>
                                        </p:tgtEl>
                                        <p:attrNameLst>
                                          <p:attrName>ppt_x</p:attrName>
                                        </p:attrNameLst>
                                      </p:cBhvr>
                                      <p:tavLst>
                                        <p:tav tm="0">
                                          <p:val>
                                            <p:strVal val="#ppt_x"/>
                                          </p:val>
                                        </p:tav>
                                        <p:tav tm="100000">
                                          <p:val>
                                            <p:strVal val="#ppt_x"/>
                                          </p:val>
                                        </p:tav>
                                      </p:tavLst>
                                    </p:anim>
                                    <p:anim calcmode="lin" valueType="num">
                                      <p:cBhvr additive="base">
                                        <p:cTn id="20" dur="500" fill="hold"/>
                                        <p:tgtEl>
                                          <p:spTgt spid="16077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0776"/>
                                        </p:tgtEl>
                                        <p:attrNameLst>
                                          <p:attrName>style.visibility</p:attrName>
                                        </p:attrNameLst>
                                      </p:cBhvr>
                                      <p:to>
                                        <p:strVal val="visible"/>
                                      </p:to>
                                    </p:set>
                                    <p:anim calcmode="lin" valueType="num">
                                      <p:cBhvr additive="base">
                                        <p:cTn id="25" dur="500" fill="hold"/>
                                        <p:tgtEl>
                                          <p:spTgt spid="160776"/>
                                        </p:tgtEl>
                                        <p:attrNameLst>
                                          <p:attrName>ppt_x</p:attrName>
                                        </p:attrNameLst>
                                      </p:cBhvr>
                                      <p:tavLst>
                                        <p:tav tm="0">
                                          <p:val>
                                            <p:strVal val="#ppt_x"/>
                                          </p:val>
                                        </p:tav>
                                        <p:tav tm="100000">
                                          <p:val>
                                            <p:strVal val="#ppt_x"/>
                                          </p:val>
                                        </p:tav>
                                      </p:tavLst>
                                    </p:anim>
                                    <p:anim calcmode="lin" valueType="num">
                                      <p:cBhvr additive="base">
                                        <p:cTn id="26" dur="500" fill="hold"/>
                                        <p:tgtEl>
                                          <p:spTgt spid="16077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0777"/>
                                        </p:tgtEl>
                                        <p:attrNameLst>
                                          <p:attrName>style.visibility</p:attrName>
                                        </p:attrNameLst>
                                      </p:cBhvr>
                                      <p:to>
                                        <p:strVal val="visible"/>
                                      </p:to>
                                    </p:set>
                                    <p:anim calcmode="lin" valueType="num">
                                      <p:cBhvr additive="base">
                                        <p:cTn id="31" dur="500" fill="hold"/>
                                        <p:tgtEl>
                                          <p:spTgt spid="160777"/>
                                        </p:tgtEl>
                                        <p:attrNameLst>
                                          <p:attrName>ppt_x</p:attrName>
                                        </p:attrNameLst>
                                      </p:cBhvr>
                                      <p:tavLst>
                                        <p:tav tm="0">
                                          <p:val>
                                            <p:strVal val="#ppt_x"/>
                                          </p:val>
                                        </p:tav>
                                        <p:tav tm="100000">
                                          <p:val>
                                            <p:strVal val="#ppt_x"/>
                                          </p:val>
                                        </p:tav>
                                      </p:tavLst>
                                    </p:anim>
                                    <p:anim calcmode="lin" valueType="num">
                                      <p:cBhvr additive="base">
                                        <p:cTn id="32" dur="500" fill="hold"/>
                                        <p:tgtEl>
                                          <p:spTgt spid="16077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60778"/>
                                        </p:tgtEl>
                                        <p:attrNameLst>
                                          <p:attrName>style.visibility</p:attrName>
                                        </p:attrNameLst>
                                      </p:cBhvr>
                                      <p:to>
                                        <p:strVal val="visible"/>
                                      </p:to>
                                    </p:set>
                                    <p:anim calcmode="lin" valueType="num">
                                      <p:cBhvr additive="base">
                                        <p:cTn id="37" dur="500" fill="hold"/>
                                        <p:tgtEl>
                                          <p:spTgt spid="160778"/>
                                        </p:tgtEl>
                                        <p:attrNameLst>
                                          <p:attrName>ppt_x</p:attrName>
                                        </p:attrNameLst>
                                      </p:cBhvr>
                                      <p:tavLst>
                                        <p:tav tm="0">
                                          <p:val>
                                            <p:strVal val="#ppt_x"/>
                                          </p:val>
                                        </p:tav>
                                        <p:tav tm="100000">
                                          <p:val>
                                            <p:strVal val="#ppt_x"/>
                                          </p:val>
                                        </p:tav>
                                      </p:tavLst>
                                    </p:anim>
                                    <p:anim calcmode="lin" valueType="num">
                                      <p:cBhvr additive="base">
                                        <p:cTn id="38" dur="500" fill="hold"/>
                                        <p:tgtEl>
                                          <p:spTgt spid="1607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3" grpId="0" animBg="1"/>
      <p:bldP spid="160775" grpId="0" animBg="1"/>
      <p:bldP spid="16077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t>PDFs </a:t>
            </a:r>
          </a:p>
        </p:txBody>
      </p:sp>
      <p:graphicFrame>
        <p:nvGraphicFramePr>
          <p:cNvPr id="56323" name="Object 3"/>
          <p:cNvGraphicFramePr>
            <a:graphicFrameLocks noGrp="1" noChangeAspect="1"/>
          </p:cNvGraphicFramePr>
          <p:nvPr>
            <p:ph idx="1"/>
          </p:nvPr>
        </p:nvGraphicFramePr>
        <p:xfrm>
          <a:off x="2411413" y="115888"/>
          <a:ext cx="6381750" cy="6742112"/>
        </p:xfrm>
        <a:graphic>
          <a:graphicData uri="http://schemas.openxmlformats.org/presentationml/2006/ole">
            <mc:AlternateContent xmlns:mc="http://schemas.openxmlformats.org/markup-compatibility/2006">
              <mc:Choice xmlns:v="urn:schemas-microsoft-com:vml" Requires="v">
                <p:oleObj spid="_x0000_s23554" r:id="rId3" imgW="10171429" imgH="10742857" progId="">
                  <p:embed/>
                </p:oleObj>
              </mc:Choice>
              <mc:Fallback>
                <p:oleObj r:id="rId3" imgW="10171429" imgH="1074285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115888"/>
                        <a:ext cx="6381750" cy="674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4" name="Rectangle 4"/>
          <p:cNvSpPr>
            <a:spLocks noChangeArrowheads="1"/>
          </p:cNvSpPr>
          <p:nvPr/>
        </p:nvSpPr>
        <p:spPr bwMode="auto">
          <a:xfrm>
            <a:off x="2411413" y="188913"/>
            <a:ext cx="6481762" cy="647700"/>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spTree>
    <p:extLst>
      <p:ext uri="{BB962C8B-B14F-4D97-AF65-F5344CB8AC3E}">
        <p14:creationId xmlns:p14="http://schemas.microsoft.com/office/powerpoint/2010/main" val="22190916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fr-CH" smtClean="0"/>
              <a:t>Multilingual tools</a:t>
            </a:r>
            <a:endParaRPr lang="en-US"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219200"/>
            <a:ext cx="5638800" cy="5638800"/>
          </a:xfrm>
          <a:prstGeom prst="rect">
            <a:avLst/>
          </a:prstGeom>
        </p:spPr>
      </p:pic>
    </p:spTree>
    <p:extLst>
      <p:ext uri="{BB962C8B-B14F-4D97-AF65-F5344CB8AC3E}">
        <p14:creationId xmlns:p14="http://schemas.microsoft.com/office/powerpoint/2010/main" val="18952680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pPr eaLnBrk="1" hangingPunct="1"/>
            <a:r>
              <a:rPr lang="en-US" altLang="en-US" sz="3400" dirty="0" smtClean="0"/>
              <a:t>WIPO Translate</a:t>
            </a:r>
          </a:p>
        </p:txBody>
      </p:sp>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295400"/>
            <a:ext cx="83058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60645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p:cNvSpPr>
            <a:spLocks noChangeArrowheads="1"/>
          </p:cNvSpPr>
          <p:nvPr/>
        </p:nvSpPr>
        <p:spPr bwMode="auto">
          <a:xfrm>
            <a:off x="2195513" y="5589588"/>
            <a:ext cx="360362" cy="935037"/>
          </a:xfrm>
          <a:prstGeom prst="upArrow">
            <a:avLst>
              <a:gd name="adj1" fmla="val 50000"/>
              <a:gd name="adj2" fmla="val 64868"/>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ea typeface="MS PGothic" pitchFamily="34" charset="-128"/>
            </a:endParaRPr>
          </a:p>
        </p:txBody>
      </p:sp>
      <p:sp>
        <p:nvSpPr>
          <p:cNvPr id="59395" name="Rectangle 3"/>
          <p:cNvSpPr>
            <a:spLocks noGrp="1" noChangeArrowheads="1"/>
          </p:cNvSpPr>
          <p:nvPr>
            <p:ph type="title" idx="4294967295"/>
          </p:nvPr>
        </p:nvSpPr>
        <p:spPr>
          <a:xfrm>
            <a:off x="323850" y="188913"/>
            <a:ext cx="6994525" cy="1143000"/>
          </a:xfrm>
        </p:spPr>
        <p:txBody>
          <a:bodyPr/>
          <a:lstStyle/>
          <a:p>
            <a:pPr algn="ctr" eaLnBrk="1" hangingPunct="1"/>
            <a:r>
              <a:rPr lang="en-US" altLang="en-US" sz="3000" smtClean="0"/>
              <a:t>32 Technical domains from the IPC</a:t>
            </a:r>
            <a:endParaRPr lang="en-US" altLang="en-US" sz="3000" smtClean="0">
              <a:latin typeface="MS PGothic" pitchFamily="34" charset="-128"/>
              <a:ea typeface="MS PGothic" pitchFamily="34" charset="-128"/>
            </a:endParaRPr>
          </a:p>
        </p:txBody>
      </p:sp>
      <p:pic>
        <p:nvPicPr>
          <p:cNvPr id="593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913" y="333375"/>
            <a:ext cx="5365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Rectangle 6"/>
          <p:cNvSpPr>
            <a:spLocks noChangeArrowheads="1"/>
          </p:cNvSpPr>
          <p:nvPr/>
        </p:nvSpPr>
        <p:spPr bwMode="auto">
          <a:xfrm>
            <a:off x="323850" y="1484313"/>
            <a:ext cx="8208963" cy="475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[ADMN]	</a:t>
            </a:r>
            <a:r>
              <a:rPr lang="en-US" sz="1300">
                <a:solidFill>
                  <a:srgbClr val="000000"/>
                </a:solidFill>
                <a:latin typeface="Avenir 55 Roman" charset="0"/>
                <a:ea typeface="ＭＳ Ｐゴシック" charset="0"/>
              </a:rPr>
              <a:t>Admin, Business, Management &amp; Soc Sci</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[AERO]	</a:t>
            </a:r>
            <a:r>
              <a:rPr lang="en-US" sz="1300">
                <a:solidFill>
                  <a:srgbClr val="000000"/>
                </a:solidFill>
                <a:latin typeface="Avenir 55 Roman" charset="0"/>
                <a:ea typeface="ＭＳ Ｐゴシック" charset="0"/>
              </a:rPr>
              <a:t>Aeronautics &amp; Aerospace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[AGRI]	Agriculture, Fisheries &amp; Forestry </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[AUDV]	</a:t>
            </a:r>
            <a:r>
              <a:rPr lang="pt-BR" sz="1300">
                <a:solidFill>
                  <a:srgbClr val="000000"/>
                </a:solidFill>
                <a:latin typeface="Avenir 55 Roman" charset="0"/>
                <a:ea typeface="ＭＳ Ｐゴシック" charset="0"/>
              </a:rPr>
              <a:t>Audio, Audiovisual, Image &amp; Video Tech</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pt-BR" sz="1300">
                <a:solidFill>
                  <a:srgbClr val="000000"/>
                </a:solidFill>
                <a:latin typeface="Avenir 55 Roman" charset="0"/>
                <a:ea typeface="ＭＳ Ｐゴシック" charset="0"/>
              </a:rPr>
              <a:t>[AUTO]	</a:t>
            </a:r>
            <a:r>
              <a:rPr lang="en-US" sz="1300">
                <a:solidFill>
                  <a:srgbClr val="000000"/>
                </a:solidFill>
                <a:latin typeface="Avenir 55 Roman" charset="0"/>
                <a:ea typeface="ＭＳ Ｐゴシック" charset="0"/>
              </a:rPr>
              <a:t>Automotive &amp; Road Vehicle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[BLDG]	</a:t>
            </a:r>
            <a:r>
              <a:rPr lang="en-US" sz="1300">
                <a:solidFill>
                  <a:srgbClr val="000000"/>
                </a:solidFill>
                <a:latin typeface="Avenir 55 Roman" charset="0"/>
                <a:ea typeface="ＭＳ Ｐゴシック" charset="0"/>
              </a:rPr>
              <a:t>Civil Engineering &amp; Building Construction</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[CHEM]	</a:t>
            </a:r>
            <a:r>
              <a:rPr lang="en-US" sz="1300">
                <a:solidFill>
                  <a:srgbClr val="000000"/>
                </a:solidFill>
                <a:latin typeface="Avenir 55 Roman" charset="0"/>
                <a:ea typeface="ＭＳ Ｐゴシック" charset="0"/>
              </a:rPr>
              <a:t>Chemical &amp; Materials Technology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[DATA]	</a:t>
            </a:r>
            <a:r>
              <a:rPr lang="en-US" sz="1300">
                <a:solidFill>
                  <a:srgbClr val="000000"/>
                </a:solidFill>
                <a:latin typeface="Avenir 55 Roman" charset="0"/>
                <a:ea typeface="ＭＳ Ｐゴシック" charset="0"/>
              </a:rPr>
              <a:t>Computer Sci, Telecom &amp; Broadcasting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[ELEC]	</a:t>
            </a:r>
            <a:r>
              <a:rPr lang="en-US" sz="1300">
                <a:solidFill>
                  <a:srgbClr val="000000"/>
                </a:solidFill>
                <a:latin typeface="Avenir 55 Roman" charset="0"/>
                <a:ea typeface="ＭＳ Ｐゴシック" charset="0"/>
              </a:rPr>
              <a:t>Electrical Engineering &amp; Electronics</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[ENGY]	</a:t>
            </a:r>
            <a:r>
              <a:rPr lang="en-US" sz="1300">
                <a:solidFill>
                  <a:srgbClr val="000000"/>
                </a:solidFill>
                <a:latin typeface="Avenir 55 Roman" charset="0"/>
                <a:ea typeface="ＭＳ Ｐゴシック" charset="0"/>
              </a:rPr>
              <a:t>Energy, Fuels &amp; Heat Transfer Eng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[ENVR]	</a:t>
            </a:r>
            <a:r>
              <a:rPr lang="en-US" sz="1300">
                <a:solidFill>
                  <a:srgbClr val="000000"/>
                </a:solidFill>
                <a:latin typeface="Avenir 55 Roman" charset="0"/>
                <a:ea typeface="ＭＳ Ｐゴシック" charset="0"/>
              </a:rPr>
              <a:t>Environmental &amp; Safety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[FOOD]	</a:t>
            </a:r>
            <a:r>
              <a:rPr lang="en-US" sz="1300">
                <a:solidFill>
                  <a:srgbClr val="000000"/>
                </a:solidFill>
                <a:latin typeface="Avenir 55 Roman" charset="0"/>
                <a:ea typeface="ＭＳ Ｐゴシック" charset="0"/>
              </a:rPr>
              <a:t>Foods &amp; Food Technology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[GENR]	</a:t>
            </a:r>
            <a:r>
              <a:rPr lang="it-IT" sz="1300">
                <a:solidFill>
                  <a:srgbClr val="000000"/>
                </a:solidFill>
                <a:latin typeface="Avenir 55 Roman" charset="0"/>
                <a:ea typeface="ＭＳ Ｐゴシック" charset="0"/>
              </a:rPr>
              <a:t>Generalities, Language, Media &amp; Info Sci</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it-IT" sz="1300">
                <a:solidFill>
                  <a:srgbClr val="000000"/>
                </a:solidFill>
                <a:latin typeface="Avenir 55 Roman" charset="0"/>
                <a:ea typeface="ＭＳ Ｐゴシック" charset="0"/>
              </a:rPr>
              <a:t>[HOME]	</a:t>
            </a:r>
            <a:r>
              <a:rPr lang="en-US" sz="1300">
                <a:solidFill>
                  <a:srgbClr val="000000"/>
                </a:solidFill>
                <a:latin typeface="Avenir 55 Roman" charset="0"/>
                <a:ea typeface="ＭＳ Ｐゴシック" charset="0"/>
              </a:rPr>
              <a:t>Home Contents &amp; Household Maintenance</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[HORO]	</a:t>
            </a:r>
            <a:r>
              <a:rPr lang="en-US" sz="1300">
                <a:solidFill>
                  <a:srgbClr val="000000"/>
                </a:solidFill>
                <a:latin typeface="Avenir 55 Roman" charset="0"/>
                <a:ea typeface="ＭＳ Ｐゴシック" charset="0"/>
              </a:rPr>
              <a:t>Precision Mechanics, Jewelry &amp; Horology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66CC"/>
                </a:solidFill>
                <a:latin typeface="Avenir 55 Roman" charset="0"/>
                <a:ea typeface="ＭＳ Ｐゴシック" charset="0"/>
              </a:rPr>
              <a:t>[</a:t>
            </a:r>
            <a:r>
              <a:rPr lang="fr-CH" sz="1300">
                <a:latin typeface="Avenir 55 Roman" charset="0"/>
                <a:ea typeface="ＭＳ Ｐゴシック" charset="0"/>
              </a:rPr>
              <a:t>MANU]	</a:t>
            </a:r>
            <a:r>
              <a:rPr lang="en-US" sz="1300">
                <a:latin typeface="Avenir 55 Roman" charset="0"/>
                <a:ea typeface="ＭＳ Ｐゴシック" charset="0"/>
              </a:rPr>
              <a:t>Manufacturing &amp; Materials Handling Tech</a:t>
            </a:r>
          </a:p>
        </p:txBody>
      </p:sp>
      <p:sp>
        <p:nvSpPr>
          <p:cNvPr id="96263" name="Rectangle 7"/>
          <p:cNvSpPr>
            <a:spLocks noChangeArrowheads="1"/>
          </p:cNvSpPr>
          <p:nvPr/>
        </p:nvSpPr>
        <p:spPr bwMode="auto">
          <a:xfrm>
            <a:off x="4356100" y="1557338"/>
            <a:ext cx="4230688" cy="435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[MARI]		</a:t>
            </a:r>
            <a:r>
              <a:rPr lang="en-US" sz="1300">
                <a:solidFill>
                  <a:srgbClr val="000000"/>
                </a:solidFill>
                <a:latin typeface="Avenir 55 Roman" charset="0"/>
                <a:ea typeface="ＭＳ Ｐゴシック" charset="0"/>
              </a:rPr>
              <a:t>Marine Engineering</a:t>
            </a:r>
            <a:r>
              <a:rPr lang="fr-CH" sz="1300">
                <a:solidFill>
                  <a:srgbClr val="000000"/>
                </a:solidFill>
                <a:latin typeface="Avenir 55 Roman" charset="0"/>
                <a:ea typeface="ＭＳ Ｐゴシック" charset="0"/>
              </a:rPr>
              <a:t> </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[MEAS]		</a:t>
            </a:r>
            <a:r>
              <a:rPr lang="en-US" sz="1300">
                <a:solidFill>
                  <a:srgbClr val="000000"/>
                </a:solidFill>
                <a:latin typeface="Avenir 55 Roman" charset="0"/>
                <a:ea typeface="ＭＳ Ｐゴシック" charset="0"/>
              </a:rPr>
              <a:t>Standards, Units, Metrology &amp; Testing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latin typeface="Avenir 55 Roman" charset="0"/>
                <a:ea typeface="ＭＳ Ｐゴシック" charset="0"/>
              </a:rPr>
              <a:t>[MECH]		Mechanical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[MEDI]		Medical Technology </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[METL]		</a:t>
            </a:r>
            <a:r>
              <a:rPr lang="pt-BR" sz="1300">
                <a:solidFill>
                  <a:srgbClr val="000000"/>
                </a:solidFill>
                <a:latin typeface="Avenir 55 Roman" charset="0"/>
                <a:ea typeface="ＭＳ Ｐゴシック" charset="0"/>
              </a:rPr>
              <a:t>Metallurgy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pt-BR" sz="1300">
                <a:solidFill>
                  <a:srgbClr val="000000"/>
                </a:solidFill>
                <a:latin typeface="Avenir 55 Roman" charset="0"/>
                <a:ea typeface="ＭＳ Ｐゴシック" charset="0"/>
              </a:rPr>
              <a:t>[MILI]		</a:t>
            </a:r>
            <a:r>
              <a:rPr lang="en-US" sz="1300">
                <a:solidFill>
                  <a:srgbClr val="000000"/>
                </a:solidFill>
                <a:latin typeface="Avenir 55 Roman" charset="0"/>
                <a:ea typeface="ＭＳ Ｐゴシック" charset="0"/>
              </a:rPr>
              <a:t>Military Technology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[MINE]		</a:t>
            </a:r>
            <a:r>
              <a:rPr lang="en-US" sz="1300">
                <a:solidFill>
                  <a:srgbClr val="000000"/>
                </a:solidFill>
                <a:latin typeface="Avenir 55 Roman" charset="0"/>
                <a:ea typeface="ＭＳ Ｐゴシック" charset="0"/>
              </a:rPr>
              <a:t>Mining, Oil &amp; Gas Extraction &amp; Minerals</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[NANO]		</a:t>
            </a:r>
            <a:r>
              <a:rPr lang="en-US" sz="1300">
                <a:solidFill>
                  <a:srgbClr val="000000"/>
                </a:solidFill>
                <a:latin typeface="Avenir 55 Roman" charset="0"/>
                <a:ea typeface="ＭＳ Ｐゴシック" charset="0"/>
              </a:rPr>
              <a:t>Nano Technology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[PACK]		</a:t>
            </a:r>
            <a:r>
              <a:rPr lang="en-US" sz="1300">
                <a:solidFill>
                  <a:srgbClr val="000000"/>
                </a:solidFill>
                <a:latin typeface="Avenir 55 Roman" charset="0"/>
                <a:ea typeface="ＭＳ Ｐゴシック" charset="0"/>
              </a:rPr>
              <a:t>Packaging &amp; Distribution of Goods</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[PRNT]		</a:t>
            </a:r>
            <a:r>
              <a:rPr lang="en-US" sz="1300">
                <a:solidFill>
                  <a:srgbClr val="000000"/>
                </a:solidFill>
                <a:latin typeface="Avenir 55 Roman" charset="0"/>
                <a:ea typeface="ＭＳ Ｐゴシック" charset="0"/>
              </a:rPr>
              <a:t>Printing &amp; Paper</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[RAIL]		</a:t>
            </a:r>
            <a:r>
              <a:rPr lang="en-US" sz="1300">
                <a:solidFill>
                  <a:srgbClr val="000000"/>
                </a:solidFill>
                <a:latin typeface="Avenir 55 Roman" charset="0"/>
                <a:ea typeface="ＭＳ Ｐゴシック" charset="0"/>
              </a:rPr>
              <a:t>Railway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[SCIE]		</a:t>
            </a:r>
            <a:r>
              <a:rPr lang="en-US" sz="1300">
                <a:solidFill>
                  <a:srgbClr val="000000"/>
                </a:solidFill>
                <a:latin typeface="Avenir 55 Roman" charset="0"/>
                <a:ea typeface="ＭＳ Ｐゴシック" charset="0"/>
              </a:rPr>
              <a:t>Optical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[SPRT]		</a:t>
            </a:r>
            <a:r>
              <a:rPr lang="en-US" sz="1300">
                <a:solidFill>
                  <a:srgbClr val="000000"/>
                </a:solidFill>
                <a:latin typeface="Avenir 55 Roman" charset="0"/>
                <a:ea typeface="ＭＳ Ｐゴシック" charset="0"/>
              </a:rPr>
              <a:t>Sports, Leisure, Tourism &amp; Hospitality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[TEXT]		</a:t>
            </a:r>
            <a:r>
              <a:rPr lang="it-IT" sz="1300">
                <a:solidFill>
                  <a:srgbClr val="000000"/>
                </a:solidFill>
                <a:latin typeface="Avenir 55 Roman" charset="0"/>
                <a:ea typeface="ＭＳ Ｐゴシック" charset="0"/>
              </a:rPr>
              <a:t>Textile &amp; Clothing Industries</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it-IT" sz="1300">
                <a:solidFill>
                  <a:srgbClr val="000000"/>
                </a:solidFill>
                <a:latin typeface="Avenir 55 Roman" charset="0"/>
                <a:ea typeface="ＭＳ Ｐゴシック" charset="0"/>
              </a:rPr>
              <a:t>[TRAN]		</a:t>
            </a:r>
            <a:r>
              <a:rPr lang="en-US" sz="1300">
                <a:solidFill>
                  <a:srgbClr val="000000"/>
                </a:solidFill>
                <a:latin typeface="Avenir 55 Roman" charset="0"/>
                <a:ea typeface="ＭＳ Ｐゴシック" charset="0"/>
              </a:rPr>
              <a:t>Transportation</a:t>
            </a:r>
          </a:p>
        </p:txBody>
      </p:sp>
    </p:spTree>
    <p:extLst>
      <p:ext uri="{BB962C8B-B14F-4D97-AF65-F5344CB8AC3E}">
        <p14:creationId xmlns:p14="http://schemas.microsoft.com/office/powerpoint/2010/main" val="41309043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pPr eaLnBrk="1" hangingPunct="1"/>
            <a:r>
              <a:rPr lang="en-US" altLang="en-US" dirty="0" smtClean="0"/>
              <a:t>WIPO Translate: how does it work?</a:t>
            </a: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1376363"/>
            <a:ext cx="8010525"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34494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1947863"/>
            <a:ext cx="8134350"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98844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166688"/>
            <a:ext cx="7724775" cy="652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09273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6200"/>
            <a:ext cx="6796088" cy="6326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464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To </a:t>
            </a:r>
            <a:r>
              <a:rPr lang="fr-CH" dirty="0" err="1" smtClean="0"/>
              <a:t>be</a:t>
            </a:r>
            <a:r>
              <a:rPr lang="fr-CH" dirty="0" smtClean="0"/>
              <a:t> </a:t>
            </a:r>
            <a:r>
              <a:rPr lang="fr-CH" dirty="0" err="1" smtClean="0"/>
              <a:t>added</a:t>
            </a:r>
            <a:r>
              <a:rPr lang="fr-CH" dirty="0" smtClean="0"/>
              <a:t> in the future</a:t>
            </a:r>
            <a:endParaRPr lang="es-BO" dirty="0"/>
          </a:p>
        </p:txBody>
      </p:sp>
      <p:sp>
        <p:nvSpPr>
          <p:cNvPr id="3" name="Content Placeholder 2"/>
          <p:cNvSpPr>
            <a:spLocks noGrp="1"/>
          </p:cNvSpPr>
          <p:nvPr>
            <p:ph sz="half" idx="1"/>
          </p:nvPr>
        </p:nvSpPr>
        <p:spPr/>
        <p:txBody>
          <a:bodyPr/>
          <a:lstStyle/>
          <a:p>
            <a:r>
              <a:rPr lang="fr-CH" dirty="0" smtClean="0"/>
              <a:t>UK</a:t>
            </a:r>
          </a:p>
          <a:p>
            <a:r>
              <a:rPr lang="fr-CH" dirty="0" smtClean="0"/>
              <a:t>DK</a:t>
            </a:r>
          </a:p>
          <a:p>
            <a:r>
              <a:rPr lang="fr-CH" dirty="0" smtClean="0"/>
              <a:t>AU </a:t>
            </a:r>
          </a:p>
          <a:p>
            <a:r>
              <a:rPr lang="fr-CH" dirty="0" smtClean="0"/>
              <a:t>NZ</a:t>
            </a:r>
            <a:endParaRPr lang="es-BO" dirty="0"/>
          </a:p>
        </p:txBody>
      </p:sp>
    </p:spTree>
    <p:extLst>
      <p:ext uri="{BB962C8B-B14F-4D97-AF65-F5344CB8AC3E}">
        <p14:creationId xmlns:p14="http://schemas.microsoft.com/office/powerpoint/2010/main" val="15484652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Latest</a:t>
            </a:r>
            <a:r>
              <a:rPr lang="fr-CH" dirty="0" smtClean="0"/>
              <a:t> </a:t>
            </a:r>
            <a:r>
              <a:rPr lang="fr-CH" dirty="0" err="1" smtClean="0"/>
              <a:t>developements</a:t>
            </a:r>
            <a:endParaRPr lang="es-BO" dirty="0"/>
          </a:p>
        </p:txBody>
      </p:sp>
      <p:pic>
        <p:nvPicPr>
          <p:cNvPr id="20482" name="Picture 2" descr="http://staging.mediawales.co.uk/_files/images/jun_10/mw__1276511479_News_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3999"/>
            <a:ext cx="9144000" cy="542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478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New: https</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27522" y="1371600"/>
            <a:ext cx="8077200" cy="4044316"/>
          </a:xfrm>
          <a:prstGeom prst="rect">
            <a:avLst/>
          </a:prstGeom>
          <a:noFill/>
          <a:ln>
            <a:noFill/>
          </a:ln>
        </p:spPr>
      </p:pic>
    </p:spTree>
    <p:extLst>
      <p:ext uri="{BB962C8B-B14F-4D97-AF65-F5344CB8AC3E}">
        <p14:creationId xmlns:p14="http://schemas.microsoft.com/office/powerpoint/2010/main" val="25991824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Translation </a:t>
            </a:r>
            <a:r>
              <a:rPr lang="fr-CH" dirty="0" err="1" smtClean="0"/>
              <a:t>tools</a:t>
            </a:r>
            <a:endParaRPr lang="es-B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57412"/>
            <a:ext cx="795337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75107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3" y="623888"/>
            <a:ext cx="7686675" cy="561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38573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i="1" dirty="0" smtClean="0"/>
              <a:t>Documents </a:t>
            </a:r>
            <a:r>
              <a:rPr lang="fr-CH" dirty="0" smtClean="0"/>
              <a:t> tab: new section</a:t>
            </a:r>
            <a:endParaRPr lang="es-BO"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74018"/>
            <a:ext cx="6808768" cy="5395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4419600" y="1074018"/>
            <a:ext cx="1143000" cy="22138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bwMode="auto">
          <a:xfrm>
            <a:off x="914400" y="3886200"/>
            <a:ext cx="6400800" cy="8382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2816555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2" name="Object 3"/>
          <p:cNvGraphicFramePr>
            <a:graphicFrameLocks noGrp="1" noChangeAspect="1"/>
          </p:cNvGraphicFramePr>
          <p:nvPr>
            <p:ph sz="half" idx="4294967295"/>
          </p:nvPr>
        </p:nvGraphicFramePr>
        <p:xfrm>
          <a:off x="0" y="0"/>
          <a:ext cx="4832350" cy="2886075"/>
        </p:xfrm>
        <a:graphic>
          <a:graphicData uri="http://schemas.openxmlformats.org/presentationml/2006/ole">
            <mc:AlternateContent xmlns:mc="http://schemas.openxmlformats.org/markup-compatibility/2006">
              <mc:Choice xmlns:v="urn:schemas-microsoft-com:vml" Requires="v">
                <p:oleObj spid="_x0000_s24578" r:id="rId4" imgW="5676190" imgH="3390476" progId="">
                  <p:embed/>
                </p:oleObj>
              </mc:Choice>
              <mc:Fallback>
                <p:oleObj r:id="rId4" imgW="5676190" imgH="339047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83235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6563" name="Rectangle 3"/>
          <p:cNvSpPr>
            <a:spLocks noChangeArrowheads="1"/>
          </p:cNvSpPr>
          <p:nvPr/>
        </p:nvSpPr>
        <p:spPr bwMode="auto">
          <a:xfrm>
            <a:off x="3348038" y="476250"/>
            <a:ext cx="64087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20000"/>
              </a:spcBef>
            </a:pPr>
            <a:r>
              <a:rPr lang="en-US" altLang="en-US" sz="4000" b="1">
                <a:solidFill>
                  <a:srgbClr val="0033CC"/>
                </a:solidFill>
              </a:rPr>
              <a:t>patentscope@wipo.int</a:t>
            </a:r>
          </a:p>
        </p:txBody>
      </p:sp>
      <p:graphicFrame>
        <p:nvGraphicFramePr>
          <p:cNvPr id="66564" name="Object 4"/>
          <p:cNvGraphicFramePr>
            <a:graphicFrameLocks noChangeAspect="1"/>
          </p:cNvGraphicFramePr>
          <p:nvPr/>
        </p:nvGraphicFramePr>
        <p:xfrm>
          <a:off x="611188" y="3141663"/>
          <a:ext cx="7629525" cy="2809875"/>
        </p:xfrm>
        <a:graphic>
          <a:graphicData uri="http://schemas.openxmlformats.org/presentationml/2006/ole">
            <mc:AlternateContent xmlns:mc="http://schemas.openxmlformats.org/markup-compatibility/2006">
              <mc:Choice xmlns:v="urn:schemas-microsoft-com:vml" Requires="v">
                <p:oleObj spid="_x0000_s24579" r:id="rId6" imgW="10171429" imgH="3746032" progId="">
                  <p:embed/>
                </p:oleObj>
              </mc:Choice>
              <mc:Fallback>
                <p:oleObj r:id="rId6" imgW="10171429" imgH="3746032"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3141663"/>
                        <a:ext cx="76295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050029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3692525" y="3200400"/>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0"/>
              </a:spcBef>
            </a:pPr>
            <a:r>
              <a:rPr lang="ro-RO" altLang="en-US"/>
              <a:t>mulțumesc</a:t>
            </a:r>
            <a:r>
              <a:rPr lang="en-US" altLang="en-US"/>
              <a:t> </a:t>
            </a:r>
          </a:p>
        </p:txBody>
      </p:sp>
      <p:sp>
        <p:nvSpPr>
          <p:cNvPr id="67587" name="Rectangle 3"/>
          <p:cNvSpPr>
            <a:spLocks noChangeArrowheads="1"/>
          </p:cNvSpPr>
          <p:nvPr/>
        </p:nvSpPr>
        <p:spPr bwMode="auto">
          <a:xfrm>
            <a:off x="3692525" y="3200400"/>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0"/>
              </a:spcBef>
            </a:pPr>
            <a:r>
              <a:rPr lang="ro-RO" altLang="en-US"/>
              <a:t>mulțumesc</a:t>
            </a:r>
            <a:r>
              <a:rPr lang="en-US" altLang="en-US"/>
              <a:t> </a:t>
            </a:r>
          </a:p>
        </p:txBody>
      </p:sp>
      <p:graphicFrame>
        <p:nvGraphicFramePr>
          <p:cNvPr id="67588" name="Object 4"/>
          <p:cNvGraphicFramePr>
            <a:graphicFrameLocks noGrp="1" noChangeAspect="1"/>
          </p:cNvGraphicFramePr>
          <p:nvPr>
            <p:ph/>
          </p:nvPr>
        </p:nvGraphicFramePr>
        <p:xfrm>
          <a:off x="0" y="0"/>
          <a:ext cx="9144000" cy="5718175"/>
        </p:xfrm>
        <a:graphic>
          <a:graphicData uri="http://schemas.openxmlformats.org/presentationml/2006/ole">
            <mc:AlternateContent xmlns:mc="http://schemas.openxmlformats.org/markup-compatibility/2006">
              <mc:Choice xmlns:v="urn:schemas-microsoft-com:vml" Requires="v">
                <p:oleObj spid="_x0000_s25602" r:id="rId4" imgW="10679365" imgH="6679365" progId="">
                  <p:embed/>
                </p:oleObj>
              </mc:Choice>
              <mc:Fallback>
                <p:oleObj r:id="rId4" imgW="10679365" imgH="667936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71654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fr-CH" altLang="en-US" smtClean="0"/>
              <a:t>Languages of the interface</a:t>
            </a:r>
            <a:endParaRPr lang="en-US" altLang="en-US" smtClean="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4350" y="1878013"/>
            <a:ext cx="8115300"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4343400" y="1676400"/>
            <a:ext cx="4191000" cy="457200"/>
          </a:xfrm>
          <a:prstGeom prst="rect">
            <a:avLst/>
          </a:prstGeom>
          <a:noFill/>
          <a:ln w="38100">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629411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fr-CH" altLang="en-US" smtClean="0"/>
              <a:t>Interface in Chinese</a:t>
            </a:r>
            <a:endParaRPr lang="en-US" altLang="en-US" smtClean="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7" y="1676400"/>
            <a:ext cx="8048625"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3015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english-3">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template_english-3</Template>
  <TotalTime>1</TotalTime>
  <Words>1285</Words>
  <Application>Microsoft Office PowerPoint</Application>
  <PresentationFormat>On-screen Show (4:3)</PresentationFormat>
  <Paragraphs>254</Paragraphs>
  <Slides>76</Slides>
  <Notes>16</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76</vt:i4>
      </vt:variant>
    </vt:vector>
  </HeadingPairs>
  <TitlesOfParts>
    <vt:vector size="77" baseType="lpstr">
      <vt:lpstr>template_english-3</vt:lpstr>
      <vt:lpstr>PowerPoint Presentation</vt:lpstr>
      <vt:lpstr>PowerPoint Presentation</vt:lpstr>
      <vt:lpstr>Agenda</vt:lpstr>
      <vt:lpstr>THE COVERAGE </vt:lpstr>
      <vt:lpstr>Coverage : Collections</vt:lpstr>
      <vt:lpstr>Coverage : Details of collections</vt:lpstr>
      <vt:lpstr>To be added in the future</vt:lpstr>
      <vt:lpstr>Languages of the interface</vt:lpstr>
      <vt:lpstr>Interface in Chinese</vt:lpstr>
      <vt:lpstr>PATENTSCOPE account</vt:lpstr>
      <vt:lpstr>Signing up</vt:lpstr>
      <vt:lpstr>Once logged-in</vt:lpstr>
      <vt:lpstr>Saved queries</vt:lpstr>
      <vt:lpstr>Downloading the results</vt:lpstr>
      <vt:lpstr>Downloaded results</vt:lpstr>
      <vt:lpstr>Account customization</vt:lpstr>
      <vt:lpstr>PATENTSCOPE: how to search</vt:lpstr>
      <vt:lpstr>PowerPoint Presentation</vt:lpstr>
      <vt:lpstr>PowerPoint Presentation</vt:lpstr>
      <vt:lpstr>Most active</vt:lpstr>
      <vt:lpstr>PowerPoint Presentation</vt:lpstr>
      <vt:lpstr>Most active last 5 gazettes</vt:lpstr>
      <vt:lpstr>Most advanced</vt:lpstr>
      <vt:lpstr>Breakouts</vt:lpstr>
      <vt:lpstr>PowerPoint Presentation</vt:lpstr>
      <vt:lpstr>IPC Green Inventory</vt:lpstr>
      <vt:lpstr>PATENTSCOPE: how to search</vt:lpstr>
      <vt:lpstr>4 ways to search</vt:lpstr>
      <vt:lpstr>Interface : Simple</vt:lpstr>
      <vt:lpstr>Collection selection</vt:lpstr>
      <vt:lpstr>Interface : Field Combination - Structured</vt:lpstr>
      <vt:lpstr>Search examples</vt:lpstr>
      <vt:lpstr>Search examples</vt:lpstr>
      <vt:lpstr>Collection selection</vt:lpstr>
      <vt:lpstr>Stemming</vt:lpstr>
      <vt:lpstr>Interface : Advanced</vt:lpstr>
      <vt:lpstr>To help you fine-tune your search</vt:lpstr>
      <vt:lpstr>Help menu</vt:lpstr>
      <vt:lpstr>Search examples: field code, Boolean and range operator</vt:lpstr>
      <vt:lpstr>Collection selection</vt:lpstr>
      <vt:lpstr>CLIR</vt:lpstr>
      <vt:lpstr>CLIR: the interface</vt:lpstr>
      <vt:lpstr>CLIR: precision vs recall</vt:lpstr>
      <vt:lpstr>Example: precision</vt:lpstr>
      <vt:lpstr>Example: recall</vt:lpstr>
      <vt:lpstr>CLIR: supervised mode</vt:lpstr>
      <vt:lpstr>Automatic mode</vt:lpstr>
      <vt:lpstr>PowerPoint Presentation</vt:lpstr>
      <vt:lpstr>Supervised mode: 1 of 4 steps</vt:lpstr>
      <vt:lpstr>Supervised mode : 2 of 4 steps</vt:lpstr>
      <vt:lpstr>Supervised mode : 3 of 4 steps</vt:lpstr>
      <vt:lpstr>Supervised mode : 4 of 4 steps</vt:lpstr>
      <vt:lpstr>Supervised mode: results</vt:lpstr>
      <vt:lpstr>Search examples: clothes for sport </vt:lpstr>
      <vt:lpstr>Reading the result list</vt:lpstr>
      <vt:lpstr>Analysis</vt:lpstr>
      <vt:lpstr>Display options: table/graph –bar/pie</vt:lpstr>
      <vt:lpstr>Display options: table/graph –bar/pie</vt:lpstr>
      <vt:lpstr>Options</vt:lpstr>
      <vt:lpstr>Tabs</vt:lpstr>
      <vt:lpstr>Documents tab</vt:lpstr>
      <vt:lpstr>PDFs </vt:lpstr>
      <vt:lpstr>Multilingual tools</vt:lpstr>
      <vt:lpstr>WIPO Translate</vt:lpstr>
      <vt:lpstr>32 Technical domains from the IPC</vt:lpstr>
      <vt:lpstr>WIPO Translate: how does it work?</vt:lpstr>
      <vt:lpstr>PowerPoint Presentation</vt:lpstr>
      <vt:lpstr>PowerPoint Presentation</vt:lpstr>
      <vt:lpstr>PowerPoint Presentation</vt:lpstr>
      <vt:lpstr>Latest developements</vt:lpstr>
      <vt:lpstr>New: https</vt:lpstr>
      <vt:lpstr>Translation tools</vt:lpstr>
      <vt:lpstr>PowerPoint Presentation</vt:lpstr>
      <vt:lpstr>Documents  tab: new section</vt:lpstr>
      <vt:lpstr>PowerPoint Presentation</vt:lpstr>
      <vt:lpstr>PowerPoint Presentation</vt:lpstr>
    </vt:vector>
  </TitlesOfParts>
  <Company>World Intellectual Property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AMMANN Sandrine</dc:creator>
  <cp:lastModifiedBy>AMMANN Sandrine</cp:lastModifiedBy>
  <cp:revision>1</cp:revision>
  <dcterms:created xsi:type="dcterms:W3CDTF">2015-06-25T07:54:54Z</dcterms:created>
  <dcterms:modified xsi:type="dcterms:W3CDTF">2015-06-25T07:56:05Z</dcterms:modified>
</cp:coreProperties>
</file>