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8" r:id="rId2"/>
    <p:sldId id="263" r:id="rId3"/>
    <p:sldId id="264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71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5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D025C-47AA-44F5-AE9B-6D88030B56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462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220767-61CE-4FE1-AA24-7B92DDA3D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9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4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0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0.png"/><Relationship Id="rId4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en/5/5c/Microsoft_Powerpoint_Icon.svg" TargetMode="External"/><Relationship Id="rId2" Type="http://schemas.openxmlformats.org/officeDocument/2006/relationships/hyperlink" Target="http://www.wipo.int/patentscope/en/webinar/index.html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po.int/patentscope/en/webinar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4937125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PATENTSCOPE</a:t>
            </a:r>
          </a:p>
          <a:p>
            <a:pPr eaLnBrk="1" hangingPunct="1"/>
            <a:r>
              <a:rPr lang="en-US" sz="2600" dirty="0" smtClean="0">
                <a:solidFill>
                  <a:srgbClr val="00408C"/>
                </a:solidFill>
                <a:ea typeface="ヒラギノ角ゴ Pro W3" pitchFamily="1" charset="-128"/>
              </a:rPr>
              <a:t>Browse menu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July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2016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22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Downloaded</a:t>
            </a:r>
            <a:r>
              <a:rPr lang="fr-CH" dirty="0" smtClean="0"/>
              <a:t> </a:t>
            </a:r>
            <a:r>
              <a:rPr lang="fr-CH" dirty="0" err="1" smtClean="0"/>
              <a:t>list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" y="1371599"/>
            <a:ext cx="9137583" cy="439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9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IPC </a:t>
            </a:r>
            <a:r>
              <a:rPr lang="fr-CH" dirty="0" err="1" smtClean="0"/>
              <a:t>statistics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562725" cy="504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150667" y="2438400"/>
            <a:ext cx="847826" cy="304800"/>
          </a:xfrm>
          <a:prstGeom prst="rect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01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Most active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247775"/>
            <a:ext cx="87058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695801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600200" y="4648200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600200" y="4572000"/>
            <a:ext cx="762000" cy="304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35802" y="1247775"/>
            <a:ext cx="847725" cy="352425"/>
          </a:xfrm>
          <a:prstGeom prst="ellipse">
            <a:avLst/>
          </a:prstGeom>
          <a:noFill/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35802" y="1247775"/>
            <a:ext cx="3650398" cy="428625"/>
          </a:xfrm>
          <a:prstGeom prst="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810000" y="1676400"/>
            <a:ext cx="1524000" cy="457200"/>
          </a:xfrm>
          <a:prstGeom prst="ellipse">
            <a:avLst/>
          </a:prstGeom>
          <a:noFill/>
          <a:ln w="635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83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3" grpId="1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0"/>
            <a:ext cx="9010650" cy="736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066800" y="533400"/>
            <a:ext cx="2209800" cy="457200"/>
          </a:xfrm>
          <a:prstGeom prst="ellipse">
            <a:avLst/>
          </a:prstGeom>
          <a:noFill/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6675" y="1143000"/>
            <a:ext cx="8772525" cy="43434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6675" y="5562600"/>
            <a:ext cx="8772525" cy="1800225"/>
          </a:xfrm>
          <a:prstGeom prst="rect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886200" y="5439937"/>
            <a:ext cx="2209800" cy="457200"/>
          </a:xfrm>
          <a:prstGeom prst="ellipse">
            <a:avLst/>
          </a:prstGeom>
          <a:noFill/>
          <a:ln w="508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6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Most active last 5 gazettes</a:t>
            </a:r>
            <a:endParaRPr lang="en-US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481138"/>
            <a:ext cx="894397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838200" y="1479164"/>
            <a:ext cx="1600200" cy="352425"/>
          </a:xfrm>
          <a:prstGeom prst="ellipse">
            <a:avLst/>
          </a:prstGeom>
          <a:noFill/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98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Most advanced</a:t>
            </a:r>
            <a:endParaRPr lang="en-US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7" y="1600200"/>
            <a:ext cx="9037103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2209800" y="1600199"/>
            <a:ext cx="990600" cy="352425"/>
          </a:xfrm>
          <a:prstGeom prst="ellipse">
            <a:avLst/>
          </a:prstGeom>
          <a:noFill/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371600" y="2133600"/>
            <a:ext cx="1143000" cy="3200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2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Serie</a:t>
            </a:r>
            <a:r>
              <a:rPr lang="fr-CH" dirty="0" smtClean="0"/>
              <a:t> </a:t>
            </a:r>
            <a:r>
              <a:rPr lang="fr-CH" dirty="0" err="1" smtClean="0"/>
              <a:t>column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6" y="1782336"/>
            <a:ext cx="1752600" cy="46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2209800"/>
            <a:ext cx="6176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6 last publications, nb of IPC per publication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609600" y="2209800"/>
            <a:ext cx="1600200" cy="46166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38408" y="2222810"/>
            <a:ext cx="1295400" cy="461665"/>
          </a:xfrm>
          <a:prstGeom prst="ellipse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57923" y="2285999"/>
            <a:ext cx="304800" cy="304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48992" y="2344723"/>
            <a:ext cx="228600" cy="309265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977592" y="2338773"/>
            <a:ext cx="200724" cy="309265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165303" y="2344723"/>
            <a:ext cx="120805" cy="309265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326996" y="2338772"/>
            <a:ext cx="114300" cy="309265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491942" y="2340258"/>
            <a:ext cx="114300" cy="309265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606242" y="2340258"/>
            <a:ext cx="162624" cy="309265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663" y="1154703"/>
            <a:ext cx="3831712" cy="453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 bwMode="auto">
          <a:xfrm>
            <a:off x="4190581" y="3115363"/>
            <a:ext cx="228600" cy="309265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1933808" y="2499355"/>
            <a:ext cx="3171592" cy="10068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1995604" y="2514926"/>
            <a:ext cx="3048000" cy="858119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057400" y="2499355"/>
            <a:ext cx="3048000" cy="10068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8" idx="5"/>
            <a:endCxn id="16" idx="2"/>
          </p:cNvCxnSpPr>
          <p:nvPr/>
        </p:nvCxnSpPr>
        <p:spPr bwMode="auto">
          <a:xfrm>
            <a:off x="944114" y="2608697"/>
            <a:ext cx="3246467" cy="661299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tangle 28"/>
          <p:cNvSpPr/>
          <p:nvPr/>
        </p:nvSpPr>
        <p:spPr bwMode="auto">
          <a:xfrm>
            <a:off x="3139704" y="1227435"/>
            <a:ext cx="2209800" cy="348851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75" y="1227435"/>
            <a:ext cx="2941898" cy="299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 bwMode="auto">
          <a:xfrm>
            <a:off x="6986801" y="1327595"/>
            <a:ext cx="1704124" cy="248691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7" name="Straight Arrow Connector 36"/>
          <p:cNvCxnSpPr>
            <a:stCxn id="10" idx="7"/>
          </p:cNvCxnSpPr>
          <p:nvPr/>
        </p:nvCxnSpPr>
        <p:spPr bwMode="auto">
          <a:xfrm>
            <a:off x="1148921" y="2384064"/>
            <a:ext cx="6791232" cy="847159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Oval 38"/>
          <p:cNvSpPr/>
          <p:nvPr/>
        </p:nvSpPr>
        <p:spPr bwMode="auto">
          <a:xfrm>
            <a:off x="7965939" y="3115363"/>
            <a:ext cx="228600" cy="309265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3989185" y="1432123"/>
            <a:ext cx="631392" cy="0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7764543" y="1488054"/>
            <a:ext cx="631392" cy="0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9024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29" grpId="0" animBg="1"/>
      <p:bldP spid="36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Breakouts</a:t>
            </a:r>
            <a:endParaRPr lang="en-US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9713"/>
            <a:ext cx="9107896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30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Sequence</a:t>
            </a:r>
            <a:r>
              <a:rPr lang="fr-CH" dirty="0" smtClean="0"/>
              <a:t> Listing (SL)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595438"/>
            <a:ext cx="91344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319561" y="2880732"/>
            <a:ext cx="2057400" cy="304800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71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Sequence</a:t>
            </a:r>
            <a:r>
              <a:rPr lang="fr-CH" dirty="0" smtClean="0"/>
              <a:t> listing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4" y="1150551"/>
            <a:ext cx="90011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71438" y="1981200"/>
            <a:ext cx="766762" cy="533400"/>
          </a:xfrm>
          <a:prstGeom prst="ellipse">
            <a:avLst/>
          </a:prstGeom>
          <a:noFill/>
          <a:ln w="508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239000" y="2020229"/>
            <a:ext cx="1524000" cy="494371"/>
          </a:xfrm>
          <a:prstGeom prst="ellips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1438" y="2971800"/>
            <a:ext cx="919162" cy="2741226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214660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1524000" y="2971800"/>
            <a:ext cx="919162" cy="2741226"/>
          </a:xfrm>
          <a:prstGeom prst="rect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4763"/>
            <a:ext cx="9191626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7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3529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News</a:t>
            </a:r>
          </a:p>
          <a:p>
            <a:pPr eaLnBrk="1" hangingPunct="1"/>
            <a:r>
              <a:rPr lang="en-US" smtClean="0"/>
              <a:t>Browse </a:t>
            </a:r>
            <a:r>
              <a:rPr lang="en-US" dirty="0" smtClean="0"/>
              <a:t>menu</a:t>
            </a:r>
          </a:p>
          <a:p>
            <a:pPr eaLnBrk="1" hangingPunct="1"/>
            <a:r>
              <a:rPr lang="en-US" dirty="0" smtClean="0"/>
              <a:t>Quiz</a:t>
            </a:r>
          </a:p>
          <a:p>
            <a:pPr eaLnBrk="1" hangingPunct="1"/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endParaRPr lang="en-US" dirty="0" smtClean="0"/>
          </a:p>
          <a:p>
            <a:pPr eaLnBrk="1" hangingPunct="1"/>
            <a:r>
              <a:rPr lang="en-US" dirty="0" smtClean="0"/>
              <a:t>Q&amp;A session</a:t>
            </a:r>
          </a:p>
        </p:txBody>
      </p:sp>
    </p:spTree>
    <p:extLst>
      <p:ext uri="{BB962C8B-B14F-4D97-AF65-F5344CB8AC3E}">
        <p14:creationId xmlns:p14="http://schemas.microsoft.com/office/powerpoint/2010/main" val="294930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SL </a:t>
            </a:r>
            <a:r>
              <a:rPr lang="fr-CH" dirty="0" err="1" smtClean="0"/>
              <a:t>bulk</a:t>
            </a:r>
            <a:r>
              <a:rPr lang="fr-CH" dirty="0" smtClean="0"/>
              <a:t> </a:t>
            </a:r>
            <a:r>
              <a:rPr lang="fr-CH" dirty="0" err="1" smtClean="0"/>
              <a:t>downloading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5019"/>
            <a:ext cx="9072563" cy="332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0" y="2438400"/>
            <a:ext cx="6934200" cy="228600"/>
          </a:xfrm>
          <a:prstGeom prst="rect">
            <a:avLst/>
          </a:prstGeom>
          <a:solidFill>
            <a:srgbClr val="FF0000">
              <a:alpha val="3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25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439150" cy="681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66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IPC Green Inventory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481138"/>
            <a:ext cx="889635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319561" y="3033132"/>
            <a:ext cx="2057400" cy="304800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8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IPC Green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facilitates </a:t>
            </a:r>
            <a:r>
              <a:rPr lang="en-US" dirty="0"/>
              <a:t>searches for patent information relating to  </a:t>
            </a:r>
            <a:r>
              <a:rPr lang="en-US" dirty="0" smtClean="0"/>
              <a:t>    so-called </a:t>
            </a:r>
            <a:r>
              <a:rPr lang="en-US" dirty="0"/>
              <a:t>Environmentally Sound Technologies (ESTs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collects </a:t>
            </a:r>
            <a:r>
              <a:rPr lang="en-US" dirty="0"/>
              <a:t>ESTs in one place: ESTs are currently scattered widely across the IPC in numerous technical fields</a:t>
            </a:r>
          </a:p>
        </p:txBody>
      </p:sp>
    </p:spTree>
    <p:extLst>
      <p:ext uri="{BB962C8B-B14F-4D97-AF65-F5344CB8AC3E}">
        <p14:creationId xmlns:p14="http://schemas.microsoft.com/office/powerpoint/2010/main" val="22584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0" y="228600"/>
            <a:ext cx="9003829" cy="34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87466"/>
            <a:ext cx="8839200" cy="554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495800" y="228600"/>
            <a:ext cx="2133600" cy="6096000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28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75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2" y="533400"/>
            <a:ext cx="90263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95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0" y="228600"/>
            <a:ext cx="9003829" cy="34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87466"/>
            <a:ext cx="8839200" cy="554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6629400" y="206298"/>
            <a:ext cx="2286000" cy="6096000"/>
          </a:xfrm>
          <a:prstGeom prst="rect">
            <a:avLst/>
          </a:prstGeom>
          <a:solidFill>
            <a:srgbClr val="00FF00">
              <a:alpha val="2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4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9" y="1"/>
            <a:ext cx="8329612" cy="6901168"/>
          </a:xfrm>
          <a:prstGeom prst="rect">
            <a:avLst/>
          </a:prstGeom>
          <a:solidFill>
            <a:srgbClr val="00FF00">
              <a:alpha val="62000"/>
            </a:srgbClr>
          </a:solidFill>
          <a:ln>
            <a:noFill/>
          </a:ln>
        </p:spPr>
      </p:pic>
      <p:sp>
        <p:nvSpPr>
          <p:cNvPr id="4" name="Oval 3"/>
          <p:cNvSpPr/>
          <p:nvPr/>
        </p:nvSpPr>
        <p:spPr bwMode="auto">
          <a:xfrm>
            <a:off x="990600" y="457200"/>
            <a:ext cx="914400" cy="457200"/>
          </a:xfrm>
          <a:prstGeom prst="ellipse">
            <a:avLst/>
          </a:prstGeom>
          <a:solidFill>
            <a:srgbClr val="FFFF00">
              <a:alpha val="3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81000" y="1981200"/>
            <a:ext cx="8077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1000" y="1905000"/>
            <a:ext cx="7620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4800" y="1447800"/>
            <a:ext cx="7848600" cy="3657600"/>
          </a:xfrm>
          <a:prstGeom prst="rect">
            <a:avLst/>
          </a:prstGeom>
          <a:solidFill>
            <a:srgbClr val="00FF00">
              <a:alpha val="1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8589" y="5257800"/>
            <a:ext cx="8634411" cy="1643369"/>
          </a:xfrm>
          <a:prstGeom prst="rect">
            <a:avLst/>
          </a:prstGeom>
          <a:solidFill>
            <a:srgbClr val="7030A0">
              <a:alpha val="1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4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Portal to patent </a:t>
            </a:r>
            <a:r>
              <a:rPr lang="fr-CH" dirty="0" err="1" smtClean="0"/>
              <a:t>registers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552575"/>
            <a:ext cx="89535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319561" y="3326781"/>
            <a:ext cx="2057400" cy="304800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30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112"/>
            <a:ext cx="9180171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24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nouncement%20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0" y="436344"/>
            <a:ext cx="5198284" cy="649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51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</a:t>
            </a:r>
            <a:r>
              <a:rPr lang="fr-CH" dirty="0" err="1" smtClean="0"/>
              <a:t>map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97" y="1326995"/>
            <a:ext cx="892386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35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Specific</a:t>
            </a:r>
            <a:r>
              <a:rPr lang="fr-CH" dirty="0" smtClean="0"/>
              <a:t> country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23912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40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9" y="1371600"/>
            <a:ext cx="907055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676400" y="1905000"/>
            <a:ext cx="304800" cy="1600200"/>
          </a:xfrm>
          <a:prstGeom prst="rect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676400" y="3733800"/>
            <a:ext cx="381000" cy="381000"/>
          </a:xfrm>
          <a:prstGeom prst="ellips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1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table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9" y="1371600"/>
            <a:ext cx="907055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58928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828800" y="1536700"/>
            <a:ext cx="533400" cy="4445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79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9" y="1371600"/>
            <a:ext cx="907055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0" y="4191000"/>
            <a:ext cx="1066800" cy="304800"/>
          </a:xfrm>
          <a:prstGeom prst="ellips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4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5" y="0"/>
            <a:ext cx="91487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65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oldsuccess.co.uk/wp-content/uploads/2012/12/Quiz-e1354812026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4582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2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Q:1. In the </a:t>
            </a:r>
            <a:r>
              <a:rPr lang="fr-CH" sz="2800" dirty="0" err="1" smtClean="0">
                <a:solidFill>
                  <a:srgbClr val="0070C0"/>
                </a:solidFill>
              </a:rPr>
              <a:t>Browse</a:t>
            </a:r>
            <a:r>
              <a:rPr lang="fr-CH" sz="2800" dirty="0" smtClean="0">
                <a:solidFill>
                  <a:srgbClr val="0070C0"/>
                </a:solidFill>
              </a:rPr>
              <a:t> menu,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can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access</a:t>
            </a:r>
            <a:r>
              <a:rPr lang="fr-CH" sz="2800" dirty="0" smtClean="0">
                <a:solidFill>
                  <a:srgbClr val="0070C0"/>
                </a:solidFill>
              </a:rPr>
              <a:t>: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857510"/>
            <a:ext cx="30480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Sequence</a:t>
            </a:r>
            <a:r>
              <a:rPr lang="fr-CH" sz="2800" dirty="0" smtClean="0">
                <a:solidFill>
                  <a:srgbClr val="0070C0"/>
                </a:solidFill>
              </a:rPr>
              <a:t> Listing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562350"/>
            <a:ext cx="4917142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Weekly PCT Publication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774482"/>
            <a:ext cx="43434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IPC Green Inventory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64658" y="4476750"/>
            <a:ext cx="2743199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IPC </a:t>
            </a:r>
            <a:r>
              <a:rPr lang="fr-CH" sz="2800" dirty="0" err="1">
                <a:solidFill>
                  <a:srgbClr val="0070C0"/>
                </a:solidFill>
              </a:rPr>
              <a:t>Statistics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hlinkshowjump?jump=nextslide" highlightClick="1">
              <a:snd r:embed="rId2" name="applause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3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3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</p:spTree>
    <p:extLst>
      <p:ext uri="{BB962C8B-B14F-4D97-AF65-F5344CB8AC3E}">
        <p14:creationId xmlns:p14="http://schemas.microsoft.com/office/powerpoint/2010/main" val="324130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>
                <a:solidFill>
                  <a:srgbClr val="0070C0"/>
                </a:solidFill>
              </a:rPr>
              <a:t>Q:1. In the </a:t>
            </a:r>
            <a:r>
              <a:rPr lang="fr-CH" sz="2800" dirty="0" err="1">
                <a:solidFill>
                  <a:srgbClr val="0070C0"/>
                </a:solidFill>
              </a:rPr>
              <a:t>Browse</a:t>
            </a:r>
            <a:r>
              <a:rPr lang="fr-CH" sz="2800" dirty="0">
                <a:solidFill>
                  <a:srgbClr val="0070C0"/>
                </a:solidFill>
              </a:rPr>
              <a:t> menu,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can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access</a:t>
            </a:r>
            <a:r>
              <a:rPr lang="fr-CH" sz="2800" dirty="0">
                <a:solidFill>
                  <a:srgbClr val="0070C0"/>
                </a:solidFill>
              </a:rPr>
              <a:t>: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767439"/>
            <a:ext cx="3886200" cy="6858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 err="1">
                <a:solidFill>
                  <a:srgbClr val="0070C0"/>
                </a:solidFill>
              </a:rPr>
              <a:t>Sequence</a:t>
            </a:r>
            <a:r>
              <a:rPr lang="fr-CH" sz="2800" dirty="0">
                <a:solidFill>
                  <a:srgbClr val="0070C0"/>
                </a:solidFill>
              </a:rPr>
              <a:t> Listing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9" y="4533900"/>
            <a:ext cx="19812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Spain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642" y="2691464"/>
            <a:ext cx="3886358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IPC Green Inventory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39794" y="3505200"/>
            <a:ext cx="3875206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Weekly PCT Publication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>
                <a:solidFill>
                  <a:schemeClr val="bg1"/>
                </a:solidFill>
              </a:rPr>
              <a:t>A</a:t>
            </a:r>
            <a:endParaRPr lang="es-BO" sz="3600" b="1" dirty="0">
              <a:solidFill>
                <a:schemeClr val="bg1"/>
              </a:solidFill>
            </a:endParaRPr>
          </a:p>
        </p:txBody>
      </p:sp>
      <p:sp>
        <p:nvSpPr>
          <p:cNvPr id="12" name="Action Button: Custom 11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839794" y="4476750"/>
            <a:ext cx="32004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IPC </a:t>
            </a:r>
            <a:r>
              <a:rPr lang="fr-CH" sz="2800" dirty="0" err="1" smtClean="0">
                <a:solidFill>
                  <a:srgbClr val="0070C0"/>
                </a:solidFill>
              </a:rPr>
              <a:t>Statistics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2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Q:2. </a:t>
            </a:r>
            <a:r>
              <a:rPr lang="fr-CH" sz="2800" dirty="0" err="1" smtClean="0">
                <a:solidFill>
                  <a:srgbClr val="0070C0"/>
                </a:solidFill>
              </a:rPr>
              <a:t>Where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can</a:t>
            </a:r>
            <a:r>
              <a:rPr lang="fr-CH" sz="2800" dirty="0" smtClean="0">
                <a:solidFill>
                  <a:srgbClr val="0070C0"/>
                </a:solidFill>
              </a:rPr>
              <a:t> IPC </a:t>
            </a:r>
            <a:r>
              <a:rPr lang="fr-CH" sz="2800" dirty="0" err="1" smtClean="0">
                <a:solidFill>
                  <a:srgbClr val="0070C0"/>
                </a:solidFill>
              </a:rPr>
              <a:t>statistics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be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accessed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from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799" y="1992099"/>
            <a:ext cx="5486399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Search</a:t>
            </a:r>
            <a:r>
              <a:rPr lang="fr-CH" sz="2800" dirty="0" smtClean="0">
                <a:solidFill>
                  <a:srgbClr val="0070C0"/>
                </a:solidFill>
              </a:rPr>
              <a:t> menu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54505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45720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799" y="4629150"/>
            <a:ext cx="5486399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1898130" y="3726956"/>
            <a:ext cx="5417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Browse menu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8130" y="2909236"/>
            <a:ext cx="52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Options menu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8130" y="4572000"/>
            <a:ext cx="5417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IPC </a:t>
            </a:r>
            <a:r>
              <a:rPr lang="fr-CH" sz="2800" dirty="0" err="1" smtClean="0">
                <a:solidFill>
                  <a:srgbClr val="0070C0"/>
                </a:solidFill>
              </a:rPr>
              <a:t>website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4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6964363" y="5949950"/>
            <a:ext cx="18557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47700"/>
          </a:xfrm>
        </p:spPr>
        <p:txBody>
          <a:bodyPr/>
          <a:lstStyle/>
          <a:p>
            <a:pPr>
              <a:defRPr/>
            </a:pPr>
            <a:r>
              <a:rPr lang="en-US" dirty="0"/>
              <a:t>Chemical Search </a:t>
            </a:r>
            <a:r>
              <a:rPr lang="en-US" dirty="0" smtClean="0"/>
              <a:t>function - </a:t>
            </a:r>
            <a:r>
              <a:rPr lang="fr-CH" dirty="0" err="1" smtClean="0"/>
              <a:t>Timeline</a:t>
            </a:r>
            <a:endParaRPr lang="en-US" sz="40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4" name="Rectangle 7"/>
          <p:cNvSpPr txBox="1">
            <a:spLocks noChangeArrowheads="1"/>
          </p:cNvSpPr>
          <p:nvPr/>
        </p:nvSpPr>
        <p:spPr bwMode="auto">
          <a:xfrm>
            <a:off x="348630" y="1371600"/>
            <a:ext cx="8229600" cy="321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altLang="en-US" sz="2400" dirty="0" smtClean="0">
                <a:solidFill>
                  <a:schemeClr val="tx1"/>
                </a:solidFill>
              </a:rPr>
              <a:t>Target </a:t>
            </a:r>
            <a:r>
              <a:rPr lang="en-US" altLang="en-US" sz="2400" dirty="0">
                <a:solidFill>
                  <a:schemeClr val="tx1"/>
                </a:solidFill>
              </a:rPr>
              <a:t>production date: </a:t>
            </a:r>
            <a:r>
              <a:rPr lang="en-US" altLang="en-US" sz="2400" dirty="0" smtClean="0">
                <a:solidFill>
                  <a:schemeClr val="tx1"/>
                </a:solidFill>
              </a:rPr>
              <a:t>August 2016</a:t>
            </a:r>
          </a:p>
          <a:p>
            <a:pPr marL="0" indent="0" eaLnBrk="1" hangingPunct="1">
              <a:spcBef>
                <a:spcPct val="20000"/>
              </a:spcBef>
            </a:pPr>
            <a:endParaRPr lang="en-US" altLang="en-US" sz="24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20000"/>
              </a:spcBef>
              <a:buBlip>
                <a:blip r:embed="rId2"/>
              </a:buBlip>
            </a:pPr>
            <a:r>
              <a:rPr lang="en-US" altLang="en-US" sz="2400" dirty="0" smtClean="0">
                <a:solidFill>
                  <a:schemeClr val="tx1"/>
                </a:solidFill>
              </a:rPr>
              <a:t>Step </a:t>
            </a:r>
            <a:r>
              <a:rPr lang="en-US" altLang="en-US" sz="2400" dirty="0">
                <a:solidFill>
                  <a:schemeClr val="tx1"/>
                </a:solidFill>
              </a:rPr>
              <a:t>1: chemical compounds in PCT applications published in English or </a:t>
            </a:r>
            <a:r>
              <a:rPr lang="en-US" altLang="en-US" sz="2400" dirty="0" smtClean="0">
                <a:solidFill>
                  <a:schemeClr val="tx1"/>
                </a:solidFill>
              </a:rPr>
              <a:t>German;</a:t>
            </a:r>
          </a:p>
          <a:p>
            <a:pPr marL="0" indent="0" eaLnBrk="1" hangingPunct="1">
              <a:spcBef>
                <a:spcPct val="20000"/>
              </a:spcBef>
            </a:pPr>
            <a:endParaRPr lang="en-US" altLang="en-US" sz="24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20000"/>
              </a:spcBef>
              <a:buBlip>
                <a:blip r:embed="rId2"/>
              </a:buBlip>
            </a:pPr>
            <a:r>
              <a:rPr lang="fr-CH" altLang="en-US" sz="2400" dirty="0" err="1" smtClean="0">
                <a:solidFill>
                  <a:schemeClr val="tx1"/>
                </a:solidFill>
              </a:rPr>
              <a:t>Next</a:t>
            </a:r>
            <a:r>
              <a:rPr lang="fr-CH" altLang="en-US" sz="2400" dirty="0" smtClean="0">
                <a:solidFill>
                  <a:schemeClr val="tx1"/>
                </a:solidFill>
              </a:rPr>
              <a:t> </a:t>
            </a:r>
            <a:r>
              <a:rPr lang="fr-CH" altLang="en-US" sz="2400" dirty="0" err="1" smtClean="0">
                <a:solidFill>
                  <a:schemeClr val="tx1"/>
                </a:solidFill>
              </a:rPr>
              <a:t>steps</a:t>
            </a:r>
            <a:r>
              <a:rPr lang="fr-CH" altLang="en-US" sz="2400" dirty="0" smtClean="0">
                <a:solidFill>
                  <a:schemeClr val="tx1"/>
                </a:solidFill>
              </a:rPr>
              <a:t>: </a:t>
            </a:r>
            <a:r>
              <a:rPr lang="fr-CH" altLang="en-US" sz="2400" dirty="0" err="1" smtClean="0">
                <a:solidFill>
                  <a:schemeClr val="tx1"/>
                </a:solidFill>
              </a:rPr>
              <a:t>other</a:t>
            </a:r>
            <a:r>
              <a:rPr lang="fr-CH" altLang="en-US" sz="2400" dirty="0" smtClean="0">
                <a:solidFill>
                  <a:schemeClr val="tx1"/>
                </a:solidFill>
              </a:rPr>
              <a:t> </a:t>
            </a:r>
            <a:r>
              <a:rPr lang="fr-CH" altLang="en-US" sz="2400" dirty="0" err="1" smtClean="0">
                <a:solidFill>
                  <a:schemeClr val="tx1"/>
                </a:solidFill>
              </a:rPr>
              <a:t>languages</a:t>
            </a:r>
            <a:r>
              <a:rPr lang="fr-CH" altLang="en-US" sz="2400" dirty="0" smtClean="0">
                <a:solidFill>
                  <a:schemeClr val="tx1"/>
                </a:solidFill>
              </a:rPr>
              <a:t> and national patent collections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spcBef>
                <a:spcPct val="20000"/>
              </a:spcBef>
              <a:buFontTx/>
              <a:buBlip>
                <a:blip r:embed="rId2"/>
              </a:buBlip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spcBef>
                <a:spcPct val="20000"/>
              </a:spcBef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>		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n-US" altLang="en-US" sz="2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2"/>
              </a:buBlip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370806" y="4941168"/>
            <a:ext cx="82296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spcBef>
                <a:spcPct val="20000"/>
              </a:spcBef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>		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n-US" altLang="en-US" sz="2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2"/>
              </a:buBlip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2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Q:2. </a:t>
            </a:r>
            <a:r>
              <a:rPr lang="fr-CH" sz="2800" dirty="0" err="1">
                <a:solidFill>
                  <a:srgbClr val="0070C0"/>
                </a:solidFill>
              </a:rPr>
              <a:t>Where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can</a:t>
            </a:r>
            <a:r>
              <a:rPr lang="fr-CH" sz="2800" dirty="0">
                <a:solidFill>
                  <a:srgbClr val="0070C0"/>
                </a:solidFill>
              </a:rPr>
              <a:t> IPC </a:t>
            </a:r>
            <a:r>
              <a:rPr lang="fr-CH" sz="2800" dirty="0" err="1">
                <a:solidFill>
                  <a:srgbClr val="0070C0"/>
                </a:solidFill>
              </a:rPr>
              <a:t>statistics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be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accessed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from</a:t>
            </a:r>
            <a:r>
              <a:rPr lang="fr-CH" sz="2800" dirty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767439"/>
            <a:ext cx="5943600" cy="730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Search</a:t>
            </a:r>
            <a:r>
              <a:rPr lang="fr-CH" sz="2800" dirty="0" smtClean="0">
                <a:solidFill>
                  <a:srgbClr val="0070C0"/>
                </a:solidFill>
              </a:rPr>
              <a:t> menu</a:t>
            </a:r>
            <a:endParaRPr lang="es-BO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4533900"/>
            <a:ext cx="64411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56401" y="2691464"/>
            <a:ext cx="6248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Options menu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39794" y="3514825"/>
            <a:ext cx="6389806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Browse menu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765434" y="5162550"/>
            <a:ext cx="6405046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4658" y="4588817"/>
            <a:ext cx="6517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IPC </a:t>
            </a:r>
            <a:r>
              <a:rPr lang="fr-CH" sz="2800" dirty="0" err="1" smtClean="0">
                <a:solidFill>
                  <a:srgbClr val="0070C0"/>
                </a:solidFill>
              </a:rPr>
              <a:t>website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4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Q:3. </a:t>
            </a:r>
            <a:r>
              <a:rPr lang="fr-CH" sz="2800" dirty="0" err="1" smtClean="0">
                <a:solidFill>
                  <a:srgbClr val="0070C0"/>
                </a:solidFill>
              </a:rPr>
              <a:t>What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feature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will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be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available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soon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7543800" cy="5056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Family-based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searches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905000" y="2743200"/>
            <a:ext cx="72390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Chemical structure </a:t>
            </a:r>
            <a:r>
              <a:rPr lang="fr-CH" sz="2800" dirty="0" err="1" smtClean="0">
                <a:solidFill>
                  <a:srgbClr val="0070C0"/>
                </a:solidFill>
              </a:rPr>
              <a:t>search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4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Q:3. </a:t>
            </a:r>
            <a:r>
              <a:rPr lang="fr-CH" sz="2800" dirty="0" err="1" smtClean="0">
                <a:solidFill>
                  <a:srgbClr val="0070C0"/>
                </a:solidFill>
              </a:rPr>
              <a:t>What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feature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will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be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available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soon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7543800" cy="5056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Family-based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searches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905000" y="2743200"/>
            <a:ext cx="72390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903141" y="2743200"/>
            <a:ext cx="6389806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Chemical structure </a:t>
            </a:r>
            <a:r>
              <a:rPr lang="fr-CH" sz="2800" dirty="0" err="1">
                <a:solidFill>
                  <a:srgbClr val="0070C0"/>
                </a:solidFill>
              </a:rPr>
              <a:t>search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4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1331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66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6201" y="5364463"/>
            <a:ext cx="8713788" cy="647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1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www.wipo.int/patentscope/en/webinar/index.html</a:t>
            </a:r>
            <a:endParaRPr lang="en-US" altLang="en-US" sz="31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File:Microsoft Powerpoint Icon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0" y="0"/>
            <a:ext cx="5411787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7011987" y="6019800"/>
            <a:ext cx="18272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011987" y="6019800"/>
            <a:ext cx="1751013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98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0"/>
          <a:ext cx="483235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5676190" imgH="3390476" progId="">
                  <p:embed/>
                </p:oleObj>
              </mc:Choice>
              <mc:Fallback>
                <p:oleObj r:id="rId3" imgW="5676190" imgH="33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832350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348038" y="476250"/>
            <a:ext cx="6408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rgbClr val="0033CC"/>
                </a:solidFill>
              </a:rPr>
              <a:t>patentscope@wipo.int</a:t>
            </a:r>
          </a:p>
        </p:txBody>
      </p:sp>
      <p:graphicFrame>
        <p:nvGraphicFramePr>
          <p:cNvPr id="15364" name="Object 5"/>
          <p:cNvGraphicFramePr>
            <a:graphicFrameLocks noChangeAspect="1"/>
          </p:cNvGraphicFramePr>
          <p:nvPr/>
        </p:nvGraphicFramePr>
        <p:xfrm>
          <a:off x="611188" y="3141663"/>
          <a:ext cx="76295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5" imgW="10171429" imgH="3746032" progId="">
                  <p:embed/>
                </p:oleObj>
              </mc:Choice>
              <mc:Fallback>
                <p:oleObj r:id="rId5" imgW="10171429" imgH="37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141663"/>
                        <a:ext cx="76295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22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August </a:t>
            </a:r>
            <a:r>
              <a:rPr lang="fr-CH" dirty="0" err="1" smtClean="0"/>
              <a:t>webinar</a:t>
            </a:r>
            <a:r>
              <a:rPr lang="fr-CH" dirty="0" smtClean="0"/>
              <a:t>: </a:t>
            </a:r>
            <a:r>
              <a:rPr lang="fr-CH" sz="3200" dirty="0" smtClean="0"/>
              <a:t>IPC &amp; PATENTSCOPE</a:t>
            </a:r>
            <a:endParaRPr lang="es-B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Tue, </a:t>
            </a:r>
            <a:r>
              <a:rPr lang="en-US" dirty="0" smtClean="0"/>
              <a:t>August 16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 5:30 PM - 6:30 PM CEST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Thu, </a:t>
            </a:r>
            <a:r>
              <a:rPr lang="en-US" dirty="0" smtClean="0"/>
              <a:t>August 18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 8:30 AM - 9:30 AM CEST </a:t>
            </a:r>
          </a:p>
          <a:p>
            <a:pPr marL="0" indent="0">
              <a:buNone/>
            </a:pPr>
            <a:endParaRPr lang="en-US" dirty="0"/>
          </a:p>
          <a:p>
            <a:r>
              <a:rPr lang="fr-CH" dirty="0" smtClean="0"/>
              <a:t>To </a:t>
            </a:r>
            <a:r>
              <a:rPr lang="fr-CH" dirty="0" err="1" smtClean="0"/>
              <a:t>sign</a:t>
            </a:r>
            <a:r>
              <a:rPr lang="fr-CH" dirty="0" smtClean="0"/>
              <a:t> </a:t>
            </a:r>
            <a:r>
              <a:rPr lang="fr-CH" dirty="0"/>
              <a:t>up: </a:t>
            </a:r>
            <a:r>
              <a:rPr lang="fr-CH" dirty="0">
                <a:hlinkClick r:id="rId2"/>
              </a:rPr>
              <a:t>http://www.wipo.int/patentscope/en/webinar</a:t>
            </a:r>
            <a:r>
              <a:rPr lang="fr-CH" dirty="0" smtClean="0">
                <a:hlinkClick r:id="rId2"/>
              </a:rPr>
              <a:t>/</a:t>
            </a:r>
            <a:r>
              <a:rPr lang="fr-CH" dirty="0" smtClean="0"/>
              <a:t> 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79704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graphicFrame>
        <p:nvGraphicFramePr>
          <p:cNvPr id="16388" name="Object 7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10679365" imgH="6679365" progId="">
                  <p:embed/>
                </p:oleObj>
              </mc:Choice>
              <mc:Fallback>
                <p:oleObj r:id="rId3" imgW="10679365" imgH="66793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71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054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Browse</a:t>
            </a:r>
            <a:r>
              <a:rPr lang="fr-CH" dirty="0" smtClean="0"/>
              <a:t> menu</a:t>
            </a:r>
            <a:endParaRPr lang="en-US" dirty="0"/>
          </a:p>
        </p:txBody>
      </p:sp>
      <p:pic>
        <p:nvPicPr>
          <p:cNvPr id="4098" name="Picture 2" descr="http://www.sell-it-suite.com/wp-content/uploads/2011/10/browsing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6172200" cy="569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72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385888"/>
            <a:ext cx="90773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990600" y="2209800"/>
            <a:ext cx="762000" cy="381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08" y="2514600"/>
            <a:ext cx="3276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34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Browse</a:t>
            </a:r>
            <a:r>
              <a:rPr lang="fr-CH" dirty="0" smtClean="0"/>
              <a:t> by </a:t>
            </a:r>
            <a:r>
              <a:rPr lang="fr-CH" dirty="0" err="1" smtClean="0"/>
              <a:t>week</a:t>
            </a:r>
            <a:r>
              <a:rPr lang="fr-CH" dirty="0" smtClean="0"/>
              <a:t> (PCT)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Access PCT </a:t>
            </a:r>
            <a:r>
              <a:rPr lang="fr-CH" dirty="0" err="1"/>
              <a:t>published</a:t>
            </a:r>
            <a:r>
              <a:rPr lang="fr-CH" dirty="0"/>
              <a:t> applications by </a:t>
            </a:r>
            <a:r>
              <a:rPr lang="fr-CH" dirty="0" err="1"/>
              <a:t>week</a:t>
            </a:r>
            <a:endParaRPr lang="fr-CH" dirty="0"/>
          </a:p>
          <a:p>
            <a:r>
              <a:rPr lang="fr-CH" dirty="0" err="1"/>
              <a:t>View</a:t>
            </a:r>
            <a:r>
              <a:rPr lang="fr-CH" dirty="0"/>
              <a:t> IPC </a:t>
            </a:r>
            <a:r>
              <a:rPr lang="fr-CH" dirty="0" err="1"/>
              <a:t>statistics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80963"/>
            <a:ext cx="870585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19075" y="1295400"/>
            <a:ext cx="2752725" cy="5334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984635" y="1295400"/>
            <a:ext cx="1206366" cy="533400"/>
          </a:xfrm>
          <a:prstGeom prst="rect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9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Access </a:t>
            </a:r>
            <a:r>
              <a:rPr lang="fr-CH" dirty="0" err="1" smtClean="0"/>
              <a:t>weekly</a:t>
            </a:r>
            <a:r>
              <a:rPr lang="fr-CH" dirty="0" smtClean="0"/>
              <a:t> publication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14" y="1245120"/>
            <a:ext cx="7800975" cy="560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1955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2133600" y="1245120"/>
            <a:ext cx="990600" cy="278880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37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plate_english-16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template_english-16</Template>
  <TotalTime>1</TotalTime>
  <Words>303</Words>
  <Application>Microsoft Office PowerPoint</Application>
  <PresentationFormat>On-screen Show (4:3)</PresentationFormat>
  <Paragraphs>125</Paragraphs>
  <Slides>47</Slides>
  <Notes>4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template_english-16</vt:lpstr>
      <vt:lpstr>PowerPoint Presentation</vt:lpstr>
      <vt:lpstr>Agenda</vt:lpstr>
      <vt:lpstr>PowerPoint Presentation</vt:lpstr>
      <vt:lpstr>Chemical Search function - Timeline</vt:lpstr>
      <vt:lpstr>Browse menu</vt:lpstr>
      <vt:lpstr>PowerPoint Presentation</vt:lpstr>
      <vt:lpstr>Browse by week (PCT)</vt:lpstr>
      <vt:lpstr>PowerPoint Presentation</vt:lpstr>
      <vt:lpstr>Access weekly publication</vt:lpstr>
      <vt:lpstr>Downloaded list</vt:lpstr>
      <vt:lpstr>IPC statistics</vt:lpstr>
      <vt:lpstr>Most active</vt:lpstr>
      <vt:lpstr>PowerPoint Presentation</vt:lpstr>
      <vt:lpstr>Most active last 5 gazettes</vt:lpstr>
      <vt:lpstr>Most advanced</vt:lpstr>
      <vt:lpstr>Serie column</vt:lpstr>
      <vt:lpstr>Breakouts</vt:lpstr>
      <vt:lpstr>Sequence Listing (SL)</vt:lpstr>
      <vt:lpstr>Sequence listing</vt:lpstr>
      <vt:lpstr>SL bulk downloading</vt:lpstr>
      <vt:lpstr>PowerPoint Presentation</vt:lpstr>
      <vt:lpstr>IPC Green Inventory</vt:lpstr>
      <vt:lpstr>IPC Green Inventory</vt:lpstr>
      <vt:lpstr>PowerPoint Presentation</vt:lpstr>
      <vt:lpstr>PowerPoint Presentation</vt:lpstr>
      <vt:lpstr>PowerPoint Presentation</vt:lpstr>
      <vt:lpstr>PowerPoint Presentation</vt:lpstr>
      <vt:lpstr>Portal to patent registers</vt:lpstr>
      <vt:lpstr>PowerPoint Presentation</vt:lpstr>
      <vt:lpstr>The map</vt:lpstr>
      <vt:lpstr>Specific country</vt:lpstr>
      <vt:lpstr>PowerPoint Presentation</vt:lpstr>
      <vt:lpstr>The table</vt:lpstr>
      <vt:lpstr>PowerPoint Presentation</vt:lpstr>
      <vt:lpstr>PowerPoint Presentation</vt:lpstr>
      <vt:lpstr>PowerPoint Presentation</vt:lpstr>
      <vt:lpstr>Q:1. In the Browse menu, you can access:</vt:lpstr>
      <vt:lpstr>Q:1. In the Browse menu, you can access:</vt:lpstr>
      <vt:lpstr>Q:2. Where can IPC statistics be accessed from?</vt:lpstr>
      <vt:lpstr>Q:2. Where can IPC statistics be accessed from?</vt:lpstr>
      <vt:lpstr>Q:3. What feature will be available soon?</vt:lpstr>
      <vt:lpstr>Q:3. What feature will be available soon?</vt:lpstr>
      <vt:lpstr>PowerPoint Presentation</vt:lpstr>
      <vt:lpstr>PowerPoint Presentation</vt:lpstr>
      <vt:lpstr>PowerPoint Presentation</vt:lpstr>
      <vt:lpstr>August webinar: IPC &amp; PATENTSCOPE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2016-07-21T07:37:56Z</dcterms:created>
  <dcterms:modified xsi:type="dcterms:W3CDTF">2016-07-21T07:39:17Z</dcterms:modified>
</cp:coreProperties>
</file>