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04E59-C703-4313-8FF9-3BBD331322D0}" type="slidenum">
              <a:rPr lang="en-US" altLang="es-BO"/>
              <a:pPr/>
              <a:t>30</a:t>
            </a:fld>
            <a:endParaRPr lang="en-US" altLang="es-BO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025C-47AA-44F5-AE9B-6D88030B5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93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20767-61CE-4FE1-AA24-7B92DDA3D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32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wipo.int/wipopearl/search/home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4.png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71742215126102681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767524697735436802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Translation tools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July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2017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6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9" y="0"/>
            <a:ext cx="8010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82498" y="3581400"/>
            <a:ext cx="3962400" cy="597829"/>
          </a:xfrm>
          <a:prstGeom prst="ellipse">
            <a:avLst/>
          </a:prstGeom>
          <a:noFill/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89300"/>
            <a:ext cx="38608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4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66875"/>
            <a:ext cx="7772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4038600" y="47244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WIPO Translate: an </a:t>
            </a:r>
            <a:r>
              <a:rPr lang="fr-CH" dirty="0" err="1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239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457200" y="4724400"/>
            <a:ext cx="4648200" cy="1219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8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11" y="0"/>
            <a:ext cx="92804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7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6" y="609600"/>
            <a:ext cx="87249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15126" y="1676400"/>
            <a:ext cx="990600" cy="38100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4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description/claims</a:t>
            </a:r>
            <a:endParaRPr lang="es-B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9802"/>
            <a:ext cx="7324725" cy="564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2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00075"/>
            <a:ext cx="9067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5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33400"/>
            <a:ext cx="88487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0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Description/claims: 8 language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Chinese – English	 English - Chinese</a:t>
            </a:r>
          </a:p>
          <a:p>
            <a:r>
              <a:rPr lang="en-US" dirty="0" smtClean="0"/>
              <a:t>French – English		</a:t>
            </a:r>
            <a:r>
              <a:rPr lang="en-US" dirty="0"/>
              <a:t> English - </a:t>
            </a:r>
            <a:r>
              <a:rPr lang="en-US" dirty="0" smtClean="0"/>
              <a:t>French</a:t>
            </a:r>
          </a:p>
          <a:p>
            <a:r>
              <a:rPr lang="en-US" dirty="0" smtClean="0"/>
              <a:t>Japanese – English	</a:t>
            </a:r>
            <a:r>
              <a:rPr lang="en-US" dirty="0"/>
              <a:t> English - </a:t>
            </a:r>
            <a:r>
              <a:rPr lang="en-US" dirty="0" smtClean="0"/>
              <a:t>Japanese</a:t>
            </a:r>
          </a:p>
          <a:p>
            <a:r>
              <a:rPr lang="en-US" dirty="0" smtClean="0"/>
              <a:t>Russian – English	</a:t>
            </a:r>
            <a:r>
              <a:rPr lang="en-US" dirty="0"/>
              <a:t> English - </a:t>
            </a:r>
            <a:r>
              <a:rPr lang="en-US" dirty="0" smtClean="0"/>
              <a:t>Russian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6" y="1295400"/>
            <a:ext cx="78295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876800" y="3124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15829" y="4240946"/>
            <a:ext cx="1371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list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828800"/>
            <a:ext cx="64500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800600" y="1752600"/>
            <a:ext cx="7620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352925"/>
          </a:xfrm>
        </p:spPr>
        <p:txBody>
          <a:bodyPr/>
          <a:lstStyle/>
          <a:p>
            <a:pPr eaLnBrk="1" hangingPunct="1"/>
            <a:r>
              <a:rPr lang="en-US" dirty="0" smtClean="0"/>
              <a:t>Translation tools</a:t>
            </a:r>
          </a:p>
          <a:p>
            <a:pPr eaLnBrk="1" hangingPunct="1"/>
            <a:r>
              <a:rPr lang="en-US" dirty="0" smtClean="0"/>
              <a:t>Quiz</a:t>
            </a:r>
            <a:endParaRPr lang="fr-CH" dirty="0" smtClean="0"/>
          </a:p>
          <a:p>
            <a:pPr eaLnBrk="1" hangingPunct="1"/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 smtClean="0"/>
          </a:p>
          <a:p>
            <a:pPr eaLnBrk="1" hangingPunct="1"/>
            <a:r>
              <a:rPr lang="en-US" dirty="0" smtClean="0"/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16226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Neural</a:t>
            </a:r>
            <a:r>
              <a:rPr lang="en-US" dirty="0" smtClean="0"/>
              <a:t> vs. </a:t>
            </a:r>
            <a:r>
              <a:rPr lang="en-US" i="1" dirty="0" smtClean="0"/>
              <a:t>Standard</a:t>
            </a:r>
            <a:r>
              <a:rPr lang="en-US" dirty="0" smtClean="0"/>
              <a:t> in result 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Direction translation  neural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 smtClean="0"/>
              <a:t>Non- direct translation  standard</a:t>
            </a:r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1" y="2174875"/>
            <a:ext cx="3808205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209800"/>
            <a:ext cx="4114801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33400" y="6172200"/>
            <a:ext cx="40401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kern="0" dirty="0" smtClean="0"/>
              <a:t>English - French</a:t>
            </a:r>
            <a:endParaRPr lang="en-US" kern="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086600" y="6096000"/>
            <a:ext cx="1527176" cy="42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239000" y="6172200"/>
            <a:ext cx="1676400" cy="345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4738998" y="6344937"/>
            <a:ext cx="4040188" cy="43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sz="1800" kern="0" dirty="0" smtClean="0"/>
              <a:t>Spanish– via English- French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9315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43050"/>
            <a:ext cx="88963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905000" y="2362200"/>
            <a:ext cx="25146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3039979" y="2852888"/>
            <a:ext cx="762000" cy="34290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5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01762"/>
          </a:xfrm>
        </p:spPr>
        <p:txBody>
          <a:bodyPr/>
          <a:lstStyle/>
          <a:p>
            <a:r>
              <a:rPr lang="fr-CH" dirty="0" smtClean="0"/>
              <a:t>WIPO Pearl</a:t>
            </a:r>
            <a:br>
              <a:rPr lang="fr-CH" dirty="0" smtClean="0"/>
            </a:br>
            <a:r>
              <a:rPr lang="en-US" altLang="en-US" sz="2800" dirty="0">
                <a:hlinkClick r:id="rId2"/>
              </a:rPr>
              <a:t>http://</a:t>
            </a:r>
            <a:r>
              <a:rPr lang="en-US" altLang="en-US" sz="2800" dirty="0" smtClean="0">
                <a:hlinkClick r:id="rId2"/>
              </a:rPr>
              <a:t>www.wipo.int/wipopearl/search/home.html</a:t>
            </a:r>
            <a:r>
              <a:rPr lang="en-US" altLang="en-US" sz="2800" dirty="0" smtClean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42977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WIPO’s online terminology database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 smtClean="0"/>
              <a:t>17’000 </a:t>
            </a:r>
            <a:r>
              <a:rPr lang="en-US" altLang="en-US" dirty="0"/>
              <a:t>concepts, </a:t>
            </a:r>
            <a:r>
              <a:rPr lang="en-US" altLang="en-US" dirty="0" smtClean="0"/>
              <a:t>115’000 </a:t>
            </a:r>
            <a:r>
              <a:rPr lang="en-US" altLang="en-US" dirty="0"/>
              <a:t>terms</a:t>
            </a:r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10 languages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Contents validated by WIPO language experts and terminologists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bicycle fork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432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63278" y="3200400"/>
            <a:ext cx="1905000" cy="30480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3200400"/>
            <a:ext cx="838200" cy="23622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5562600"/>
            <a:ext cx="838200" cy="685800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7162800" y="3200400"/>
            <a:ext cx="381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77967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8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613"/>
            <a:ext cx="92964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" y="2286000"/>
            <a:ext cx="27432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Left Arrow 4"/>
          <p:cNvSpPr/>
          <p:nvPr/>
        </p:nvSpPr>
        <p:spPr bwMode="auto">
          <a:xfrm>
            <a:off x="2277979" y="3231883"/>
            <a:ext cx="762000" cy="34290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6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interface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00175"/>
            <a:ext cx="78390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800600" y="2667000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048000" y="3581400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2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query</a:t>
            </a:r>
            <a:r>
              <a:rPr lang="fr-CH" dirty="0" smtClean="0"/>
              <a:t> </a:t>
            </a:r>
            <a:r>
              <a:rPr lang="fr-CH" smtClean="0"/>
              <a:t>language</a:t>
            </a:r>
            <a:endParaRPr lang="es-B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285875"/>
            <a:ext cx="77533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65095"/>
            <a:ext cx="13843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2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05808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33400" y="3810000"/>
            <a:ext cx="35814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6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6" y="82540"/>
            <a:ext cx="6265244" cy="6722397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j-lt"/>
                <a:ea typeface="+mj-ea"/>
                <a:cs typeface="+mj-cs"/>
              </a:rPr>
              <a:t>CLIR: precision vs recall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095375"/>
            <a:ext cx="6911975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1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expansion mode</a:t>
            </a:r>
            <a:endParaRPr lang="es-B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8750"/>
            <a:ext cx="7953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7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495425"/>
            <a:ext cx="774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4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6" y="1295400"/>
            <a:ext cx="7896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8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supervised</a:t>
            </a:r>
            <a:endParaRPr lang="es-B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097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9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Domain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138238"/>
            <a:ext cx="76676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5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Variants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3988"/>
            <a:ext cx="79533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4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Summary</a:t>
            </a:r>
            <a:r>
              <a:rPr lang="fr-CH" dirty="0" smtClean="0"/>
              <a:t> of </a:t>
            </a:r>
            <a:r>
              <a:rPr lang="fr-CH" dirty="0" err="1" smtClean="0"/>
              <a:t>variants</a:t>
            </a:r>
            <a:endParaRPr lang="es-B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528941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905000"/>
            <a:ext cx="8382000" cy="1600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207620" y="1981200"/>
            <a:ext cx="3048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3505200"/>
            <a:ext cx="8415454" cy="657225"/>
          </a:xfrm>
          <a:prstGeom prst="rect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6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s-B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100263"/>
            <a:ext cx="7820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0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7128284" y="6038932"/>
            <a:ext cx="1756003" cy="6304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WIPO Translate </a:t>
            </a:r>
            <a:r>
              <a:rPr lang="fr-CH" dirty="0" err="1"/>
              <a:t>before</a:t>
            </a:r>
            <a:r>
              <a:rPr lang="fr-CH" dirty="0"/>
              <a:t>/</a:t>
            </a:r>
            <a:r>
              <a:rPr lang="fr-CH" dirty="0" err="1"/>
              <a:t>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78" y="1584070"/>
            <a:ext cx="8644664" cy="548785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lIns="0" rIns="0">
            <a:normAutofit/>
          </a:bodyPr>
          <a:lstStyle/>
          <a:p>
            <a:pPr marL="0" indent="0">
              <a:buNone/>
            </a:pPr>
            <a:r>
              <a:rPr lang="en-US" sz="2400" b="1" spc="-150" dirty="0" err="1" smtClean="0">
                <a:solidFill>
                  <a:srgbClr val="FF0000"/>
                </a:solidFill>
              </a:rPr>
              <a:t>发明公布了</a:t>
            </a:r>
            <a:r>
              <a:rPr lang="en-US" sz="2400" b="1" spc="-150" dirty="0" err="1" smtClean="0">
                <a:solidFill>
                  <a:srgbClr val="00B050"/>
                </a:solidFill>
              </a:rPr>
              <a:t>一种</a:t>
            </a:r>
            <a:r>
              <a:rPr lang="en-US" sz="2400" b="1" spc="-150" dirty="0" err="1" smtClean="0">
                <a:solidFill>
                  <a:srgbClr val="00FFFF"/>
                </a:solidFill>
              </a:rPr>
              <a:t>通过</a:t>
            </a:r>
            <a:r>
              <a:rPr lang="en-US" sz="2400" b="1" spc="-150" dirty="0" err="1" smtClean="0">
                <a:solidFill>
                  <a:srgbClr val="CC66FF"/>
                </a:solidFill>
              </a:rPr>
              <a:t>在不同位置</a:t>
            </a:r>
            <a:r>
              <a:rPr lang="en-US" sz="2400" b="1" spc="-150" dirty="0" err="1" smtClean="0">
                <a:solidFill>
                  <a:srgbClr val="FF6600"/>
                </a:solidFill>
              </a:rPr>
              <a:t>摆放现实物体</a:t>
            </a:r>
            <a:r>
              <a:rPr lang="en-US" sz="2400" b="1" spc="-150" dirty="0" err="1" smtClean="0"/>
              <a:t>来</a:t>
            </a:r>
            <a:r>
              <a:rPr lang="en-US" sz="2400" b="1" spc="-150" dirty="0" err="1" smtClean="0">
                <a:solidFill>
                  <a:srgbClr val="00FF00"/>
                </a:solidFill>
              </a:rPr>
              <a:t>演奏音乐</a:t>
            </a:r>
            <a:r>
              <a:rPr lang="en-US" sz="2400" b="1" spc="-150" dirty="0" err="1" smtClean="0"/>
              <a:t>的</a:t>
            </a:r>
            <a:r>
              <a:rPr lang="en-US" sz="2400" b="1" spc="-150" dirty="0" err="1" smtClean="0">
                <a:solidFill>
                  <a:srgbClr val="0033CC"/>
                </a:solidFill>
              </a:rPr>
              <a:t>娱乐装置</a:t>
            </a:r>
            <a:endParaRPr lang="en-US" sz="2400" b="1" spc="-15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371" y="2175020"/>
            <a:ext cx="1614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i</a:t>
            </a:r>
            <a:r>
              <a:rPr lang="en-US" sz="1200" b="1" dirty="0" smtClean="0">
                <a:solidFill>
                  <a:srgbClr val="FF0000"/>
                </a:solidFill>
              </a:rPr>
              <a:t>nvention discloses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30193" y="2094157"/>
            <a:ext cx="1699212" cy="387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>
                <a:solidFill>
                  <a:srgbClr val="FF6600"/>
                </a:solidFill>
              </a:rPr>
              <a:t>placing real object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72349" y="2171718"/>
            <a:ext cx="1495034" cy="33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>
                <a:solidFill>
                  <a:srgbClr val="CC66FF"/>
                </a:solidFill>
              </a:rPr>
              <a:t>different </a:t>
            </a:r>
            <a:r>
              <a:rPr lang="en-US" sz="1200" b="1" dirty="0">
                <a:solidFill>
                  <a:srgbClr val="CC66FF"/>
                </a:solidFill>
              </a:rPr>
              <a:t>location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45443" y="2103343"/>
            <a:ext cx="989258" cy="391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>
                <a:solidFill>
                  <a:srgbClr val="00FF00"/>
                </a:solidFill>
              </a:rPr>
              <a:t>play music</a:t>
            </a:r>
            <a:endParaRPr lang="en-US" sz="1200" b="1" dirty="0">
              <a:solidFill>
                <a:srgbClr val="00FF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653187" y="2083058"/>
            <a:ext cx="2016224" cy="410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solidFill>
                  <a:srgbClr val="0033CC"/>
                </a:solidFill>
              </a:rPr>
              <a:t>entertainment </a:t>
            </a:r>
            <a:endParaRPr lang="en-US" sz="1200" b="1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rgbClr val="0033CC"/>
                </a:solidFill>
              </a:rPr>
              <a:t>device</a:t>
            </a:r>
            <a:endParaRPr lang="en-US" sz="1200" b="1" dirty="0" smtClean="0">
              <a:solidFill>
                <a:srgbClr val="0033C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573645" y="2162433"/>
            <a:ext cx="1093355" cy="357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00" b="1" dirty="0">
                <a:solidFill>
                  <a:srgbClr val="00B050"/>
                </a:solidFill>
              </a:rPr>
              <a:t>o</a:t>
            </a:r>
            <a:r>
              <a:rPr lang="en-US" sz="900" b="1" dirty="0" smtClean="0">
                <a:solidFill>
                  <a:srgbClr val="00B050"/>
                </a:solidFill>
              </a:rPr>
              <a:t>ne kind </a:t>
            </a:r>
            <a:r>
              <a:rPr lang="en-US" sz="900" b="1" dirty="0" smtClean="0">
                <a:solidFill>
                  <a:srgbClr val="00B050"/>
                </a:solidFill>
              </a:rPr>
              <a:t> </a:t>
            </a:r>
            <a:r>
              <a:rPr lang="en-US" sz="900" b="1" dirty="0" smtClean="0">
                <a:solidFill>
                  <a:srgbClr val="00FFFF"/>
                </a:solidFill>
              </a:rPr>
              <a:t>by this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" b="1" dirty="0" smtClean="0">
                <a:solidFill>
                  <a:srgbClr val="00B050"/>
                </a:solidFill>
              </a:rPr>
              <a:t>of</a:t>
            </a:r>
            <a:r>
              <a:rPr lang="en-US" sz="900" b="1" dirty="0" smtClean="0">
                <a:solidFill>
                  <a:srgbClr val="00FFFF"/>
                </a:solidFill>
              </a:rPr>
              <a:t>       </a:t>
            </a:r>
            <a:r>
              <a:rPr lang="en-US" sz="900" b="1" dirty="0">
                <a:solidFill>
                  <a:srgbClr val="00FFFF"/>
                </a:solidFill>
              </a:rPr>
              <a:t> </a:t>
            </a:r>
            <a:r>
              <a:rPr lang="en-US" sz="900" b="1" dirty="0" smtClean="0">
                <a:solidFill>
                  <a:srgbClr val="00FFFF"/>
                </a:solidFill>
              </a:rPr>
              <a:t>      </a:t>
            </a:r>
            <a:r>
              <a:rPr lang="en-US" sz="900" b="1" dirty="0" smtClean="0">
                <a:solidFill>
                  <a:srgbClr val="00FFFF"/>
                </a:solidFill>
              </a:rPr>
              <a:t>mean</a:t>
            </a:r>
            <a:endParaRPr lang="en-US" sz="900" b="1" dirty="0">
              <a:solidFill>
                <a:srgbClr val="00FFFF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816440" y="2153112"/>
            <a:ext cx="527127" cy="309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/>
              <a:t>b</a:t>
            </a:r>
            <a:r>
              <a:rPr lang="en-US" sz="1000" dirty="0" smtClean="0"/>
              <a:t>y/for</a:t>
            </a:r>
            <a:endParaRPr lang="en-US" sz="10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7331956" y="2132856"/>
            <a:ext cx="321231" cy="309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of</a:t>
            </a:r>
            <a:endParaRPr lang="en-US" sz="1000" dirty="0"/>
          </a:p>
        </p:txBody>
      </p:sp>
      <p:cxnSp>
        <p:nvCxnSpPr>
          <p:cNvPr id="32" name="Curved Connector 31"/>
          <p:cNvCxnSpPr/>
          <p:nvPr/>
        </p:nvCxnSpPr>
        <p:spPr>
          <a:xfrm rot="16200000" flipH="1">
            <a:off x="412969" y="3169921"/>
            <a:ext cx="994248" cy="1104"/>
          </a:xfrm>
          <a:prstGeom prst="curvedConnector3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>
            <a:off x="3261508" y="2549669"/>
            <a:ext cx="1524954" cy="1225257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0800000" flipV="1">
            <a:off x="3103426" y="2667000"/>
            <a:ext cx="1544775" cy="1000594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5400000">
            <a:off x="6191979" y="2991930"/>
            <a:ext cx="1060805" cy="423642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rot="5400000">
            <a:off x="7378154" y="3033395"/>
            <a:ext cx="966405" cy="386018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 rot="16200000" flipH="1">
            <a:off x="577070" y="4532115"/>
            <a:ext cx="940404" cy="206167"/>
          </a:xfrm>
          <a:prstGeom prst="curvedConnector3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>
            <a:off x="3103425" y="4164996"/>
            <a:ext cx="3034140" cy="918630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>
            <a:off x="4796709" y="4164996"/>
            <a:ext cx="2937073" cy="918630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rot="10800000" flipV="1">
            <a:off x="4743902" y="4164995"/>
            <a:ext cx="1766658" cy="918630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/>
          <p:nvPr/>
        </p:nvCxnSpPr>
        <p:spPr>
          <a:xfrm rot="10800000" flipV="1">
            <a:off x="2644698" y="4164995"/>
            <a:ext cx="5089084" cy="918629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8" y="3685260"/>
            <a:ext cx="8635463" cy="39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8" y="5105399"/>
            <a:ext cx="8635463" cy="52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Rectangle 100"/>
          <p:cNvSpPr/>
          <p:nvPr/>
        </p:nvSpPr>
        <p:spPr bwMode="auto">
          <a:xfrm>
            <a:off x="135778" y="3709608"/>
            <a:ext cx="1616822" cy="3311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199393" y="5188200"/>
            <a:ext cx="1781808" cy="26459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780766" y="3734154"/>
            <a:ext cx="1906033" cy="306602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2191699" y="5167196"/>
            <a:ext cx="1863094" cy="285598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1981201" y="3734154"/>
            <a:ext cx="139121" cy="306602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415340" y="5256318"/>
            <a:ext cx="147260" cy="202799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5816440" y="3734154"/>
            <a:ext cx="964326" cy="306602"/>
          </a:xfrm>
          <a:prstGeom prst="rect">
            <a:avLst/>
          </a:prstGeom>
          <a:solidFill>
            <a:srgbClr val="00FF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4314546" y="5188200"/>
            <a:ext cx="964326" cy="306602"/>
          </a:xfrm>
          <a:prstGeom prst="rect">
            <a:avLst/>
          </a:prstGeom>
          <a:solidFill>
            <a:srgbClr val="00FF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2191699" y="3734154"/>
            <a:ext cx="1618301" cy="306602"/>
          </a:xfrm>
          <a:prstGeom prst="rect">
            <a:avLst/>
          </a:prstGeom>
          <a:solidFill>
            <a:srgbClr val="FF66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5562601" y="5204416"/>
            <a:ext cx="1565684" cy="248378"/>
          </a:xfrm>
          <a:prstGeom prst="rect">
            <a:avLst/>
          </a:prstGeom>
          <a:solidFill>
            <a:srgbClr val="FF66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7334701" y="5169884"/>
            <a:ext cx="1439327" cy="301226"/>
          </a:xfrm>
          <a:prstGeom prst="rect">
            <a:avLst/>
          </a:prstGeom>
          <a:solidFill>
            <a:srgbClr val="CC66FF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230193" y="3734154"/>
            <a:ext cx="1439327" cy="301226"/>
          </a:xfrm>
          <a:prstGeom prst="rect">
            <a:avLst/>
          </a:prstGeom>
          <a:solidFill>
            <a:srgbClr val="CC66FF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7" name="Rectangle 13316"/>
          <p:cNvSpPr/>
          <p:nvPr/>
        </p:nvSpPr>
        <p:spPr bwMode="auto">
          <a:xfrm>
            <a:off x="0" y="2462594"/>
            <a:ext cx="8884287" cy="340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9" name="Rectangle 13318"/>
          <p:cNvSpPr/>
          <p:nvPr/>
        </p:nvSpPr>
        <p:spPr bwMode="auto">
          <a:xfrm>
            <a:off x="910645" y="2667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30" name="Rectangle 13329"/>
          <p:cNvSpPr/>
          <p:nvPr/>
        </p:nvSpPr>
        <p:spPr bwMode="auto">
          <a:xfrm>
            <a:off x="0" y="2495080"/>
            <a:ext cx="9144000" cy="313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32" name="Rectangle 13331"/>
          <p:cNvSpPr/>
          <p:nvPr/>
        </p:nvSpPr>
        <p:spPr bwMode="auto">
          <a:xfrm>
            <a:off x="0" y="2482072"/>
            <a:ext cx="8884287" cy="1596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52400" y="4095626"/>
            <a:ext cx="8884287" cy="1596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animBg="1"/>
      <p:bldP spid="14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Q.1: </a:t>
            </a:r>
            <a:r>
              <a:rPr lang="fr-CH" sz="2800" dirty="0">
                <a:solidFill>
                  <a:srgbClr val="0070C0"/>
                </a:solidFill>
              </a:rPr>
              <a:t>T</a:t>
            </a:r>
            <a:r>
              <a:rPr lang="fr-CH" sz="2800" dirty="0" smtClean="0">
                <a:solidFill>
                  <a:srgbClr val="0070C0"/>
                </a:solidFill>
              </a:rPr>
              <a:t>he new </a:t>
            </a:r>
            <a:r>
              <a:rPr lang="fr-CH" sz="2800" dirty="0" err="1" smtClean="0">
                <a:solidFill>
                  <a:srgbClr val="0070C0"/>
                </a:solidFill>
              </a:rPr>
              <a:t>language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available</a:t>
            </a:r>
            <a:r>
              <a:rPr lang="fr-CH" sz="2800" dirty="0" smtClean="0">
                <a:solidFill>
                  <a:srgbClr val="0070C0"/>
                </a:solidFill>
              </a:rPr>
              <a:t> in WIPO Translate </a:t>
            </a:r>
            <a:r>
              <a:rPr lang="fr-CH" sz="2800" dirty="0" err="1" smtClean="0">
                <a:solidFill>
                  <a:srgbClr val="0070C0"/>
                </a:solidFill>
              </a:rPr>
              <a:t>is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Swedish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Portuguese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 smtClean="0">
                <a:solidFill>
                  <a:srgbClr val="0070C0"/>
                </a:solidFill>
              </a:rPr>
              <a:t>Estonian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130" y="4572000"/>
            <a:ext cx="541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 smtClean="0">
                <a:solidFill>
                  <a:srgbClr val="0070C0"/>
                </a:solidFill>
              </a:rPr>
              <a:t>Croatian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R.1: </a:t>
            </a:r>
            <a:r>
              <a:rPr lang="fr-CH" sz="2800" dirty="0">
                <a:solidFill>
                  <a:srgbClr val="0070C0"/>
                </a:solidFill>
              </a:rPr>
              <a:t>The new </a:t>
            </a:r>
            <a:r>
              <a:rPr lang="fr-CH" sz="2800" dirty="0" err="1">
                <a:solidFill>
                  <a:srgbClr val="0070C0"/>
                </a:solidFill>
              </a:rPr>
              <a:t>language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available</a:t>
            </a:r>
            <a:r>
              <a:rPr lang="fr-CH" sz="2800" dirty="0">
                <a:solidFill>
                  <a:srgbClr val="0070C0"/>
                </a:solidFill>
              </a:rPr>
              <a:t> in WIPO Translate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Swedish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E</a:t>
            </a:r>
            <a:r>
              <a:rPr lang="fr-CH" sz="2800" dirty="0" err="1" smtClean="0">
                <a:solidFill>
                  <a:srgbClr val="0070C0"/>
                </a:solidFill>
              </a:rPr>
              <a:t>stonian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901829" y="3505200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Portuguese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658" y="4588817"/>
            <a:ext cx="6517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 err="1" smtClean="0">
                <a:solidFill>
                  <a:srgbClr val="0070C0"/>
                </a:solidFill>
              </a:rPr>
              <a:t>Croatian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Q.2</a:t>
            </a:r>
            <a:r>
              <a:rPr lang="fr-CH" sz="2800" dirty="0" smtClean="0">
                <a:solidFill>
                  <a:srgbClr val="0070C0"/>
                </a:solidFill>
              </a:rPr>
              <a:t>: </a:t>
            </a:r>
            <a:r>
              <a:rPr lang="fr-CH" sz="2800" dirty="0" err="1">
                <a:solidFill>
                  <a:srgbClr val="0070C0"/>
                </a:solidFill>
              </a:rPr>
              <a:t>W</a:t>
            </a:r>
            <a:r>
              <a:rPr lang="fr-CH" sz="2800" dirty="0" err="1" smtClean="0">
                <a:solidFill>
                  <a:srgbClr val="0070C0"/>
                </a:solidFill>
              </a:rPr>
              <a:t>hich</a:t>
            </a:r>
            <a:r>
              <a:rPr lang="fr-CH" sz="2800" dirty="0" smtClean="0">
                <a:solidFill>
                  <a:srgbClr val="0070C0"/>
                </a:solidFill>
              </a:rPr>
              <a:t> translation </a:t>
            </a:r>
            <a:r>
              <a:rPr lang="fr-CH" sz="2800" dirty="0" err="1" smtClean="0">
                <a:solidFill>
                  <a:srgbClr val="0070C0"/>
                </a:solidFill>
              </a:rPr>
              <a:t>tools</a:t>
            </a:r>
            <a:r>
              <a:rPr lang="fr-CH" sz="2800" dirty="0" smtClean="0">
                <a:solidFill>
                  <a:srgbClr val="0070C0"/>
                </a:solidFill>
              </a:rPr>
              <a:t> are </a:t>
            </a:r>
            <a:r>
              <a:rPr lang="fr-CH" sz="2800" dirty="0" err="1" smtClean="0">
                <a:solidFill>
                  <a:srgbClr val="0070C0"/>
                </a:solidFill>
              </a:rPr>
              <a:t>available</a:t>
            </a:r>
            <a:r>
              <a:rPr lang="fr-CH" sz="2800" dirty="0" smtClean="0">
                <a:solidFill>
                  <a:srgbClr val="0070C0"/>
                </a:solidFill>
              </a:rPr>
              <a:t> in the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048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Bing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27073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Baidu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2766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27431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Google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26214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33CC"/>
                </a:solidFill>
              </a:rPr>
              <a:t>R.2</a:t>
            </a:r>
            <a:r>
              <a:rPr lang="fr-CH" sz="2800" dirty="0" smtClean="0">
                <a:solidFill>
                  <a:srgbClr val="0033CC"/>
                </a:solidFill>
              </a:rPr>
              <a:t>:</a:t>
            </a:r>
            <a:r>
              <a:rPr lang="fr-CH" sz="2800" dirty="0" smtClean="0">
                <a:solidFill>
                  <a:schemeClr val="tx2"/>
                </a:solidFill>
              </a:rPr>
              <a:t> 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translation </a:t>
            </a:r>
            <a:r>
              <a:rPr lang="fr-CH" sz="2800" dirty="0" err="1">
                <a:solidFill>
                  <a:srgbClr val="0070C0"/>
                </a:solidFill>
              </a:rPr>
              <a:t>tools</a:t>
            </a:r>
            <a:r>
              <a:rPr lang="fr-CH" sz="2800" dirty="0">
                <a:solidFill>
                  <a:srgbClr val="0070C0"/>
                </a:solidFill>
              </a:rPr>
              <a:t> are </a:t>
            </a:r>
            <a:r>
              <a:rPr lang="fr-CH" sz="2800" dirty="0" err="1">
                <a:solidFill>
                  <a:srgbClr val="0070C0"/>
                </a:solidFill>
              </a:rPr>
              <a:t>available</a:t>
            </a:r>
            <a:r>
              <a:rPr lang="fr-CH" sz="2800" dirty="0">
                <a:solidFill>
                  <a:srgbClr val="0070C0"/>
                </a:solidFill>
              </a:rPr>
              <a:t> in the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211394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Bing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45339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Spain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211394" cy="51976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0520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Baidu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>
                <a:hlinkMouseOver r:id="" action="ppaction://noaction">
                  <a:snd r:embed="rId5" name="applause.wav"/>
                </a:hlinkMouseOver>
              </a:rPr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39794" y="447675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Google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Q.3</a:t>
            </a:r>
            <a:r>
              <a:rPr lang="fr-CH" sz="2800" dirty="0" smtClean="0">
                <a:solidFill>
                  <a:srgbClr val="0070C0"/>
                </a:solidFill>
              </a:rPr>
              <a:t>: </a:t>
            </a:r>
            <a:r>
              <a:rPr lang="fr-CH" sz="2800" dirty="0" smtClean="0">
                <a:solidFill>
                  <a:srgbClr val="0070C0"/>
                </a:solidFill>
              </a:rPr>
              <a:t>Is WIPO Translate all neural at the moment?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R.3</a:t>
            </a:r>
            <a:r>
              <a:rPr lang="fr-CH" sz="2800" dirty="0" smtClean="0">
                <a:solidFill>
                  <a:srgbClr val="0070C0"/>
                </a:solidFill>
              </a:rPr>
              <a:t>: </a:t>
            </a:r>
            <a:r>
              <a:rPr lang="fr-CH" sz="2800" dirty="0">
                <a:solidFill>
                  <a:srgbClr val="0070C0"/>
                </a:solidFill>
              </a:rPr>
              <a:t>Is WIPO Translate all neural at the moment?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901829" y="2743200"/>
            <a:ext cx="2517771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8810255" cy="506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Future/</a:t>
            </a:r>
            <a:r>
              <a:rPr lang="fr-CH" dirty="0" err="1" smtClean="0"/>
              <a:t>past</a:t>
            </a:r>
            <a:r>
              <a:rPr lang="fr-CH" dirty="0" smtClean="0"/>
              <a:t> </a:t>
            </a:r>
            <a:r>
              <a:rPr lang="fr-CH" dirty="0" err="1" smtClean="0"/>
              <a:t>webinars</a:t>
            </a:r>
            <a:r>
              <a:rPr lang="fr-CH" dirty="0" smtClean="0"/>
              <a:t>:</a:t>
            </a:r>
            <a:br>
              <a:rPr lang="fr-CH" dirty="0" smtClean="0"/>
            </a:b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406061" y="1077951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-1604" y="3015515"/>
            <a:ext cx="3289434" cy="1905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599" y="5029200"/>
            <a:ext cx="8810255" cy="1106129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616"/>
            <a:ext cx="9144000" cy="51999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 bwMode="auto">
          <a:xfrm>
            <a:off x="76200" y="3601064"/>
            <a:ext cx="4557526" cy="1047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8599" y="3505200"/>
            <a:ext cx="4724401" cy="1295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9086" y="5411278"/>
            <a:ext cx="8272914" cy="1295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August </a:t>
            </a:r>
            <a:r>
              <a:rPr lang="fr-CH" dirty="0" err="1" smtClean="0"/>
              <a:t>webinar</a:t>
            </a:r>
            <a:r>
              <a:rPr lang="fr-CH" dirty="0" smtClean="0"/>
              <a:t>: </a:t>
            </a:r>
            <a:r>
              <a:rPr lang="fr-CH" sz="3200" dirty="0" smtClean="0"/>
              <a:t>IPC &amp; PATENTSCOPE</a:t>
            </a:r>
            <a:endParaRPr lang="es-B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Tue, </a:t>
            </a:r>
            <a:r>
              <a:rPr lang="en-US" dirty="0" smtClean="0"/>
              <a:t>August 15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5:30 PM - 6:30 PM CEST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Thu, </a:t>
            </a:r>
            <a:r>
              <a:rPr lang="en-US" dirty="0" smtClean="0"/>
              <a:t>August 17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8:30 AM - 9:30 AM CEST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 smtClean="0"/>
              <a:t>sign</a:t>
            </a:r>
            <a:r>
              <a:rPr lang="fr-CH" dirty="0" smtClean="0"/>
              <a:t> </a:t>
            </a:r>
            <a:r>
              <a:rPr lang="fr-CH" dirty="0"/>
              <a:t>up: </a:t>
            </a:r>
            <a:r>
              <a:rPr lang="fr-CH" dirty="0">
                <a:hlinkClick r:id="rId2"/>
              </a:rPr>
              <a:t>http://www.wipo.int/patentscope/en/webinar</a:t>
            </a:r>
            <a:r>
              <a:rPr lang="fr-CH" dirty="0" smtClean="0">
                <a:hlinkClick r:id="rId2"/>
              </a:rPr>
              <a:t>/</a:t>
            </a:r>
            <a:r>
              <a:rPr lang="fr-CH" dirty="0" smtClean="0"/>
              <a:t>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0021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smtClean="0"/>
              <a:t>The Global Design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smtClean="0"/>
              <a:t>July 25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https://attendee.gotowebinar.com/rt/1717422151261026817</a:t>
            </a:r>
            <a:endParaRPr lang="en-US" dirty="0" smtClean="0"/>
          </a:p>
          <a:p>
            <a:pPr lvl="1"/>
            <a:r>
              <a:rPr lang="fr-CH" dirty="0" smtClean="0"/>
              <a:t>July 27 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https://attendee.gotowebinar.com/rt/1717422151261026817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9"/>
            <a:ext cx="9143956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209800" y="2057400"/>
            <a:ext cx="236217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09800" y="2057400"/>
            <a:ext cx="25146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3467100" y="2343150"/>
            <a:ext cx="762000" cy="34290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4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err="1" smtClean="0"/>
              <a:t>Performing</a:t>
            </a:r>
            <a:r>
              <a:rPr lang="fr-CH" dirty="0" smtClean="0"/>
              <a:t> effective </a:t>
            </a:r>
            <a:r>
              <a:rPr lang="fr-CH" dirty="0" err="1" smtClean="0"/>
              <a:t>searches</a:t>
            </a:r>
            <a:r>
              <a:rPr lang="fr-CH" dirty="0" smtClean="0"/>
              <a:t> in the Global Brand </a:t>
            </a:r>
            <a:r>
              <a:rPr lang="fr-CH" dirty="0" err="1" smtClean="0"/>
              <a:t>Database</a:t>
            </a:r>
            <a:endParaRPr lang="fr-CH" dirty="0" smtClean="0"/>
          </a:p>
          <a:p>
            <a:endParaRPr lang="fr-CH" dirty="0"/>
          </a:p>
          <a:p>
            <a:pPr lvl="1"/>
            <a:r>
              <a:rPr lang="fr-CH" dirty="0" smtClean="0"/>
              <a:t>August 29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https://attendee.gotowebinar.com/rt/1767524697735436802</a:t>
            </a:r>
            <a:endParaRPr lang="fr-CH" dirty="0" smtClean="0"/>
          </a:p>
          <a:p>
            <a:pPr lvl="1"/>
            <a:r>
              <a:rPr lang="fr-CH" dirty="0" smtClean="0"/>
              <a:t>August 31 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https://attendee.gotowebinar.com/rt/1767524697735436802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557556"/>
              </p:ext>
            </p:extLst>
          </p:nvPr>
        </p:nvGraphicFramePr>
        <p:xfrm>
          <a:off x="533400" y="1371600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0171429" imgH="3746032" progId="">
                  <p:embed/>
                </p:oleObj>
              </mc:Choice>
              <mc:Fallback>
                <p:oleObj r:id="rId4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WIPO Translate: interface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371600"/>
            <a:ext cx="8010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248400" y="1371600"/>
            <a:ext cx="2133600" cy="4286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086600" y="2702293"/>
            <a:ext cx="11430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38200" y="6172200"/>
            <a:ext cx="3886200" cy="457200"/>
          </a:xfrm>
          <a:prstGeom prst="ellipse">
            <a:avLst/>
          </a:prstGeom>
          <a:noFill/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4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Language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170363" algn="l"/>
              </a:tabLst>
            </a:pPr>
            <a:r>
              <a:rPr lang="en-US" dirty="0" smtClean="0"/>
              <a:t>Arabic – English 	English-Arabic</a:t>
            </a:r>
          </a:p>
          <a:p>
            <a:r>
              <a:rPr lang="en-US" dirty="0" smtClean="0"/>
              <a:t>Chinese – English	      English - Chinese	</a:t>
            </a:r>
          </a:p>
          <a:p>
            <a:r>
              <a:rPr lang="en-US" dirty="0" smtClean="0"/>
              <a:t>French – English		      English - French</a:t>
            </a:r>
          </a:p>
          <a:p>
            <a:r>
              <a:rPr lang="en-US" dirty="0" smtClean="0"/>
              <a:t>German – English	      English - German</a:t>
            </a:r>
          </a:p>
          <a:p>
            <a:r>
              <a:rPr lang="en-US" dirty="0" smtClean="0"/>
              <a:t>Japanese – English	      English - Japanese</a:t>
            </a:r>
          </a:p>
          <a:p>
            <a:r>
              <a:rPr lang="en-US" dirty="0" smtClean="0"/>
              <a:t>Korean – English		      English - Korean</a:t>
            </a:r>
          </a:p>
          <a:p>
            <a:r>
              <a:rPr lang="en-US" dirty="0" smtClean="0"/>
              <a:t>Portuguese – English	      English - Portuguese</a:t>
            </a:r>
          </a:p>
          <a:p>
            <a:r>
              <a:rPr lang="en-US" dirty="0" smtClean="0"/>
              <a:t>Russian – English	      English - Russian</a:t>
            </a:r>
          </a:p>
          <a:p>
            <a:r>
              <a:rPr lang="en-US" dirty="0" smtClean="0"/>
              <a:t>Spanish – English	      English - Spanish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224">
            <a:off x="7543800" y="423420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Image result for 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838">
            <a:off x="3926444" y="4243966"/>
            <a:ext cx="742488" cy="74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838">
            <a:off x="3240645" y="1564245"/>
            <a:ext cx="742488" cy="74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224">
            <a:off x="6716219" y="1552189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5" y="0"/>
            <a:ext cx="8010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04800" y="3288370"/>
            <a:ext cx="3962400" cy="597829"/>
          </a:xfrm>
          <a:prstGeom prst="ellipse">
            <a:avLst/>
          </a:prstGeom>
          <a:noFill/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15" y="3416300"/>
            <a:ext cx="26924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16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195513" y="5589588"/>
            <a:ext cx="360362" cy="935037"/>
          </a:xfrm>
          <a:prstGeom prst="upArrow">
            <a:avLst>
              <a:gd name="adj1" fmla="val 50000"/>
              <a:gd name="adj2" fmla="val 648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BO" altLang="es-BO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6994525" cy="1143000"/>
          </a:xfrm>
        </p:spPr>
        <p:txBody>
          <a:bodyPr/>
          <a:lstStyle/>
          <a:p>
            <a:pPr algn="ctr" eaLnBrk="1" hangingPunct="1"/>
            <a:r>
              <a:rPr lang="en-US" altLang="es-BO" sz="3000" smtClean="0"/>
              <a:t>32 Technical domains from the IPC</a:t>
            </a:r>
            <a:endParaRPr lang="en-US" altLang="es-BO" sz="3000" smtClean="0">
              <a:latin typeface="ＭＳ Ｐゴシック" pitchFamily="34" charset="-128"/>
              <a:ea typeface="ＭＳ Ｐゴシック" pitchFamily="34" charset="-128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33375"/>
            <a:ext cx="536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3850" y="1484313"/>
            <a:ext cx="82089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[ADMN]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Admin, Business, Management &amp; Soc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[AERO]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Aeronautics &amp; Aerospace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[AGRI]	Agriculture, Fisheries &amp; Forestry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[AUDV]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Audio, Audiovisual, Image &amp; Video Tech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[AUTO]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Automotive &amp; Road Vehicle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[BLDG]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Civil Engineering &amp; Building Construction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[CHEM]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Chemical &amp; Materials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[DATA]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Computer Sci, Telecom &amp; Broadcasting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[ELEC]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Electrical Engineering &amp; Electronics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[ENGY]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Energy, Fuels &amp; Heat Transfer Eng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[ENVR]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Environmental &amp; Safety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[FOOD]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Foods &amp; Food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[GENR]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Generalities, Language, Media &amp; Info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[HOME]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Home Contents &amp; Household Maintenance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Precision Mechanics, Jewelry &amp; Horology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66CC"/>
                </a:solidFill>
                <a:latin typeface="Avenir 55 Roman" charset="0"/>
                <a:ea typeface="ＭＳ Ｐゴシック" charset="0"/>
                <a:cs typeface="Arial" charset="0"/>
              </a:rPr>
              <a:t>[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Manufacturing &amp; Materials Handling Tech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56100" y="1557338"/>
            <a:ext cx="42306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[MARI]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Marine Engineering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[MEAS]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Standards, Units, Metrology &amp; Testing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[MECH]		Mechanical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[MEDI]		Medical Technology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[METL]	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Metallurgy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[MILI]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Military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[MINE]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Mining, Oil &amp; Gas Extraction &amp; Minerals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[NANO]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Nano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[PACK]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Packaging &amp; Distribution of Goods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[PRNT]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Printing &amp; Paper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[RAIL]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Railway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[SCIE]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Optical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[SPRT]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Sports, Leisure, Tourism &amp; Hospitality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[TEXT]	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Textile &amp; Clothing Industries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[TRAN]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0796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36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template_english-36</Template>
  <TotalTime>1</TotalTime>
  <Words>361</Words>
  <Application>Microsoft Office PowerPoint</Application>
  <PresentationFormat>On-screen Show (4:3)</PresentationFormat>
  <Paragraphs>185</Paragraphs>
  <Slides>52</Slides>
  <Notes>6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template_english-36</vt:lpstr>
      <vt:lpstr>PowerPoint Presentation</vt:lpstr>
      <vt:lpstr>Agenda</vt:lpstr>
      <vt:lpstr>PowerPoint Presentation</vt:lpstr>
      <vt:lpstr>WIPO Translate before/after</vt:lpstr>
      <vt:lpstr>WIPO Translate</vt:lpstr>
      <vt:lpstr>WIPO Translate: interface</vt:lpstr>
      <vt:lpstr>18 Language pairs</vt:lpstr>
      <vt:lpstr>PowerPoint Presentation</vt:lpstr>
      <vt:lpstr>32 Technical domains from the IPC</vt:lpstr>
      <vt:lpstr>PowerPoint Presentation</vt:lpstr>
      <vt:lpstr>WIPO Translate: an example</vt:lpstr>
      <vt:lpstr>PowerPoint Presentation</vt:lpstr>
      <vt:lpstr>PowerPoint Presentation</vt:lpstr>
      <vt:lpstr>PowerPoint Presentation</vt:lpstr>
      <vt:lpstr>WIPO Translate: description/claims</vt:lpstr>
      <vt:lpstr>PowerPoint Presentation</vt:lpstr>
      <vt:lpstr>PowerPoint Presentation</vt:lpstr>
      <vt:lpstr>Description/claims: 8 language pairs</vt:lpstr>
      <vt:lpstr>Result list</vt:lpstr>
      <vt:lpstr>Neural vs. Standard in result list</vt:lpstr>
      <vt:lpstr>WIPO Pearl</vt:lpstr>
      <vt:lpstr>WIPO Pearl http://www.wipo.int/wipopearl/search/home.html  </vt:lpstr>
      <vt:lpstr>WIPO Pearl</vt:lpstr>
      <vt:lpstr>Example: bicycle fork</vt:lpstr>
      <vt:lpstr>PowerPoint Presentation</vt:lpstr>
      <vt:lpstr>CLIR</vt:lpstr>
      <vt:lpstr>CLIR: interface</vt:lpstr>
      <vt:lpstr>CLIR: query language</vt:lpstr>
      <vt:lpstr>PowerPoint Presentation</vt:lpstr>
      <vt:lpstr>CLIR: precision vs recall</vt:lpstr>
      <vt:lpstr>CLIR: expansion mode</vt:lpstr>
      <vt:lpstr>CLIR: an example</vt:lpstr>
      <vt:lpstr>CLIR: an example</vt:lpstr>
      <vt:lpstr>CLIR: supervised</vt:lpstr>
      <vt:lpstr>Domain selection</vt:lpstr>
      <vt:lpstr>Variants selection</vt:lpstr>
      <vt:lpstr>Summary of variants</vt:lpstr>
      <vt:lpstr>Results</vt:lpstr>
      <vt:lpstr>PowerPoint Presentation</vt:lpstr>
      <vt:lpstr>Q.1: The new language available in WIPO Translate is?</vt:lpstr>
      <vt:lpstr>R.1: The new language available in WIPO Translate is?</vt:lpstr>
      <vt:lpstr>Q.2: Which translation tools are available in the result list?</vt:lpstr>
      <vt:lpstr>R.2:  which translation tools are available in the result list?</vt:lpstr>
      <vt:lpstr>Q.3: Is WIPO Translate all neural at the moment?</vt:lpstr>
      <vt:lpstr>R.3: Is WIPO Translate all neural at the moment?</vt:lpstr>
      <vt:lpstr>PowerPoint Presentation</vt:lpstr>
      <vt:lpstr> Future/past webinars: </vt:lpstr>
      <vt:lpstr>August webinar: IPC &amp; PATENTSCOPE</vt:lpstr>
      <vt:lpstr>Global Design Database: webinar</vt:lpstr>
      <vt:lpstr>Global Brand Database: webinar</vt:lpstr>
      <vt:lpstr>Forum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2017-07-20T12:28:07Z</dcterms:created>
  <dcterms:modified xsi:type="dcterms:W3CDTF">2017-07-20T12:29:33Z</dcterms:modified>
</cp:coreProperties>
</file>