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3" r:id="rId53"/>
    <p:sldId id="31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211530-889D-4B80-A2C8-366D4B3163D3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7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Simple formulae like H2O are not captured to avoid information overload (and they can be searched by keywords).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5F2823-2704-4075-AF29-60D738ACF9B0}" type="slidenum">
              <a:rPr lang="en-US" sz="1200" smtClean="0"/>
              <a:pPr eaLnBrk="1" hangingPunct="1"/>
              <a:t>49</a:t>
            </a:fld>
            <a:endParaRPr 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A01B99-BF76-42ED-A23E-9EA40598C651}" type="slidenum">
              <a:rPr lang="en-US" sz="1200" smtClean="0"/>
              <a:pPr eaLnBrk="1" hangingPunct="1"/>
              <a:t>52</a:t>
            </a:fld>
            <a:endParaRPr 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04B6A0-C7B4-4126-B85C-E83491422F78}" type="slidenum">
              <a:rPr lang="en-US" sz="1200" smtClean="0"/>
              <a:pPr eaLnBrk="1" hangingPunct="1"/>
              <a:t>53</a:t>
            </a:fld>
            <a:endParaRPr lang="en-US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6FDB-E9FB-4CF9-BA50-90229D34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48C57-6180-4E59-8228-2AC875DC0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19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D040-D3E6-42D0-A1D1-2725567D1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1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17H19ClF3NO&amp;sort=mw&amp;sort_dir=as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5.png"/><Relationship Id="rId1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22H30N6O4S&amp;sort=mw&amp;sort_dir=as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atentscope.wipo.int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5509443139183672322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8516192925204831491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7.png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9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upac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5715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Chemical structure search in</a:t>
            </a:r>
          </a:p>
          <a:p>
            <a:pPr eaLnBrk="1" hangingPunct="1"/>
            <a:r>
              <a:rPr lang="fr-CH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  <a:endParaRPr lang="en-US" sz="3000" b="1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7582" y="5434806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err="1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</a:t>
            </a: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anuary</a:t>
            </a: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 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815601" y="1936716"/>
            <a:ext cx="578599" cy="56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9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258">
            <a:off x="2194965" y="1957911"/>
            <a:ext cx="2280676" cy="174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80">
            <a:off x="7658278" y="681186"/>
            <a:ext cx="870458" cy="7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69" y="436727"/>
            <a:ext cx="1887809" cy="59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424419" y="4908111"/>
            <a:ext cx="578599" cy="56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3">
            <a:off x="7875214" y="5824295"/>
            <a:ext cx="578599" cy="56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31" y="2971800"/>
            <a:ext cx="1300938" cy="687012"/>
          </a:xfrm>
          <a:prstGeom prst="rect">
            <a:avLst/>
          </a:prstGeom>
          <a:solidFill>
            <a:srgbClr val="00FF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11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names such as “aspirin”, “paracetamol” might not be used in patent documents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many ways of representing </a:t>
            </a:r>
            <a:r>
              <a:rPr lang="en-US" dirty="0" smtClean="0"/>
              <a:t>formulas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7619"/>
            <a:ext cx="8953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572000" y="2438400"/>
            <a:ext cx="1676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4800" y="3581400"/>
            <a:ext cx="1676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0" y="2392279"/>
            <a:ext cx="838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3 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981200"/>
            <a:ext cx="8943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8600" y="2438400"/>
            <a:ext cx="3124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8600" y="39624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9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Scaffold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skeleton of a molecule to which further groups and moieties are </a:t>
            </a:r>
            <a:r>
              <a:rPr lang="en-US" dirty="0" smtClean="0"/>
              <a:t>attached</a:t>
            </a:r>
          </a:p>
        </p:txBody>
      </p:sp>
    </p:spTree>
    <p:extLst>
      <p:ext uri="{BB962C8B-B14F-4D97-AF65-F5344CB8AC3E}">
        <p14:creationId xmlns:p14="http://schemas.microsoft.com/office/powerpoint/2010/main" val="19377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Upload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624013"/>
            <a:ext cx="88296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21336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33525"/>
            <a:ext cx="88773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85738"/>
            <a:ext cx="89630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0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Structure editor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3616"/>
            <a:ext cx="7772400" cy="58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319213"/>
            <a:ext cx="6438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953000" y="18288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824163"/>
            <a:ext cx="1304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9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14538"/>
            <a:ext cx="86963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8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365625"/>
            <a:ext cx="9144000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ea typeface="ヒラギノ角ゴ Pro W3" pitchFamily="1" charset="-128"/>
              </a:rPr>
              <a:t>To this webinar: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b="1" i="1" dirty="0" smtClean="0">
                <a:solidFill>
                  <a:schemeClr val="accent2"/>
                </a:solidFill>
              </a:rPr>
              <a:t>Chemical structure search</a:t>
            </a:r>
            <a:endParaRPr lang="en-US" sz="3200" dirty="0" smtClean="0"/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5" imgW="1638095" imgH="2349206" progId="">
                  <p:embed/>
                </p:oleObj>
              </mc:Choice>
              <mc:Fallback>
                <p:oleObj r:id="rId5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6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structure: ex.: </a:t>
            </a:r>
            <a:r>
              <a:rPr lang="fr-CH" dirty="0" err="1" smtClean="0"/>
              <a:t>paracetamol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4538"/>
            <a:ext cx="8686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143000" y="25908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162800" y="35814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62"/>
            <a:ext cx="8046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3810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0800000">
            <a:off x="65532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86487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2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42900"/>
            <a:ext cx="90297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810000" y="342900"/>
            <a:ext cx="762000" cy="419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2400" y="639076"/>
            <a:ext cx="2286000" cy="5801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28700"/>
            <a:ext cx="8943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5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" y="1201754"/>
            <a:ext cx="90582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143000" y="1828800"/>
            <a:ext cx="22098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Combine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52663"/>
            <a:ext cx="8724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8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772400" cy="677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en-US" dirty="0" smtClean="0"/>
              <a:t>fluoxetine hydrochloride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</a:t>
            </a:r>
            <a:r>
              <a:rPr lang="en-US" dirty="0"/>
              <a:t>chemical formula is </a:t>
            </a:r>
            <a:r>
              <a:rPr lang="en-US" dirty="0" smtClean="0">
                <a:hlinkClick r:id="rId2" tooltip="Find all compounds with formula C17H19ClF3NO"/>
              </a:rPr>
              <a:t>C</a:t>
            </a:r>
            <a:r>
              <a:rPr lang="en-US" baseline="-25000" dirty="0" smtClean="0">
                <a:hlinkClick r:id="rId2" tooltip="Find all compounds with formula C17H19ClF3NO"/>
              </a:rPr>
              <a:t>17</a:t>
            </a:r>
            <a:r>
              <a:rPr lang="en-US" dirty="0" smtClean="0">
                <a:hlinkClick r:id="rId2" tooltip="Find all compounds with formula C17H19ClF3NO"/>
              </a:rPr>
              <a:t>H</a:t>
            </a:r>
            <a:r>
              <a:rPr lang="en-US" baseline="-25000" dirty="0" smtClean="0">
                <a:hlinkClick r:id="rId2" tooltip="Find all compounds with formula C17H19ClF3NO"/>
              </a:rPr>
              <a:t>19</a:t>
            </a:r>
            <a:r>
              <a:rPr lang="en-US" dirty="0" smtClean="0">
                <a:hlinkClick r:id="rId2" tooltip="Find all compounds with formula C17H19ClF3NO"/>
              </a:rPr>
              <a:t>ClF</a:t>
            </a:r>
            <a:r>
              <a:rPr lang="en-US" baseline="-25000" dirty="0" smtClean="0">
                <a:hlinkClick r:id="rId2" tooltip="Find all compounds with formula C17H19ClF3NO"/>
              </a:rPr>
              <a:t>3</a:t>
            </a:r>
            <a:r>
              <a:rPr lang="en-US" dirty="0" smtClean="0">
                <a:hlinkClick r:id="rId2" tooltip="Find all compounds with formula C17H19ClF3NO"/>
              </a:rPr>
              <a:t>NO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first highly specific serotonin uptake inhibitor. It is used as an antidepressant and often has a more acceptable side-effects profile than traditional antidepressants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fr-CH" dirty="0" err="1" smtClean="0"/>
              <a:t>Synonyms</a:t>
            </a:r>
            <a:r>
              <a:rPr lang="fr-CH" dirty="0" smtClean="0"/>
              <a:t>: Prozac, </a:t>
            </a:r>
            <a:r>
              <a:rPr lang="fr-CH" dirty="0" err="1" smtClean="0"/>
              <a:t>Sarafem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14538"/>
            <a:ext cx="87439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7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Chemical structure search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Access </a:t>
            </a:r>
          </a:p>
          <a:p>
            <a:pPr eaLnBrk="1" hangingPunct="1"/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</a:p>
          <a:p>
            <a:pPr eaLnBrk="1" hangingPunct="1"/>
            <a:r>
              <a:rPr lang="fr-CH" dirty="0" smtClean="0"/>
              <a:t>Future plans</a:t>
            </a:r>
          </a:p>
          <a:p>
            <a:pPr eaLnBrk="1" hangingPunct="1"/>
            <a:r>
              <a:rPr lang="fr-CH" dirty="0" smtClean="0"/>
              <a:t>Q&amp;A 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7778252" y="4565286"/>
            <a:ext cx="832332" cy="8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80">
            <a:off x="971679" y="5082073"/>
            <a:ext cx="1101154" cy="8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727">
            <a:off x="3769419" y="330317"/>
            <a:ext cx="1136077" cy="7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28800"/>
            <a:ext cx="2864778" cy="2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70" y="4747987"/>
            <a:ext cx="32289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70" y="386648"/>
            <a:ext cx="1526237" cy="8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7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57188"/>
            <a:ext cx="87439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00488" y="357188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376488"/>
            <a:ext cx="87058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3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47663"/>
            <a:ext cx="88106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358892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Viagra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Chemical </a:t>
            </a:r>
            <a:r>
              <a:rPr lang="fr-CH" dirty="0" err="1" smtClean="0"/>
              <a:t>names</a:t>
            </a:r>
            <a:r>
              <a:rPr lang="fr-CH" dirty="0" smtClean="0"/>
              <a:t>: </a:t>
            </a:r>
            <a:r>
              <a:rPr lang="en-US" dirty="0"/>
              <a:t>Sildenafil; 139755-83-2; </a:t>
            </a:r>
            <a:r>
              <a:rPr lang="en-US" dirty="0" err="1"/>
              <a:t>Revatio</a:t>
            </a:r>
            <a:r>
              <a:rPr lang="en-US" dirty="0"/>
              <a:t>; VIAGRA; Sildenafil [INN:BAN]; CHEMBL192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err="1" smtClean="0"/>
              <a:t>Molecular</a:t>
            </a:r>
            <a:r>
              <a:rPr lang="fr-CH" dirty="0" smtClean="0"/>
              <a:t> formula: </a:t>
            </a:r>
            <a:r>
              <a:rPr lang="en-US" dirty="0">
                <a:hlinkClick r:id="rId2" tooltip="Find all compounds with formula C22H30N6O4S"/>
              </a:rPr>
              <a:t>C</a:t>
            </a:r>
            <a:r>
              <a:rPr lang="en-US" baseline="-25000" dirty="0">
                <a:hlinkClick r:id="rId2" tooltip="Find all compounds with formula C22H30N6O4S"/>
              </a:rPr>
              <a:t>22</a:t>
            </a:r>
            <a:r>
              <a:rPr lang="en-US" dirty="0">
                <a:hlinkClick r:id="rId2" tooltip="Find all compounds with formula C22H30N6O4S"/>
              </a:rPr>
              <a:t>H</a:t>
            </a:r>
            <a:r>
              <a:rPr lang="en-US" baseline="-25000" dirty="0">
                <a:hlinkClick r:id="rId2" tooltip="Find all compounds with formula C22H30N6O4S"/>
              </a:rPr>
              <a:t>30</a:t>
            </a:r>
            <a:r>
              <a:rPr lang="en-US" dirty="0">
                <a:hlinkClick r:id="rId2" tooltip="Find all compounds with formula C22H30N6O4S"/>
              </a:rPr>
              <a:t>N</a:t>
            </a:r>
            <a:r>
              <a:rPr lang="en-US" baseline="-25000" dirty="0">
                <a:hlinkClick r:id="rId2" tooltip="Find all compounds with formula C22H30N6O4S"/>
              </a:rPr>
              <a:t>6</a:t>
            </a:r>
            <a:r>
              <a:rPr lang="en-US" dirty="0">
                <a:hlinkClick r:id="rId2" tooltip="Find all compounds with formula C22H30N6O4S"/>
              </a:rPr>
              <a:t>O</a:t>
            </a:r>
            <a:r>
              <a:rPr lang="en-US" baseline="-25000" dirty="0">
                <a:hlinkClick r:id="rId2" tooltip="Find all compounds with formula C22H30N6O4S"/>
              </a:rPr>
              <a:t>4</a:t>
            </a:r>
            <a:r>
              <a:rPr lang="en-US" dirty="0">
                <a:hlinkClick r:id="rId2" tooltip="Find all compounds with formula C22H30N6O4S"/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028825"/>
            <a:ext cx="86296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9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8" y="757238"/>
            <a:ext cx="88011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90600" y="757238"/>
            <a:ext cx="457200" cy="309562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2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428875"/>
            <a:ext cx="8743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57200"/>
            <a:ext cx="88011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457200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more </a:t>
            </a:r>
            <a:r>
              <a:rPr lang="fr-CH" dirty="0" err="1" smtClean="0"/>
              <a:t>complex</a:t>
            </a:r>
            <a:r>
              <a:rPr lang="fr-CH" dirty="0" smtClean="0"/>
              <a:t>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4-(3-chloro-2-fluoroanilino)-7-methoxy-6-((1-(N-</a:t>
            </a:r>
            <a:r>
              <a:rPr lang="en-US" dirty="0" err="1"/>
              <a:t>methylcarbamoylmethyl</a:t>
            </a:r>
            <a:r>
              <a:rPr lang="en-US" dirty="0"/>
              <a:t>)piperidin-4-yl)oxy)</a:t>
            </a:r>
            <a:r>
              <a:rPr lang="en-US" dirty="0" err="1"/>
              <a:t>quinazoline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7" y="2971800"/>
            <a:ext cx="8791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97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4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at </a:t>
            </a:r>
            <a:r>
              <a:rPr lang="en-US" dirty="0" smtClean="0">
                <a:hlinkClick r:id="rId2"/>
              </a:rPr>
              <a:t>https://patentscope.wipo.int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Access only with a PATENTSCOPE account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981825" cy="29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655719" y="4068278"/>
            <a:ext cx="471488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Ritonavir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43113"/>
            <a:ext cx="8696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47688"/>
            <a:ext cx="86772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467600" y="3276600"/>
            <a:ext cx="990600" cy="533400"/>
          </a:xfrm>
          <a:prstGeom prst="rect">
            <a:avLst/>
          </a:prstGeom>
          <a:solidFill>
            <a:srgbClr val="00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landscape</a:t>
            </a:r>
            <a:r>
              <a:rPr lang="fr-CH" dirty="0" smtClean="0"/>
              <a:t> Report on </a:t>
            </a:r>
            <a:r>
              <a:rPr lang="fr-CH" dirty="0" err="1" smtClean="0"/>
              <a:t>Ritonavir</a:t>
            </a:r>
            <a:r>
              <a:rPr lang="fr-CH" dirty="0" smtClean="0"/>
              <a:t>- </a:t>
            </a:r>
            <a:r>
              <a:rPr lang="fr-CH" dirty="0" err="1" smtClean="0"/>
              <a:t>October</a:t>
            </a:r>
            <a:r>
              <a:rPr lang="fr-CH" dirty="0"/>
              <a:t> 2011 </a:t>
            </a:r>
            <a:r>
              <a:rPr lang="fr-CH" sz="900" dirty="0"/>
              <a:t>http://www.wipo.int/edocs/pubdocs/en/patents/946/wipo_pub_946.pdf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Ritonavir is an antiretroviral drug from </a:t>
            </a:r>
            <a:r>
              <a:rPr lang="en-US" dirty="0" smtClean="0"/>
              <a:t>the protease </a:t>
            </a:r>
            <a:r>
              <a:rPr lang="en-US" dirty="0"/>
              <a:t>inhibitor class used to treat HIV infection and AIDS. Ritonavir is included in </a:t>
            </a:r>
            <a:r>
              <a:rPr lang="en-US" dirty="0" smtClean="0"/>
              <a:t>the WHO </a:t>
            </a:r>
            <a:r>
              <a:rPr lang="en-US" dirty="0"/>
              <a:t>Model List of Essential Medicines (EML)1.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originator company is Abbott Laboratories</a:t>
            </a:r>
            <a:r>
              <a:rPr lang="en-US" dirty="0" smtClean="0"/>
              <a:t>, which </a:t>
            </a:r>
            <a:r>
              <a:rPr lang="en-US" dirty="0"/>
              <a:t>markets Ritonavir under the brand name </a:t>
            </a:r>
            <a:r>
              <a:rPr lang="en-US" dirty="0" err="1"/>
              <a:t>Norvir</a:t>
            </a:r>
            <a:r>
              <a:rPr lang="en-US" dirty="0"/>
              <a:t>, or in combination with the </a:t>
            </a:r>
            <a:r>
              <a:rPr lang="en-US" dirty="0" smtClean="0"/>
              <a:t>protease inhibitor </a:t>
            </a:r>
            <a:r>
              <a:rPr lang="en-US" dirty="0" err="1"/>
              <a:t>Lopinavir</a:t>
            </a:r>
            <a:r>
              <a:rPr lang="en-US" dirty="0"/>
              <a:t>, as </a:t>
            </a:r>
            <a:r>
              <a:rPr lang="en-US" dirty="0" err="1"/>
              <a:t>Kaletra</a:t>
            </a:r>
            <a:r>
              <a:rPr lang="en-US" dirty="0"/>
              <a:t> or </a:t>
            </a:r>
            <a:r>
              <a:rPr lang="en-US" dirty="0" err="1"/>
              <a:t>Aluvia</a:t>
            </a:r>
            <a:r>
              <a:rPr lang="en-US" dirty="0"/>
              <a:t>. The U.S. Food and Drug Administration (FDA</a:t>
            </a:r>
            <a:r>
              <a:rPr lang="en-US" dirty="0" smtClean="0"/>
              <a:t>) approved </a:t>
            </a:r>
            <a:r>
              <a:rPr lang="en-US" dirty="0"/>
              <a:t>the drug </a:t>
            </a:r>
            <a:r>
              <a:rPr lang="en-US" b="1" dirty="0"/>
              <a:t>in March 1996 </a:t>
            </a:r>
            <a:r>
              <a:rPr lang="en-US" dirty="0"/>
              <a:t>for oral solution and in June 1999 for capsules.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222702" y="4846134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22702" y="4862396"/>
            <a:ext cx="5311698" cy="395404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4483" y="5257800"/>
            <a:ext cx="7696200" cy="7620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</a:t>
            </a:r>
            <a:r>
              <a:rPr lang="fr-CH" dirty="0" err="1" smtClean="0"/>
              <a:t>specific</a:t>
            </a:r>
            <a:r>
              <a:rPr lang="fr-CH" dirty="0" smtClean="0"/>
              <a:t> case: </a:t>
            </a:r>
            <a:r>
              <a:rPr lang="en-US" dirty="0" err="1"/>
              <a:t>Propiverine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Draw/convert Structure</a:t>
            </a:r>
            <a:endParaRPr lang="fr-CH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6107"/>
            <a:ext cx="2887189" cy="21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286001"/>
            <a:ext cx="6553200" cy="21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949"/>
            <a:ext cx="8839200" cy="40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76300" y="1576387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6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Propiverin</a:t>
            </a:r>
            <a:r>
              <a:rPr lang="fr-CH" dirty="0" smtClean="0"/>
              <a:t>* in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14550"/>
            <a:ext cx="87725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5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839200" cy="460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76300" y="1576387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Difference</a:t>
            </a:r>
            <a:r>
              <a:rPr lang="fr-CH" dirty="0" smtClean="0"/>
              <a:t> in nb of </a:t>
            </a:r>
            <a:r>
              <a:rPr lang="fr-CH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Chemical structure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works</a:t>
            </a:r>
            <a:r>
              <a:rPr lang="fr-CH" dirty="0" smtClean="0"/>
              <a:t>: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en-US" dirty="0" smtClean="0"/>
              <a:t>only PCT and US collections</a:t>
            </a:r>
            <a:endParaRPr lang="en-US" dirty="0"/>
          </a:p>
          <a:p>
            <a:pPr lvl="1"/>
            <a:r>
              <a:rPr lang="en-US" dirty="0" smtClean="0"/>
              <a:t>with at least 1 IPC code related to chemistry</a:t>
            </a:r>
            <a:endParaRPr lang="en-US" dirty="0"/>
          </a:p>
          <a:p>
            <a:pPr lvl="1"/>
            <a:r>
              <a:rPr lang="en-US" dirty="0" smtClean="0"/>
              <a:t>for titles, abstracts, descriptions and claims in English or German</a:t>
            </a:r>
            <a:endParaRPr lang="en-US" dirty="0"/>
          </a:p>
          <a:p>
            <a:pPr lvl="1"/>
            <a:r>
              <a:rPr lang="en-US" dirty="0" smtClean="0"/>
              <a:t>for drawings included in description and claims (all languages)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Future plans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chemical search feature available for other collections and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sz="4400" b="1" smtClean="0"/>
          </a:p>
          <a:p>
            <a:pPr eaLnBrk="1" hangingPunct="1">
              <a:buFontTx/>
              <a:buNone/>
            </a:pPr>
            <a:r>
              <a:rPr lang="fr-CH" sz="4400" b="1" smtClean="0"/>
              <a:t>	</a:t>
            </a:r>
            <a:endParaRPr lang="en-US" sz="4400" b="1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Recognize </a:t>
            </a:r>
            <a:r>
              <a:rPr lang="en-US" altLang="en-US" dirty="0" smtClean="0"/>
              <a:t>the names of chemical </a:t>
            </a:r>
            <a:r>
              <a:rPr lang="en-US" altLang="en-US" dirty="0"/>
              <a:t>compounds in patent texts and </a:t>
            </a:r>
            <a:r>
              <a:rPr lang="en-US" altLang="en-US" dirty="0" smtClean="0"/>
              <a:t>their structures from </a:t>
            </a:r>
            <a:r>
              <a:rPr lang="en-US" altLang="en-US" dirty="0"/>
              <a:t>embedded drawings included in patent texts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Standardize all the different representations of chemical structures into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Implement search functions </a:t>
            </a:r>
            <a:r>
              <a:rPr lang="en-US" altLang="en-US" dirty="0" smtClean="0"/>
              <a:t>using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>that can be used by non chemists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Overview</a:t>
            </a:r>
            <a:r>
              <a:rPr lang="fr-CH" dirty="0" smtClean="0"/>
              <a:t> of the PATENTSCOPE </a:t>
            </a:r>
            <a:r>
              <a:rPr lang="fr-CH" dirty="0" err="1" smtClean="0"/>
              <a:t>search</a:t>
            </a:r>
            <a:r>
              <a:rPr lang="fr-CH" dirty="0" smtClean="0"/>
              <a:t> system</a:t>
            </a:r>
          </a:p>
          <a:p>
            <a:pPr marL="0" indent="0">
              <a:buNone/>
            </a:pPr>
            <a:endParaRPr lang="fr-CH" dirty="0"/>
          </a:p>
          <a:p>
            <a:pPr lvl="1"/>
            <a:r>
              <a:rPr lang="fr-CH" dirty="0" err="1" smtClean="0"/>
              <a:t>February</a:t>
            </a:r>
            <a:r>
              <a:rPr lang="fr-CH" dirty="0" smtClean="0"/>
              <a:t> 14 at 5:30 pm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https://attendee.gotowebinar.com/rt/5509443139183672322</a:t>
            </a:r>
            <a:endParaRPr lang="fr-CH" dirty="0" smtClean="0"/>
          </a:p>
          <a:p>
            <a:pPr lvl="1"/>
            <a:r>
              <a:rPr lang="fr-CH" dirty="0" err="1" smtClean="0"/>
              <a:t>February</a:t>
            </a:r>
            <a:r>
              <a:rPr lang="fr-CH" dirty="0" smtClean="0"/>
              <a:t> 16 at 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attendee.gotowebinar.com/rt/5509443139183672322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4982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Performing</a:t>
            </a:r>
            <a:r>
              <a:rPr lang="fr-CH" dirty="0" smtClean="0"/>
              <a:t> effective </a:t>
            </a:r>
            <a:r>
              <a:rPr lang="fr-CH" dirty="0" err="1" smtClean="0"/>
              <a:t>searches</a:t>
            </a:r>
            <a:r>
              <a:rPr lang="fr-CH" dirty="0" smtClean="0"/>
              <a:t> in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err="1" smtClean="0"/>
              <a:t>February</a:t>
            </a:r>
            <a:r>
              <a:rPr lang="fr-CH" dirty="0" smtClean="0"/>
              <a:t> 21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https://attendee.gotowebinar.com/register/8516192925204831491</a:t>
            </a:r>
            <a:endParaRPr lang="fr-CH" dirty="0" smtClean="0"/>
          </a:p>
          <a:p>
            <a:pPr lvl="1"/>
            <a:r>
              <a:rPr lang="fr-CH" dirty="0" err="1" smtClean="0"/>
              <a:t>February</a:t>
            </a:r>
            <a:r>
              <a:rPr lang="fr-CH" dirty="0" smtClean="0"/>
              <a:t> 23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https://attendee.gotowebinar.com/register/8516192925204831491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1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graphicFrame>
        <p:nvGraphicFramePr>
          <p:cNvPr id="55300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0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InchIkeys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err="1" smtClean="0"/>
              <a:t>Definition</a:t>
            </a:r>
            <a:r>
              <a:rPr lang="fr-CH" dirty="0" smtClean="0"/>
              <a:t>: </a:t>
            </a:r>
            <a:r>
              <a:rPr lang="en-US" dirty="0" smtClean="0"/>
              <a:t>a short, fixed-length character signature based on a hash code of the </a:t>
            </a:r>
            <a:r>
              <a:rPr lang="en-US" dirty="0" err="1" smtClean="0"/>
              <a:t>InChI</a:t>
            </a:r>
            <a:r>
              <a:rPr lang="en-US" dirty="0" smtClean="0"/>
              <a:t> string.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InChIkeys</a:t>
            </a:r>
            <a:r>
              <a:rPr lang="en-US" dirty="0" smtClean="0"/>
              <a:t> provide </a:t>
            </a:r>
            <a:r>
              <a:rPr lang="en-US" dirty="0"/>
              <a:t>a precise, robust, </a:t>
            </a:r>
            <a:r>
              <a:rPr lang="en-US" dirty="0" smtClean="0"/>
              <a:t>IUPAC* </a:t>
            </a:r>
            <a:r>
              <a:rPr lang="en-US" dirty="0"/>
              <a:t>approved structure-derived tag for a chemical substance.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sz="1000" dirty="0" smtClean="0"/>
              <a:t>*</a:t>
            </a:r>
            <a:r>
              <a:rPr lang="en-US" sz="1000" b="1" dirty="0">
                <a:hlinkClick r:id="rId3"/>
              </a:rPr>
              <a:t>International Union of Pure and Applied Chemistry</a:t>
            </a:r>
            <a:endParaRPr lang="en-US" sz="1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 rot="1815911">
            <a:off x="4674302" y="2415710"/>
            <a:ext cx="762000" cy="914400"/>
          </a:xfrm>
          <a:prstGeom prst="downArrow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InchI</a:t>
            </a:r>
            <a:r>
              <a:rPr lang="fr-CH" dirty="0" smtClean="0"/>
              <a:t> – </a:t>
            </a:r>
            <a:r>
              <a:rPr lang="fr-CH" dirty="0" err="1" smtClean="0"/>
              <a:t>InchIKey</a:t>
            </a:r>
            <a:r>
              <a:rPr lang="fr-CH" dirty="0" smtClean="0"/>
              <a:t> for </a:t>
            </a:r>
            <a:r>
              <a:rPr lang="fr-CH" dirty="0" err="1" smtClean="0"/>
              <a:t>aspirin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8" y="3725250"/>
            <a:ext cx="7924800" cy="7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886075" cy="24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068" y="4724400"/>
            <a:ext cx="8214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InChIKey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a fixed-length (27-character) </a:t>
            </a:r>
            <a:r>
              <a:rPr lang="en-US" u="sng" dirty="0"/>
              <a:t>condensed digital representation</a:t>
            </a:r>
            <a:r>
              <a:rPr lang="en-US" dirty="0"/>
              <a:t> of an </a:t>
            </a:r>
            <a:r>
              <a:rPr lang="en-US" b="1" dirty="0" err="1" smtClean="0"/>
              <a:t>InChI</a:t>
            </a:r>
            <a:endParaRPr lang="en-US" b="1" dirty="0" smtClean="0"/>
          </a:p>
          <a:p>
            <a:r>
              <a:rPr lang="en-US" b="1" dirty="0" err="1" smtClean="0"/>
              <a:t>InChI</a:t>
            </a:r>
            <a:r>
              <a:rPr lang="en-US" b="1" dirty="0" smtClean="0"/>
              <a:t> = 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u="sng" dirty="0"/>
              <a:t>textual identifier</a:t>
            </a:r>
            <a:r>
              <a:rPr lang="en-US" dirty="0"/>
              <a:t> developed to make it easy to perform web searches for chemical structures </a:t>
            </a:r>
          </a:p>
        </p:txBody>
      </p:sp>
    </p:spTree>
    <p:extLst>
      <p:ext uri="{BB962C8B-B14F-4D97-AF65-F5344CB8AC3E}">
        <p14:creationId xmlns:p14="http://schemas.microsoft.com/office/powerpoint/2010/main" val="27560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Works on </a:t>
            </a:r>
            <a:r>
              <a:rPr lang="fr-CH" b="1" dirty="0" err="1" smtClean="0"/>
              <a:t>developed</a:t>
            </a:r>
            <a:r>
              <a:rPr lang="fr-CH" b="1" dirty="0" smtClean="0"/>
              <a:t> exact formulas </a:t>
            </a:r>
            <a:r>
              <a:rPr lang="fr-CH" dirty="0" smtClean="0"/>
              <a:t>≠ </a:t>
            </a:r>
            <a:r>
              <a:rPr lang="en-US" dirty="0" err="1" smtClean="0"/>
              <a:t>Markush</a:t>
            </a:r>
            <a:r>
              <a:rPr lang="en-US" dirty="0" smtClean="0"/>
              <a:t> </a:t>
            </a:r>
            <a:r>
              <a:rPr lang="en-US" dirty="0"/>
              <a:t>structures (-R) </a:t>
            </a:r>
            <a:r>
              <a:rPr lang="en-US" dirty="0" smtClean="0"/>
              <a:t>that are </a:t>
            </a:r>
            <a:r>
              <a:rPr lang="en-US" dirty="0"/>
              <a:t>chemical symbols used to indicate a collection of chemicals with similar structures. </a:t>
            </a:r>
            <a:endParaRPr lang="en-US" dirty="0" smtClean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PCT and US national collections</a:t>
            </a:r>
          </a:p>
          <a:p>
            <a:r>
              <a:rPr lang="fr-CH" dirty="0" err="1" smtClean="0"/>
              <a:t>Languages</a:t>
            </a:r>
            <a:r>
              <a:rPr lang="fr-CH" dirty="0" smtClean="0"/>
              <a:t>: English and </a:t>
            </a:r>
            <a:r>
              <a:rPr lang="fr-CH" dirty="0" err="1" smtClean="0"/>
              <a:t>German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786062" cy="174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8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automated procedures, no supervision</a:t>
            </a:r>
          </a:p>
          <a:p>
            <a:endParaRPr lang="en-US" dirty="0" smtClean="0"/>
          </a:p>
          <a:p>
            <a:r>
              <a:rPr lang="en-US" dirty="0" smtClean="0"/>
              <a:t>Will not recognize 100%! Same drawbacks as the OCR</a:t>
            </a:r>
          </a:p>
          <a:p>
            <a:endParaRPr lang="en-US" dirty="0" smtClean="0"/>
          </a:p>
          <a:p>
            <a:r>
              <a:rPr lang="en-US" dirty="0" smtClean="0"/>
              <a:t>Depend on OCR quality for PCT applications</a:t>
            </a:r>
          </a:p>
          <a:p>
            <a:endParaRPr lang="en-US" dirty="0" smtClean="0"/>
          </a:p>
          <a:p>
            <a:r>
              <a:rPr lang="en-US" dirty="0" smtClean="0"/>
              <a:t>Does not work with simple formulas such H2O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25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template_english-25</Template>
  <TotalTime>19</TotalTime>
  <Words>638</Words>
  <Application>Microsoft Office PowerPoint</Application>
  <PresentationFormat>On-screen Show (4:3)</PresentationFormat>
  <Paragraphs>130</Paragraphs>
  <Slides>53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template_english-25</vt:lpstr>
      <vt:lpstr>PowerPoint Presentation</vt:lpstr>
      <vt:lpstr>PowerPoint Presentation</vt:lpstr>
      <vt:lpstr>Agenda</vt:lpstr>
      <vt:lpstr>Access</vt:lpstr>
      <vt:lpstr>The concept</vt:lpstr>
      <vt:lpstr>InchIkeys</vt:lpstr>
      <vt:lpstr>Example: InchI – InchIKey for aspirin</vt:lpstr>
      <vt:lpstr>Scope</vt:lpstr>
      <vt:lpstr>Limitations</vt:lpstr>
      <vt:lpstr>Why is it useful?</vt:lpstr>
      <vt:lpstr>How does it work?</vt:lpstr>
      <vt:lpstr>3 options</vt:lpstr>
      <vt:lpstr>Scaffold</vt:lpstr>
      <vt:lpstr>Upload a structure</vt:lpstr>
      <vt:lpstr>Example</vt:lpstr>
      <vt:lpstr>PowerPoint Presentation</vt:lpstr>
      <vt:lpstr>Structure editor</vt:lpstr>
      <vt:lpstr>Example</vt:lpstr>
      <vt:lpstr>Convert a structure</vt:lpstr>
      <vt:lpstr>Convert structure: ex.: paracetamol</vt:lpstr>
      <vt:lpstr>PowerPoint Presentation</vt:lpstr>
      <vt:lpstr>Results</vt:lpstr>
      <vt:lpstr>PowerPoint Presentation</vt:lpstr>
      <vt:lpstr>PowerPoint Presentation</vt:lpstr>
      <vt:lpstr>Analysis</vt:lpstr>
      <vt:lpstr>Combine results with searches</vt:lpstr>
      <vt:lpstr>PowerPoint Presentation</vt:lpstr>
      <vt:lpstr>Example: fluoxetine hydrochloride</vt:lpstr>
      <vt:lpstr>Chemical compound search</vt:lpstr>
      <vt:lpstr>PowerPoint Presentation</vt:lpstr>
      <vt:lpstr>Advanced search</vt:lpstr>
      <vt:lpstr>PowerPoint Presentation</vt:lpstr>
      <vt:lpstr>Example: Viagra</vt:lpstr>
      <vt:lpstr>Chemical compound search </vt:lpstr>
      <vt:lpstr>PowerPoint Presentation</vt:lpstr>
      <vt:lpstr>Advanced search</vt:lpstr>
      <vt:lpstr>PowerPoint Presentation</vt:lpstr>
      <vt:lpstr>Example: more complex formula</vt:lpstr>
      <vt:lpstr>PowerPoint Presentation</vt:lpstr>
      <vt:lpstr>Example: Ritonavir</vt:lpstr>
      <vt:lpstr>PowerPoint Presentation</vt:lpstr>
      <vt:lpstr>Patent landscape Report on Ritonavir- October 2011 http://www.wipo.int/edocs/pubdocs/en/patents/946/wipo_pub_946.pdf</vt:lpstr>
      <vt:lpstr>A specific case: Propiverine</vt:lpstr>
      <vt:lpstr>Results</vt:lpstr>
      <vt:lpstr>Propiverin* in Advanced Search</vt:lpstr>
      <vt:lpstr>Results</vt:lpstr>
      <vt:lpstr>Difference in nb of results</vt:lpstr>
      <vt:lpstr>Future plans  </vt:lpstr>
      <vt:lpstr>PowerPoint Presentation</vt:lpstr>
      <vt:lpstr>Next webinar</vt:lpstr>
      <vt:lpstr>Global Brand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4</cp:revision>
  <dcterms:created xsi:type="dcterms:W3CDTF">2017-01-27T09:06:43Z</dcterms:created>
  <dcterms:modified xsi:type="dcterms:W3CDTF">2017-01-27T09:26:30Z</dcterms:modified>
</cp:coreProperties>
</file>