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handoutMasterIdLst>
    <p:handoutMasterId r:id="rId93"/>
  </p:handoutMasterIdLst>
  <p:sldIdLst>
    <p:sldId id="258"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1" r:id="rId90"/>
    <p:sldId id="352" r:id="rId91"/>
  </p:sldIdLst>
  <p:sldSz cx="9144000" cy="6858000" type="screen4x3"/>
  <p:notesSz cx="6858000" cy="9144000"/>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99" d="100"/>
          <a:sy n="99" d="100"/>
        </p:scale>
        <p:origin x="-24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image" Target="../media/image9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4E2D2A46-31D4-42C3-9BFC-281959225605}" type="slidenum">
              <a:rPr lang="en-US"/>
              <a:pPr>
                <a:defRPr/>
              </a:pPr>
              <a:t>‹#›</a:t>
            </a:fld>
            <a:endParaRPr lang="en-US"/>
          </a:p>
        </p:txBody>
      </p:sp>
    </p:spTree>
    <p:extLst>
      <p:ext uri="{BB962C8B-B14F-4D97-AF65-F5344CB8AC3E}">
        <p14:creationId xmlns:p14="http://schemas.microsoft.com/office/powerpoint/2010/main" val="295475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CA84FE9B-D5D4-4B76-87EA-A08EA8B20C62}" type="slidenum">
              <a:rPr lang="en-US"/>
              <a:pPr>
                <a:defRPr/>
              </a:pPr>
              <a:t>‹#›</a:t>
            </a:fld>
            <a:endParaRPr lang="en-US"/>
          </a:p>
        </p:txBody>
      </p:sp>
    </p:spTree>
    <p:extLst>
      <p:ext uri="{BB962C8B-B14F-4D97-AF65-F5344CB8AC3E}">
        <p14:creationId xmlns:p14="http://schemas.microsoft.com/office/powerpoint/2010/main" val="2440272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644B3A36-662B-4E53-B902-E6976A1277D8}" type="slidenum">
              <a:rPr lang="en-US" sz="1200"/>
              <a:pPr eaLnBrk="1" hangingPunct="1"/>
              <a:t>1</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69683B8A-E8C9-4A64-AF80-C9CCE9D556CC}" type="slidenum">
              <a:rPr lang="de-DE" altLang="en-US" sz="1200">
                <a:solidFill>
                  <a:prstClr val="black"/>
                </a:solidFill>
              </a:rPr>
              <a:pPr/>
              <a:t>28</a:t>
            </a:fld>
            <a:endParaRPr lang="de-DE" altLang="en-US" sz="120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E439E438-873E-4CC3-821D-DAE290A5ED2C}" type="slidenum">
              <a:rPr lang="de-DE" altLang="en-US" sz="1200">
                <a:solidFill>
                  <a:prstClr val="black"/>
                </a:solidFill>
              </a:rPr>
              <a:pPr/>
              <a:t>33</a:t>
            </a:fld>
            <a:endParaRPr lang="de-DE" altLang="en-US" sz="120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704CF33A-3EC3-4103-A8FD-A580BED6BA4A}" type="slidenum">
              <a:rPr lang="de-DE" altLang="en-US" sz="1200">
                <a:solidFill>
                  <a:prstClr val="black"/>
                </a:solidFill>
              </a:rPr>
              <a:pPr/>
              <a:t>34</a:t>
            </a:fld>
            <a:endParaRPr lang="de-DE" altLang="en-US" sz="120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Times New Roman" pitchFamily="18" charset="0"/>
                <a:ea typeface="ＭＳ Ｐゴシック" pitchFamily="34" charset="-128"/>
              </a:rPr>
              <a:t>see the slide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E015ACC8-3BDE-4FEB-BF66-09A0082E500C}" type="slidenum">
              <a:rPr lang="en-US" sz="1200" smtClean="0"/>
              <a:pPr eaLnBrk="1" hangingPunct="1"/>
              <a:t>44</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BD879FB-A849-4577-892E-C347F7C733A6}" type="slidenum">
              <a:rPr lang="en-US" sz="1200" smtClean="0"/>
              <a:pPr eaLnBrk="1" hangingPunct="1"/>
              <a:t>55</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F85F2823-2704-4075-AF29-60D738ACF9B0}" type="slidenum">
              <a:rPr lang="en-US" sz="1200" smtClean="0"/>
              <a:pPr eaLnBrk="1" hangingPunct="1"/>
              <a:t>87</a:t>
            </a:fld>
            <a:endParaRPr lang="en-US" sz="1200" smtClean="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57A01B99-BF76-42ED-A23E-9EA40598C651}" type="slidenum">
              <a:rPr lang="en-US" sz="1200" smtClean="0"/>
              <a:pPr eaLnBrk="1" hangingPunct="1"/>
              <a:t>89</a:t>
            </a:fld>
            <a:endParaRPr lang="en-US" sz="1200" smtClean="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B04B6A0-C7B4-4126-B85C-E83491422F78}" type="slidenum">
              <a:rPr lang="en-US" sz="1200" smtClean="0"/>
              <a:pPr eaLnBrk="1" hangingPunct="1"/>
              <a:t>90</a:t>
            </a:fld>
            <a:endParaRPr lang="en-US" sz="1200"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smtClean="0">
                <a:latin typeface="Times New Roman" pitchFamily="18" charset="0"/>
                <a:cs typeface="Arial" charset="0"/>
              </a:rPr>
              <a:t>Patent documents contain a lot of technical information and not all of it is directly linked to the invention but merely explains the state of the art. The rules of the IPC require all new and non-obvious technical information, i.e. the disclosed information that is eventually worth granting a patent must be classified.</a:t>
            </a:r>
          </a:p>
          <a:p>
            <a:pPr eaLnBrk="1" hangingPunct="1"/>
            <a:r>
              <a:rPr lang="en-US" altLang="ja-JP" smtClean="0">
                <a:latin typeface="Times New Roman" pitchFamily="18" charset="0"/>
                <a:cs typeface="Arial" charset="0"/>
              </a:rPr>
              <a:t>Any additional information, that need not be new but may be useful for search purposes, can also be classified, at the discretion of the classifier.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1" lang="ja-JP" altLang="en-US" smtClean="0">
              <a:latin typeface="Times New Roman" pitchFamily="18" charset="0"/>
              <a:cs typeface="Arial" charset="0"/>
            </a:endParaRPr>
          </a:p>
        </p:txBody>
      </p:sp>
      <p:sp>
        <p:nvSpPr>
          <p:cNvPr id="63492" name="スライド番号プレースホルダー 3"/>
          <p:cNvSpPr txBox="1">
            <a:spLocks noGrp="1"/>
          </p:cNvSpPr>
          <p:nvPr/>
        </p:nvSpPr>
        <p:spPr bwMode="auto">
          <a:xfrm>
            <a:off x="3887056" y="8686288"/>
            <a:ext cx="2970945" cy="4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r" eaLnBrk="1" hangingPunct="1"/>
            <a:fld id="{DE3377C6-C4CE-4860-92B4-6A4D35F401B3}" type="slidenum">
              <a:rPr lang="de-DE" altLang="ja-JP" sz="1200">
                <a:latin typeface="Times New Roman" pitchFamily="18" charset="0"/>
              </a:rPr>
              <a:pPr algn="r" eaLnBrk="1" hangingPunct="1"/>
              <a:t>5</a:t>
            </a:fld>
            <a:endParaRPr lang="de-DE" altLang="ja-JP" sz="12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smtClean="0">
                <a:latin typeface="Times New Roman" pitchFamily="18" charset="0"/>
              </a:rPr>
              <a:t>Symbol is a succession of upper case letters and numbers.</a:t>
            </a:r>
          </a:p>
          <a:p>
            <a:pPr eaLnBrk="1" hangingPunct="1"/>
            <a:r>
              <a:rPr lang="en-US" altLang="ja-JP" smtClean="0">
                <a:latin typeface="Times New Roman" pitchFamily="18" charset="0"/>
              </a:rPr>
              <a:t>Title is a phrase or succession of phrases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smtClean="0">
                <a:latin typeface="Times New Roman" pitchFamily="18" charset="0"/>
              </a:rPr>
              <a:t>Accordingly, there are two different types of groups: main groups and subgroups. If only "groups" are mentioned in the following, both types of groups are addressed.</a:t>
            </a:r>
          </a:p>
          <a:p>
            <a:pPr eaLnBrk="1" hangingPunct="1"/>
            <a:r>
              <a:rPr lang="en-US" altLang="ja-JP" smtClean="0">
                <a:latin typeface="Times New Roman" pitchFamily="18" charset="0"/>
              </a:rPr>
              <a:t>Main groups always have "00" after the slash; subgroups have any other combination of digits.</a:t>
            </a:r>
          </a:p>
          <a:p>
            <a:pPr eaLnBrk="1" hangingPunct="1"/>
            <a:r>
              <a:rPr lang="en-US" altLang="ja-JP" smtClean="0">
                <a:latin typeface="Times New Roman" pitchFamily="18" charset="0"/>
              </a:rPr>
              <a:t>Currently, main group symbols have between 1 and 3 digits on the left hand side although WIPO Standard ST.8 allows up to 4 digits.</a:t>
            </a:r>
          </a:p>
          <a:p>
            <a:pPr eaLnBrk="1" hangingPunct="1"/>
            <a:r>
              <a:rPr lang="en-US" altLang="ja-JP" smtClean="0">
                <a:latin typeface="Times New Roman" pitchFamily="18" charset="0"/>
              </a:rPr>
              <a:t>For the subgroup part, up to six digits can be used. At least two digits have to be used.</a:t>
            </a:r>
          </a:p>
          <a:p>
            <a:pPr eaLnBrk="1" hangingPunct="1"/>
            <a:r>
              <a:rPr lang="en-US" altLang="ja-JP" smtClean="0">
                <a:latin typeface="Times New Roman" pitchFamily="18" charset="0"/>
              </a:rPr>
              <a:t>It should be noted that patent documents are usually classified either by using main group or subgroup symbols.</a:t>
            </a:r>
          </a:p>
          <a:p>
            <a:pPr eaLnBrk="1" hangingPunct="1"/>
            <a:r>
              <a:rPr lang="en-US" altLang="ja-JP" smtClean="0">
                <a:latin typeface="Times New Roman" pitchFamily="18" charset="0"/>
              </a:rPr>
              <a:t>Very few countries make use of the option to use only subclass symbols - an option that is possible according to the Strasbourg Agreement.</a:t>
            </a:r>
          </a:p>
          <a:p>
            <a:pPr eaLnBrk="1" hangingPunct="1"/>
            <a:r>
              <a:rPr lang="en-US" altLang="ja-JP" smtClean="0">
                <a:latin typeface="Times New Roman" pitchFamily="18" charset="0"/>
              </a:rPr>
              <a:t>The symbols of sections, classes or subclasses are usually only used in the scheme for describing its hierarchical structure.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0"/>
              </a:spcBef>
            </a:pPr>
            <a:fld id="{AEB11A0C-67AE-4CB1-B10A-86FB633F7551}" type="slidenum">
              <a:rPr lang="ja-JP" altLang="en-US" sz="1200">
                <a:solidFill>
                  <a:prstClr val="black"/>
                </a:solidFill>
                <a:latin typeface="Times New Roman" pitchFamily="18" charset="0"/>
              </a:rPr>
              <a:pPr eaLnBrk="1" hangingPunct="1">
                <a:spcBef>
                  <a:spcPct val="0"/>
                </a:spcBef>
              </a:pPr>
              <a:t>18</a:t>
            </a:fld>
            <a:endParaRPr lang="en-US" altLang="ja-JP" sz="1200">
              <a:solidFill>
                <a:prstClr val="black"/>
              </a:solidFill>
              <a:latin typeface="Times New Roman" pitchFamily="18"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de-DE" dirty="0" smtClean="0">
                <a:latin typeface="Times New Roman" pitchFamily="18" charset="0"/>
                <a:ea typeface="ＭＳ Ｐゴシック" pitchFamily="34" charset="-128"/>
              </a:rPr>
              <a:t>A23G 9/02 is a symbol representing an IPC group. Any group symbol consists of different components:</a:t>
            </a:r>
          </a:p>
          <a:p>
            <a:pPr eaLnBrk="1" hangingPunct="1"/>
            <a:r>
              <a:rPr lang="de-DE" dirty="0" smtClean="0">
                <a:latin typeface="Times New Roman" pitchFamily="18" charset="0"/>
                <a:ea typeface="ＭＳ Ｐゴシック" pitchFamily="34" charset="-128"/>
              </a:rPr>
              <a:t>The first letter indicates the </a:t>
            </a:r>
            <a:r>
              <a:rPr lang="de-DE" b="1" dirty="0" smtClean="0">
                <a:latin typeface="Times New Roman" pitchFamily="18" charset="0"/>
                <a:ea typeface="ＭＳ Ｐゴシック" pitchFamily="34" charset="-128"/>
              </a:rPr>
              <a:t>section</a:t>
            </a:r>
            <a:r>
              <a:rPr lang="de-DE" dirty="0" smtClean="0">
                <a:latin typeface="Times New Roman" pitchFamily="18" charset="0"/>
                <a:ea typeface="ＭＳ Ｐゴシック" pitchFamily="34" charset="-128"/>
              </a:rPr>
              <a:t> of the IPC to which it belongs; there are 8 sections represented by the letters A, B,..H.</a:t>
            </a:r>
          </a:p>
          <a:p>
            <a:pPr eaLnBrk="1" hangingPunct="1"/>
            <a:r>
              <a:rPr lang="de-DE" dirty="0" smtClean="0">
                <a:latin typeface="Times New Roman" pitchFamily="18" charset="0"/>
                <a:ea typeface="ＭＳ Ｐゴシック" pitchFamily="34" charset="-128"/>
              </a:rPr>
              <a:t>The section letter and the following two digits represent a </a:t>
            </a:r>
            <a:r>
              <a:rPr lang="de-DE" b="1" dirty="0" smtClean="0">
                <a:latin typeface="Times New Roman" pitchFamily="18" charset="0"/>
                <a:ea typeface="ＭＳ Ｐゴシック" pitchFamily="34" charset="-128"/>
              </a:rPr>
              <a:t>class</a:t>
            </a:r>
            <a:r>
              <a:rPr lang="de-DE" dirty="0" smtClean="0">
                <a:latin typeface="Times New Roman" pitchFamily="18" charset="0"/>
                <a:ea typeface="ＭＳ Ｐゴシック" pitchFamily="34" charset="-128"/>
              </a:rPr>
              <a:t> symbol.</a:t>
            </a:r>
          </a:p>
          <a:p>
            <a:pPr eaLnBrk="1" hangingPunct="1"/>
            <a:r>
              <a:rPr lang="de-DE" dirty="0" smtClean="0">
                <a:latin typeface="Times New Roman" pitchFamily="18" charset="0"/>
                <a:ea typeface="ＭＳ Ｐゴシック" pitchFamily="34" charset="-128"/>
              </a:rPr>
              <a:t>Adding another letter to the class symbol generates the symbol of a </a:t>
            </a:r>
            <a:r>
              <a:rPr lang="de-DE" b="1" dirty="0" smtClean="0">
                <a:latin typeface="Times New Roman" pitchFamily="18" charset="0"/>
                <a:ea typeface="ＭＳ Ｐゴシック" pitchFamily="34" charset="-128"/>
              </a:rPr>
              <a:t>subclass</a:t>
            </a:r>
            <a:r>
              <a:rPr lang="de-DE" dirty="0" smtClean="0">
                <a:latin typeface="Times New Roman" pitchFamily="18" charset="0"/>
                <a:ea typeface="ＭＳ Ｐゴシック" pitchFamily="34" charset="-128"/>
              </a:rPr>
              <a:t> being part of the class.</a:t>
            </a:r>
          </a:p>
          <a:p>
            <a:pPr eaLnBrk="1" hangingPunct="1"/>
            <a:r>
              <a:rPr lang="de-DE" dirty="0" smtClean="0">
                <a:latin typeface="Times New Roman" pitchFamily="18" charset="0"/>
                <a:ea typeface="ＭＳ Ｐゴシック" pitchFamily="34" charset="-128"/>
              </a:rPr>
              <a:t>After this subclass part of the symbol follows the </a:t>
            </a:r>
            <a:r>
              <a:rPr lang="de-DE" b="1" dirty="0" smtClean="0">
                <a:latin typeface="Times New Roman" pitchFamily="18" charset="0"/>
                <a:ea typeface="ＭＳ Ｐゴシック" pitchFamily="34" charset="-128"/>
              </a:rPr>
              <a:t>group</a:t>
            </a:r>
            <a:r>
              <a:rPr lang="de-DE" dirty="0" smtClean="0">
                <a:latin typeface="Times New Roman" pitchFamily="18" charset="0"/>
                <a:ea typeface="ＭＳ Ｐゴシック" pitchFamily="34" charset="-128"/>
              </a:rPr>
              <a:t> part which consist of two different elements separated by a stroke: the main group part and the subgroup part.</a:t>
            </a:r>
          </a:p>
          <a:p>
            <a:pPr eaLnBrk="1" hangingPunct="1"/>
            <a:r>
              <a:rPr lang="de-DE" dirty="0" smtClean="0">
                <a:latin typeface="Times New Roman" pitchFamily="18" charset="0"/>
                <a:ea typeface="ＭＳ Ｐゴシック" pitchFamily="34" charset="-128"/>
              </a:rPr>
              <a:t>The formatting shown above with a space between the subclass part and the group parts and a slash between the two group parts is the offical format of IPC symbols that should be used for presenting IPC symbols. However, sometimes different presentations can be found or used for searching databases, e.g. no space after the subclass part, or a dash instead of a stroke.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dirty="0" smtClean="0">
              <a:ea typeface="ＭＳ Ｐゴシック" pitchFamily="34" charset="-128"/>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AD906D5A-591F-49AB-906F-2F7B36282D5F}" type="slidenum">
              <a:rPr lang="de-DE" altLang="en-US" sz="1200">
                <a:solidFill>
                  <a:prstClr val="black"/>
                </a:solidFill>
              </a:rPr>
              <a:pPr/>
              <a:t>25</a:t>
            </a:fld>
            <a:endParaRPr lang="de-DE" altLang="en-US" sz="120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dirty="0" smtClean="0">
              <a:ea typeface="ＭＳ Ｐゴシック" pitchFamily="34" charset="-128"/>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8109077C-3090-4464-8B82-AC2F02FF1467}" type="slidenum">
              <a:rPr lang="de-DE" altLang="en-US" sz="1200">
                <a:solidFill>
                  <a:prstClr val="black"/>
                </a:solidFill>
              </a:rPr>
              <a:pPr/>
              <a:t>26</a:t>
            </a:fld>
            <a:endParaRPr lang="de-DE" alt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endParaRPr lang="en-US" noProof="0" smtClean="0"/>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smtClean="0"/>
              <a:t>Click to edit Master subtitle style</a:t>
            </a:r>
            <a:endParaRPr lang="en-US" noProof="0" smtClean="0"/>
          </a:p>
        </p:txBody>
      </p:sp>
    </p:spTree>
    <p:extLst>
      <p:ext uri="{BB962C8B-B14F-4D97-AF65-F5344CB8AC3E}">
        <p14:creationId xmlns:p14="http://schemas.microsoft.com/office/powerpoint/2010/main" val="290496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AC3305F-35F4-4D38-853F-6972B7651A04}" type="slidenum">
              <a:rPr lang="en-US"/>
              <a:pPr>
                <a:defRPr/>
              </a:pPr>
              <a:t>‹#›</a:t>
            </a:fld>
            <a:endParaRPr lang="en-US"/>
          </a:p>
        </p:txBody>
      </p:sp>
    </p:spTree>
    <p:extLst>
      <p:ext uri="{BB962C8B-B14F-4D97-AF65-F5344CB8AC3E}">
        <p14:creationId xmlns:p14="http://schemas.microsoft.com/office/powerpoint/2010/main" val="37599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0DA1C06C-5FA2-4438-B070-4F16D45DBAED}" type="slidenum">
              <a:rPr lang="en-US"/>
              <a:pPr>
                <a:defRPr/>
              </a:pPr>
              <a:t>‹#›</a:t>
            </a:fld>
            <a:endParaRPr lang="en-US"/>
          </a:p>
        </p:txBody>
      </p:sp>
    </p:spTree>
    <p:extLst>
      <p:ext uri="{BB962C8B-B14F-4D97-AF65-F5344CB8AC3E}">
        <p14:creationId xmlns:p14="http://schemas.microsoft.com/office/powerpoint/2010/main" val="186368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7246FDB-E9FB-4CF9-BA50-90229D3472DE}" type="slidenum">
              <a:rPr lang="en-US"/>
              <a:pPr>
                <a:defRPr/>
              </a:pPr>
              <a:t>‹#›</a:t>
            </a:fld>
            <a:endParaRPr lang="en-US"/>
          </a:p>
        </p:txBody>
      </p:sp>
    </p:spTree>
    <p:extLst>
      <p:ext uri="{BB962C8B-B14F-4D97-AF65-F5344CB8AC3E}">
        <p14:creationId xmlns:p14="http://schemas.microsoft.com/office/powerpoint/2010/main" val="2346760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8CAD040-D3E6-42D0-A1D1-2725567D1B64}" type="slidenum">
              <a:rPr lang="en-US"/>
              <a:pPr>
                <a:defRPr/>
              </a:pPr>
              <a:t>‹#›</a:t>
            </a:fld>
            <a:endParaRPr lang="en-US"/>
          </a:p>
        </p:txBody>
      </p:sp>
    </p:spTree>
    <p:extLst>
      <p:ext uri="{BB962C8B-B14F-4D97-AF65-F5344CB8AC3E}">
        <p14:creationId xmlns:p14="http://schemas.microsoft.com/office/powerpoint/2010/main" val="1607512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A79EEDA-9492-4994-BB18-1005CD6866B1}" type="slidenum">
              <a:rPr lang="en-US"/>
              <a:pPr>
                <a:defRPr/>
              </a:pPr>
              <a:t>‹#›</a:t>
            </a:fld>
            <a:endParaRPr lang="en-US"/>
          </a:p>
        </p:txBody>
      </p:sp>
    </p:spTree>
    <p:extLst>
      <p:ext uri="{BB962C8B-B14F-4D97-AF65-F5344CB8AC3E}">
        <p14:creationId xmlns:p14="http://schemas.microsoft.com/office/powerpoint/2010/main" val="24393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DAB5F7D-D5B1-4D98-B310-16D211F23652}" type="slidenum">
              <a:rPr lang="en-US"/>
              <a:pPr>
                <a:defRPr/>
              </a:pPr>
              <a:t>‹#›</a:t>
            </a:fld>
            <a:endParaRPr lang="en-US"/>
          </a:p>
        </p:txBody>
      </p:sp>
    </p:spTree>
    <p:extLst>
      <p:ext uri="{BB962C8B-B14F-4D97-AF65-F5344CB8AC3E}">
        <p14:creationId xmlns:p14="http://schemas.microsoft.com/office/powerpoint/2010/main" val="197490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21517826-A1A8-4B20-83BB-6B4226365DCE}" type="slidenum">
              <a:rPr lang="en-US"/>
              <a:pPr>
                <a:defRPr/>
              </a:pPr>
              <a:t>‹#›</a:t>
            </a:fld>
            <a:endParaRPr lang="en-US"/>
          </a:p>
        </p:txBody>
      </p:sp>
    </p:spTree>
    <p:extLst>
      <p:ext uri="{BB962C8B-B14F-4D97-AF65-F5344CB8AC3E}">
        <p14:creationId xmlns:p14="http://schemas.microsoft.com/office/powerpoint/2010/main" val="15141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76546D48-0F63-43E9-B47C-935DCDFAA143}" type="slidenum">
              <a:rPr lang="en-US"/>
              <a:pPr>
                <a:defRPr/>
              </a:pPr>
              <a:t>‹#›</a:t>
            </a:fld>
            <a:endParaRPr lang="en-US"/>
          </a:p>
        </p:txBody>
      </p:sp>
    </p:spTree>
    <p:extLst>
      <p:ext uri="{BB962C8B-B14F-4D97-AF65-F5344CB8AC3E}">
        <p14:creationId xmlns:p14="http://schemas.microsoft.com/office/powerpoint/2010/main" val="156685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7DE760F4-0BB2-41F5-A823-5656424847FC}" type="slidenum">
              <a:rPr lang="en-US"/>
              <a:pPr>
                <a:defRPr/>
              </a:pPr>
              <a:t>‹#›</a:t>
            </a:fld>
            <a:endParaRPr lang="en-US"/>
          </a:p>
        </p:txBody>
      </p:sp>
    </p:spTree>
    <p:extLst>
      <p:ext uri="{BB962C8B-B14F-4D97-AF65-F5344CB8AC3E}">
        <p14:creationId xmlns:p14="http://schemas.microsoft.com/office/powerpoint/2010/main" val="2149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D60C8-7BA5-467F-BCD3-E871B6D034EA}" type="slidenum">
              <a:rPr lang="en-US"/>
              <a:pPr>
                <a:defRPr/>
              </a:pPr>
              <a:t>‹#›</a:t>
            </a:fld>
            <a:endParaRPr lang="en-US"/>
          </a:p>
        </p:txBody>
      </p:sp>
    </p:spTree>
    <p:extLst>
      <p:ext uri="{BB962C8B-B14F-4D97-AF65-F5344CB8AC3E}">
        <p14:creationId xmlns:p14="http://schemas.microsoft.com/office/powerpoint/2010/main" val="11119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C813F8-B5E0-463F-B52D-A76CAE1804A7}" type="slidenum">
              <a:rPr lang="en-US"/>
              <a:pPr>
                <a:defRPr/>
              </a:pPr>
              <a:t>‹#›</a:t>
            </a:fld>
            <a:endParaRPr lang="en-US"/>
          </a:p>
        </p:txBody>
      </p:sp>
    </p:spTree>
    <p:extLst>
      <p:ext uri="{BB962C8B-B14F-4D97-AF65-F5344CB8AC3E}">
        <p14:creationId xmlns:p14="http://schemas.microsoft.com/office/powerpoint/2010/main" val="19420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77A5B0-4E40-4836-BF8A-4DD351994794}" type="slidenum">
              <a:rPr lang="en-US"/>
              <a:pPr>
                <a:defRPr/>
              </a:pPr>
              <a:t>‹#›</a:t>
            </a:fld>
            <a:endParaRPr lang="en-US"/>
          </a:p>
        </p:txBody>
      </p:sp>
    </p:spTree>
    <p:extLst>
      <p:ext uri="{BB962C8B-B14F-4D97-AF65-F5344CB8AC3E}">
        <p14:creationId xmlns:p14="http://schemas.microsoft.com/office/powerpoint/2010/main" val="3924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7F3150A8-B334-48D8-BDDC-A2E01CBB87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 id="2147483674" r:id="rId13"/>
  </p:sldLayoutIdLst>
  <p:txStyles>
    <p:title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p:titleStyle>
    <p:bodyStyle>
      <a:lvl1pPr marL="342900" indent="-342900" algn="l" rtl="0" eaLnBrk="1" fontAlgn="base" hangingPunct="1">
        <a:spcBef>
          <a:spcPct val="20000"/>
        </a:spcBef>
        <a:spcAft>
          <a:spcPct val="0"/>
        </a:spcAft>
        <a:buBlip>
          <a:blip r:embed="rId1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6"/>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www.wipo.int/classifications/ipc/en/support/" TargetMode="Externa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hyperlink" Target="http://www.wipo.int/classifications/ipc/en/genera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hyperlink" Target="http://web2.wipo.int/classifications/ipc/ipcpub7?notion=scheme&amp;version=20170101&amp;symbol=A&amp;menulang=en&amp;lang=en&amp;viewmode=f&amp;fipcpc=no&amp;showdeleted=yes&amp;indexes=no&amp;headings=yes&amp;notes=yes&amp;direction=o2n&amp;initial=A&amp;cwid=none&amp;tree=no"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ipc.mail@wipo.int"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7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91.png"/><Relationship Id="rId4" Type="http://schemas.openxmlformats.org/officeDocument/2006/relationships/audio" Target="../media/audio1.wav"/></Relationships>
</file>

<file path=ppt/slides/_rels/slide8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91.png"/><Relationship Id="rId5" Type="http://schemas.openxmlformats.org/officeDocument/2006/relationships/audio" Target="../media/audio2.wav"/><Relationship Id="rId4" Type="http://schemas.openxmlformats.org/officeDocument/2006/relationships/audio" Target="../media/audio1.wav"/></Relationships>
</file>

<file path=ppt/slides/_rels/slide8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91.png"/><Relationship Id="rId4" Type="http://schemas.openxmlformats.org/officeDocument/2006/relationships/audio" Target="../media/audio1.wav"/></Relationships>
</file>

<file path=ppt/slides/_rels/slide8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hyperlink" Target="https://attendee.gotowebinar.com/rt/6570654375885586692"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9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3.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95.png"/><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219200" y="4183063"/>
            <a:ext cx="4937125" cy="1333500"/>
          </a:xfrm>
          <a:noFill/>
        </p:spPr>
        <p:txBody>
          <a:bodyPr/>
          <a:lstStyle/>
          <a:p>
            <a:pPr eaLnBrk="1" hangingPunct="1"/>
            <a:r>
              <a:rPr lang="en-US" sz="3000" b="1" dirty="0" smtClean="0">
                <a:solidFill>
                  <a:srgbClr val="00408C"/>
                </a:solidFill>
                <a:ea typeface="ヒラギノ角ゴ Pro W3" pitchFamily="1" charset="-128"/>
              </a:rPr>
              <a:t>IPC &amp; PATENTSCOPE</a:t>
            </a:r>
          </a:p>
        </p:txBody>
      </p:sp>
      <p:sp>
        <p:nvSpPr>
          <p:cNvPr id="3075" name="Text Box 5"/>
          <p:cNvSpPr txBox="1">
            <a:spLocks noChangeArrowheads="1"/>
          </p:cNvSpPr>
          <p:nvPr/>
        </p:nvSpPr>
        <p:spPr bwMode="auto">
          <a:xfrm>
            <a:off x="6096000" y="5253038"/>
            <a:ext cx="2147887"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nSpc>
                <a:spcPct val="40000"/>
              </a:lnSpc>
            </a:pPr>
            <a:r>
              <a:rPr lang="en-US" sz="1300" dirty="0" smtClean="0">
                <a:solidFill>
                  <a:srgbClr val="3399FF"/>
                </a:solidFill>
                <a:latin typeface="Arial Black" pitchFamily="34" charset="0"/>
                <a:ea typeface="ヒラギノ角ゴ Pro W3" pitchFamily="1" charset="-128"/>
              </a:rPr>
              <a:t>Intranet</a:t>
            </a:r>
            <a:endParaRPr lang="en-US" sz="1300" dirty="0">
              <a:solidFill>
                <a:srgbClr val="3399FF"/>
              </a:solidFill>
              <a:latin typeface="Arial Black" pitchFamily="34" charset="0"/>
              <a:ea typeface="ヒラギノ角ゴ Pro W3" pitchFamily="1" charset="-128"/>
            </a:endParaRPr>
          </a:p>
          <a:p>
            <a:pPr>
              <a:lnSpc>
                <a:spcPct val="40000"/>
              </a:lnSpc>
            </a:pPr>
            <a:r>
              <a:rPr lang="en-US" sz="1300" dirty="0" smtClean="0">
                <a:solidFill>
                  <a:srgbClr val="3399FF"/>
                </a:solidFill>
                <a:latin typeface="Arial Black" pitchFamily="34" charset="0"/>
                <a:ea typeface="ヒラギノ角ゴ Pro W3" pitchFamily="1" charset="-128"/>
              </a:rPr>
              <a:t>August</a:t>
            </a:r>
            <a:endParaRPr lang="en-US" sz="1300" dirty="0">
              <a:solidFill>
                <a:srgbClr val="3399FF"/>
              </a:solidFill>
              <a:latin typeface="Arial Black" pitchFamily="34" charset="0"/>
              <a:ea typeface="ヒラギノ角ゴ Pro W3" pitchFamily="1" charset="-128"/>
            </a:endParaRPr>
          </a:p>
          <a:p>
            <a:pPr>
              <a:lnSpc>
                <a:spcPct val="40000"/>
              </a:lnSpc>
            </a:pPr>
            <a:r>
              <a:rPr lang="en-US" sz="1300" dirty="0" smtClean="0">
                <a:solidFill>
                  <a:srgbClr val="3399FF"/>
                </a:solidFill>
                <a:latin typeface="Arial Black" pitchFamily="34" charset="0"/>
                <a:ea typeface="ヒラギノ角ゴ Pro W3" pitchFamily="1" charset="-128"/>
              </a:rPr>
              <a:t>2016</a:t>
            </a:r>
            <a:endParaRPr lang="en-US" sz="1300" dirty="0">
              <a:solidFill>
                <a:srgbClr val="3399FF"/>
              </a:solidFill>
              <a:latin typeface="Arial Black" pitchFamily="34" charset="0"/>
              <a:ea typeface="ヒラギノ角ゴ Pro W3" pitchFamily="1" charset="-128"/>
            </a:endParaRPr>
          </a:p>
        </p:txBody>
      </p:sp>
      <p:sp>
        <p:nvSpPr>
          <p:cNvPr id="3076" name="Rectangle 6"/>
          <p:cNvSpPr>
            <a:spLocks noChangeArrowheads="1"/>
          </p:cNvSpPr>
          <p:nvPr/>
        </p:nvSpPr>
        <p:spPr bwMode="auto">
          <a:xfrm>
            <a:off x="914400" y="3810000"/>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p>
            <a:endParaRPr lang="fr-CH"/>
          </a:p>
        </p:txBody>
      </p:sp>
      <p:sp>
        <p:nvSpPr>
          <p:cNvPr id="3077" name="Rectangle 7"/>
          <p:cNvSpPr>
            <a:spLocks noChangeArrowheads="1"/>
          </p:cNvSpPr>
          <p:nvPr/>
        </p:nvSpPr>
        <p:spPr bwMode="auto">
          <a:xfrm>
            <a:off x="1230313" y="5805488"/>
            <a:ext cx="6934200" cy="7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r>
              <a:rPr lang="en-US" sz="1800" dirty="0" smtClean="0">
                <a:solidFill>
                  <a:srgbClr val="00408C"/>
                </a:solidFill>
                <a:ea typeface="ヒラギノ角ゴ Pro W3" pitchFamily="1" charset="-128"/>
              </a:rPr>
              <a:t>Sandrine Ammann</a:t>
            </a:r>
            <a:endParaRPr lang="en-US" sz="1800" dirty="0">
              <a:solidFill>
                <a:srgbClr val="00408C"/>
              </a:solidFill>
              <a:ea typeface="ヒラギノ角ゴ Pro W3" pitchFamily="1" charset="-128"/>
            </a:endParaRPr>
          </a:p>
          <a:p>
            <a:pPr>
              <a:spcBef>
                <a:spcPct val="20000"/>
              </a:spcBef>
            </a:pPr>
            <a:r>
              <a:rPr lang="en-US" sz="1800" dirty="0" smtClean="0">
                <a:solidFill>
                  <a:srgbClr val="00408C"/>
                </a:solidFill>
                <a:ea typeface="ヒラギノ角ゴ Pro W3" pitchFamily="1" charset="-128"/>
              </a:rPr>
              <a:t>Marketing &amp; Communications Officer</a:t>
            </a:r>
            <a:endParaRPr lang="en-US" sz="1800" dirty="0">
              <a:solidFill>
                <a:srgbClr val="00408C"/>
              </a:solidFill>
              <a:ea typeface="ヒラギノ角ゴ Pro W3" pitchFamily="1" charset="-128"/>
            </a:endParaRPr>
          </a:p>
        </p:txBody>
      </p:sp>
    </p:spTree>
    <p:extLst>
      <p:ext uri="{BB962C8B-B14F-4D97-AF65-F5344CB8AC3E}">
        <p14:creationId xmlns:p14="http://schemas.microsoft.com/office/powerpoint/2010/main" val="352083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fr-CH" smtClean="0"/>
              <a:t>IPC layout: SECTIONS</a:t>
            </a:r>
            <a:endParaRPr lang="en-US" smtClean="0"/>
          </a:p>
        </p:txBody>
      </p:sp>
      <p:sp>
        <p:nvSpPr>
          <p:cNvPr id="16387" name="Content Placeholder 2"/>
          <p:cNvSpPr>
            <a:spLocks noGrp="1"/>
          </p:cNvSpPr>
          <p:nvPr>
            <p:ph idx="1"/>
          </p:nvPr>
        </p:nvSpPr>
        <p:spPr/>
        <p:txBody>
          <a:bodyPr/>
          <a:lstStyle/>
          <a:p>
            <a:pPr marL="0" indent="0" eaLnBrk="1" hangingPunct="1">
              <a:buFontTx/>
              <a:buNone/>
            </a:pPr>
            <a:r>
              <a:rPr lang="en-GB" dirty="0" smtClean="0"/>
              <a:t>1	A	</a:t>
            </a:r>
            <a:r>
              <a:rPr lang="en-GB" sz="2100" dirty="0" smtClean="0"/>
              <a:t>HUMAN NECESSITIES</a:t>
            </a:r>
            <a:endParaRPr lang="en-US" sz="2100" dirty="0" smtClean="0"/>
          </a:p>
          <a:p>
            <a:pPr marL="0" indent="0" eaLnBrk="1" hangingPunct="1">
              <a:buFontTx/>
              <a:buNone/>
            </a:pPr>
            <a:r>
              <a:rPr lang="en-GB" dirty="0" smtClean="0"/>
              <a:t>2	B	</a:t>
            </a:r>
            <a:r>
              <a:rPr lang="en-GB" sz="2100" dirty="0" smtClean="0"/>
              <a:t>PERFORMING OPERATIONS;  TRANSPORTING</a:t>
            </a:r>
            <a:endParaRPr lang="en-US" sz="2100" dirty="0" smtClean="0"/>
          </a:p>
          <a:p>
            <a:pPr marL="0" indent="0" eaLnBrk="1" hangingPunct="1">
              <a:buFontTx/>
              <a:buNone/>
            </a:pPr>
            <a:r>
              <a:rPr lang="en-GB" dirty="0" smtClean="0"/>
              <a:t>3	C	</a:t>
            </a:r>
            <a:r>
              <a:rPr lang="en-GB" sz="2100" dirty="0" smtClean="0"/>
              <a:t>CHEMISTRY;  METALLURGY</a:t>
            </a:r>
            <a:endParaRPr lang="en-US" sz="2100" dirty="0" smtClean="0"/>
          </a:p>
          <a:p>
            <a:pPr marL="0" indent="0" eaLnBrk="1" hangingPunct="1">
              <a:buFontTx/>
              <a:buNone/>
            </a:pPr>
            <a:r>
              <a:rPr lang="en-GB" dirty="0" smtClean="0"/>
              <a:t>4	D	</a:t>
            </a:r>
            <a:r>
              <a:rPr lang="en-GB" sz="2100" dirty="0" smtClean="0"/>
              <a:t>TEXTILES;  PAPER</a:t>
            </a:r>
            <a:endParaRPr lang="en-US" sz="2100" dirty="0" smtClean="0"/>
          </a:p>
          <a:p>
            <a:pPr marL="0" indent="0" eaLnBrk="1" hangingPunct="1">
              <a:buFontTx/>
              <a:buNone/>
            </a:pPr>
            <a:r>
              <a:rPr lang="en-GB" dirty="0" smtClean="0"/>
              <a:t>5	E	</a:t>
            </a:r>
            <a:r>
              <a:rPr lang="en-GB" sz="2100" dirty="0" smtClean="0"/>
              <a:t>FIXED CONSTRUCTIONS</a:t>
            </a:r>
            <a:endParaRPr lang="en-US" sz="2100" dirty="0" smtClean="0"/>
          </a:p>
          <a:p>
            <a:pPr marL="0" indent="0" eaLnBrk="1" hangingPunct="1">
              <a:buFontTx/>
              <a:buNone/>
            </a:pPr>
            <a:r>
              <a:rPr lang="en-GB" dirty="0" smtClean="0"/>
              <a:t>6	F	</a:t>
            </a:r>
            <a:r>
              <a:rPr lang="en-GB" sz="2100" dirty="0" smtClean="0"/>
              <a:t>MECHANICAL ENGINEERING;  LIGHTING;  			HEATING;  WEAPONS;  BLASTING</a:t>
            </a:r>
            <a:endParaRPr lang="en-US" sz="2100" dirty="0" smtClean="0"/>
          </a:p>
          <a:p>
            <a:pPr marL="0" indent="0" eaLnBrk="1" hangingPunct="1">
              <a:buFontTx/>
              <a:buNone/>
            </a:pPr>
            <a:r>
              <a:rPr lang="en-GB" dirty="0" smtClean="0"/>
              <a:t>7	G	</a:t>
            </a:r>
            <a:r>
              <a:rPr lang="en-GB" sz="2100" dirty="0" smtClean="0"/>
              <a:t>PHYSICS</a:t>
            </a:r>
            <a:endParaRPr lang="en-US" sz="2100" dirty="0" smtClean="0"/>
          </a:p>
          <a:p>
            <a:pPr marL="0" indent="0" eaLnBrk="1" hangingPunct="1">
              <a:buFontTx/>
              <a:buNone/>
            </a:pPr>
            <a:r>
              <a:rPr lang="en-GB" dirty="0" smtClean="0"/>
              <a:t>8	H	</a:t>
            </a:r>
            <a:r>
              <a:rPr lang="en-GB" sz="2100" dirty="0" smtClean="0"/>
              <a:t>ELECTRICITY</a:t>
            </a:r>
            <a:endParaRPr lang="en-US" sz="2100" dirty="0" smtClean="0"/>
          </a:p>
        </p:txBody>
      </p:sp>
      <p:sp>
        <p:nvSpPr>
          <p:cNvPr id="4" name="Oval 3"/>
          <p:cNvSpPr>
            <a:spLocks noChangeArrowheads="1"/>
          </p:cNvSpPr>
          <p:nvPr/>
        </p:nvSpPr>
        <p:spPr bwMode="auto">
          <a:xfrm>
            <a:off x="1042988" y="1773238"/>
            <a:ext cx="1008062" cy="381635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
        <p:nvSpPr>
          <p:cNvPr id="5" name="Rectangle 4"/>
          <p:cNvSpPr>
            <a:spLocks noChangeArrowheads="1"/>
          </p:cNvSpPr>
          <p:nvPr/>
        </p:nvSpPr>
        <p:spPr bwMode="auto">
          <a:xfrm>
            <a:off x="2124075" y="1773238"/>
            <a:ext cx="6408738" cy="3816350"/>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
        <p:nvSpPr>
          <p:cNvPr id="6" name="Rounded Rectangle 5"/>
          <p:cNvSpPr>
            <a:spLocks noChangeArrowheads="1"/>
          </p:cNvSpPr>
          <p:nvPr/>
        </p:nvSpPr>
        <p:spPr bwMode="auto">
          <a:xfrm>
            <a:off x="1009650" y="1773238"/>
            <a:ext cx="4641850" cy="431800"/>
          </a:xfrm>
          <a:prstGeom prst="roundRect">
            <a:avLst>
              <a:gd name="adj" fmla="val 16667"/>
            </a:avLst>
          </a:prstGeom>
          <a:noFill/>
          <a:ln w="38100"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773806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fr-CH" dirty="0" smtClean="0"/>
              <a:t>IPC </a:t>
            </a:r>
            <a:r>
              <a:rPr lang="fr-CH" dirty="0" err="1" smtClean="0"/>
              <a:t>layout</a:t>
            </a:r>
            <a:r>
              <a:rPr lang="fr-CH" dirty="0" smtClean="0"/>
              <a:t>: SUBSECTIONS</a:t>
            </a:r>
            <a:endParaRPr lang="en-US" dirty="0" smtClean="0"/>
          </a:p>
        </p:txBody>
      </p:sp>
      <p:sp>
        <p:nvSpPr>
          <p:cNvPr id="17411" name="Content Placeholder 2"/>
          <p:cNvSpPr>
            <a:spLocks noGrp="1"/>
          </p:cNvSpPr>
          <p:nvPr>
            <p:ph idx="1"/>
          </p:nvPr>
        </p:nvSpPr>
        <p:spPr/>
        <p:txBody>
          <a:bodyPr/>
          <a:lstStyle/>
          <a:p>
            <a:pPr marL="0" indent="0" eaLnBrk="1" hangingPunct="1">
              <a:buFontTx/>
              <a:buNone/>
            </a:pPr>
            <a:r>
              <a:rPr lang="en-GB" dirty="0" smtClean="0"/>
              <a:t>     A	HUMAN NECESSITIES</a:t>
            </a:r>
            <a:endParaRPr lang="en-US" dirty="0" smtClean="0"/>
          </a:p>
          <a:p>
            <a:pPr marL="0" indent="0" eaLnBrk="1" hangingPunct="1">
              <a:buFontTx/>
              <a:buNone/>
            </a:pPr>
            <a:r>
              <a:rPr lang="fr-CH" dirty="0" smtClean="0"/>
              <a:t>	</a:t>
            </a:r>
          </a:p>
          <a:p>
            <a:pPr marL="0" indent="0" eaLnBrk="1" hangingPunct="1">
              <a:buFontTx/>
              <a:buNone/>
            </a:pPr>
            <a:r>
              <a:rPr lang="fr-CH" dirty="0" smtClean="0"/>
              <a:t>	</a:t>
            </a:r>
            <a:r>
              <a:rPr lang="en-GB" dirty="0" smtClean="0"/>
              <a:t>AGRICULTURE</a:t>
            </a:r>
            <a:endParaRPr lang="en-US" dirty="0" smtClean="0"/>
          </a:p>
          <a:p>
            <a:pPr marL="0" indent="0" eaLnBrk="1" hangingPunct="1">
              <a:buFontTx/>
              <a:buNone/>
            </a:pPr>
            <a:r>
              <a:rPr lang="en-GB" dirty="0" smtClean="0"/>
              <a:t>	FOODSTUFFS;  TOBACCO</a:t>
            </a:r>
            <a:endParaRPr lang="en-US" dirty="0" smtClean="0"/>
          </a:p>
          <a:p>
            <a:pPr marL="0" indent="0" eaLnBrk="1" hangingPunct="1">
              <a:buFontTx/>
              <a:buNone/>
            </a:pPr>
            <a:r>
              <a:rPr lang="en-GB" dirty="0" smtClean="0"/>
              <a:t>	PERSONAL OR DOMESTIC ARTICLES</a:t>
            </a:r>
            <a:endParaRPr lang="en-US" dirty="0" smtClean="0"/>
          </a:p>
          <a:p>
            <a:pPr marL="0" indent="0" eaLnBrk="1" hangingPunct="1">
              <a:buFontTx/>
              <a:buNone/>
            </a:pPr>
            <a:r>
              <a:rPr lang="en-GB" dirty="0" smtClean="0"/>
              <a:t>	HEALTH;  LIFE SAVINGS;  AMUSEMENT</a:t>
            </a:r>
            <a:endParaRPr lang="en-US" dirty="0" smtClean="0"/>
          </a:p>
          <a:p>
            <a:pPr marL="0" indent="0" eaLnBrk="1" hangingPunct="1">
              <a:buFontTx/>
              <a:buNone/>
            </a:pPr>
            <a:endParaRPr lang="en-US" dirty="0" smtClean="0"/>
          </a:p>
        </p:txBody>
      </p:sp>
      <p:sp>
        <p:nvSpPr>
          <p:cNvPr id="4" name="Rounded Rectangle 3"/>
          <p:cNvSpPr>
            <a:spLocks noChangeArrowheads="1"/>
          </p:cNvSpPr>
          <p:nvPr/>
        </p:nvSpPr>
        <p:spPr bwMode="auto">
          <a:xfrm>
            <a:off x="1219200" y="2590800"/>
            <a:ext cx="6172200" cy="1981200"/>
          </a:xfrm>
          <a:prstGeom prst="roundRect">
            <a:avLst>
              <a:gd name="adj" fmla="val 16667"/>
            </a:avLst>
          </a:prstGeom>
          <a:noFill/>
          <a:ln w="38100"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1346949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fr-CH" smtClean="0"/>
              <a:t>Tree type hierarchical structure</a:t>
            </a:r>
            <a:endParaRPr lang="en-US" smtClean="0"/>
          </a:p>
        </p:txBody>
      </p:sp>
      <p:sp>
        <p:nvSpPr>
          <p:cNvPr id="18435" name="Line 2"/>
          <p:cNvSpPr>
            <a:spLocks noChangeShapeType="1"/>
          </p:cNvSpPr>
          <p:nvPr/>
        </p:nvSpPr>
        <p:spPr bwMode="auto">
          <a:xfrm>
            <a:off x="5273675" y="2944813"/>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36" name="Line 3"/>
          <p:cNvSpPr>
            <a:spLocks noChangeShapeType="1"/>
          </p:cNvSpPr>
          <p:nvPr/>
        </p:nvSpPr>
        <p:spPr bwMode="auto">
          <a:xfrm>
            <a:off x="3986213" y="31178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37" name="Line 4"/>
          <p:cNvSpPr>
            <a:spLocks noChangeShapeType="1"/>
          </p:cNvSpPr>
          <p:nvPr/>
        </p:nvSpPr>
        <p:spPr bwMode="auto">
          <a:xfrm>
            <a:off x="5273675" y="311785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38" name="Line 5"/>
          <p:cNvSpPr>
            <a:spLocks noChangeShapeType="1"/>
          </p:cNvSpPr>
          <p:nvPr/>
        </p:nvSpPr>
        <p:spPr bwMode="auto">
          <a:xfrm>
            <a:off x="6559550" y="3117850"/>
            <a:ext cx="1588"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39" name="Line 6"/>
          <p:cNvSpPr>
            <a:spLocks noChangeShapeType="1"/>
          </p:cNvSpPr>
          <p:nvPr/>
        </p:nvSpPr>
        <p:spPr bwMode="auto">
          <a:xfrm>
            <a:off x="3959225" y="3117850"/>
            <a:ext cx="1287463"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40" name="Line 7"/>
          <p:cNvSpPr>
            <a:spLocks noChangeShapeType="1"/>
          </p:cNvSpPr>
          <p:nvPr/>
        </p:nvSpPr>
        <p:spPr bwMode="auto">
          <a:xfrm>
            <a:off x="5273675" y="3117850"/>
            <a:ext cx="1285875"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41" name="Rectangle 8"/>
          <p:cNvSpPr>
            <a:spLocks noChangeArrowheads="1"/>
          </p:cNvSpPr>
          <p:nvPr/>
        </p:nvSpPr>
        <p:spPr bwMode="auto">
          <a:xfrm>
            <a:off x="3429000"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42" name="Rectangle 9"/>
          <p:cNvSpPr>
            <a:spLocks noChangeArrowheads="1"/>
          </p:cNvSpPr>
          <p:nvPr/>
        </p:nvSpPr>
        <p:spPr bwMode="auto">
          <a:xfrm>
            <a:off x="36258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43" name="Rectangle 10"/>
          <p:cNvSpPr>
            <a:spLocks noChangeArrowheads="1"/>
          </p:cNvSpPr>
          <p:nvPr/>
        </p:nvSpPr>
        <p:spPr bwMode="auto">
          <a:xfrm>
            <a:off x="3429000"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44" name="Line 11"/>
          <p:cNvSpPr>
            <a:spLocks noChangeShapeType="1"/>
          </p:cNvSpPr>
          <p:nvPr/>
        </p:nvSpPr>
        <p:spPr bwMode="auto">
          <a:xfrm>
            <a:off x="5273675" y="3922713"/>
            <a:ext cx="0" cy="1746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45" name="Line 12"/>
          <p:cNvSpPr>
            <a:spLocks noChangeShapeType="1"/>
          </p:cNvSpPr>
          <p:nvPr/>
        </p:nvSpPr>
        <p:spPr bwMode="auto">
          <a:xfrm>
            <a:off x="3986213" y="40973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46" name="Line 13"/>
          <p:cNvSpPr>
            <a:spLocks noChangeShapeType="1"/>
          </p:cNvSpPr>
          <p:nvPr/>
        </p:nvSpPr>
        <p:spPr bwMode="auto">
          <a:xfrm>
            <a:off x="5273675" y="40973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47" name="Line 14"/>
          <p:cNvSpPr>
            <a:spLocks noChangeShapeType="1"/>
          </p:cNvSpPr>
          <p:nvPr/>
        </p:nvSpPr>
        <p:spPr bwMode="auto">
          <a:xfrm>
            <a:off x="6559550" y="40973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48" name="Rectangle 17"/>
          <p:cNvSpPr>
            <a:spLocks noChangeArrowheads="1"/>
          </p:cNvSpPr>
          <p:nvPr/>
        </p:nvSpPr>
        <p:spPr bwMode="auto">
          <a:xfrm>
            <a:off x="3429000"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49" name="Rectangle 18"/>
          <p:cNvSpPr>
            <a:spLocks noChangeArrowheads="1"/>
          </p:cNvSpPr>
          <p:nvPr/>
        </p:nvSpPr>
        <p:spPr bwMode="auto">
          <a:xfrm>
            <a:off x="3492500" y="4330700"/>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50" name="Rectangle 19"/>
          <p:cNvSpPr>
            <a:spLocks noChangeArrowheads="1"/>
          </p:cNvSpPr>
          <p:nvPr/>
        </p:nvSpPr>
        <p:spPr bwMode="auto">
          <a:xfrm>
            <a:off x="3429000"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51" name="Line 20"/>
          <p:cNvSpPr>
            <a:spLocks noChangeShapeType="1"/>
          </p:cNvSpPr>
          <p:nvPr/>
        </p:nvSpPr>
        <p:spPr bwMode="auto">
          <a:xfrm>
            <a:off x="5273675" y="490220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52" name="Line 21"/>
          <p:cNvSpPr>
            <a:spLocks noChangeShapeType="1"/>
          </p:cNvSpPr>
          <p:nvPr/>
        </p:nvSpPr>
        <p:spPr bwMode="auto">
          <a:xfrm>
            <a:off x="4340225"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53" name="Line 22"/>
          <p:cNvSpPr>
            <a:spLocks noChangeShapeType="1"/>
          </p:cNvSpPr>
          <p:nvPr/>
        </p:nvSpPr>
        <p:spPr bwMode="auto">
          <a:xfrm>
            <a:off x="5273675"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54" name="Line 23"/>
          <p:cNvSpPr>
            <a:spLocks noChangeShapeType="1"/>
          </p:cNvSpPr>
          <p:nvPr/>
        </p:nvSpPr>
        <p:spPr bwMode="auto">
          <a:xfrm>
            <a:off x="6205538"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55" name="Rectangle 26"/>
          <p:cNvSpPr>
            <a:spLocks noChangeArrowheads="1"/>
          </p:cNvSpPr>
          <p:nvPr/>
        </p:nvSpPr>
        <p:spPr bwMode="auto">
          <a:xfrm>
            <a:off x="3959225"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56" name="Rectangle 27"/>
          <p:cNvSpPr>
            <a:spLocks noChangeArrowheads="1"/>
          </p:cNvSpPr>
          <p:nvPr/>
        </p:nvSpPr>
        <p:spPr bwMode="auto">
          <a:xfrm>
            <a:off x="39846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57" name="Rectangle 28"/>
          <p:cNvSpPr>
            <a:spLocks noChangeArrowheads="1"/>
          </p:cNvSpPr>
          <p:nvPr/>
        </p:nvSpPr>
        <p:spPr bwMode="auto">
          <a:xfrm>
            <a:off x="3959225"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58" name="Rectangle 29"/>
          <p:cNvSpPr>
            <a:spLocks noChangeArrowheads="1"/>
          </p:cNvSpPr>
          <p:nvPr/>
        </p:nvSpPr>
        <p:spPr bwMode="auto">
          <a:xfrm>
            <a:off x="4891088"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59" name="Rectangle 30"/>
          <p:cNvSpPr>
            <a:spLocks noChangeArrowheads="1"/>
          </p:cNvSpPr>
          <p:nvPr/>
        </p:nvSpPr>
        <p:spPr bwMode="auto">
          <a:xfrm>
            <a:off x="49212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60" name="Rectangle 31"/>
          <p:cNvSpPr>
            <a:spLocks noChangeArrowheads="1"/>
          </p:cNvSpPr>
          <p:nvPr/>
        </p:nvSpPr>
        <p:spPr bwMode="auto">
          <a:xfrm>
            <a:off x="4953000" y="5881688"/>
            <a:ext cx="620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70,000</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61" name="Rectangle 32"/>
          <p:cNvSpPr>
            <a:spLocks noChangeArrowheads="1"/>
          </p:cNvSpPr>
          <p:nvPr/>
        </p:nvSpPr>
        <p:spPr bwMode="auto">
          <a:xfrm>
            <a:off x="4891088"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62" name="Rectangle 33"/>
          <p:cNvSpPr>
            <a:spLocks noChangeArrowheads="1"/>
          </p:cNvSpPr>
          <p:nvPr/>
        </p:nvSpPr>
        <p:spPr bwMode="auto">
          <a:xfrm>
            <a:off x="5822950"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63" name="Rectangle 34"/>
          <p:cNvSpPr>
            <a:spLocks noChangeArrowheads="1"/>
          </p:cNvSpPr>
          <p:nvPr/>
        </p:nvSpPr>
        <p:spPr bwMode="auto">
          <a:xfrm>
            <a:off x="585787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64" name="Rectangle 35"/>
          <p:cNvSpPr>
            <a:spLocks noChangeArrowheads="1"/>
          </p:cNvSpPr>
          <p:nvPr/>
        </p:nvSpPr>
        <p:spPr bwMode="auto">
          <a:xfrm>
            <a:off x="5822950"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65" name="Rectangle 36"/>
          <p:cNvSpPr>
            <a:spLocks noChangeArrowheads="1"/>
          </p:cNvSpPr>
          <p:nvPr/>
        </p:nvSpPr>
        <p:spPr bwMode="auto">
          <a:xfrm>
            <a:off x="4716463"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66" name="Rectangle 37"/>
          <p:cNvSpPr>
            <a:spLocks noChangeArrowheads="1"/>
          </p:cNvSpPr>
          <p:nvPr/>
        </p:nvSpPr>
        <p:spPr bwMode="auto">
          <a:xfrm>
            <a:off x="47990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67" name="Rectangle 38"/>
          <p:cNvSpPr>
            <a:spLocks noChangeArrowheads="1"/>
          </p:cNvSpPr>
          <p:nvPr/>
        </p:nvSpPr>
        <p:spPr bwMode="auto">
          <a:xfrm>
            <a:off x="5113338" y="4579938"/>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6</a:t>
            </a:r>
            <a:r>
              <a:rPr lang="en-US" altLang="ja-JP" sz="1600">
                <a:solidFill>
                  <a:srgbClr val="000000"/>
                </a:solidFill>
                <a:latin typeface="Arial Unicode MS" pitchFamily="34" charset="-128"/>
                <a:ea typeface="Arial Unicode MS" pitchFamily="34" charset="-128"/>
                <a:cs typeface="Arial Unicode MS" pitchFamily="34" charset="-128"/>
              </a:rPr>
              <a:t>40</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68" name="Rectangle 39"/>
          <p:cNvSpPr>
            <a:spLocks noChangeArrowheads="1"/>
          </p:cNvSpPr>
          <p:nvPr/>
        </p:nvSpPr>
        <p:spPr bwMode="auto">
          <a:xfrm>
            <a:off x="4716463"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69" name="Rectangle 40"/>
          <p:cNvSpPr>
            <a:spLocks noChangeArrowheads="1"/>
          </p:cNvSpPr>
          <p:nvPr/>
        </p:nvSpPr>
        <p:spPr bwMode="auto">
          <a:xfrm>
            <a:off x="6003925" y="4270375"/>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70" name="Rectangle 41"/>
          <p:cNvSpPr>
            <a:spLocks noChangeArrowheads="1"/>
          </p:cNvSpPr>
          <p:nvPr/>
        </p:nvSpPr>
        <p:spPr bwMode="auto">
          <a:xfrm>
            <a:off x="60182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71" name="Rectangle 42"/>
          <p:cNvSpPr>
            <a:spLocks noChangeArrowheads="1"/>
          </p:cNvSpPr>
          <p:nvPr/>
        </p:nvSpPr>
        <p:spPr bwMode="auto">
          <a:xfrm>
            <a:off x="6003925" y="4270375"/>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72" name="Rectangle 43"/>
          <p:cNvSpPr>
            <a:spLocks noChangeArrowheads="1"/>
          </p:cNvSpPr>
          <p:nvPr/>
        </p:nvSpPr>
        <p:spPr bwMode="auto">
          <a:xfrm>
            <a:off x="4716463"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73" name="Rectangle 44"/>
          <p:cNvSpPr>
            <a:spLocks noChangeArrowheads="1"/>
          </p:cNvSpPr>
          <p:nvPr/>
        </p:nvSpPr>
        <p:spPr bwMode="auto">
          <a:xfrm>
            <a:off x="49212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74" name="Rectangle 45"/>
          <p:cNvSpPr>
            <a:spLocks noChangeArrowheads="1"/>
          </p:cNvSpPr>
          <p:nvPr/>
        </p:nvSpPr>
        <p:spPr bwMode="auto">
          <a:xfrm>
            <a:off x="5113338" y="3600450"/>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129</a:t>
            </a:r>
            <a:endParaRPr lang="ja-JP" altLang="en-US" sz="2400">
              <a:solidFill>
                <a:srgbClr val="000000"/>
              </a:solidFill>
              <a:latin typeface="Arial Unicode MS" pitchFamily="34" charset="-128"/>
              <a:ea typeface="Arial Unicode MS" pitchFamily="34" charset="-128"/>
              <a:cs typeface="Arial Unicode MS" pitchFamily="34" charset="-128"/>
            </a:endParaRPr>
          </a:p>
        </p:txBody>
      </p:sp>
      <p:sp>
        <p:nvSpPr>
          <p:cNvPr id="18475" name="Rectangle 46"/>
          <p:cNvSpPr>
            <a:spLocks noChangeArrowheads="1"/>
          </p:cNvSpPr>
          <p:nvPr/>
        </p:nvSpPr>
        <p:spPr bwMode="auto">
          <a:xfrm>
            <a:off x="4716463"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76" name="Rectangle 47"/>
          <p:cNvSpPr>
            <a:spLocks noChangeArrowheads="1"/>
          </p:cNvSpPr>
          <p:nvPr/>
        </p:nvSpPr>
        <p:spPr bwMode="auto">
          <a:xfrm>
            <a:off x="6003925" y="3290888"/>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77" name="Rectangle 48"/>
          <p:cNvSpPr>
            <a:spLocks noChangeArrowheads="1"/>
          </p:cNvSpPr>
          <p:nvPr/>
        </p:nvSpPr>
        <p:spPr bwMode="auto">
          <a:xfrm>
            <a:off x="6145213"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78" name="Rectangle 49"/>
          <p:cNvSpPr>
            <a:spLocks noChangeArrowheads="1"/>
          </p:cNvSpPr>
          <p:nvPr/>
        </p:nvSpPr>
        <p:spPr bwMode="auto">
          <a:xfrm>
            <a:off x="6003925" y="3290888"/>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79" name="Rectangle 50"/>
          <p:cNvSpPr>
            <a:spLocks noChangeArrowheads="1"/>
          </p:cNvSpPr>
          <p:nvPr/>
        </p:nvSpPr>
        <p:spPr bwMode="auto">
          <a:xfrm>
            <a:off x="4716463" y="2311400"/>
            <a:ext cx="11207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80" name="Rectangle 51"/>
          <p:cNvSpPr>
            <a:spLocks noChangeArrowheads="1"/>
          </p:cNvSpPr>
          <p:nvPr/>
        </p:nvSpPr>
        <p:spPr bwMode="auto">
          <a:xfrm>
            <a:off x="4849813" y="2371725"/>
            <a:ext cx="777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Sections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81" name="Rectangle 52"/>
          <p:cNvSpPr>
            <a:spLocks noChangeArrowheads="1"/>
          </p:cNvSpPr>
          <p:nvPr/>
        </p:nvSpPr>
        <p:spPr bwMode="auto">
          <a:xfrm>
            <a:off x="5216525" y="26209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8</a:t>
            </a:r>
            <a:endParaRPr lang="ja-JP" altLang="en-US" sz="2400">
              <a:solidFill>
                <a:srgbClr val="000000"/>
              </a:solidFill>
              <a:latin typeface="Arial Unicode MS" pitchFamily="34" charset="-128"/>
              <a:ea typeface="Arial Unicode MS" pitchFamily="34" charset="-128"/>
              <a:cs typeface="Arial Unicode MS" pitchFamily="34" charset="-128"/>
            </a:endParaRPr>
          </a:p>
        </p:txBody>
      </p:sp>
      <p:sp>
        <p:nvSpPr>
          <p:cNvPr id="18482" name="Rectangle 53"/>
          <p:cNvSpPr>
            <a:spLocks noChangeArrowheads="1"/>
          </p:cNvSpPr>
          <p:nvPr/>
        </p:nvSpPr>
        <p:spPr bwMode="auto">
          <a:xfrm>
            <a:off x="4716463" y="2311400"/>
            <a:ext cx="11207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83" name="Rectangle 40"/>
          <p:cNvSpPr>
            <a:spLocks noChangeArrowheads="1"/>
          </p:cNvSpPr>
          <p:nvPr/>
        </p:nvSpPr>
        <p:spPr bwMode="auto">
          <a:xfrm>
            <a:off x="7262813" y="4259263"/>
            <a:ext cx="1119187"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84" name="Rectangle 41"/>
          <p:cNvSpPr>
            <a:spLocks noChangeArrowheads="1"/>
          </p:cNvSpPr>
          <p:nvPr/>
        </p:nvSpPr>
        <p:spPr bwMode="auto">
          <a:xfrm>
            <a:off x="7277100" y="4319588"/>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85" name="Rectangle 42"/>
          <p:cNvSpPr>
            <a:spLocks noChangeArrowheads="1"/>
          </p:cNvSpPr>
          <p:nvPr/>
        </p:nvSpPr>
        <p:spPr bwMode="auto">
          <a:xfrm>
            <a:off x="7262813" y="4259263"/>
            <a:ext cx="1119187"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86" name="Line 14"/>
          <p:cNvSpPr>
            <a:spLocks noChangeShapeType="1"/>
          </p:cNvSpPr>
          <p:nvPr/>
        </p:nvSpPr>
        <p:spPr bwMode="auto">
          <a:xfrm>
            <a:off x="7770813" y="41084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87" name="Line 12"/>
          <p:cNvSpPr>
            <a:spLocks noChangeShapeType="1"/>
          </p:cNvSpPr>
          <p:nvPr/>
        </p:nvSpPr>
        <p:spPr bwMode="auto">
          <a:xfrm>
            <a:off x="2690813" y="4086225"/>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88" name="Rectangle 17"/>
          <p:cNvSpPr>
            <a:spLocks noChangeArrowheads="1"/>
          </p:cNvSpPr>
          <p:nvPr/>
        </p:nvSpPr>
        <p:spPr bwMode="auto">
          <a:xfrm>
            <a:off x="2133600" y="42814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89" name="Rectangle 18"/>
          <p:cNvSpPr>
            <a:spLocks noChangeArrowheads="1"/>
          </p:cNvSpPr>
          <p:nvPr/>
        </p:nvSpPr>
        <p:spPr bwMode="auto">
          <a:xfrm>
            <a:off x="2197100" y="4341813"/>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90" name="Rectangle 19"/>
          <p:cNvSpPr>
            <a:spLocks noChangeArrowheads="1"/>
          </p:cNvSpPr>
          <p:nvPr/>
        </p:nvSpPr>
        <p:spPr bwMode="auto">
          <a:xfrm>
            <a:off x="2133600" y="42814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91" name="Line 21"/>
          <p:cNvSpPr>
            <a:spLocks noChangeShapeType="1"/>
          </p:cNvSpPr>
          <p:nvPr/>
        </p:nvSpPr>
        <p:spPr bwMode="auto">
          <a:xfrm>
            <a:off x="15240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92" name="Line 22"/>
          <p:cNvSpPr>
            <a:spLocks noChangeShapeType="1"/>
          </p:cNvSpPr>
          <p:nvPr/>
        </p:nvSpPr>
        <p:spPr bwMode="auto">
          <a:xfrm>
            <a:off x="24574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93" name="Line 23"/>
          <p:cNvSpPr>
            <a:spLocks noChangeShapeType="1"/>
          </p:cNvSpPr>
          <p:nvPr/>
        </p:nvSpPr>
        <p:spPr bwMode="auto">
          <a:xfrm>
            <a:off x="3389313"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494" name="Rectangle 26"/>
          <p:cNvSpPr>
            <a:spLocks noChangeArrowheads="1"/>
          </p:cNvSpPr>
          <p:nvPr/>
        </p:nvSpPr>
        <p:spPr bwMode="auto">
          <a:xfrm>
            <a:off x="11430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95" name="Rectangle 27"/>
          <p:cNvSpPr>
            <a:spLocks noChangeArrowheads="1"/>
          </p:cNvSpPr>
          <p:nvPr/>
        </p:nvSpPr>
        <p:spPr bwMode="auto">
          <a:xfrm>
            <a:off x="11684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96" name="Rectangle 28"/>
          <p:cNvSpPr>
            <a:spLocks noChangeArrowheads="1"/>
          </p:cNvSpPr>
          <p:nvPr/>
        </p:nvSpPr>
        <p:spPr bwMode="auto">
          <a:xfrm>
            <a:off x="11430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97" name="Rectangle 29"/>
          <p:cNvSpPr>
            <a:spLocks noChangeArrowheads="1"/>
          </p:cNvSpPr>
          <p:nvPr/>
        </p:nvSpPr>
        <p:spPr bwMode="auto">
          <a:xfrm>
            <a:off x="20748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498" name="Rectangle 30"/>
          <p:cNvSpPr>
            <a:spLocks noChangeArrowheads="1"/>
          </p:cNvSpPr>
          <p:nvPr/>
        </p:nvSpPr>
        <p:spPr bwMode="auto">
          <a:xfrm>
            <a:off x="21050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499" name="Rectangle 32"/>
          <p:cNvSpPr>
            <a:spLocks noChangeArrowheads="1"/>
          </p:cNvSpPr>
          <p:nvPr/>
        </p:nvSpPr>
        <p:spPr bwMode="auto">
          <a:xfrm>
            <a:off x="20748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500" name="Rectangle 33"/>
          <p:cNvSpPr>
            <a:spLocks noChangeArrowheads="1"/>
          </p:cNvSpPr>
          <p:nvPr/>
        </p:nvSpPr>
        <p:spPr bwMode="auto">
          <a:xfrm>
            <a:off x="3006725"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501" name="Rectangle 34"/>
          <p:cNvSpPr>
            <a:spLocks noChangeArrowheads="1"/>
          </p:cNvSpPr>
          <p:nvPr/>
        </p:nvSpPr>
        <p:spPr bwMode="auto">
          <a:xfrm>
            <a:off x="30416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502" name="Rectangle 35"/>
          <p:cNvSpPr>
            <a:spLocks noChangeArrowheads="1"/>
          </p:cNvSpPr>
          <p:nvPr/>
        </p:nvSpPr>
        <p:spPr bwMode="auto">
          <a:xfrm>
            <a:off x="3006725"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503" name="Line 21"/>
          <p:cNvSpPr>
            <a:spLocks noChangeShapeType="1"/>
          </p:cNvSpPr>
          <p:nvPr/>
        </p:nvSpPr>
        <p:spPr bwMode="auto">
          <a:xfrm>
            <a:off x="71247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504" name="Line 22"/>
          <p:cNvSpPr>
            <a:spLocks noChangeShapeType="1"/>
          </p:cNvSpPr>
          <p:nvPr/>
        </p:nvSpPr>
        <p:spPr bwMode="auto">
          <a:xfrm>
            <a:off x="80581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505" name="Rectangle 26"/>
          <p:cNvSpPr>
            <a:spLocks noChangeArrowheads="1"/>
          </p:cNvSpPr>
          <p:nvPr/>
        </p:nvSpPr>
        <p:spPr bwMode="auto">
          <a:xfrm>
            <a:off x="67437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506" name="Rectangle 27"/>
          <p:cNvSpPr>
            <a:spLocks noChangeArrowheads="1"/>
          </p:cNvSpPr>
          <p:nvPr/>
        </p:nvSpPr>
        <p:spPr bwMode="auto">
          <a:xfrm>
            <a:off x="67691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507" name="Rectangle 28"/>
          <p:cNvSpPr>
            <a:spLocks noChangeArrowheads="1"/>
          </p:cNvSpPr>
          <p:nvPr/>
        </p:nvSpPr>
        <p:spPr bwMode="auto">
          <a:xfrm>
            <a:off x="67437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508" name="Rectangle 29"/>
          <p:cNvSpPr>
            <a:spLocks noChangeArrowheads="1"/>
          </p:cNvSpPr>
          <p:nvPr/>
        </p:nvSpPr>
        <p:spPr bwMode="auto">
          <a:xfrm>
            <a:off x="76755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509" name="Rectangle 30"/>
          <p:cNvSpPr>
            <a:spLocks noChangeArrowheads="1"/>
          </p:cNvSpPr>
          <p:nvPr/>
        </p:nvSpPr>
        <p:spPr bwMode="auto">
          <a:xfrm>
            <a:off x="77057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510" name="Rectangle 32"/>
          <p:cNvSpPr>
            <a:spLocks noChangeArrowheads="1"/>
          </p:cNvSpPr>
          <p:nvPr/>
        </p:nvSpPr>
        <p:spPr bwMode="auto">
          <a:xfrm>
            <a:off x="76755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511" name="Line 1151"/>
          <p:cNvSpPr>
            <a:spLocks noChangeShapeType="1"/>
          </p:cNvSpPr>
          <p:nvPr/>
        </p:nvSpPr>
        <p:spPr bwMode="auto">
          <a:xfrm flipV="1">
            <a:off x="609600" y="5059363"/>
            <a:ext cx="7924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512" name="Line 1152"/>
          <p:cNvSpPr>
            <a:spLocks noChangeShapeType="1"/>
          </p:cNvSpPr>
          <p:nvPr/>
        </p:nvSpPr>
        <p:spPr bwMode="auto">
          <a:xfrm>
            <a:off x="2667000" y="4052888"/>
            <a:ext cx="510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513" name="Line 21"/>
          <p:cNvSpPr>
            <a:spLocks noChangeShapeType="1"/>
          </p:cNvSpPr>
          <p:nvPr/>
        </p:nvSpPr>
        <p:spPr bwMode="auto">
          <a:xfrm>
            <a:off x="609600" y="5059363"/>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8514" name="Rectangle 26"/>
          <p:cNvSpPr>
            <a:spLocks noChangeArrowheads="1"/>
          </p:cNvSpPr>
          <p:nvPr/>
        </p:nvSpPr>
        <p:spPr bwMode="auto">
          <a:xfrm>
            <a:off x="228600" y="5232400"/>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8515" name="Rectangle 27"/>
          <p:cNvSpPr>
            <a:spLocks noChangeArrowheads="1"/>
          </p:cNvSpPr>
          <p:nvPr/>
        </p:nvSpPr>
        <p:spPr bwMode="auto">
          <a:xfrm>
            <a:off x="254000" y="5294313"/>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8516" name="Rectangle 28"/>
          <p:cNvSpPr>
            <a:spLocks noChangeArrowheads="1"/>
          </p:cNvSpPr>
          <p:nvPr/>
        </p:nvSpPr>
        <p:spPr bwMode="auto">
          <a:xfrm>
            <a:off x="228600" y="5232400"/>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68" name="Oval 167"/>
          <p:cNvSpPr>
            <a:spLocks noChangeArrowheads="1"/>
          </p:cNvSpPr>
          <p:nvPr/>
        </p:nvSpPr>
        <p:spPr bwMode="auto">
          <a:xfrm>
            <a:off x="3119438" y="3130550"/>
            <a:ext cx="4256087" cy="1052513"/>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651144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fill="hold"/>
                                        <p:tgtEl>
                                          <p:spTgt spid="168"/>
                                        </p:tgtEl>
                                        <p:attrNameLst>
                                          <p:attrName>ppt_x</p:attrName>
                                        </p:attrNameLst>
                                      </p:cBhvr>
                                      <p:tavLst>
                                        <p:tav tm="0">
                                          <p:val>
                                            <p:strVal val="#ppt_x"/>
                                          </p:val>
                                        </p:tav>
                                        <p:tav tm="100000">
                                          <p:val>
                                            <p:strVal val="#ppt_x"/>
                                          </p:val>
                                        </p:tav>
                                      </p:tavLst>
                                    </p:anim>
                                    <p:anim calcmode="lin" valueType="num">
                                      <p:cBhvr additive="base">
                                        <p:cTn id="8"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fr-CH" smtClean="0"/>
              <a:t>IPC layout: CLASS</a:t>
            </a:r>
            <a:endParaRPr lang="en-US" smtClean="0"/>
          </a:p>
        </p:txBody>
      </p:sp>
      <p:sp>
        <p:nvSpPr>
          <p:cNvPr id="19459" name="Content Placeholder 2"/>
          <p:cNvSpPr>
            <a:spLocks noGrp="1"/>
          </p:cNvSpPr>
          <p:nvPr>
            <p:ph idx="1"/>
          </p:nvPr>
        </p:nvSpPr>
        <p:spPr>
          <a:xfrm>
            <a:off x="323850" y="1689100"/>
            <a:ext cx="8229600" cy="4352925"/>
          </a:xfrm>
        </p:spPr>
        <p:txBody>
          <a:bodyPr/>
          <a:lstStyle/>
          <a:p>
            <a:pPr marL="0" indent="0" eaLnBrk="1" hangingPunct="1">
              <a:buFontTx/>
              <a:buNone/>
            </a:pPr>
            <a:r>
              <a:rPr lang="en-GB" smtClean="0"/>
              <a:t> A	HUMAN NECESSITIES</a:t>
            </a:r>
          </a:p>
          <a:p>
            <a:pPr marL="0" indent="0" eaLnBrk="1" hangingPunct="1">
              <a:buFontTx/>
              <a:buNone/>
            </a:pPr>
            <a:endParaRPr lang="en-GB" smtClean="0"/>
          </a:p>
          <a:p>
            <a:pPr marL="0" indent="0" eaLnBrk="1" hangingPunct="1">
              <a:buFontTx/>
              <a:buNone/>
            </a:pPr>
            <a:r>
              <a:rPr lang="en-GB" smtClean="0"/>
              <a:t>Class  = second hierarchical level</a:t>
            </a:r>
          </a:p>
          <a:p>
            <a:pPr marL="0" indent="0" eaLnBrk="1" hangingPunct="1">
              <a:buFontTx/>
              <a:buNone/>
            </a:pPr>
            <a:r>
              <a:rPr lang="en-GB" smtClean="0"/>
              <a:t>Class symbol: 2 digit number</a:t>
            </a:r>
          </a:p>
          <a:p>
            <a:pPr marL="0" indent="0" eaLnBrk="1" hangingPunct="1">
              <a:buFontTx/>
              <a:buNone/>
            </a:pPr>
            <a:r>
              <a:rPr lang="en-GB" smtClean="0"/>
              <a:t>Class title: indication of the content of the class</a:t>
            </a:r>
            <a:endParaRPr lang="en-US" smtClean="0"/>
          </a:p>
        </p:txBody>
      </p:sp>
      <p:sp>
        <p:nvSpPr>
          <p:cNvPr id="19460" name="Rounded Rectangle 3"/>
          <p:cNvSpPr>
            <a:spLocks noChangeArrowheads="1"/>
          </p:cNvSpPr>
          <p:nvPr/>
        </p:nvSpPr>
        <p:spPr bwMode="auto">
          <a:xfrm>
            <a:off x="395288" y="1717675"/>
            <a:ext cx="4643437" cy="433388"/>
          </a:xfrm>
          <a:prstGeom prst="roundRect">
            <a:avLst>
              <a:gd name="adj" fmla="val 16667"/>
            </a:avLst>
          </a:prstGeom>
          <a:noFill/>
          <a:ln w="38100"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68275"/>
            <a:ext cx="8834438" cy="648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a:spLocks noChangeArrowheads="1"/>
          </p:cNvSpPr>
          <p:nvPr/>
        </p:nvSpPr>
        <p:spPr bwMode="auto">
          <a:xfrm>
            <a:off x="1692275" y="1458913"/>
            <a:ext cx="719138" cy="5183187"/>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
        <p:nvSpPr>
          <p:cNvPr id="6" name="Oval 5"/>
          <p:cNvSpPr>
            <a:spLocks noChangeArrowheads="1"/>
          </p:cNvSpPr>
          <p:nvPr/>
        </p:nvSpPr>
        <p:spPr bwMode="auto">
          <a:xfrm>
            <a:off x="2597150" y="1511300"/>
            <a:ext cx="4319588" cy="260350"/>
          </a:xfrm>
          <a:prstGeom prst="ellipse">
            <a:avLst/>
          </a:prstGeom>
          <a:noFill/>
          <a:ln w="28575"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
        <p:nvSpPr>
          <p:cNvPr id="8" name="Oval 7"/>
          <p:cNvSpPr>
            <a:spLocks noChangeArrowheads="1"/>
          </p:cNvSpPr>
          <p:nvPr/>
        </p:nvSpPr>
        <p:spPr bwMode="auto">
          <a:xfrm>
            <a:off x="2508250" y="3409950"/>
            <a:ext cx="4319588" cy="258763"/>
          </a:xfrm>
          <a:prstGeom prst="ellipse">
            <a:avLst/>
          </a:prstGeom>
          <a:noFill/>
          <a:ln w="28575"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
        <p:nvSpPr>
          <p:cNvPr id="7" name="Oval 6"/>
          <p:cNvSpPr>
            <a:spLocks noChangeArrowheads="1"/>
          </p:cNvSpPr>
          <p:nvPr/>
        </p:nvSpPr>
        <p:spPr bwMode="auto">
          <a:xfrm>
            <a:off x="2339975" y="1844675"/>
            <a:ext cx="5040313" cy="1009650"/>
          </a:xfrm>
          <a:prstGeom prst="ellipse">
            <a:avLst/>
          </a:prstGeom>
          <a:noFill/>
          <a:ln w="38100"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2646451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fr-CH" smtClean="0"/>
              <a:t>Tree type hierarchical structure</a:t>
            </a:r>
            <a:endParaRPr lang="en-US" smtClean="0"/>
          </a:p>
        </p:txBody>
      </p:sp>
      <p:sp>
        <p:nvSpPr>
          <p:cNvPr id="20483" name="Line 2"/>
          <p:cNvSpPr>
            <a:spLocks noChangeShapeType="1"/>
          </p:cNvSpPr>
          <p:nvPr/>
        </p:nvSpPr>
        <p:spPr bwMode="auto">
          <a:xfrm>
            <a:off x="5273675" y="2944813"/>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484" name="Line 3"/>
          <p:cNvSpPr>
            <a:spLocks noChangeShapeType="1"/>
          </p:cNvSpPr>
          <p:nvPr/>
        </p:nvSpPr>
        <p:spPr bwMode="auto">
          <a:xfrm>
            <a:off x="3986213" y="31178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485" name="Line 4"/>
          <p:cNvSpPr>
            <a:spLocks noChangeShapeType="1"/>
          </p:cNvSpPr>
          <p:nvPr/>
        </p:nvSpPr>
        <p:spPr bwMode="auto">
          <a:xfrm>
            <a:off x="5273675" y="311785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486" name="Line 5"/>
          <p:cNvSpPr>
            <a:spLocks noChangeShapeType="1"/>
          </p:cNvSpPr>
          <p:nvPr/>
        </p:nvSpPr>
        <p:spPr bwMode="auto">
          <a:xfrm>
            <a:off x="6559550" y="3117850"/>
            <a:ext cx="1588"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487" name="Line 6"/>
          <p:cNvSpPr>
            <a:spLocks noChangeShapeType="1"/>
          </p:cNvSpPr>
          <p:nvPr/>
        </p:nvSpPr>
        <p:spPr bwMode="auto">
          <a:xfrm>
            <a:off x="3959225" y="3117850"/>
            <a:ext cx="1287463"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488" name="Line 7"/>
          <p:cNvSpPr>
            <a:spLocks noChangeShapeType="1"/>
          </p:cNvSpPr>
          <p:nvPr/>
        </p:nvSpPr>
        <p:spPr bwMode="auto">
          <a:xfrm>
            <a:off x="5273675" y="3117850"/>
            <a:ext cx="1285875"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489" name="Rectangle 8"/>
          <p:cNvSpPr>
            <a:spLocks noChangeArrowheads="1"/>
          </p:cNvSpPr>
          <p:nvPr/>
        </p:nvSpPr>
        <p:spPr bwMode="auto">
          <a:xfrm>
            <a:off x="3429000"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490" name="Rectangle 9"/>
          <p:cNvSpPr>
            <a:spLocks noChangeArrowheads="1"/>
          </p:cNvSpPr>
          <p:nvPr/>
        </p:nvSpPr>
        <p:spPr bwMode="auto">
          <a:xfrm>
            <a:off x="36258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491" name="Rectangle 10"/>
          <p:cNvSpPr>
            <a:spLocks noChangeArrowheads="1"/>
          </p:cNvSpPr>
          <p:nvPr/>
        </p:nvSpPr>
        <p:spPr bwMode="auto">
          <a:xfrm>
            <a:off x="3429000"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492" name="Line 11"/>
          <p:cNvSpPr>
            <a:spLocks noChangeShapeType="1"/>
          </p:cNvSpPr>
          <p:nvPr/>
        </p:nvSpPr>
        <p:spPr bwMode="auto">
          <a:xfrm>
            <a:off x="5273675" y="3922713"/>
            <a:ext cx="0" cy="1746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493" name="Line 12"/>
          <p:cNvSpPr>
            <a:spLocks noChangeShapeType="1"/>
          </p:cNvSpPr>
          <p:nvPr/>
        </p:nvSpPr>
        <p:spPr bwMode="auto">
          <a:xfrm>
            <a:off x="3986213" y="40973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494" name="Line 13"/>
          <p:cNvSpPr>
            <a:spLocks noChangeShapeType="1"/>
          </p:cNvSpPr>
          <p:nvPr/>
        </p:nvSpPr>
        <p:spPr bwMode="auto">
          <a:xfrm>
            <a:off x="5273675" y="40973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495" name="Line 14"/>
          <p:cNvSpPr>
            <a:spLocks noChangeShapeType="1"/>
          </p:cNvSpPr>
          <p:nvPr/>
        </p:nvSpPr>
        <p:spPr bwMode="auto">
          <a:xfrm>
            <a:off x="6559550" y="40973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496" name="Rectangle 17"/>
          <p:cNvSpPr>
            <a:spLocks noChangeArrowheads="1"/>
          </p:cNvSpPr>
          <p:nvPr/>
        </p:nvSpPr>
        <p:spPr bwMode="auto">
          <a:xfrm>
            <a:off x="3429000"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497" name="Rectangle 18"/>
          <p:cNvSpPr>
            <a:spLocks noChangeArrowheads="1"/>
          </p:cNvSpPr>
          <p:nvPr/>
        </p:nvSpPr>
        <p:spPr bwMode="auto">
          <a:xfrm>
            <a:off x="3492500" y="4330700"/>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498" name="Rectangle 19"/>
          <p:cNvSpPr>
            <a:spLocks noChangeArrowheads="1"/>
          </p:cNvSpPr>
          <p:nvPr/>
        </p:nvSpPr>
        <p:spPr bwMode="auto">
          <a:xfrm>
            <a:off x="3429000"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499" name="Line 20"/>
          <p:cNvSpPr>
            <a:spLocks noChangeShapeType="1"/>
          </p:cNvSpPr>
          <p:nvPr/>
        </p:nvSpPr>
        <p:spPr bwMode="auto">
          <a:xfrm>
            <a:off x="5273675" y="490220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00" name="Line 21"/>
          <p:cNvSpPr>
            <a:spLocks noChangeShapeType="1"/>
          </p:cNvSpPr>
          <p:nvPr/>
        </p:nvSpPr>
        <p:spPr bwMode="auto">
          <a:xfrm>
            <a:off x="4340225"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01" name="Line 22"/>
          <p:cNvSpPr>
            <a:spLocks noChangeShapeType="1"/>
          </p:cNvSpPr>
          <p:nvPr/>
        </p:nvSpPr>
        <p:spPr bwMode="auto">
          <a:xfrm>
            <a:off x="5273675"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02" name="Line 23"/>
          <p:cNvSpPr>
            <a:spLocks noChangeShapeType="1"/>
          </p:cNvSpPr>
          <p:nvPr/>
        </p:nvSpPr>
        <p:spPr bwMode="auto">
          <a:xfrm>
            <a:off x="6205538"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03" name="Rectangle 26"/>
          <p:cNvSpPr>
            <a:spLocks noChangeArrowheads="1"/>
          </p:cNvSpPr>
          <p:nvPr/>
        </p:nvSpPr>
        <p:spPr bwMode="auto">
          <a:xfrm>
            <a:off x="3959225"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04" name="Rectangle 27"/>
          <p:cNvSpPr>
            <a:spLocks noChangeArrowheads="1"/>
          </p:cNvSpPr>
          <p:nvPr/>
        </p:nvSpPr>
        <p:spPr bwMode="auto">
          <a:xfrm>
            <a:off x="39846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05" name="Rectangle 28"/>
          <p:cNvSpPr>
            <a:spLocks noChangeArrowheads="1"/>
          </p:cNvSpPr>
          <p:nvPr/>
        </p:nvSpPr>
        <p:spPr bwMode="auto">
          <a:xfrm>
            <a:off x="3959225"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06" name="Rectangle 29"/>
          <p:cNvSpPr>
            <a:spLocks noChangeArrowheads="1"/>
          </p:cNvSpPr>
          <p:nvPr/>
        </p:nvSpPr>
        <p:spPr bwMode="auto">
          <a:xfrm>
            <a:off x="4891088"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07" name="Rectangle 30"/>
          <p:cNvSpPr>
            <a:spLocks noChangeArrowheads="1"/>
          </p:cNvSpPr>
          <p:nvPr/>
        </p:nvSpPr>
        <p:spPr bwMode="auto">
          <a:xfrm>
            <a:off x="49212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08" name="Rectangle 31"/>
          <p:cNvSpPr>
            <a:spLocks noChangeArrowheads="1"/>
          </p:cNvSpPr>
          <p:nvPr/>
        </p:nvSpPr>
        <p:spPr bwMode="auto">
          <a:xfrm>
            <a:off x="4953000" y="5881688"/>
            <a:ext cx="620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70,000</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09" name="Rectangle 32"/>
          <p:cNvSpPr>
            <a:spLocks noChangeArrowheads="1"/>
          </p:cNvSpPr>
          <p:nvPr/>
        </p:nvSpPr>
        <p:spPr bwMode="auto">
          <a:xfrm>
            <a:off x="4891088"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10" name="Rectangle 33"/>
          <p:cNvSpPr>
            <a:spLocks noChangeArrowheads="1"/>
          </p:cNvSpPr>
          <p:nvPr/>
        </p:nvSpPr>
        <p:spPr bwMode="auto">
          <a:xfrm>
            <a:off x="5822950"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11" name="Rectangle 34"/>
          <p:cNvSpPr>
            <a:spLocks noChangeArrowheads="1"/>
          </p:cNvSpPr>
          <p:nvPr/>
        </p:nvSpPr>
        <p:spPr bwMode="auto">
          <a:xfrm>
            <a:off x="585787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12" name="Rectangle 35"/>
          <p:cNvSpPr>
            <a:spLocks noChangeArrowheads="1"/>
          </p:cNvSpPr>
          <p:nvPr/>
        </p:nvSpPr>
        <p:spPr bwMode="auto">
          <a:xfrm>
            <a:off x="5822950"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13" name="Rectangle 36"/>
          <p:cNvSpPr>
            <a:spLocks noChangeArrowheads="1"/>
          </p:cNvSpPr>
          <p:nvPr/>
        </p:nvSpPr>
        <p:spPr bwMode="auto">
          <a:xfrm>
            <a:off x="4716463"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14" name="Rectangle 37"/>
          <p:cNvSpPr>
            <a:spLocks noChangeArrowheads="1"/>
          </p:cNvSpPr>
          <p:nvPr/>
        </p:nvSpPr>
        <p:spPr bwMode="auto">
          <a:xfrm>
            <a:off x="47990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15" name="Rectangle 38"/>
          <p:cNvSpPr>
            <a:spLocks noChangeArrowheads="1"/>
          </p:cNvSpPr>
          <p:nvPr/>
        </p:nvSpPr>
        <p:spPr bwMode="auto">
          <a:xfrm>
            <a:off x="5113338" y="4579938"/>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6</a:t>
            </a:r>
            <a:r>
              <a:rPr lang="en-US" altLang="ja-JP" sz="1600">
                <a:solidFill>
                  <a:srgbClr val="000000"/>
                </a:solidFill>
                <a:latin typeface="Arial Unicode MS" pitchFamily="34" charset="-128"/>
                <a:ea typeface="Arial Unicode MS" pitchFamily="34" charset="-128"/>
                <a:cs typeface="Arial Unicode MS" pitchFamily="34" charset="-128"/>
              </a:rPr>
              <a:t>40</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16" name="Rectangle 39"/>
          <p:cNvSpPr>
            <a:spLocks noChangeArrowheads="1"/>
          </p:cNvSpPr>
          <p:nvPr/>
        </p:nvSpPr>
        <p:spPr bwMode="auto">
          <a:xfrm>
            <a:off x="4716463"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17" name="Rectangle 40"/>
          <p:cNvSpPr>
            <a:spLocks noChangeArrowheads="1"/>
          </p:cNvSpPr>
          <p:nvPr/>
        </p:nvSpPr>
        <p:spPr bwMode="auto">
          <a:xfrm>
            <a:off x="6003925" y="4270375"/>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18" name="Rectangle 41"/>
          <p:cNvSpPr>
            <a:spLocks noChangeArrowheads="1"/>
          </p:cNvSpPr>
          <p:nvPr/>
        </p:nvSpPr>
        <p:spPr bwMode="auto">
          <a:xfrm>
            <a:off x="60182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19" name="Rectangle 42"/>
          <p:cNvSpPr>
            <a:spLocks noChangeArrowheads="1"/>
          </p:cNvSpPr>
          <p:nvPr/>
        </p:nvSpPr>
        <p:spPr bwMode="auto">
          <a:xfrm>
            <a:off x="6003925" y="4270375"/>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20" name="Rectangle 43"/>
          <p:cNvSpPr>
            <a:spLocks noChangeArrowheads="1"/>
          </p:cNvSpPr>
          <p:nvPr/>
        </p:nvSpPr>
        <p:spPr bwMode="auto">
          <a:xfrm>
            <a:off x="4716463"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21" name="Rectangle 44"/>
          <p:cNvSpPr>
            <a:spLocks noChangeArrowheads="1"/>
          </p:cNvSpPr>
          <p:nvPr/>
        </p:nvSpPr>
        <p:spPr bwMode="auto">
          <a:xfrm>
            <a:off x="49212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22" name="Rectangle 45"/>
          <p:cNvSpPr>
            <a:spLocks noChangeArrowheads="1"/>
          </p:cNvSpPr>
          <p:nvPr/>
        </p:nvSpPr>
        <p:spPr bwMode="auto">
          <a:xfrm>
            <a:off x="5113338" y="3600450"/>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129</a:t>
            </a:r>
            <a:endParaRPr lang="ja-JP" altLang="en-US" sz="2400">
              <a:solidFill>
                <a:srgbClr val="000000"/>
              </a:solidFill>
              <a:latin typeface="Arial Unicode MS" pitchFamily="34" charset="-128"/>
              <a:ea typeface="Arial Unicode MS" pitchFamily="34" charset="-128"/>
              <a:cs typeface="Arial Unicode MS" pitchFamily="34" charset="-128"/>
            </a:endParaRPr>
          </a:p>
        </p:txBody>
      </p:sp>
      <p:sp>
        <p:nvSpPr>
          <p:cNvPr id="20523" name="Rectangle 46"/>
          <p:cNvSpPr>
            <a:spLocks noChangeArrowheads="1"/>
          </p:cNvSpPr>
          <p:nvPr/>
        </p:nvSpPr>
        <p:spPr bwMode="auto">
          <a:xfrm>
            <a:off x="4716463"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24" name="Rectangle 47"/>
          <p:cNvSpPr>
            <a:spLocks noChangeArrowheads="1"/>
          </p:cNvSpPr>
          <p:nvPr/>
        </p:nvSpPr>
        <p:spPr bwMode="auto">
          <a:xfrm>
            <a:off x="6003925" y="3290888"/>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25" name="Rectangle 48"/>
          <p:cNvSpPr>
            <a:spLocks noChangeArrowheads="1"/>
          </p:cNvSpPr>
          <p:nvPr/>
        </p:nvSpPr>
        <p:spPr bwMode="auto">
          <a:xfrm>
            <a:off x="6145213"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26" name="Rectangle 49"/>
          <p:cNvSpPr>
            <a:spLocks noChangeArrowheads="1"/>
          </p:cNvSpPr>
          <p:nvPr/>
        </p:nvSpPr>
        <p:spPr bwMode="auto">
          <a:xfrm>
            <a:off x="6003925" y="3290888"/>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27" name="Rectangle 50"/>
          <p:cNvSpPr>
            <a:spLocks noChangeArrowheads="1"/>
          </p:cNvSpPr>
          <p:nvPr/>
        </p:nvSpPr>
        <p:spPr bwMode="auto">
          <a:xfrm>
            <a:off x="4716463" y="2311400"/>
            <a:ext cx="11207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28" name="Rectangle 51"/>
          <p:cNvSpPr>
            <a:spLocks noChangeArrowheads="1"/>
          </p:cNvSpPr>
          <p:nvPr/>
        </p:nvSpPr>
        <p:spPr bwMode="auto">
          <a:xfrm>
            <a:off x="4849813" y="2371725"/>
            <a:ext cx="777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Sections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29" name="Rectangle 52"/>
          <p:cNvSpPr>
            <a:spLocks noChangeArrowheads="1"/>
          </p:cNvSpPr>
          <p:nvPr/>
        </p:nvSpPr>
        <p:spPr bwMode="auto">
          <a:xfrm>
            <a:off x="5216525" y="26209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8</a:t>
            </a:r>
            <a:endParaRPr lang="ja-JP" altLang="en-US" sz="2400">
              <a:solidFill>
                <a:srgbClr val="000000"/>
              </a:solidFill>
              <a:latin typeface="Arial Unicode MS" pitchFamily="34" charset="-128"/>
              <a:ea typeface="Arial Unicode MS" pitchFamily="34" charset="-128"/>
              <a:cs typeface="Arial Unicode MS" pitchFamily="34" charset="-128"/>
            </a:endParaRPr>
          </a:p>
        </p:txBody>
      </p:sp>
      <p:sp>
        <p:nvSpPr>
          <p:cNvPr id="20530" name="Rectangle 53"/>
          <p:cNvSpPr>
            <a:spLocks noChangeArrowheads="1"/>
          </p:cNvSpPr>
          <p:nvPr/>
        </p:nvSpPr>
        <p:spPr bwMode="auto">
          <a:xfrm>
            <a:off x="4716463" y="2311400"/>
            <a:ext cx="11207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31" name="Rectangle 40"/>
          <p:cNvSpPr>
            <a:spLocks noChangeArrowheads="1"/>
          </p:cNvSpPr>
          <p:nvPr/>
        </p:nvSpPr>
        <p:spPr bwMode="auto">
          <a:xfrm>
            <a:off x="7262813" y="4259263"/>
            <a:ext cx="1119187"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32" name="Rectangle 41"/>
          <p:cNvSpPr>
            <a:spLocks noChangeArrowheads="1"/>
          </p:cNvSpPr>
          <p:nvPr/>
        </p:nvSpPr>
        <p:spPr bwMode="auto">
          <a:xfrm>
            <a:off x="7277100" y="4319588"/>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33" name="Rectangle 42"/>
          <p:cNvSpPr>
            <a:spLocks noChangeArrowheads="1"/>
          </p:cNvSpPr>
          <p:nvPr/>
        </p:nvSpPr>
        <p:spPr bwMode="auto">
          <a:xfrm>
            <a:off x="7262813" y="4259263"/>
            <a:ext cx="1119187"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34" name="Line 14"/>
          <p:cNvSpPr>
            <a:spLocks noChangeShapeType="1"/>
          </p:cNvSpPr>
          <p:nvPr/>
        </p:nvSpPr>
        <p:spPr bwMode="auto">
          <a:xfrm>
            <a:off x="7770813" y="41084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35" name="Line 12"/>
          <p:cNvSpPr>
            <a:spLocks noChangeShapeType="1"/>
          </p:cNvSpPr>
          <p:nvPr/>
        </p:nvSpPr>
        <p:spPr bwMode="auto">
          <a:xfrm>
            <a:off x="2690813" y="4086225"/>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36" name="Rectangle 17"/>
          <p:cNvSpPr>
            <a:spLocks noChangeArrowheads="1"/>
          </p:cNvSpPr>
          <p:nvPr/>
        </p:nvSpPr>
        <p:spPr bwMode="auto">
          <a:xfrm>
            <a:off x="2133600" y="42814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37" name="Rectangle 18"/>
          <p:cNvSpPr>
            <a:spLocks noChangeArrowheads="1"/>
          </p:cNvSpPr>
          <p:nvPr/>
        </p:nvSpPr>
        <p:spPr bwMode="auto">
          <a:xfrm>
            <a:off x="2197100" y="4341813"/>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38" name="Rectangle 19"/>
          <p:cNvSpPr>
            <a:spLocks noChangeArrowheads="1"/>
          </p:cNvSpPr>
          <p:nvPr/>
        </p:nvSpPr>
        <p:spPr bwMode="auto">
          <a:xfrm>
            <a:off x="2133600" y="42814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39" name="Line 21"/>
          <p:cNvSpPr>
            <a:spLocks noChangeShapeType="1"/>
          </p:cNvSpPr>
          <p:nvPr/>
        </p:nvSpPr>
        <p:spPr bwMode="auto">
          <a:xfrm>
            <a:off x="15240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40" name="Line 22"/>
          <p:cNvSpPr>
            <a:spLocks noChangeShapeType="1"/>
          </p:cNvSpPr>
          <p:nvPr/>
        </p:nvSpPr>
        <p:spPr bwMode="auto">
          <a:xfrm>
            <a:off x="24574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41" name="Line 23"/>
          <p:cNvSpPr>
            <a:spLocks noChangeShapeType="1"/>
          </p:cNvSpPr>
          <p:nvPr/>
        </p:nvSpPr>
        <p:spPr bwMode="auto">
          <a:xfrm>
            <a:off x="3389313"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42" name="Rectangle 26"/>
          <p:cNvSpPr>
            <a:spLocks noChangeArrowheads="1"/>
          </p:cNvSpPr>
          <p:nvPr/>
        </p:nvSpPr>
        <p:spPr bwMode="auto">
          <a:xfrm>
            <a:off x="11430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43" name="Rectangle 27"/>
          <p:cNvSpPr>
            <a:spLocks noChangeArrowheads="1"/>
          </p:cNvSpPr>
          <p:nvPr/>
        </p:nvSpPr>
        <p:spPr bwMode="auto">
          <a:xfrm>
            <a:off x="11684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44" name="Rectangle 28"/>
          <p:cNvSpPr>
            <a:spLocks noChangeArrowheads="1"/>
          </p:cNvSpPr>
          <p:nvPr/>
        </p:nvSpPr>
        <p:spPr bwMode="auto">
          <a:xfrm>
            <a:off x="11430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45" name="Rectangle 29"/>
          <p:cNvSpPr>
            <a:spLocks noChangeArrowheads="1"/>
          </p:cNvSpPr>
          <p:nvPr/>
        </p:nvSpPr>
        <p:spPr bwMode="auto">
          <a:xfrm>
            <a:off x="20748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46" name="Rectangle 30"/>
          <p:cNvSpPr>
            <a:spLocks noChangeArrowheads="1"/>
          </p:cNvSpPr>
          <p:nvPr/>
        </p:nvSpPr>
        <p:spPr bwMode="auto">
          <a:xfrm>
            <a:off x="21050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47" name="Rectangle 32"/>
          <p:cNvSpPr>
            <a:spLocks noChangeArrowheads="1"/>
          </p:cNvSpPr>
          <p:nvPr/>
        </p:nvSpPr>
        <p:spPr bwMode="auto">
          <a:xfrm>
            <a:off x="20748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48" name="Rectangle 33"/>
          <p:cNvSpPr>
            <a:spLocks noChangeArrowheads="1"/>
          </p:cNvSpPr>
          <p:nvPr/>
        </p:nvSpPr>
        <p:spPr bwMode="auto">
          <a:xfrm>
            <a:off x="3006725"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49" name="Rectangle 34"/>
          <p:cNvSpPr>
            <a:spLocks noChangeArrowheads="1"/>
          </p:cNvSpPr>
          <p:nvPr/>
        </p:nvSpPr>
        <p:spPr bwMode="auto">
          <a:xfrm>
            <a:off x="30416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50" name="Rectangle 35"/>
          <p:cNvSpPr>
            <a:spLocks noChangeArrowheads="1"/>
          </p:cNvSpPr>
          <p:nvPr/>
        </p:nvSpPr>
        <p:spPr bwMode="auto">
          <a:xfrm>
            <a:off x="3006725"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51" name="Line 21"/>
          <p:cNvSpPr>
            <a:spLocks noChangeShapeType="1"/>
          </p:cNvSpPr>
          <p:nvPr/>
        </p:nvSpPr>
        <p:spPr bwMode="auto">
          <a:xfrm>
            <a:off x="71247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52" name="Line 22"/>
          <p:cNvSpPr>
            <a:spLocks noChangeShapeType="1"/>
          </p:cNvSpPr>
          <p:nvPr/>
        </p:nvSpPr>
        <p:spPr bwMode="auto">
          <a:xfrm>
            <a:off x="80581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53" name="Rectangle 26"/>
          <p:cNvSpPr>
            <a:spLocks noChangeArrowheads="1"/>
          </p:cNvSpPr>
          <p:nvPr/>
        </p:nvSpPr>
        <p:spPr bwMode="auto">
          <a:xfrm>
            <a:off x="67437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54" name="Rectangle 27"/>
          <p:cNvSpPr>
            <a:spLocks noChangeArrowheads="1"/>
          </p:cNvSpPr>
          <p:nvPr/>
        </p:nvSpPr>
        <p:spPr bwMode="auto">
          <a:xfrm>
            <a:off x="67691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55" name="Rectangle 28"/>
          <p:cNvSpPr>
            <a:spLocks noChangeArrowheads="1"/>
          </p:cNvSpPr>
          <p:nvPr/>
        </p:nvSpPr>
        <p:spPr bwMode="auto">
          <a:xfrm>
            <a:off x="67437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56" name="Rectangle 29"/>
          <p:cNvSpPr>
            <a:spLocks noChangeArrowheads="1"/>
          </p:cNvSpPr>
          <p:nvPr/>
        </p:nvSpPr>
        <p:spPr bwMode="auto">
          <a:xfrm>
            <a:off x="76755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57" name="Rectangle 30"/>
          <p:cNvSpPr>
            <a:spLocks noChangeArrowheads="1"/>
          </p:cNvSpPr>
          <p:nvPr/>
        </p:nvSpPr>
        <p:spPr bwMode="auto">
          <a:xfrm>
            <a:off x="77057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58" name="Rectangle 32"/>
          <p:cNvSpPr>
            <a:spLocks noChangeArrowheads="1"/>
          </p:cNvSpPr>
          <p:nvPr/>
        </p:nvSpPr>
        <p:spPr bwMode="auto">
          <a:xfrm>
            <a:off x="76755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59" name="Line 1151"/>
          <p:cNvSpPr>
            <a:spLocks noChangeShapeType="1"/>
          </p:cNvSpPr>
          <p:nvPr/>
        </p:nvSpPr>
        <p:spPr bwMode="auto">
          <a:xfrm flipV="1">
            <a:off x="609600" y="5059363"/>
            <a:ext cx="7924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60" name="Line 1152"/>
          <p:cNvSpPr>
            <a:spLocks noChangeShapeType="1"/>
          </p:cNvSpPr>
          <p:nvPr/>
        </p:nvSpPr>
        <p:spPr bwMode="auto">
          <a:xfrm>
            <a:off x="2667000" y="4052888"/>
            <a:ext cx="510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61" name="Line 21"/>
          <p:cNvSpPr>
            <a:spLocks noChangeShapeType="1"/>
          </p:cNvSpPr>
          <p:nvPr/>
        </p:nvSpPr>
        <p:spPr bwMode="auto">
          <a:xfrm>
            <a:off x="609600" y="5059363"/>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0562" name="Rectangle 26"/>
          <p:cNvSpPr>
            <a:spLocks noChangeArrowheads="1"/>
          </p:cNvSpPr>
          <p:nvPr/>
        </p:nvSpPr>
        <p:spPr bwMode="auto">
          <a:xfrm>
            <a:off x="228600" y="5232400"/>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0563" name="Rectangle 27"/>
          <p:cNvSpPr>
            <a:spLocks noChangeArrowheads="1"/>
          </p:cNvSpPr>
          <p:nvPr/>
        </p:nvSpPr>
        <p:spPr bwMode="auto">
          <a:xfrm>
            <a:off x="254000" y="5294313"/>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0564" name="Rectangle 28"/>
          <p:cNvSpPr>
            <a:spLocks noChangeArrowheads="1"/>
          </p:cNvSpPr>
          <p:nvPr/>
        </p:nvSpPr>
        <p:spPr bwMode="auto">
          <a:xfrm>
            <a:off x="228600" y="5232400"/>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68" name="Oval 167"/>
          <p:cNvSpPr>
            <a:spLocks noChangeArrowheads="1"/>
          </p:cNvSpPr>
          <p:nvPr/>
        </p:nvSpPr>
        <p:spPr bwMode="auto">
          <a:xfrm>
            <a:off x="1835150" y="4010025"/>
            <a:ext cx="6699250" cy="1065213"/>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2371972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fill="hold"/>
                                        <p:tgtEl>
                                          <p:spTgt spid="168"/>
                                        </p:tgtEl>
                                        <p:attrNameLst>
                                          <p:attrName>ppt_x</p:attrName>
                                        </p:attrNameLst>
                                      </p:cBhvr>
                                      <p:tavLst>
                                        <p:tav tm="0">
                                          <p:val>
                                            <p:strVal val="#ppt_x"/>
                                          </p:val>
                                        </p:tav>
                                        <p:tav tm="100000">
                                          <p:val>
                                            <p:strVal val="#ppt_x"/>
                                          </p:val>
                                        </p:tav>
                                      </p:tavLst>
                                    </p:anim>
                                    <p:anim calcmode="lin" valueType="num">
                                      <p:cBhvr additive="base">
                                        <p:cTn id="8"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fr-CH" smtClean="0"/>
              <a:t>IPC layout: SUBCLASS</a:t>
            </a:r>
            <a:endParaRPr lang="en-US" smtClean="0"/>
          </a:p>
        </p:txBody>
      </p:sp>
      <p:sp>
        <p:nvSpPr>
          <p:cNvPr id="3" name="Content Placeholder 2"/>
          <p:cNvSpPr>
            <a:spLocks noGrp="1"/>
          </p:cNvSpPr>
          <p:nvPr>
            <p:ph idx="1"/>
          </p:nvPr>
        </p:nvSpPr>
        <p:spPr/>
        <p:txBody>
          <a:bodyPr/>
          <a:lstStyle/>
          <a:p>
            <a:pPr eaLnBrk="1" hangingPunct="1">
              <a:defRPr/>
            </a:pPr>
            <a:r>
              <a:rPr lang="en-US" dirty="0" smtClean="0"/>
              <a:t>Subclass = 3rd hierarchical level</a:t>
            </a:r>
          </a:p>
          <a:p>
            <a:pPr marL="0" indent="0" eaLnBrk="1" hangingPunct="1">
              <a:buFontTx/>
              <a:buNone/>
              <a:defRPr/>
            </a:pPr>
            <a:endParaRPr lang="en-US" dirty="0" smtClean="0"/>
          </a:p>
          <a:p>
            <a:pPr eaLnBrk="1" hangingPunct="1">
              <a:defRPr/>
            </a:pPr>
            <a:r>
              <a:rPr lang="en-US" dirty="0" smtClean="0"/>
              <a:t>Subclass symbol: capital letter</a:t>
            </a:r>
          </a:p>
          <a:p>
            <a:pPr eaLnBrk="1" hangingPunct="1">
              <a:defRPr/>
            </a:pPr>
            <a:r>
              <a:rPr lang="en-US" dirty="0" smtClean="0"/>
              <a:t>Subclass title: indicates content of </a:t>
            </a:r>
            <a:r>
              <a:rPr lang="en-US" dirty="0" err="1" smtClean="0"/>
              <a:t>subsclass</a:t>
            </a:r>
            <a:endParaRPr lang="en-US" dirty="0" smtClean="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213"/>
            <a:ext cx="9271000"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Oval 3"/>
          <p:cNvSpPr>
            <a:spLocks noChangeArrowheads="1"/>
          </p:cNvSpPr>
          <p:nvPr/>
        </p:nvSpPr>
        <p:spPr bwMode="auto">
          <a:xfrm>
            <a:off x="1835150" y="2492375"/>
            <a:ext cx="360363" cy="27368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
        <p:nvSpPr>
          <p:cNvPr id="6" name="Rectangle 5"/>
          <p:cNvSpPr>
            <a:spLocks noChangeArrowheads="1"/>
          </p:cNvSpPr>
          <p:nvPr/>
        </p:nvSpPr>
        <p:spPr bwMode="auto">
          <a:xfrm>
            <a:off x="1886926" y="2808807"/>
            <a:ext cx="132436" cy="183048"/>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endParaRPr lang="en-US" sz="2400">
              <a:solidFill>
                <a:srgbClr val="000000"/>
              </a:solidFill>
            </a:endParaRPr>
          </a:p>
        </p:txBody>
      </p:sp>
      <p:sp>
        <p:nvSpPr>
          <p:cNvPr id="7" name="Rectangle 6"/>
          <p:cNvSpPr>
            <a:spLocks noChangeArrowheads="1"/>
          </p:cNvSpPr>
          <p:nvPr/>
        </p:nvSpPr>
        <p:spPr bwMode="auto">
          <a:xfrm>
            <a:off x="2590800" y="2834158"/>
            <a:ext cx="6096000" cy="315393"/>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530821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fr-CH" smtClean="0"/>
              <a:t>Tree type hierarchical structure</a:t>
            </a:r>
            <a:endParaRPr lang="en-US" smtClean="0"/>
          </a:p>
        </p:txBody>
      </p:sp>
      <p:sp>
        <p:nvSpPr>
          <p:cNvPr id="22531" name="Line 2"/>
          <p:cNvSpPr>
            <a:spLocks noChangeShapeType="1"/>
          </p:cNvSpPr>
          <p:nvPr/>
        </p:nvSpPr>
        <p:spPr bwMode="auto">
          <a:xfrm>
            <a:off x="5273675" y="2944813"/>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32" name="Line 3"/>
          <p:cNvSpPr>
            <a:spLocks noChangeShapeType="1"/>
          </p:cNvSpPr>
          <p:nvPr/>
        </p:nvSpPr>
        <p:spPr bwMode="auto">
          <a:xfrm>
            <a:off x="3986213" y="31178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33" name="Line 4"/>
          <p:cNvSpPr>
            <a:spLocks noChangeShapeType="1"/>
          </p:cNvSpPr>
          <p:nvPr/>
        </p:nvSpPr>
        <p:spPr bwMode="auto">
          <a:xfrm>
            <a:off x="5273675" y="311785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34" name="Line 5"/>
          <p:cNvSpPr>
            <a:spLocks noChangeShapeType="1"/>
          </p:cNvSpPr>
          <p:nvPr/>
        </p:nvSpPr>
        <p:spPr bwMode="auto">
          <a:xfrm>
            <a:off x="6559550" y="3117850"/>
            <a:ext cx="1588"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35" name="Line 6"/>
          <p:cNvSpPr>
            <a:spLocks noChangeShapeType="1"/>
          </p:cNvSpPr>
          <p:nvPr/>
        </p:nvSpPr>
        <p:spPr bwMode="auto">
          <a:xfrm>
            <a:off x="3959225" y="3117850"/>
            <a:ext cx="1287463"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36" name="Line 7"/>
          <p:cNvSpPr>
            <a:spLocks noChangeShapeType="1"/>
          </p:cNvSpPr>
          <p:nvPr/>
        </p:nvSpPr>
        <p:spPr bwMode="auto">
          <a:xfrm>
            <a:off x="5273675" y="3117850"/>
            <a:ext cx="1285875"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37" name="Rectangle 8"/>
          <p:cNvSpPr>
            <a:spLocks noChangeArrowheads="1"/>
          </p:cNvSpPr>
          <p:nvPr/>
        </p:nvSpPr>
        <p:spPr bwMode="auto">
          <a:xfrm>
            <a:off x="3429000"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38" name="Rectangle 9"/>
          <p:cNvSpPr>
            <a:spLocks noChangeArrowheads="1"/>
          </p:cNvSpPr>
          <p:nvPr/>
        </p:nvSpPr>
        <p:spPr bwMode="auto">
          <a:xfrm>
            <a:off x="36258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39" name="Rectangle 10"/>
          <p:cNvSpPr>
            <a:spLocks noChangeArrowheads="1"/>
          </p:cNvSpPr>
          <p:nvPr/>
        </p:nvSpPr>
        <p:spPr bwMode="auto">
          <a:xfrm>
            <a:off x="3429000"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40" name="Line 11"/>
          <p:cNvSpPr>
            <a:spLocks noChangeShapeType="1"/>
          </p:cNvSpPr>
          <p:nvPr/>
        </p:nvSpPr>
        <p:spPr bwMode="auto">
          <a:xfrm>
            <a:off x="5273675" y="3922713"/>
            <a:ext cx="0" cy="1746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41" name="Line 12"/>
          <p:cNvSpPr>
            <a:spLocks noChangeShapeType="1"/>
          </p:cNvSpPr>
          <p:nvPr/>
        </p:nvSpPr>
        <p:spPr bwMode="auto">
          <a:xfrm>
            <a:off x="3986213" y="40973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42" name="Line 13"/>
          <p:cNvSpPr>
            <a:spLocks noChangeShapeType="1"/>
          </p:cNvSpPr>
          <p:nvPr/>
        </p:nvSpPr>
        <p:spPr bwMode="auto">
          <a:xfrm>
            <a:off x="5273675" y="40973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43" name="Line 14"/>
          <p:cNvSpPr>
            <a:spLocks noChangeShapeType="1"/>
          </p:cNvSpPr>
          <p:nvPr/>
        </p:nvSpPr>
        <p:spPr bwMode="auto">
          <a:xfrm>
            <a:off x="6559550" y="40973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44" name="Rectangle 17"/>
          <p:cNvSpPr>
            <a:spLocks noChangeArrowheads="1"/>
          </p:cNvSpPr>
          <p:nvPr/>
        </p:nvSpPr>
        <p:spPr bwMode="auto">
          <a:xfrm>
            <a:off x="3429000" y="426402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45" name="Rectangle 18"/>
          <p:cNvSpPr>
            <a:spLocks noChangeArrowheads="1"/>
          </p:cNvSpPr>
          <p:nvPr/>
        </p:nvSpPr>
        <p:spPr bwMode="auto">
          <a:xfrm>
            <a:off x="3492500" y="4330700"/>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46" name="Rectangle 19"/>
          <p:cNvSpPr>
            <a:spLocks noChangeArrowheads="1"/>
          </p:cNvSpPr>
          <p:nvPr/>
        </p:nvSpPr>
        <p:spPr bwMode="auto">
          <a:xfrm>
            <a:off x="3429000"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47" name="Line 20"/>
          <p:cNvSpPr>
            <a:spLocks noChangeShapeType="1"/>
          </p:cNvSpPr>
          <p:nvPr/>
        </p:nvSpPr>
        <p:spPr bwMode="auto">
          <a:xfrm>
            <a:off x="5273675" y="490220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48" name="Line 21"/>
          <p:cNvSpPr>
            <a:spLocks noChangeShapeType="1"/>
          </p:cNvSpPr>
          <p:nvPr/>
        </p:nvSpPr>
        <p:spPr bwMode="auto">
          <a:xfrm>
            <a:off x="4340225"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49" name="Line 22"/>
          <p:cNvSpPr>
            <a:spLocks noChangeShapeType="1"/>
          </p:cNvSpPr>
          <p:nvPr/>
        </p:nvSpPr>
        <p:spPr bwMode="auto">
          <a:xfrm>
            <a:off x="5273675"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50" name="Line 23"/>
          <p:cNvSpPr>
            <a:spLocks noChangeShapeType="1"/>
          </p:cNvSpPr>
          <p:nvPr/>
        </p:nvSpPr>
        <p:spPr bwMode="auto">
          <a:xfrm>
            <a:off x="6205538"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51" name="Rectangle 26"/>
          <p:cNvSpPr>
            <a:spLocks noChangeArrowheads="1"/>
          </p:cNvSpPr>
          <p:nvPr/>
        </p:nvSpPr>
        <p:spPr bwMode="auto">
          <a:xfrm>
            <a:off x="3959225"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52" name="Rectangle 27"/>
          <p:cNvSpPr>
            <a:spLocks noChangeArrowheads="1"/>
          </p:cNvSpPr>
          <p:nvPr/>
        </p:nvSpPr>
        <p:spPr bwMode="auto">
          <a:xfrm>
            <a:off x="39846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53" name="Rectangle 28"/>
          <p:cNvSpPr>
            <a:spLocks noChangeArrowheads="1"/>
          </p:cNvSpPr>
          <p:nvPr/>
        </p:nvSpPr>
        <p:spPr bwMode="auto">
          <a:xfrm>
            <a:off x="3959225"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54" name="Rectangle 29"/>
          <p:cNvSpPr>
            <a:spLocks noChangeArrowheads="1"/>
          </p:cNvSpPr>
          <p:nvPr/>
        </p:nvSpPr>
        <p:spPr bwMode="auto">
          <a:xfrm>
            <a:off x="4891088"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55" name="Rectangle 30"/>
          <p:cNvSpPr>
            <a:spLocks noChangeArrowheads="1"/>
          </p:cNvSpPr>
          <p:nvPr/>
        </p:nvSpPr>
        <p:spPr bwMode="auto">
          <a:xfrm>
            <a:off x="49212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56" name="Rectangle 31"/>
          <p:cNvSpPr>
            <a:spLocks noChangeArrowheads="1"/>
          </p:cNvSpPr>
          <p:nvPr/>
        </p:nvSpPr>
        <p:spPr bwMode="auto">
          <a:xfrm>
            <a:off x="4953000" y="5881688"/>
            <a:ext cx="620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70,000</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57" name="Rectangle 32"/>
          <p:cNvSpPr>
            <a:spLocks noChangeArrowheads="1"/>
          </p:cNvSpPr>
          <p:nvPr/>
        </p:nvSpPr>
        <p:spPr bwMode="auto">
          <a:xfrm>
            <a:off x="4891088"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58" name="Rectangle 33"/>
          <p:cNvSpPr>
            <a:spLocks noChangeArrowheads="1"/>
          </p:cNvSpPr>
          <p:nvPr/>
        </p:nvSpPr>
        <p:spPr bwMode="auto">
          <a:xfrm>
            <a:off x="5822950"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59" name="Rectangle 34"/>
          <p:cNvSpPr>
            <a:spLocks noChangeArrowheads="1"/>
          </p:cNvSpPr>
          <p:nvPr/>
        </p:nvSpPr>
        <p:spPr bwMode="auto">
          <a:xfrm>
            <a:off x="585787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60" name="Rectangle 35"/>
          <p:cNvSpPr>
            <a:spLocks noChangeArrowheads="1"/>
          </p:cNvSpPr>
          <p:nvPr/>
        </p:nvSpPr>
        <p:spPr bwMode="auto">
          <a:xfrm>
            <a:off x="5822950"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61" name="Rectangle 36"/>
          <p:cNvSpPr>
            <a:spLocks noChangeArrowheads="1"/>
          </p:cNvSpPr>
          <p:nvPr/>
        </p:nvSpPr>
        <p:spPr bwMode="auto">
          <a:xfrm>
            <a:off x="4716463"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62" name="Rectangle 37"/>
          <p:cNvSpPr>
            <a:spLocks noChangeArrowheads="1"/>
          </p:cNvSpPr>
          <p:nvPr/>
        </p:nvSpPr>
        <p:spPr bwMode="auto">
          <a:xfrm>
            <a:off x="47990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63" name="Rectangle 38"/>
          <p:cNvSpPr>
            <a:spLocks noChangeArrowheads="1"/>
          </p:cNvSpPr>
          <p:nvPr/>
        </p:nvSpPr>
        <p:spPr bwMode="auto">
          <a:xfrm>
            <a:off x="5113338" y="4579938"/>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6</a:t>
            </a:r>
            <a:r>
              <a:rPr lang="en-US" altLang="ja-JP" sz="1600">
                <a:solidFill>
                  <a:srgbClr val="000000"/>
                </a:solidFill>
                <a:latin typeface="Arial Unicode MS" pitchFamily="34" charset="-128"/>
                <a:ea typeface="Arial Unicode MS" pitchFamily="34" charset="-128"/>
                <a:cs typeface="Arial Unicode MS" pitchFamily="34" charset="-128"/>
              </a:rPr>
              <a:t>40</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64" name="Rectangle 39"/>
          <p:cNvSpPr>
            <a:spLocks noChangeArrowheads="1"/>
          </p:cNvSpPr>
          <p:nvPr/>
        </p:nvSpPr>
        <p:spPr bwMode="auto">
          <a:xfrm>
            <a:off x="4716463"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65" name="Rectangle 40"/>
          <p:cNvSpPr>
            <a:spLocks noChangeArrowheads="1"/>
          </p:cNvSpPr>
          <p:nvPr/>
        </p:nvSpPr>
        <p:spPr bwMode="auto">
          <a:xfrm>
            <a:off x="6003925" y="4270375"/>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66" name="Rectangle 41"/>
          <p:cNvSpPr>
            <a:spLocks noChangeArrowheads="1"/>
          </p:cNvSpPr>
          <p:nvPr/>
        </p:nvSpPr>
        <p:spPr bwMode="auto">
          <a:xfrm>
            <a:off x="60182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67" name="Rectangle 42"/>
          <p:cNvSpPr>
            <a:spLocks noChangeArrowheads="1"/>
          </p:cNvSpPr>
          <p:nvPr/>
        </p:nvSpPr>
        <p:spPr bwMode="auto">
          <a:xfrm>
            <a:off x="6003925" y="4270375"/>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68" name="Rectangle 43"/>
          <p:cNvSpPr>
            <a:spLocks noChangeArrowheads="1"/>
          </p:cNvSpPr>
          <p:nvPr/>
        </p:nvSpPr>
        <p:spPr bwMode="auto">
          <a:xfrm>
            <a:off x="4716463"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69" name="Rectangle 44"/>
          <p:cNvSpPr>
            <a:spLocks noChangeArrowheads="1"/>
          </p:cNvSpPr>
          <p:nvPr/>
        </p:nvSpPr>
        <p:spPr bwMode="auto">
          <a:xfrm>
            <a:off x="49212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70" name="Rectangle 45"/>
          <p:cNvSpPr>
            <a:spLocks noChangeArrowheads="1"/>
          </p:cNvSpPr>
          <p:nvPr/>
        </p:nvSpPr>
        <p:spPr bwMode="auto">
          <a:xfrm>
            <a:off x="5113338" y="3600450"/>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129</a:t>
            </a:r>
            <a:endParaRPr lang="ja-JP" altLang="en-US" sz="2400">
              <a:solidFill>
                <a:srgbClr val="000000"/>
              </a:solidFill>
              <a:latin typeface="Arial Unicode MS" pitchFamily="34" charset="-128"/>
              <a:ea typeface="Arial Unicode MS" pitchFamily="34" charset="-128"/>
              <a:cs typeface="Arial Unicode MS" pitchFamily="34" charset="-128"/>
            </a:endParaRPr>
          </a:p>
        </p:txBody>
      </p:sp>
      <p:sp>
        <p:nvSpPr>
          <p:cNvPr id="22571" name="Rectangle 46"/>
          <p:cNvSpPr>
            <a:spLocks noChangeArrowheads="1"/>
          </p:cNvSpPr>
          <p:nvPr/>
        </p:nvSpPr>
        <p:spPr bwMode="auto">
          <a:xfrm>
            <a:off x="4716463"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72" name="Rectangle 47"/>
          <p:cNvSpPr>
            <a:spLocks noChangeArrowheads="1"/>
          </p:cNvSpPr>
          <p:nvPr/>
        </p:nvSpPr>
        <p:spPr bwMode="auto">
          <a:xfrm>
            <a:off x="6003925" y="3290888"/>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73" name="Rectangle 48"/>
          <p:cNvSpPr>
            <a:spLocks noChangeArrowheads="1"/>
          </p:cNvSpPr>
          <p:nvPr/>
        </p:nvSpPr>
        <p:spPr bwMode="auto">
          <a:xfrm>
            <a:off x="6145213"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74" name="Rectangle 49"/>
          <p:cNvSpPr>
            <a:spLocks noChangeArrowheads="1"/>
          </p:cNvSpPr>
          <p:nvPr/>
        </p:nvSpPr>
        <p:spPr bwMode="auto">
          <a:xfrm>
            <a:off x="6003925" y="3290888"/>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75" name="Rectangle 50"/>
          <p:cNvSpPr>
            <a:spLocks noChangeArrowheads="1"/>
          </p:cNvSpPr>
          <p:nvPr/>
        </p:nvSpPr>
        <p:spPr bwMode="auto">
          <a:xfrm>
            <a:off x="4716463" y="2311400"/>
            <a:ext cx="11207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76" name="Rectangle 51"/>
          <p:cNvSpPr>
            <a:spLocks noChangeArrowheads="1"/>
          </p:cNvSpPr>
          <p:nvPr/>
        </p:nvSpPr>
        <p:spPr bwMode="auto">
          <a:xfrm>
            <a:off x="4849813" y="2371725"/>
            <a:ext cx="777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Sections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77" name="Rectangle 52"/>
          <p:cNvSpPr>
            <a:spLocks noChangeArrowheads="1"/>
          </p:cNvSpPr>
          <p:nvPr/>
        </p:nvSpPr>
        <p:spPr bwMode="auto">
          <a:xfrm>
            <a:off x="5216525" y="26209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8</a:t>
            </a:r>
            <a:endParaRPr lang="ja-JP" altLang="en-US" sz="2400">
              <a:solidFill>
                <a:srgbClr val="000000"/>
              </a:solidFill>
              <a:latin typeface="Arial Unicode MS" pitchFamily="34" charset="-128"/>
              <a:ea typeface="Arial Unicode MS" pitchFamily="34" charset="-128"/>
              <a:cs typeface="Arial Unicode MS" pitchFamily="34" charset="-128"/>
            </a:endParaRPr>
          </a:p>
        </p:txBody>
      </p:sp>
      <p:sp>
        <p:nvSpPr>
          <p:cNvPr id="22578" name="Rectangle 53"/>
          <p:cNvSpPr>
            <a:spLocks noChangeArrowheads="1"/>
          </p:cNvSpPr>
          <p:nvPr/>
        </p:nvSpPr>
        <p:spPr bwMode="auto">
          <a:xfrm>
            <a:off x="4716463" y="2311400"/>
            <a:ext cx="11207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79" name="Rectangle 40"/>
          <p:cNvSpPr>
            <a:spLocks noChangeArrowheads="1"/>
          </p:cNvSpPr>
          <p:nvPr/>
        </p:nvSpPr>
        <p:spPr bwMode="auto">
          <a:xfrm>
            <a:off x="7262813" y="4259263"/>
            <a:ext cx="1119187"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80" name="Rectangle 41"/>
          <p:cNvSpPr>
            <a:spLocks noChangeArrowheads="1"/>
          </p:cNvSpPr>
          <p:nvPr/>
        </p:nvSpPr>
        <p:spPr bwMode="auto">
          <a:xfrm>
            <a:off x="7277100" y="4319588"/>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81" name="Rectangle 42"/>
          <p:cNvSpPr>
            <a:spLocks noChangeArrowheads="1"/>
          </p:cNvSpPr>
          <p:nvPr/>
        </p:nvSpPr>
        <p:spPr bwMode="auto">
          <a:xfrm>
            <a:off x="7262813" y="4259263"/>
            <a:ext cx="1119187"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82" name="Line 14"/>
          <p:cNvSpPr>
            <a:spLocks noChangeShapeType="1"/>
          </p:cNvSpPr>
          <p:nvPr/>
        </p:nvSpPr>
        <p:spPr bwMode="auto">
          <a:xfrm>
            <a:off x="7770813" y="41084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83" name="Line 12"/>
          <p:cNvSpPr>
            <a:spLocks noChangeShapeType="1"/>
          </p:cNvSpPr>
          <p:nvPr/>
        </p:nvSpPr>
        <p:spPr bwMode="auto">
          <a:xfrm>
            <a:off x="2690813" y="4086225"/>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84" name="Rectangle 17"/>
          <p:cNvSpPr>
            <a:spLocks noChangeArrowheads="1"/>
          </p:cNvSpPr>
          <p:nvPr/>
        </p:nvSpPr>
        <p:spPr bwMode="auto">
          <a:xfrm>
            <a:off x="2133600" y="42814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85" name="Rectangle 18"/>
          <p:cNvSpPr>
            <a:spLocks noChangeArrowheads="1"/>
          </p:cNvSpPr>
          <p:nvPr/>
        </p:nvSpPr>
        <p:spPr bwMode="auto">
          <a:xfrm>
            <a:off x="2197100" y="4341813"/>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86" name="Rectangle 19"/>
          <p:cNvSpPr>
            <a:spLocks noChangeArrowheads="1"/>
          </p:cNvSpPr>
          <p:nvPr/>
        </p:nvSpPr>
        <p:spPr bwMode="auto">
          <a:xfrm>
            <a:off x="2133600" y="42814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87" name="Line 21"/>
          <p:cNvSpPr>
            <a:spLocks noChangeShapeType="1"/>
          </p:cNvSpPr>
          <p:nvPr/>
        </p:nvSpPr>
        <p:spPr bwMode="auto">
          <a:xfrm>
            <a:off x="15240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88" name="Line 22"/>
          <p:cNvSpPr>
            <a:spLocks noChangeShapeType="1"/>
          </p:cNvSpPr>
          <p:nvPr/>
        </p:nvSpPr>
        <p:spPr bwMode="auto">
          <a:xfrm>
            <a:off x="24574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89" name="Line 23"/>
          <p:cNvSpPr>
            <a:spLocks noChangeShapeType="1"/>
          </p:cNvSpPr>
          <p:nvPr/>
        </p:nvSpPr>
        <p:spPr bwMode="auto">
          <a:xfrm>
            <a:off x="3389313"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590" name="Rectangle 26"/>
          <p:cNvSpPr>
            <a:spLocks noChangeArrowheads="1"/>
          </p:cNvSpPr>
          <p:nvPr/>
        </p:nvSpPr>
        <p:spPr bwMode="auto">
          <a:xfrm>
            <a:off x="11430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91" name="Rectangle 27"/>
          <p:cNvSpPr>
            <a:spLocks noChangeArrowheads="1"/>
          </p:cNvSpPr>
          <p:nvPr/>
        </p:nvSpPr>
        <p:spPr bwMode="auto">
          <a:xfrm>
            <a:off x="11684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92" name="Rectangle 28"/>
          <p:cNvSpPr>
            <a:spLocks noChangeArrowheads="1"/>
          </p:cNvSpPr>
          <p:nvPr/>
        </p:nvSpPr>
        <p:spPr bwMode="auto">
          <a:xfrm>
            <a:off x="11430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93" name="Rectangle 29"/>
          <p:cNvSpPr>
            <a:spLocks noChangeArrowheads="1"/>
          </p:cNvSpPr>
          <p:nvPr/>
        </p:nvSpPr>
        <p:spPr bwMode="auto">
          <a:xfrm>
            <a:off x="20748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94" name="Rectangle 30"/>
          <p:cNvSpPr>
            <a:spLocks noChangeArrowheads="1"/>
          </p:cNvSpPr>
          <p:nvPr/>
        </p:nvSpPr>
        <p:spPr bwMode="auto">
          <a:xfrm>
            <a:off x="21050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95" name="Rectangle 32"/>
          <p:cNvSpPr>
            <a:spLocks noChangeArrowheads="1"/>
          </p:cNvSpPr>
          <p:nvPr/>
        </p:nvSpPr>
        <p:spPr bwMode="auto">
          <a:xfrm>
            <a:off x="20748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96" name="Rectangle 33"/>
          <p:cNvSpPr>
            <a:spLocks noChangeArrowheads="1"/>
          </p:cNvSpPr>
          <p:nvPr/>
        </p:nvSpPr>
        <p:spPr bwMode="auto">
          <a:xfrm>
            <a:off x="3006725"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97" name="Rectangle 34"/>
          <p:cNvSpPr>
            <a:spLocks noChangeArrowheads="1"/>
          </p:cNvSpPr>
          <p:nvPr/>
        </p:nvSpPr>
        <p:spPr bwMode="auto">
          <a:xfrm>
            <a:off x="30416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598" name="Rectangle 35"/>
          <p:cNvSpPr>
            <a:spLocks noChangeArrowheads="1"/>
          </p:cNvSpPr>
          <p:nvPr/>
        </p:nvSpPr>
        <p:spPr bwMode="auto">
          <a:xfrm>
            <a:off x="3006725"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599" name="Line 21"/>
          <p:cNvSpPr>
            <a:spLocks noChangeShapeType="1"/>
          </p:cNvSpPr>
          <p:nvPr/>
        </p:nvSpPr>
        <p:spPr bwMode="auto">
          <a:xfrm>
            <a:off x="71247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600" name="Line 22"/>
          <p:cNvSpPr>
            <a:spLocks noChangeShapeType="1"/>
          </p:cNvSpPr>
          <p:nvPr/>
        </p:nvSpPr>
        <p:spPr bwMode="auto">
          <a:xfrm>
            <a:off x="80581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601" name="Rectangle 26"/>
          <p:cNvSpPr>
            <a:spLocks noChangeArrowheads="1"/>
          </p:cNvSpPr>
          <p:nvPr/>
        </p:nvSpPr>
        <p:spPr bwMode="auto">
          <a:xfrm>
            <a:off x="67437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602" name="Rectangle 27"/>
          <p:cNvSpPr>
            <a:spLocks noChangeArrowheads="1"/>
          </p:cNvSpPr>
          <p:nvPr/>
        </p:nvSpPr>
        <p:spPr bwMode="auto">
          <a:xfrm>
            <a:off x="67691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603" name="Rectangle 28"/>
          <p:cNvSpPr>
            <a:spLocks noChangeArrowheads="1"/>
          </p:cNvSpPr>
          <p:nvPr/>
        </p:nvSpPr>
        <p:spPr bwMode="auto">
          <a:xfrm>
            <a:off x="67437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604" name="Rectangle 29"/>
          <p:cNvSpPr>
            <a:spLocks noChangeArrowheads="1"/>
          </p:cNvSpPr>
          <p:nvPr/>
        </p:nvSpPr>
        <p:spPr bwMode="auto">
          <a:xfrm>
            <a:off x="76755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605" name="Rectangle 30"/>
          <p:cNvSpPr>
            <a:spLocks noChangeArrowheads="1"/>
          </p:cNvSpPr>
          <p:nvPr/>
        </p:nvSpPr>
        <p:spPr bwMode="auto">
          <a:xfrm>
            <a:off x="77057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606" name="Rectangle 32"/>
          <p:cNvSpPr>
            <a:spLocks noChangeArrowheads="1"/>
          </p:cNvSpPr>
          <p:nvPr/>
        </p:nvSpPr>
        <p:spPr bwMode="auto">
          <a:xfrm>
            <a:off x="76755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607" name="Line 1151"/>
          <p:cNvSpPr>
            <a:spLocks noChangeShapeType="1"/>
          </p:cNvSpPr>
          <p:nvPr/>
        </p:nvSpPr>
        <p:spPr bwMode="auto">
          <a:xfrm flipV="1">
            <a:off x="458788" y="5032375"/>
            <a:ext cx="7924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608" name="Line 1152"/>
          <p:cNvSpPr>
            <a:spLocks noChangeShapeType="1"/>
          </p:cNvSpPr>
          <p:nvPr/>
        </p:nvSpPr>
        <p:spPr bwMode="auto">
          <a:xfrm>
            <a:off x="2667000" y="4052888"/>
            <a:ext cx="510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609" name="Line 21"/>
          <p:cNvSpPr>
            <a:spLocks noChangeShapeType="1"/>
          </p:cNvSpPr>
          <p:nvPr/>
        </p:nvSpPr>
        <p:spPr bwMode="auto">
          <a:xfrm>
            <a:off x="609600" y="5059363"/>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22610" name="Rectangle 26"/>
          <p:cNvSpPr>
            <a:spLocks noChangeArrowheads="1"/>
          </p:cNvSpPr>
          <p:nvPr/>
        </p:nvSpPr>
        <p:spPr bwMode="auto">
          <a:xfrm>
            <a:off x="228600" y="5232400"/>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22611" name="Rectangle 27"/>
          <p:cNvSpPr>
            <a:spLocks noChangeArrowheads="1"/>
          </p:cNvSpPr>
          <p:nvPr/>
        </p:nvSpPr>
        <p:spPr bwMode="auto">
          <a:xfrm>
            <a:off x="254000" y="5294313"/>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22612" name="Rectangle 28"/>
          <p:cNvSpPr>
            <a:spLocks noChangeArrowheads="1"/>
          </p:cNvSpPr>
          <p:nvPr/>
        </p:nvSpPr>
        <p:spPr bwMode="auto">
          <a:xfrm>
            <a:off x="228600" y="5232400"/>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68" name="Oval 167"/>
          <p:cNvSpPr>
            <a:spLocks noChangeArrowheads="1"/>
          </p:cNvSpPr>
          <p:nvPr/>
        </p:nvSpPr>
        <p:spPr bwMode="auto">
          <a:xfrm>
            <a:off x="-6350" y="5043488"/>
            <a:ext cx="8650288" cy="1087437"/>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3997872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fill="hold"/>
                                        <p:tgtEl>
                                          <p:spTgt spid="168"/>
                                        </p:tgtEl>
                                        <p:attrNameLst>
                                          <p:attrName>ppt_x</p:attrName>
                                        </p:attrNameLst>
                                      </p:cBhvr>
                                      <p:tavLst>
                                        <p:tav tm="0">
                                          <p:val>
                                            <p:strVal val="#ppt_x"/>
                                          </p:val>
                                        </p:tav>
                                        <p:tav tm="100000">
                                          <p:val>
                                            <p:strVal val="#ppt_x"/>
                                          </p:val>
                                        </p:tav>
                                      </p:tavLst>
                                    </p:anim>
                                    <p:anim calcmode="lin" valueType="num">
                                      <p:cBhvr additive="base">
                                        <p:cTn id="8"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0"/>
          </p:nvPr>
        </p:nvSpPr>
        <p:spPr>
          <a:xfrm>
            <a:off x="6553200" y="6245225"/>
            <a:ext cx="2133600" cy="476250"/>
          </a:xfrm>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111DD55A-77EF-497D-A563-4C9F3619045C}" type="slidenum">
              <a:rPr lang="ja-JP" altLang="en-US" sz="1400" smtClean="0">
                <a:solidFill>
                  <a:srgbClr val="000000"/>
                </a:solidFill>
                <a:ea typeface="ＭＳ Ｐゴシック" pitchFamily="34" charset="-128"/>
              </a:rPr>
              <a:pPr eaLnBrk="1" hangingPunct="1"/>
              <a:t>17</a:t>
            </a:fld>
            <a:endParaRPr lang="en-US" altLang="ja-JP" sz="1400" smtClean="0">
              <a:solidFill>
                <a:srgbClr val="000000"/>
              </a:solidFill>
              <a:ea typeface="ＭＳ Ｐゴシック" pitchFamily="34" charset="-128"/>
            </a:endParaRPr>
          </a:p>
        </p:txBody>
      </p:sp>
      <p:sp>
        <p:nvSpPr>
          <p:cNvPr id="23555" name="Rectangle 17"/>
          <p:cNvSpPr>
            <a:spLocks noGrp="1" noChangeArrowheads="1"/>
          </p:cNvSpPr>
          <p:nvPr>
            <p:ph type="title"/>
          </p:nvPr>
        </p:nvSpPr>
        <p:spPr/>
        <p:txBody>
          <a:bodyPr/>
          <a:lstStyle/>
          <a:p>
            <a:pPr eaLnBrk="1" hangingPunct="1"/>
            <a:r>
              <a:rPr lang="en-US" altLang="ja-JP" smtClean="0">
                <a:ea typeface="ＭＳ Ｐゴシック" pitchFamily="34" charset="-128"/>
              </a:rPr>
              <a:t>IPC group symbols</a:t>
            </a:r>
          </a:p>
        </p:txBody>
      </p:sp>
      <p:sp>
        <p:nvSpPr>
          <p:cNvPr id="23556" name="Rectangle 8"/>
          <p:cNvSpPr>
            <a:spLocks noChangeArrowheads="1"/>
          </p:cNvSpPr>
          <p:nvPr/>
        </p:nvSpPr>
        <p:spPr bwMode="auto">
          <a:xfrm>
            <a:off x="755650" y="2819400"/>
            <a:ext cx="74676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p>
            <a:pPr fontAlgn="base">
              <a:spcBef>
                <a:spcPct val="0"/>
              </a:spcBef>
              <a:spcAft>
                <a:spcPct val="0"/>
              </a:spcAft>
            </a:pPr>
            <a:r>
              <a:rPr lang="de-DE" sz="2400">
                <a:solidFill>
                  <a:srgbClr val="000000"/>
                </a:solidFill>
                <a:ea typeface="Arial Unicode MS" pitchFamily="34" charset="-128"/>
                <a:cs typeface="Arial Unicode MS" pitchFamily="34" charset="-128"/>
              </a:rPr>
              <a:t>A23G 9/00	........... </a:t>
            </a:r>
            <a:r>
              <a:rPr lang="de-DE" sz="2400">
                <a:solidFill>
                  <a:srgbClr val="FF0000"/>
                </a:solidFill>
                <a:ea typeface="Arial Unicode MS" pitchFamily="34" charset="-128"/>
                <a:cs typeface="Arial Unicode MS" pitchFamily="34" charset="-128"/>
              </a:rPr>
              <a:t>Main group</a:t>
            </a:r>
            <a:r>
              <a:rPr lang="de-DE" sz="2400">
                <a:solidFill>
                  <a:srgbClr val="000000"/>
                </a:solidFill>
                <a:ea typeface="Arial Unicode MS" pitchFamily="34" charset="-128"/>
                <a:cs typeface="Arial Unicode MS" pitchFamily="34" charset="-128"/>
              </a:rPr>
              <a:t>	xxx/</a:t>
            </a:r>
            <a:r>
              <a:rPr lang="de-DE" sz="2400">
                <a:solidFill>
                  <a:srgbClr val="FF0000"/>
                </a:solidFill>
                <a:ea typeface="Arial Unicode MS" pitchFamily="34" charset="-128"/>
                <a:cs typeface="Arial Unicode MS" pitchFamily="34" charset="-128"/>
              </a:rPr>
              <a:t>00</a:t>
            </a:r>
          </a:p>
          <a:p>
            <a:pPr fontAlgn="base">
              <a:spcBef>
                <a:spcPct val="0"/>
              </a:spcBef>
              <a:spcAft>
                <a:spcPct val="0"/>
              </a:spcAft>
            </a:pPr>
            <a:r>
              <a:rPr lang="de-DE" sz="2400">
                <a:solidFill>
                  <a:srgbClr val="000000"/>
                </a:solidFill>
                <a:ea typeface="Arial Unicode MS" pitchFamily="34" charset="-128"/>
                <a:cs typeface="Arial Unicode MS" pitchFamily="34" charset="-128"/>
              </a:rPr>
              <a:t>					xxx= 1 to 999</a:t>
            </a:r>
          </a:p>
          <a:p>
            <a:pPr fontAlgn="base">
              <a:spcBef>
                <a:spcPct val="0"/>
              </a:spcBef>
              <a:spcAft>
                <a:spcPct val="0"/>
              </a:spcAft>
            </a:pPr>
            <a:endParaRPr lang="de-DE" sz="2400">
              <a:solidFill>
                <a:srgbClr val="000000"/>
              </a:solidFill>
              <a:ea typeface="Arial Unicode MS" pitchFamily="34" charset="-128"/>
              <a:cs typeface="Arial Unicode MS" pitchFamily="34" charset="-128"/>
            </a:endParaRPr>
          </a:p>
          <a:p>
            <a:pPr fontAlgn="base">
              <a:spcBef>
                <a:spcPct val="0"/>
              </a:spcBef>
              <a:spcAft>
                <a:spcPct val="0"/>
              </a:spcAft>
            </a:pPr>
            <a:r>
              <a:rPr lang="de-DE" sz="2400">
                <a:solidFill>
                  <a:srgbClr val="000000"/>
                </a:solidFill>
                <a:ea typeface="Arial Unicode MS" pitchFamily="34" charset="-128"/>
                <a:cs typeface="Arial Unicode MS" pitchFamily="34" charset="-128"/>
              </a:rPr>
              <a:t>A23G 9/02	........... </a:t>
            </a:r>
            <a:r>
              <a:rPr lang="de-DE" sz="2400">
                <a:solidFill>
                  <a:srgbClr val="0000FF"/>
                </a:solidFill>
                <a:ea typeface="Arial Unicode MS" pitchFamily="34" charset="-128"/>
                <a:cs typeface="Arial Unicode MS" pitchFamily="34" charset="-128"/>
              </a:rPr>
              <a:t>Subgroup</a:t>
            </a:r>
            <a:r>
              <a:rPr lang="de-DE" sz="2400">
                <a:solidFill>
                  <a:srgbClr val="000000"/>
                </a:solidFill>
                <a:ea typeface="Arial Unicode MS" pitchFamily="34" charset="-128"/>
                <a:cs typeface="Arial Unicode MS" pitchFamily="34" charset="-128"/>
              </a:rPr>
              <a:t>	xxx/</a:t>
            </a:r>
            <a:r>
              <a:rPr lang="de-DE" sz="2400">
                <a:solidFill>
                  <a:srgbClr val="0000FF"/>
                </a:solidFill>
                <a:ea typeface="Arial Unicode MS" pitchFamily="34" charset="-128"/>
                <a:cs typeface="Arial Unicode MS" pitchFamily="34" charset="-128"/>
              </a:rPr>
              <a:t>yy</a:t>
            </a:r>
            <a:r>
              <a:rPr lang="de-DE" sz="2400">
                <a:solidFill>
                  <a:srgbClr val="000000"/>
                </a:solidFill>
                <a:ea typeface="Arial Unicode MS" pitchFamily="34" charset="-128"/>
                <a:cs typeface="Arial Unicode MS" pitchFamily="34" charset="-128"/>
              </a:rPr>
              <a:t>	   (</a:t>
            </a:r>
            <a:r>
              <a:rPr lang="de-DE" sz="2400">
                <a:solidFill>
                  <a:srgbClr val="0000FF"/>
                </a:solidFill>
                <a:ea typeface="Arial Unicode MS" pitchFamily="34" charset="-128"/>
                <a:cs typeface="Arial Unicode MS" pitchFamily="34" charset="-128"/>
              </a:rPr>
              <a:t>yy ≠ 00</a:t>
            </a:r>
            <a:r>
              <a:rPr lang="de-DE" sz="2400">
                <a:solidFill>
                  <a:srgbClr val="000000"/>
                </a:solidFill>
                <a:ea typeface="Arial Unicode MS" pitchFamily="34" charset="-128"/>
                <a:cs typeface="Arial Unicode MS" pitchFamily="34" charset="-128"/>
              </a:rPr>
              <a:t>)</a:t>
            </a:r>
          </a:p>
          <a:p>
            <a:pPr fontAlgn="base">
              <a:spcBef>
                <a:spcPct val="0"/>
              </a:spcBef>
              <a:spcAft>
                <a:spcPct val="0"/>
              </a:spcAft>
            </a:pPr>
            <a:r>
              <a:rPr lang="de-DE" sz="2400">
                <a:solidFill>
                  <a:srgbClr val="000000"/>
                </a:solidFill>
                <a:ea typeface="Arial Unicode MS" pitchFamily="34" charset="-128"/>
                <a:cs typeface="Arial Unicode MS" pitchFamily="34" charset="-128"/>
              </a:rPr>
              <a:t>					xxx/yyyyyy	</a:t>
            </a:r>
          </a:p>
          <a:p>
            <a:pPr fontAlgn="base">
              <a:spcBef>
                <a:spcPct val="0"/>
              </a:spcBef>
              <a:spcAft>
                <a:spcPct val="0"/>
              </a:spcAft>
            </a:pPr>
            <a:endParaRPr lang="de-DE" sz="2400">
              <a:solidFill>
                <a:srgbClr val="000000"/>
              </a:solidFill>
              <a:ea typeface="Arial Unicode MS" pitchFamily="34" charset="-128"/>
              <a:cs typeface="Arial Unicode MS" pitchFamily="34" charset="-128"/>
            </a:endParaRPr>
          </a:p>
        </p:txBody>
      </p:sp>
      <p:sp>
        <p:nvSpPr>
          <p:cNvPr id="23557" name="Text Box 14"/>
          <p:cNvSpPr txBox="1">
            <a:spLocks noChangeArrowheads="1"/>
          </p:cNvSpPr>
          <p:nvPr/>
        </p:nvSpPr>
        <p:spPr bwMode="auto">
          <a:xfrm>
            <a:off x="352425" y="1660525"/>
            <a:ext cx="84391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lvl1pPr eaLnBrk="0" hangingPunct="0">
              <a:tabLst>
                <a:tab pos="3492500" algn="l"/>
              </a:tabLst>
              <a:defRPr sz="2400">
                <a:solidFill>
                  <a:schemeClr val="tx1"/>
                </a:solidFill>
                <a:latin typeface="Arial" charset="0"/>
                <a:cs typeface="Arial" charset="0"/>
              </a:defRPr>
            </a:lvl1pPr>
            <a:lvl2pPr marL="742950" indent="-285750" eaLnBrk="0" hangingPunct="0">
              <a:tabLst>
                <a:tab pos="3492500" algn="l"/>
              </a:tabLst>
              <a:defRPr sz="2400">
                <a:solidFill>
                  <a:schemeClr val="tx1"/>
                </a:solidFill>
                <a:latin typeface="Arial" charset="0"/>
                <a:cs typeface="Arial" charset="0"/>
              </a:defRPr>
            </a:lvl2pPr>
            <a:lvl3pPr marL="1143000" indent="-228600" eaLnBrk="0" hangingPunct="0">
              <a:tabLst>
                <a:tab pos="3492500" algn="l"/>
              </a:tabLst>
              <a:defRPr sz="2400">
                <a:solidFill>
                  <a:schemeClr val="tx1"/>
                </a:solidFill>
                <a:latin typeface="Arial" charset="0"/>
                <a:cs typeface="Arial" charset="0"/>
              </a:defRPr>
            </a:lvl3pPr>
            <a:lvl4pPr marL="1600200" indent="-228600" eaLnBrk="0" hangingPunct="0">
              <a:tabLst>
                <a:tab pos="3492500" algn="l"/>
              </a:tabLst>
              <a:defRPr sz="2400">
                <a:solidFill>
                  <a:schemeClr val="tx1"/>
                </a:solidFill>
                <a:latin typeface="Arial" charset="0"/>
                <a:cs typeface="Arial" charset="0"/>
              </a:defRPr>
            </a:lvl4pPr>
            <a:lvl5pPr marL="2057400" indent="-228600" eaLnBrk="0" hangingPunct="0">
              <a:tabLst>
                <a:tab pos="3492500" algn="l"/>
              </a:tabLst>
              <a:defRPr sz="2400">
                <a:solidFill>
                  <a:schemeClr val="tx1"/>
                </a:solidFill>
                <a:latin typeface="Arial" charset="0"/>
                <a:cs typeface="Arial" charset="0"/>
              </a:defRPr>
            </a:lvl5pPr>
            <a:lvl6pPr marL="2514600" indent="-228600" eaLnBrk="0" fontAlgn="base" hangingPunct="0">
              <a:spcBef>
                <a:spcPct val="50000"/>
              </a:spcBef>
              <a:spcAft>
                <a:spcPct val="0"/>
              </a:spcAft>
              <a:tabLst>
                <a:tab pos="3492500" algn="l"/>
              </a:tabLst>
              <a:defRPr sz="2400">
                <a:solidFill>
                  <a:schemeClr val="tx1"/>
                </a:solidFill>
                <a:latin typeface="Arial" charset="0"/>
                <a:cs typeface="Arial" charset="0"/>
              </a:defRPr>
            </a:lvl6pPr>
            <a:lvl7pPr marL="2971800" indent="-228600" eaLnBrk="0" fontAlgn="base" hangingPunct="0">
              <a:spcBef>
                <a:spcPct val="50000"/>
              </a:spcBef>
              <a:spcAft>
                <a:spcPct val="0"/>
              </a:spcAft>
              <a:tabLst>
                <a:tab pos="3492500" algn="l"/>
              </a:tabLst>
              <a:defRPr sz="2400">
                <a:solidFill>
                  <a:schemeClr val="tx1"/>
                </a:solidFill>
                <a:latin typeface="Arial" charset="0"/>
                <a:cs typeface="Arial" charset="0"/>
              </a:defRPr>
            </a:lvl7pPr>
            <a:lvl8pPr marL="3429000" indent="-228600" eaLnBrk="0" fontAlgn="base" hangingPunct="0">
              <a:spcBef>
                <a:spcPct val="50000"/>
              </a:spcBef>
              <a:spcAft>
                <a:spcPct val="0"/>
              </a:spcAft>
              <a:tabLst>
                <a:tab pos="3492500" algn="l"/>
              </a:tabLst>
              <a:defRPr sz="2400">
                <a:solidFill>
                  <a:schemeClr val="tx1"/>
                </a:solidFill>
                <a:latin typeface="Arial" charset="0"/>
                <a:cs typeface="Arial" charset="0"/>
              </a:defRPr>
            </a:lvl8pPr>
            <a:lvl9pPr marL="3886200" indent="-228600" eaLnBrk="0" fontAlgn="base" hangingPunct="0">
              <a:spcBef>
                <a:spcPct val="50000"/>
              </a:spcBef>
              <a:spcAft>
                <a:spcPct val="0"/>
              </a:spcAft>
              <a:tabLst>
                <a:tab pos="3492500" algn="l"/>
              </a:tabLst>
              <a:defRPr sz="2400">
                <a:solidFill>
                  <a:schemeClr val="tx1"/>
                </a:solidFill>
                <a:latin typeface="Arial" charset="0"/>
                <a:cs typeface="Arial" charset="0"/>
              </a:defRPr>
            </a:lvl9pPr>
          </a:lstStyle>
          <a:p>
            <a:pPr eaLnBrk="1" fontAlgn="base" hangingPunct="1">
              <a:spcBef>
                <a:spcPct val="0"/>
              </a:spcBef>
              <a:spcAft>
                <a:spcPct val="0"/>
              </a:spcAft>
            </a:pPr>
            <a:r>
              <a:rPr lang="ja-JP" altLang="en-US">
                <a:solidFill>
                  <a:srgbClr val="0000FF"/>
                </a:solidFill>
                <a:latin typeface="Times New Roman" pitchFamily="18" charset="0"/>
                <a:ea typeface="ＭＳ Ｐゴシック" pitchFamily="34" charset="-128"/>
              </a:rPr>
              <a:t>►</a:t>
            </a:r>
            <a:r>
              <a:rPr lang="de-DE">
                <a:solidFill>
                  <a:srgbClr val="000000"/>
                </a:solidFill>
                <a:latin typeface="Times New Roman" pitchFamily="18" charset="0"/>
              </a:rPr>
              <a:t> </a:t>
            </a:r>
            <a:r>
              <a:rPr lang="de-DE">
                <a:solidFill>
                  <a:srgbClr val="000000"/>
                </a:solidFill>
                <a:ea typeface="Arial Unicode MS" pitchFamily="34" charset="-128"/>
                <a:cs typeface="Arial Unicode MS" pitchFamily="34" charset="-128"/>
              </a:rPr>
              <a:t>Two types of groups: </a:t>
            </a:r>
            <a:r>
              <a:rPr lang="de-DE">
                <a:solidFill>
                  <a:srgbClr val="FF0000"/>
                </a:solidFill>
                <a:ea typeface="Arial Unicode MS" pitchFamily="34" charset="-128"/>
                <a:cs typeface="Arial Unicode MS" pitchFamily="34" charset="-128"/>
              </a:rPr>
              <a:t>Main groups</a:t>
            </a:r>
          </a:p>
          <a:p>
            <a:pPr eaLnBrk="1" fontAlgn="base" hangingPunct="1">
              <a:spcBef>
                <a:spcPct val="0"/>
              </a:spcBef>
              <a:spcAft>
                <a:spcPct val="0"/>
              </a:spcAft>
            </a:pPr>
            <a:r>
              <a:rPr lang="de-DE">
                <a:solidFill>
                  <a:srgbClr val="333399"/>
                </a:solidFill>
                <a:ea typeface="Arial Unicode MS" pitchFamily="34" charset="-128"/>
                <a:cs typeface="Arial Unicode MS" pitchFamily="34" charset="-128"/>
              </a:rPr>
              <a:t>                                     </a:t>
            </a:r>
            <a:r>
              <a:rPr lang="de-DE">
                <a:solidFill>
                  <a:srgbClr val="0000FF"/>
                </a:solidFill>
                <a:ea typeface="Arial Unicode MS" pitchFamily="34" charset="-128"/>
                <a:cs typeface="Arial Unicode MS" pitchFamily="34" charset="-128"/>
              </a:rPr>
              <a:t>Subgroups</a:t>
            </a:r>
            <a:r>
              <a:rPr lang="de-DE">
                <a:solidFill>
                  <a:srgbClr val="000000"/>
                </a:solidFill>
                <a:ea typeface="Arial Unicode MS" pitchFamily="34" charset="-128"/>
                <a:cs typeface="Arial Unicode MS" pitchFamily="34" charset="-128"/>
              </a:rPr>
              <a:t> of main groups</a:t>
            </a:r>
          </a:p>
        </p:txBody>
      </p:sp>
    </p:spTree>
    <p:extLst>
      <p:ext uri="{BB962C8B-B14F-4D97-AF65-F5344CB8AC3E}">
        <p14:creationId xmlns:p14="http://schemas.microsoft.com/office/powerpoint/2010/main" val="3812693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10"/>
          </p:nvPr>
        </p:nvSpPr>
        <p:spPr>
          <a:xfrm>
            <a:off x="6553200" y="6245225"/>
            <a:ext cx="2133600" cy="476250"/>
          </a:xfrm>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4B40A992-9FA2-42E0-91DA-42FBEE2C373A}" type="slidenum">
              <a:rPr lang="ja-JP" altLang="en-US" sz="1400" smtClean="0">
                <a:solidFill>
                  <a:srgbClr val="000000"/>
                </a:solidFill>
                <a:ea typeface="ＭＳ Ｐゴシック" pitchFamily="34" charset="-128"/>
              </a:rPr>
              <a:pPr eaLnBrk="1" hangingPunct="1"/>
              <a:t>18</a:t>
            </a:fld>
            <a:endParaRPr lang="en-US" altLang="ja-JP" sz="1400" smtClean="0">
              <a:solidFill>
                <a:srgbClr val="000000"/>
              </a:solidFill>
              <a:ea typeface="ＭＳ Ｐゴシック" pitchFamily="34" charset="-128"/>
            </a:endParaRPr>
          </a:p>
        </p:txBody>
      </p:sp>
      <p:sp>
        <p:nvSpPr>
          <p:cNvPr id="24579" name="Rectangle 21"/>
          <p:cNvSpPr>
            <a:spLocks noGrp="1" noChangeArrowheads="1"/>
          </p:cNvSpPr>
          <p:nvPr>
            <p:ph type="title"/>
          </p:nvPr>
        </p:nvSpPr>
        <p:spPr/>
        <p:txBody>
          <a:bodyPr/>
          <a:lstStyle/>
          <a:p>
            <a:pPr eaLnBrk="1" hangingPunct="1"/>
            <a:r>
              <a:rPr lang="en-US" altLang="ja-JP" smtClean="0">
                <a:ea typeface="ＭＳ Ｐゴシック" pitchFamily="34" charset="-128"/>
              </a:rPr>
              <a:t>IPC group symbols</a:t>
            </a:r>
          </a:p>
        </p:txBody>
      </p:sp>
      <p:sp>
        <p:nvSpPr>
          <p:cNvPr id="24580" name="Text Box 3"/>
          <p:cNvSpPr txBox="1">
            <a:spLocks noChangeArrowheads="1"/>
          </p:cNvSpPr>
          <p:nvPr/>
        </p:nvSpPr>
        <p:spPr bwMode="auto">
          <a:xfrm>
            <a:off x="455613" y="1447800"/>
            <a:ext cx="2439987"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de-DE" sz="3200">
                <a:solidFill>
                  <a:srgbClr val="0000D2"/>
                </a:solidFill>
                <a:ea typeface="Arial Unicode MS" pitchFamily="34" charset="-128"/>
                <a:cs typeface="Arial Unicode MS" pitchFamily="34" charset="-128"/>
              </a:rPr>
              <a:t>A23G 9/02</a:t>
            </a:r>
          </a:p>
        </p:txBody>
      </p:sp>
      <p:sp>
        <p:nvSpPr>
          <p:cNvPr id="24581" name="Text Box 4"/>
          <p:cNvSpPr txBox="1">
            <a:spLocks noChangeArrowheads="1"/>
          </p:cNvSpPr>
          <p:nvPr/>
        </p:nvSpPr>
        <p:spPr bwMode="auto">
          <a:xfrm>
            <a:off x="395288" y="2133600"/>
            <a:ext cx="7748587"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ja-JP" altLang="en-US" sz="2300">
                <a:solidFill>
                  <a:srgbClr val="0000FF"/>
                </a:solidFill>
                <a:latin typeface="Times New Roman" pitchFamily="18" charset="0"/>
                <a:ea typeface="ＭＳ Ｐゴシック" pitchFamily="34" charset="-128"/>
              </a:rPr>
              <a:t>►</a:t>
            </a:r>
            <a:r>
              <a:rPr lang="de-DE" sz="2300">
                <a:solidFill>
                  <a:srgbClr val="000000"/>
                </a:solidFill>
                <a:ea typeface="Arial Unicode MS" pitchFamily="34" charset="-128"/>
                <a:cs typeface="Arial Unicode MS" pitchFamily="34" charset="-128"/>
              </a:rPr>
              <a:t> complete group symbol; consists of different components</a:t>
            </a:r>
          </a:p>
        </p:txBody>
      </p:sp>
      <p:sp>
        <p:nvSpPr>
          <p:cNvPr id="24582" name="Text Box 6"/>
          <p:cNvSpPr txBox="1">
            <a:spLocks noChangeArrowheads="1"/>
          </p:cNvSpPr>
          <p:nvPr/>
        </p:nvSpPr>
        <p:spPr bwMode="auto">
          <a:xfrm>
            <a:off x="2203450" y="2779713"/>
            <a:ext cx="553878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de-DE" sz="2300">
                <a:solidFill>
                  <a:srgbClr val="000000"/>
                </a:solidFill>
                <a:ea typeface="Arial Unicode MS" pitchFamily="34" charset="-128"/>
                <a:cs typeface="Arial Unicode MS" pitchFamily="34" charset="-128"/>
              </a:rPr>
              <a:t>A	....................... Section (A, B, ... H)</a:t>
            </a:r>
          </a:p>
        </p:txBody>
      </p:sp>
      <p:sp>
        <p:nvSpPr>
          <p:cNvPr id="24583" name="Rectangle 8"/>
          <p:cNvSpPr>
            <a:spLocks noChangeArrowheads="1"/>
          </p:cNvSpPr>
          <p:nvPr/>
        </p:nvSpPr>
        <p:spPr bwMode="auto">
          <a:xfrm>
            <a:off x="2203450" y="3389313"/>
            <a:ext cx="560228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p>
            <a:pPr fontAlgn="base">
              <a:spcBef>
                <a:spcPct val="0"/>
              </a:spcBef>
              <a:spcAft>
                <a:spcPct val="0"/>
              </a:spcAft>
            </a:pPr>
            <a:r>
              <a:rPr lang="de-DE" sz="2400">
                <a:solidFill>
                  <a:srgbClr val="000000"/>
                </a:solidFill>
                <a:ea typeface="Arial Unicode MS" pitchFamily="34" charset="-128"/>
                <a:cs typeface="Arial Unicode MS" pitchFamily="34" charset="-128"/>
              </a:rPr>
              <a:t>A23	....................... Class  (any 2 digits)</a:t>
            </a:r>
          </a:p>
        </p:txBody>
      </p:sp>
      <p:sp>
        <p:nvSpPr>
          <p:cNvPr id="24584" name="Rectangle 9"/>
          <p:cNvSpPr>
            <a:spLocks noChangeArrowheads="1"/>
          </p:cNvSpPr>
          <p:nvPr/>
        </p:nvSpPr>
        <p:spPr bwMode="auto">
          <a:xfrm>
            <a:off x="2203450" y="3998913"/>
            <a:ext cx="56991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p>
            <a:pPr fontAlgn="base">
              <a:spcBef>
                <a:spcPct val="0"/>
              </a:spcBef>
              <a:spcAft>
                <a:spcPct val="0"/>
              </a:spcAft>
            </a:pPr>
            <a:r>
              <a:rPr lang="de-DE" sz="2400">
                <a:solidFill>
                  <a:srgbClr val="000000"/>
                </a:solidFill>
                <a:ea typeface="Arial Unicode MS" pitchFamily="34" charset="-128"/>
                <a:cs typeface="Arial Unicode MS" pitchFamily="34" charset="-128"/>
              </a:rPr>
              <a:t>A23G	....................... Subclass (any letter)</a:t>
            </a:r>
          </a:p>
        </p:txBody>
      </p:sp>
      <p:sp>
        <p:nvSpPr>
          <p:cNvPr id="24585" name="Rectangle 10"/>
          <p:cNvSpPr>
            <a:spLocks noChangeArrowheads="1"/>
          </p:cNvSpPr>
          <p:nvPr/>
        </p:nvSpPr>
        <p:spPr bwMode="auto">
          <a:xfrm>
            <a:off x="2203450" y="4684713"/>
            <a:ext cx="387508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p>
            <a:pPr fontAlgn="base">
              <a:spcBef>
                <a:spcPct val="0"/>
              </a:spcBef>
              <a:spcAft>
                <a:spcPct val="0"/>
              </a:spcAft>
            </a:pPr>
            <a:r>
              <a:rPr lang="de-DE" sz="2400">
                <a:solidFill>
                  <a:srgbClr val="000000"/>
                </a:solidFill>
                <a:ea typeface="Arial Unicode MS" pitchFamily="34" charset="-128"/>
                <a:cs typeface="Arial Unicode MS" pitchFamily="34" charset="-128"/>
              </a:rPr>
              <a:t>A23G </a:t>
            </a:r>
            <a:r>
              <a:rPr lang="de-DE" sz="2400">
                <a:solidFill>
                  <a:srgbClr val="333399"/>
                </a:solidFill>
                <a:ea typeface="Arial Unicode MS" pitchFamily="34" charset="-128"/>
                <a:cs typeface="Arial Unicode MS" pitchFamily="34" charset="-128"/>
              </a:rPr>
              <a:t>9</a:t>
            </a:r>
            <a:r>
              <a:rPr lang="de-DE" sz="2400">
                <a:solidFill>
                  <a:srgbClr val="000000"/>
                </a:solidFill>
                <a:ea typeface="Arial Unicode MS" pitchFamily="34" charset="-128"/>
                <a:cs typeface="Arial Unicode MS" pitchFamily="34" charset="-128"/>
              </a:rPr>
              <a:t>/</a:t>
            </a:r>
            <a:r>
              <a:rPr lang="de-DE" sz="2400">
                <a:solidFill>
                  <a:srgbClr val="FF0000"/>
                </a:solidFill>
                <a:ea typeface="Arial Unicode MS" pitchFamily="34" charset="-128"/>
                <a:cs typeface="Arial Unicode MS" pitchFamily="34" charset="-128"/>
              </a:rPr>
              <a:t>02</a:t>
            </a:r>
            <a:r>
              <a:rPr lang="de-DE" sz="2400">
                <a:solidFill>
                  <a:srgbClr val="000000"/>
                </a:solidFill>
                <a:ea typeface="Arial Unicode MS" pitchFamily="34" charset="-128"/>
                <a:cs typeface="Arial Unicode MS" pitchFamily="34" charset="-128"/>
              </a:rPr>
              <a:t>	............ Group</a:t>
            </a:r>
          </a:p>
        </p:txBody>
      </p:sp>
      <p:grpSp>
        <p:nvGrpSpPr>
          <p:cNvPr id="24586" name="Group 14"/>
          <p:cNvGrpSpPr>
            <a:grpSpLocks/>
          </p:cNvGrpSpPr>
          <p:nvPr/>
        </p:nvGrpSpPr>
        <p:grpSpPr bwMode="auto">
          <a:xfrm>
            <a:off x="3641725" y="5078413"/>
            <a:ext cx="2227263" cy="809625"/>
            <a:chOff x="2008" y="3600"/>
            <a:chExt cx="1405" cy="510"/>
          </a:xfrm>
        </p:grpSpPr>
        <p:sp>
          <p:nvSpPr>
            <p:cNvPr id="24590" name="Text Box 15"/>
            <p:cNvSpPr txBox="1">
              <a:spLocks noChangeArrowheads="1"/>
            </p:cNvSpPr>
            <p:nvPr/>
          </p:nvSpPr>
          <p:spPr bwMode="auto">
            <a:xfrm>
              <a:off x="2303" y="3879"/>
              <a:ext cx="11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pPr>
              <a:r>
                <a:rPr lang="en-US" altLang="ja-JP" sz="1800">
                  <a:solidFill>
                    <a:srgbClr val="FF0000"/>
                  </a:solidFill>
                  <a:ea typeface="ＭＳ Ｐゴシック" pitchFamily="34" charset="-128"/>
                </a:rPr>
                <a:t>Subgroup part</a:t>
              </a:r>
            </a:p>
          </p:txBody>
        </p:sp>
        <p:sp>
          <p:nvSpPr>
            <p:cNvPr id="24591" name="Line 16"/>
            <p:cNvSpPr>
              <a:spLocks noChangeShapeType="1"/>
            </p:cNvSpPr>
            <p:nvPr/>
          </p:nvSpPr>
          <p:spPr bwMode="auto">
            <a:xfrm flipH="1" flipV="1">
              <a:off x="2008" y="3600"/>
              <a:ext cx="336" cy="24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50000"/>
                </a:spcBef>
                <a:spcAft>
                  <a:spcPct val="0"/>
                </a:spcAft>
              </a:pPr>
              <a:endParaRPr lang="en-US" sz="2400">
                <a:solidFill>
                  <a:srgbClr val="000000"/>
                </a:solidFill>
              </a:endParaRPr>
            </a:p>
          </p:txBody>
        </p:sp>
      </p:grpSp>
      <p:grpSp>
        <p:nvGrpSpPr>
          <p:cNvPr id="24587" name="Group 17"/>
          <p:cNvGrpSpPr>
            <a:grpSpLocks/>
          </p:cNvGrpSpPr>
          <p:nvPr/>
        </p:nvGrpSpPr>
        <p:grpSpPr bwMode="auto">
          <a:xfrm>
            <a:off x="1789113" y="5078413"/>
            <a:ext cx="1974850" cy="803275"/>
            <a:chOff x="822" y="3600"/>
            <a:chExt cx="1245" cy="506"/>
          </a:xfrm>
        </p:grpSpPr>
        <p:sp>
          <p:nvSpPr>
            <p:cNvPr id="24588" name="Text Box 18"/>
            <p:cNvSpPr txBox="1">
              <a:spLocks noChangeArrowheads="1"/>
            </p:cNvSpPr>
            <p:nvPr/>
          </p:nvSpPr>
          <p:spPr bwMode="auto">
            <a:xfrm>
              <a:off x="822" y="3875"/>
              <a:ext cx="12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pPr>
              <a:r>
                <a:rPr lang="en-US" altLang="ja-JP" sz="1800">
                  <a:solidFill>
                    <a:srgbClr val="333399"/>
                  </a:solidFill>
                  <a:ea typeface="ＭＳ Ｐゴシック" pitchFamily="34" charset="-128"/>
                </a:rPr>
                <a:t>Main group part</a:t>
              </a:r>
              <a:r>
                <a:rPr lang="en-US" altLang="ja-JP" sz="1800">
                  <a:solidFill>
                    <a:srgbClr val="CC0066"/>
                  </a:solidFill>
                  <a:ea typeface="ＭＳ Ｐゴシック" pitchFamily="34" charset="-128"/>
                </a:rPr>
                <a:t> </a:t>
              </a:r>
              <a:endParaRPr lang="en-US" altLang="ja-JP" sz="2300">
                <a:solidFill>
                  <a:srgbClr val="CC0066"/>
                </a:solidFill>
                <a:ea typeface="ＭＳ Ｐゴシック" pitchFamily="34" charset="-128"/>
              </a:endParaRPr>
            </a:p>
          </p:txBody>
        </p:sp>
        <p:sp>
          <p:nvSpPr>
            <p:cNvPr id="24589" name="Line 19"/>
            <p:cNvSpPr>
              <a:spLocks noChangeShapeType="1"/>
            </p:cNvSpPr>
            <p:nvPr/>
          </p:nvSpPr>
          <p:spPr bwMode="auto">
            <a:xfrm flipV="1">
              <a:off x="1488" y="3600"/>
              <a:ext cx="192" cy="24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50000"/>
                </a:spcBef>
                <a:spcAft>
                  <a:spcPct val="0"/>
                </a:spcAft>
              </a:pPr>
              <a:endParaRPr lang="en-US" sz="2400">
                <a:solidFill>
                  <a:srgbClr val="000000"/>
                </a:solidFill>
              </a:endParaRPr>
            </a:p>
          </p:txBody>
        </p:sp>
      </p:grpSp>
    </p:spTree>
    <p:extLst>
      <p:ext uri="{BB962C8B-B14F-4D97-AF65-F5344CB8AC3E}">
        <p14:creationId xmlns:p14="http://schemas.microsoft.com/office/powerpoint/2010/main" val="882694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0608DA68-FEC4-4B1B-8E6F-C64C637E0F21}" type="slidenum">
              <a:rPr lang="en-US" altLang="en-US" sz="1400">
                <a:solidFill>
                  <a:srgbClr val="000000"/>
                </a:solidFill>
              </a:rPr>
              <a:pPr/>
              <a:t>19</a:t>
            </a:fld>
            <a:endParaRPr lang="en-US" altLang="en-US" sz="1400">
              <a:solidFill>
                <a:srgbClr val="000000"/>
              </a:solidFill>
            </a:endParaRPr>
          </a:p>
        </p:txBody>
      </p:sp>
      <p:sp>
        <p:nvSpPr>
          <p:cNvPr id="3075" name="Rectangle 29"/>
          <p:cNvSpPr>
            <a:spLocks noGrp="1" noChangeArrowheads="1"/>
          </p:cNvSpPr>
          <p:nvPr>
            <p:ph type="title"/>
          </p:nvPr>
        </p:nvSpPr>
        <p:spPr>
          <a:xfrm>
            <a:off x="214313" y="163513"/>
            <a:ext cx="8548687" cy="647700"/>
          </a:xfrm>
        </p:spPr>
        <p:txBody>
          <a:bodyPr/>
          <a:lstStyle/>
          <a:p>
            <a:r>
              <a:rPr lang="de-DE" altLang="en-US" dirty="0"/>
              <a:t>WIPO Homepage</a:t>
            </a:r>
            <a:endParaRPr lang="en-US" altLang="en-US" dirty="0" smtClean="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968375"/>
            <a:ext cx="8867775"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Oval 24"/>
          <p:cNvSpPr>
            <a:spLocks noChangeArrowheads="1"/>
          </p:cNvSpPr>
          <p:nvPr/>
        </p:nvSpPr>
        <p:spPr bwMode="auto">
          <a:xfrm>
            <a:off x="2365375" y="1698625"/>
            <a:ext cx="900113" cy="493713"/>
          </a:xfrm>
          <a:prstGeom prst="ellipse">
            <a:avLst/>
          </a:prstGeom>
          <a:noFill/>
          <a:ln w="476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176536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667000" y="304800"/>
            <a:ext cx="2303462" cy="1143000"/>
          </a:xfrm>
        </p:spPr>
        <p:txBody>
          <a:bodyPr/>
          <a:lstStyle/>
          <a:p>
            <a:pPr eaLnBrk="1" hangingPunct="1"/>
            <a:r>
              <a:rPr lang="en-US" dirty="0" smtClean="0"/>
              <a:t>Agenda</a:t>
            </a:r>
          </a:p>
        </p:txBody>
      </p:sp>
      <p:sp>
        <p:nvSpPr>
          <p:cNvPr id="17411" name="Rectangle 3"/>
          <p:cNvSpPr>
            <a:spLocks noGrp="1" noChangeArrowheads="1"/>
          </p:cNvSpPr>
          <p:nvPr>
            <p:ph type="body" idx="1"/>
          </p:nvPr>
        </p:nvSpPr>
        <p:spPr>
          <a:xfrm>
            <a:off x="457200" y="1600200"/>
            <a:ext cx="8229600" cy="4352925"/>
          </a:xfrm>
        </p:spPr>
        <p:txBody>
          <a:bodyPr/>
          <a:lstStyle/>
          <a:p>
            <a:pPr marL="0" lvl="1" indent="0" eaLnBrk="1" hangingPunct="1"/>
            <a:r>
              <a:rPr lang="en-US" dirty="0" smtClean="0"/>
              <a:t>IPC introduction</a:t>
            </a:r>
          </a:p>
          <a:p>
            <a:pPr marL="0" lvl="1" indent="0" eaLnBrk="1" hangingPunct="1"/>
            <a:r>
              <a:rPr lang="fr-CH" dirty="0" smtClean="0"/>
              <a:t>IPC in PATENTSCOPE:</a:t>
            </a:r>
          </a:p>
          <a:p>
            <a:pPr lvl="2"/>
            <a:r>
              <a:rPr lang="en-US" dirty="0" smtClean="0"/>
              <a:t> search</a:t>
            </a:r>
            <a:endParaRPr lang="en-US" dirty="0"/>
          </a:p>
          <a:p>
            <a:pPr lvl="2"/>
            <a:r>
              <a:rPr lang="en-US" dirty="0" smtClean="0"/>
              <a:t> </a:t>
            </a:r>
            <a:r>
              <a:rPr lang="fr-CH" dirty="0" smtClean="0"/>
              <a:t>in the </a:t>
            </a:r>
            <a:r>
              <a:rPr lang="fr-CH" dirty="0" err="1" smtClean="0"/>
              <a:t>result</a:t>
            </a:r>
            <a:r>
              <a:rPr lang="fr-CH" dirty="0" smtClean="0"/>
              <a:t> </a:t>
            </a:r>
            <a:r>
              <a:rPr lang="fr-CH" dirty="0" err="1" smtClean="0"/>
              <a:t>list</a:t>
            </a:r>
            <a:endParaRPr lang="fr-CH" dirty="0"/>
          </a:p>
          <a:p>
            <a:pPr lvl="2"/>
            <a:r>
              <a:rPr lang="fr-CH" dirty="0" smtClean="0"/>
              <a:t> in CLIR</a:t>
            </a:r>
          </a:p>
          <a:p>
            <a:pPr lvl="2"/>
            <a:r>
              <a:rPr lang="fr-CH" dirty="0" smtClean="0"/>
              <a:t> </a:t>
            </a:r>
            <a:r>
              <a:rPr lang="fr-CH" dirty="0" err="1" smtClean="0"/>
              <a:t>statistics</a:t>
            </a:r>
            <a:r>
              <a:rPr lang="fr-CH" dirty="0" smtClean="0"/>
              <a:t> in the </a:t>
            </a:r>
            <a:r>
              <a:rPr lang="fr-CH" dirty="0" err="1" smtClean="0"/>
              <a:t>Browse</a:t>
            </a:r>
            <a:r>
              <a:rPr lang="fr-CH" dirty="0" smtClean="0"/>
              <a:t> menu </a:t>
            </a:r>
          </a:p>
          <a:p>
            <a:pPr marL="0" lvl="1" indent="0" eaLnBrk="1" hangingPunct="1"/>
            <a:r>
              <a:rPr lang="fr-CH" dirty="0" smtClean="0"/>
              <a:t>Quiz </a:t>
            </a:r>
            <a:endParaRPr lang="en-US" dirty="0" smtClean="0"/>
          </a:p>
          <a:p>
            <a:pPr marL="0" lvl="1" indent="0" eaLnBrk="1" hangingPunct="1"/>
            <a:r>
              <a:rPr lang="fr-CH" dirty="0" smtClean="0"/>
              <a:t>Q &amp; A session</a:t>
            </a:r>
            <a:endParaRPr lang="en-US" dirty="0" smtClean="0"/>
          </a:p>
        </p:txBody>
      </p:sp>
    </p:spTree>
    <p:extLst>
      <p:ext uri="{BB962C8B-B14F-4D97-AF65-F5344CB8AC3E}">
        <p14:creationId xmlns:p14="http://schemas.microsoft.com/office/powerpoint/2010/main" val="1792180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2C7F7610-3C30-4864-ABE9-2DC6265F44F5}" type="slidenum">
              <a:rPr lang="en-US" altLang="en-US" sz="1400">
                <a:solidFill>
                  <a:srgbClr val="000000"/>
                </a:solidFill>
              </a:rPr>
              <a:pPr/>
              <a:t>20</a:t>
            </a:fld>
            <a:endParaRPr lang="en-US" altLang="en-US" sz="1400">
              <a:solidFill>
                <a:srgbClr val="000000"/>
              </a:solidFill>
            </a:endParaRPr>
          </a:p>
        </p:txBody>
      </p:sp>
      <p:sp>
        <p:nvSpPr>
          <p:cNvPr id="4099" name="Rectangle 29"/>
          <p:cNvSpPr>
            <a:spLocks noGrp="1" noChangeArrowheads="1"/>
          </p:cNvSpPr>
          <p:nvPr>
            <p:ph type="title"/>
          </p:nvPr>
        </p:nvSpPr>
        <p:spPr>
          <a:xfrm>
            <a:off x="228600" y="163513"/>
            <a:ext cx="6934200" cy="647700"/>
          </a:xfrm>
        </p:spPr>
        <p:txBody>
          <a:bodyPr/>
          <a:lstStyle/>
          <a:p>
            <a:pPr eaLnBrk="1" hangingPunct="1"/>
            <a:r>
              <a:rPr lang="de-DE" altLang="en-US" dirty="0" smtClean="0"/>
              <a:t>WIPO Homepage &gt; Reference</a:t>
            </a:r>
            <a:endParaRPr lang="en-US" altLang="en-US" dirty="0" smtClean="0"/>
          </a:p>
        </p:txBody>
      </p:sp>
      <p:pic>
        <p:nvPicPr>
          <p:cNvPr id="41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941388"/>
            <a:ext cx="8582025" cy="527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Oval 6"/>
          <p:cNvSpPr>
            <a:spLocks noChangeArrowheads="1"/>
          </p:cNvSpPr>
          <p:nvPr/>
        </p:nvSpPr>
        <p:spPr bwMode="auto">
          <a:xfrm>
            <a:off x="2887663" y="3548063"/>
            <a:ext cx="1916112" cy="457200"/>
          </a:xfrm>
          <a:prstGeom prst="ellipse">
            <a:avLst/>
          </a:prstGeom>
          <a:noFill/>
          <a:ln w="476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95993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04E57645-BBFD-4B4D-8081-3F24FEFF3E41}" type="slidenum">
              <a:rPr lang="en-US" altLang="en-US" sz="1400">
                <a:solidFill>
                  <a:srgbClr val="000000"/>
                </a:solidFill>
              </a:rPr>
              <a:pPr/>
              <a:t>21</a:t>
            </a:fld>
            <a:endParaRPr lang="en-US" altLang="en-US" sz="1400">
              <a:solidFill>
                <a:srgbClr val="000000"/>
              </a:solidFill>
            </a:endParaRPr>
          </a:p>
        </p:txBody>
      </p:sp>
      <p:sp>
        <p:nvSpPr>
          <p:cNvPr id="5123" name="Rectangle 29"/>
          <p:cNvSpPr>
            <a:spLocks noGrp="1" noChangeArrowheads="1"/>
          </p:cNvSpPr>
          <p:nvPr>
            <p:ph type="title"/>
          </p:nvPr>
        </p:nvSpPr>
        <p:spPr>
          <a:xfrm>
            <a:off x="228600" y="163513"/>
            <a:ext cx="6959600" cy="647700"/>
          </a:xfrm>
        </p:spPr>
        <p:txBody>
          <a:bodyPr/>
          <a:lstStyle/>
          <a:p>
            <a:pPr eaLnBrk="1" hangingPunct="1"/>
            <a:r>
              <a:rPr lang="de-DE" altLang="en-US" smtClean="0"/>
              <a:t>International Classifications</a:t>
            </a:r>
            <a:endParaRPr lang="en-US" altLang="en-US" smtClean="0"/>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927100"/>
            <a:ext cx="8296275"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9" name="Oval 5"/>
          <p:cNvSpPr>
            <a:spLocks noChangeArrowheads="1"/>
          </p:cNvSpPr>
          <p:nvPr/>
        </p:nvSpPr>
        <p:spPr bwMode="auto">
          <a:xfrm>
            <a:off x="14288" y="4318000"/>
            <a:ext cx="3454400" cy="457200"/>
          </a:xfrm>
          <a:prstGeom prst="ellipse">
            <a:avLst/>
          </a:prstGeom>
          <a:noFill/>
          <a:ln w="476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30817"/>
            <a:ext cx="9342069" cy="5614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14288" y="5181600"/>
            <a:ext cx="2263775" cy="7620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620652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500"/>
                                        <p:tgtEl>
                                          <p:spTgt spid="614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a:grpSpLocks/>
          </p:cNvGrpSpPr>
          <p:nvPr/>
        </p:nvGrpSpPr>
        <p:grpSpPr bwMode="auto">
          <a:xfrm>
            <a:off x="-76200" y="457200"/>
            <a:ext cx="5756275" cy="1471612"/>
            <a:chOff x="28575" y="2151063"/>
            <a:chExt cx="5680075" cy="1471612"/>
          </a:xfrm>
        </p:grpSpPr>
        <p:sp>
          <p:nvSpPr>
            <p:cNvPr id="13" name="Text Box 7"/>
            <p:cNvSpPr txBox="1">
              <a:spLocks noChangeArrowheads="1"/>
            </p:cNvSpPr>
            <p:nvPr/>
          </p:nvSpPr>
          <p:spPr bwMode="auto">
            <a:xfrm>
              <a:off x="1673225" y="3160713"/>
              <a:ext cx="4035425" cy="461962"/>
            </a:xfrm>
            <a:prstGeom prst="rect">
              <a:avLst/>
            </a:prstGeom>
            <a:solidFill>
              <a:srgbClr val="FFFF99"/>
            </a:solidFill>
            <a:ln w="28575">
              <a:solidFill>
                <a:srgbClr val="FF0000"/>
              </a:solidFill>
              <a:miter lim="800000"/>
              <a:headEnd/>
              <a:tailEnd/>
            </a:ln>
          </p:spPr>
          <p:txBody>
            <a:bodyPr wrap="none" anchor="ctr">
              <a:spAutoFit/>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algn="ctr" eaLnBrk="0" fontAlgn="base" hangingPunct="0">
                <a:spcBef>
                  <a:spcPct val="50000"/>
                </a:spcBef>
                <a:spcAft>
                  <a:spcPct val="0"/>
                </a:spcAft>
              </a:pPr>
              <a:r>
                <a:rPr lang="en-US" altLang="en-US" dirty="0">
                  <a:solidFill>
                    <a:srgbClr val="000000"/>
                  </a:solidFill>
                  <a:latin typeface="Arial" charset="0"/>
                </a:rPr>
                <a:t>IPC version and IPC symbol</a:t>
              </a:r>
            </a:p>
          </p:txBody>
        </p:sp>
        <p:sp>
          <p:nvSpPr>
            <p:cNvPr id="14" name="Line 12"/>
            <p:cNvSpPr>
              <a:spLocks noChangeShapeType="1"/>
            </p:cNvSpPr>
            <p:nvPr/>
          </p:nvSpPr>
          <p:spPr bwMode="auto">
            <a:xfrm flipH="1" flipV="1">
              <a:off x="995363" y="2995613"/>
              <a:ext cx="596900" cy="28098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sp>
          <p:nvSpPr>
            <p:cNvPr id="15" name="Oval 16"/>
            <p:cNvSpPr>
              <a:spLocks noChangeArrowheads="1"/>
            </p:cNvSpPr>
            <p:nvPr/>
          </p:nvSpPr>
          <p:spPr bwMode="auto">
            <a:xfrm>
              <a:off x="28575" y="2151063"/>
              <a:ext cx="1009650" cy="1125537"/>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grpSp>
      <p:grpSp>
        <p:nvGrpSpPr>
          <p:cNvPr id="16" name="Group 15"/>
          <p:cNvGrpSpPr>
            <a:grpSpLocks/>
          </p:cNvGrpSpPr>
          <p:nvPr/>
        </p:nvGrpSpPr>
        <p:grpSpPr bwMode="auto">
          <a:xfrm>
            <a:off x="533400" y="2362200"/>
            <a:ext cx="5540375" cy="782638"/>
            <a:chOff x="682625" y="3844925"/>
            <a:chExt cx="5540375" cy="782638"/>
          </a:xfrm>
        </p:grpSpPr>
        <p:sp>
          <p:nvSpPr>
            <p:cNvPr id="17" name="Line 12"/>
            <p:cNvSpPr>
              <a:spLocks noChangeShapeType="1"/>
            </p:cNvSpPr>
            <p:nvPr/>
          </p:nvSpPr>
          <p:spPr bwMode="auto">
            <a:xfrm flipH="1" flipV="1">
              <a:off x="901700" y="4090988"/>
              <a:ext cx="819150" cy="3175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sp>
          <p:nvSpPr>
            <p:cNvPr id="18" name="Text Box 7"/>
            <p:cNvSpPr txBox="1">
              <a:spLocks noChangeArrowheads="1"/>
            </p:cNvSpPr>
            <p:nvPr/>
          </p:nvSpPr>
          <p:spPr bwMode="auto">
            <a:xfrm>
              <a:off x="1700213" y="4165600"/>
              <a:ext cx="4522787" cy="461963"/>
            </a:xfrm>
            <a:prstGeom prst="rect">
              <a:avLst/>
            </a:prstGeom>
            <a:solidFill>
              <a:srgbClr val="FFFF99"/>
            </a:solidFill>
            <a:ln w="28575">
              <a:solidFill>
                <a:srgbClr val="FF0000"/>
              </a:solidFill>
              <a:miter lim="800000"/>
              <a:headEnd/>
              <a:tailEnd/>
            </a:ln>
          </p:spPr>
          <p:txBody>
            <a:bodyPr wrap="none" anchor="ctr">
              <a:spAutoFit/>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algn="ctr" eaLnBrk="0" fontAlgn="base" hangingPunct="0">
                <a:spcBef>
                  <a:spcPct val="50000"/>
                </a:spcBef>
                <a:spcAft>
                  <a:spcPct val="0"/>
                </a:spcAft>
              </a:pPr>
              <a:r>
                <a:rPr lang="en-US" altLang="en-US" dirty="0">
                  <a:solidFill>
                    <a:srgbClr val="000000"/>
                  </a:solidFill>
                  <a:latin typeface="Arial" charset="0"/>
                </a:rPr>
                <a:t>View mode (path/full/hierarchic)</a:t>
              </a:r>
            </a:p>
          </p:txBody>
        </p:sp>
        <p:sp>
          <p:nvSpPr>
            <p:cNvPr id="19" name="Arc 18"/>
            <p:cNvSpPr/>
            <p:nvPr/>
          </p:nvSpPr>
          <p:spPr bwMode="auto">
            <a:xfrm>
              <a:off x="682625" y="3844925"/>
              <a:ext cx="231775" cy="550863"/>
            </a:xfrm>
            <a:prstGeom prst="arc">
              <a:avLst>
                <a:gd name="adj1" fmla="val 16200000"/>
                <a:gd name="adj2" fmla="val 5399997"/>
              </a:avLst>
            </a:prstGeom>
            <a:noFill/>
            <a:ln w="31750" cap="flat" cmpd="sng" algn="ctr">
              <a:solidFill>
                <a:srgbClr val="FF0000"/>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srgbClr val="000000"/>
                </a:solidFill>
                <a:latin typeface="Times" charset="0"/>
              </a:endParaRPr>
            </a:p>
          </p:txBody>
        </p:sp>
      </p:grpSp>
      <p:grpSp>
        <p:nvGrpSpPr>
          <p:cNvPr id="20" name="Group 19"/>
          <p:cNvGrpSpPr>
            <a:grpSpLocks/>
          </p:cNvGrpSpPr>
          <p:nvPr/>
        </p:nvGrpSpPr>
        <p:grpSpPr bwMode="auto">
          <a:xfrm>
            <a:off x="920975" y="2936914"/>
            <a:ext cx="6443663" cy="1458912"/>
            <a:chOff x="1263650" y="4491038"/>
            <a:chExt cx="6443663" cy="1458912"/>
          </a:xfrm>
        </p:grpSpPr>
        <p:sp>
          <p:nvSpPr>
            <p:cNvPr id="21" name="Text Box 7"/>
            <p:cNvSpPr txBox="1">
              <a:spLocks noChangeArrowheads="1"/>
            </p:cNvSpPr>
            <p:nvPr/>
          </p:nvSpPr>
          <p:spPr bwMode="auto">
            <a:xfrm>
              <a:off x="2674938" y="5118100"/>
              <a:ext cx="5032375" cy="831850"/>
            </a:xfrm>
            <a:prstGeom prst="rect">
              <a:avLst/>
            </a:prstGeom>
            <a:solidFill>
              <a:srgbClr val="FFFF99"/>
            </a:solidFill>
            <a:ln w="28575">
              <a:solidFill>
                <a:srgbClr val="FF0000"/>
              </a:solidFill>
              <a:miter lim="800000"/>
              <a:headEnd/>
              <a:tailEnd/>
            </a:ln>
          </p:spPr>
          <p:txBody>
            <a:bodyPr anchor="ctr">
              <a:spAutoFit/>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algn="ctr" eaLnBrk="0" fontAlgn="base" hangingPunct="0">
                <a:spcBef>
                  <a:spcPct val="50000"/>
                </a:spcBef>
                <a:spcAft>
                  <a:spcPct val="0"/>
                </a:spcAft>
              </a:pPr>
              <a:r>
                <a:rPr lang="en-US" altLang="en-US">
                  <a:solidFill>
                    <a:srgbClr val="000000"/>
                  </a:solidFill>
                  <a:latin typeface="Arial" charset="0"/>
                </a:rPr>
                <a:t>Display option (Subclass indexes, Guidance Headings, Notes, etc.)</a:t>
              </a:r>
            </a:p>
          </p:txBody>
        </p:sp>
        <p:sp>
          <p:nvSpPr>
            <p:cNvPr id="22" name="Line 12"/>
            <p:cNvSpPr>
              <a:spLocks noChangeShapeType="1"/>
            </p:cNvSpPr>
            <p:nvPr/>
          </p:nvSpPr>
          <p:spPr bwMode="auto">
            <a:xfrm flipH="1" flipV="1">
              <a:off x="1495425" y="4835525"/>
              <a:ext cx="1160463" cy="3841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sp>
          <p:nvSpPr>
            <p:cNvPr id="23" name="Arc 22"/>
            <p:cNvSpPr/>
            <p:nvPr/>
          </p:nvSpPr>
          <p:spPr bwMode="auto">
            <a:xfrm>
              <a:off x="1263650" y="4491038"/>
              <a:ext cx="231775" cy="728662"/>
            </a:xfrm>
            <a:prstGeom prst="arc">
              <a:avLst>
                <a:gd name="adj1" fmla="val 16200000"/>
                <a:gd name="adj2" fmla="val 5399997"/>
              </a:avLst>
            </a:prstGeom>
            <a:noFill/>
            <a:ln w="31750" cap="flat" cmpd="sng" algn="ctr">
              <a:solidFill>
                <a:srgbClr val="FF0000"/>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srgbClr val="000000"/>
                </a:solidFill>
                <a:latin typeface="Times" charset="0"/>
              </a:endParaRPr>
            </a:p>
          </p:txBody>
        </p:sp>
      </p:grpSp>
      <p:grpSp>
        <p:nvGrpSpPr>
          <p:cNvPr id="27" name="Group 26"/>
          <p:cNvGrpSpPr>
            <a:grpSpLocks/>
          </p:cNvGrpSpPr>
          <p:nvPr/>
        </p:nvGrpSpPr>
        <p:grpSpPr bwMode="auto">
          <a:xfrm>
            <a:off x="766646" y="304800"/>
            <a:ext cx="1403350" cy="895350"/>
            <a:chOff x="1008063" y="1998663"/>
            <a:chExt cx="1403350" cy="895936"/>
          </a:xfrm>
        </p:grpSpPr>
        <p:sp>
          <p:nvSpPr>
            <p:cNvPr id="28" name="Text Box 7"/>
            <p:cNvSpPr txBox="1">
              <a:spLocks noChangeArrowheads="1"/>
            </p:cNvSpPr>
            <p:nvPr/>
          </p:nvSpPr>
          <p:spPr bwMode="auto">
            <a:xfrm>
              <a:off x="1592263" y="2434224"/>
              <a:ext cx="819150" cy="460375"/>
            </a:xfrm>
            <a:prstGeom prst="rect">
              <a:avLst/>
            </a:prstGeom>
            <a:solidFill>
              <a:srgbClr val="FFFF99"/>
            </a:solidFill>
            <a:ln w="28575">
              <a:solidFill>
                <a:srgbClr val="FF0000"/>
              </a:solidFill>
              <a:miter lim="800000"/>
              <a:headEnd/>
              <a:tailEnd/>
            </a:ln>
          </p:spPr>
          <p:txBody>
            <a:bodyPr wrap="none" anchor="ctr">
              <a:spAutoFit/>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algn="ctr" eaLnBrk="0" fontAlgn="base" hangingPunct="0">
                <a:spcBef>
                  <a:spcPct val="50000"/>
                </a:spcBef>
                <a:spcAft>
                  <a:spcPct val="0"/>
                </a:spcAft>
              </a:pPr>
              <a:r>
                <a:rPr lang="en-US" altLang="en-US" dirty="0">
                  <a:solidFill>
                    <a:srgbClr val="000000"/>
                  </a:solidFill>
                  <a:latin typeface="Arial" charset="0"/>
                </a:rPr>
                <a:t>Help</a:t>
              </a:r>
            </a:p>
          </p:txBody>
        </p:sp>
        <p:sp>
          <p:nvSpPr>
            <p:cNvPr id="29" name="Line 12"/>
            <p:cNvSpPr>
              <a:spLocks noChangeShapeType="1"/>
            </p:cNvSpPr>
            <p:nvPr/>
          </p:nvSpPr>
          <p:spPr bwMode="auto">
            <a:xfrm flipH="1" flipV="1">
              <a:off x="1220788" y="2303463"/>
              <a:ext cx="371475"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sp>
          <p:nvSpPr>
            <p:cNvPr id="30" name="Oval 16"/>
            <p:cNvSpPr>
              <a:spLocks noChangeArrowheads="1"/>
            </p:cNvSpPr>
            <p:nvPr/>
          </p:nvSpPr>
          <p:spPr bwMode="auto">
            <a:xfrm>
              <a:off x="1008063" y="1998663"/>
              <a:ext cx="3048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grpSp>
      <p:sp>
        <p:nvSpPr>
          <p:cNvPr id="5" name="Rectangle 4"/>
          <p:cNvSpPr/>
          <p:nvPr/>
        </p:nvSpPr>
        <p:spPr bwMode="auto">
          <a:xfrm>
            <a:off x="1313675" y="304800"/>
            <a:ext cx="4127988" cy="228600"/>
          </a:xfrm>
          <a:prstGeom prst="rect">
            <a:avLst/>
          </a:prstGeom>
          <a:noFill/>
          <a:ln w="38100">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66329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4294967295"/>
          </p:nvPr>
        </p:nvSpPr>
        <p:spPr>
          <a:xfrm>
            <a:off x="6364288"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CB0F879C-22AB-4C2B-900A-CA815E609BE0}" type="slidenum">
              <a:rPr lang="en-US" altLang="en-US" sz="1400">
                <a:solidFill>
                  <a:srgbClr val="000000"/>
                </a:solidFill>
              </a:rPr>
              <a:pPr/>
              <a:t>23</a:t>
            </a:fld>
            <a:endParaRPr lang="en-US" altLang="en-US" sz="1400">
              <a:solidFill>
                <a:srgbClr val="000000"/>
              </a:solidFill>
            </a:endParaRPr>
          </a:p>
        </p:txBody>
      </p:sp>
      <p:sp>
        <p:nvSpPr>
          <p:cNvPr id="12291" name="Rectangle 2"/>
          <p:cNvSpPr>
            <a:spLocks noGrp="1" noChangeArrowheads="1"/>
          </p:cNvSpPr>
          <p:nvPr>
            <p:ph type="title"/>
          </p:nvPr>
        </p:nvSpPr>
        <p:spPr>
          <a:xfrm>
            <a:off x="457200" y="493713"/>
            <a:ext cx="6611938" cy="649287"/>
          </a:xfrm>
        </p:spPr>
        <p:txBody>
          <a:bodyPr/>
          <a:lstStyle/>
          <a:p>
            <a:r>
              <a:rPr lang="en-US" altLang="en-US" smtClean="0"/>
              <a:t>IPC Scheme - PDF file</a:t>
            </a:r>
          </a:p>
        </p:txBody>
      </p:sp>
      <p:pic>
        <p:nvPicPr>
          <p:cNvPr id="1229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638" y="1227138"/>
            <a:ext cx="6469062" cy="448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2762250"/>
            <a:ext cx="661987"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4" name="Line 10"/>
          <p:cNvSpPr>
            <a:spLocks noChangeShapeType="1"/>
          </p:cNvSpPr>
          <p:nvPr/>
        </p:nvSpPr>
        <p:spPr bwMode="auto">
          <a:xfrm flipH="1">
            <a:off x="2366963" y="2552700"/>
            <a:ext cx="1511300" cy="863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pPr>
            <a:endParaRPr lang="en-US" sz="2400">
              <a:solidFill>
                <a:srgbClr val="000000"/>
              </a:solidFill>
              <a:latin typeface="Times" charset="0"/>
            </a:endParaRPr>
          </a:p>
        </p:txBody>
      </p:sp>
      <p:grpSp>
        <p:nvGrpSpPr>
          <p:cNvPr id="2" name="Group 1"/>
          <p:cNvGrpSpPr>
            <a:grpSpLocks/>
          </p:cNvGrpSpPr>
          <p:nvPr/>
        </p:nvGrpSpPr>
        <p:grpSpPr bwMode="auto">
          <a:xfrm>
            <a:off x="406400" y="2227263"/>
            <a:ext cx="3624263" cy="2546350"/>
            <a:chOff x="406400" y="2227263"/>
            <a:chExt cx="3624263" cy="2546350"/>
          </a:xfrm>
        </p:grpSpPr>
        <p:sp>
          <p:nvSpPr>
            <p:cNvPr id="12300" name="AutoShape 7"/>
            <p:cNvSpPr>
              <a:spLocks noChangeArrowheads="1"/>
            </p:cNvSpPr>
            <p:nvPr/>
          </p:nvSpPr>
          <p:spPr bwMode="auto">
            <a:xfrm>
              <a:off x="406400" y="3662363"/>
              <a:ext cx="1833563" cy="1111250"/>
            </a:xfrm>
            <a:prstGeom prst="wedgeRectCallout">
              <a:avLst>
                <a:gd name="adj1" fmla="val 36236"/>
                <a:gd name="adj2" fmla="val -78634"/>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fontAlgn="base">
                <a:spcBef>
                  <a:spcPct val="50000"/>
                </a:spcBef>
                <a:spcAft>
                  <a:spcPct val="0"/>
                </a:spcAft>
              </a:pPr>
              <a:r>
                <a:rPr lang="en-US" altLang="ja-JP" sz="2000">
                  <a:solidFill>
                    <a:srgbClr val="000000"/>
                  </a:solidFill>
                  <a:latin typeface="Arial" charset="0"/>
                  <a:ea typeface="ＭＳ Ｐゴシック" pitchFamily="34" charset="-128"/>
                </a:rPr>
                <a:t>Download IPC scheme (PDF file)</a:t>
              </a:r>
              <a:endParaRPr lang="ja-JP" altLang="en-US" sz="2000">
                <a:solidFill>
                  <a:srgbClr val="000000"/>
                </a:solidFill>
                <a:latin typeface="Arial" charset="0"/>
                <a:ea typeface="ＭＳ Ｐゴシック" pitchFamily="34" charset="-128"/>
              </a:endParaRPr>
            </a:p>
          </p:txBody>
        </p:sp>
        <p:sp>
          <p:nvSpPr>
            <p:cNvPr id="4" name="Line 9"/>
            <p:cNvSpPr>
              <a:spLocks noChangeShapeType="1"/>
            </p:cNvSpPr>
            <p:nvPr/>
          </p:nvSpPr>
          <p:spPr bwMode="auto">
            <a:xfrm flipH="1">
              <a:off x="1785938" y="2227263"/>
              <a:ext cx="1939925" cy="5349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pPr>
              <a:endParaRPr lang="en-US" sz="2400">
                <a:solidFill>
                  <a:srgbClr val="000000"/>
                </a:solidFill>
                <a:latin typeface="Times" charset="0"/>
              </a:endParaRPr>
            </a:p>
          </p:txBody>
        </p:sp>
        <p:sp>
          <p:nvSpPr>
            <p:cNvPr id="12302" name="Oval 16"/>
            <p:cNvSpPr>
              <a:spLocks noChangeArrowheads="1"/>
            </p:cNvSpPr>
            <p:nvPr/>
          </p:nvSpPr>
          <p:spPr bwMode="auto">
            <a:xfrm>
              <a:off x="3725863" y="2227263"/>
              <a:ext cx="3048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2303" name="Oval 16"/>
            <p:cNvSpPr>
              <a:spLocks noChangeArrowheads="1"/>
            </p:cNvSpPr>
            <p:nvPr/>
          </p:nvSpPr>
          <p:spPr bwMode="auto">
            <a:xfrm>
              <a:off x="1631950" y="2713038"/>
              <a:ext cx="815975" cy="75565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grpSp>
      <p:grpSp>
        <p:nvGrpSpPr>
          <p:cNvPr id="3" name="Group 2"/>
          <p:cNvGrpSpPr>
            <a:grpSpLocks/>
          </p:cNvGrpSpPr>
          <p:nvPr/>
        </p:nvGrpSpPr>
        <p:grpSpPr bwMode="auto">
          <a:xfrm>
            <a:off x="2239963" y="2620963"/>
            <a:ext cx="4233862" cy="4237037"/>
            <a:chOff x="2239963" y="2620963"/>
            <a:chExt cx="4233862" cy="4237037"/>
          </a:xfrm>
        </p:grpSpPr>
        <p:pic>
          <p:nvPicPr>
            <p:cNvPr id="1229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6113" y="2620963"/>
              <a:ext cx="3287712" cy="423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9" name="Line 12"/>
            <p:cNvSpPr>
              <a:spLocks noChangeShapeType="1"/>
            </p:cNvSpPr>
            <p:nvPr/>
          </p:nvSpPr>
          <p:spPr bwMode="auto">
            <a:xfrm>
              <a:off x="2239963" y="4514850"/>
              <a:ext cx="901700" cy="2381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grpSp>
      <p:sp>
        <p:nvSpPr>
          <p:cNvPr id="12301" name="Rectangle 5"/>
          <p:cNvSpPr txBox="1">
            <a:spLocks noChangeArrowheads="1"/>
          </p:cNvSpPr>
          <p:nvPr/>
        </p:nvSpPr>
        <p:spPr bwMode="auto">
          <a:xfrm>
            <a:off x="192088" y="5824538"/>
            <a:ext cx="8734425" cy="866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defRPr sz="2400">
                <a:solidFill>
                  <a:schemeClr val="tx1"/>
                </a:solidFill>
                <a:latin typeface="Arial" charset="0"/>
                <a:cs typeface="Arial" charset="0"/>
              </a:defRPr>
            </a:lvl1pPr>
            <a:lvl2pPr marL="539750" indent="-339725">
              <a:spcBef>
                <a:spcPct val="20000"/>
              </a:spcBef>
              <a:buFont typeface="Wingdings" pitchFamily="2" charset="2"/>
              <a:buChar char="§"/>
              <a:defRPr sz="2400">
                <a:solidFill>
                  <a:schemeClr val="tx1"/>
                </a:solidFill>
                <a:latin typeface="Arial" charset="0"/>
                <a:cs typeface="Arial" charset="0"/>
              </a:defRPr>
            </a:lvl2pPr>
            <a:lvl3pPr marL="947738"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lvl="1" fontAlgn="base">
              <a:spcAft>
                <a:spcPct val="0"/>
              </a:spcAft>
              <a:buFont typeface="Wingdings" pitchFamily="2" charset="2"/>
              <a:buNone/>
            </a:pPr>
            <a:r>
              <a:rPr lang="de-DE" altLang="en-US">
                <a:solidFill>
                  <a:srgbClr val="000000"/>
                </a:solidFill>
              </a:rPr>
              <a:t>All PDF files are available at Download and IT support area:</a:t>
            </a:r>
          </a:p>
          <a:p>
            <a:pPr lvl="2" fontAlgn="base">
              <a:spcAft>
                <a:spcPct val="0"/>
              </a:spcAft>
              <a:buFontTx/>
              <a:buNone/>
            </a:pPr>
            <a:r>
              <a:rPr lang="de-DE" altLang="en-US">
                <a:solidFill>
                  <a:srgbClr val="000000"/>
                </a:solidFill>
                <a:hlinkClick r:id="rId5"/>
              </a:rPr>
              <a:t>http://www.wipo.int/classifications/ipc/en/support/</a:t>
            </a:r>
            <a:endParaRPr lang="de-DE" altLang="en-US">
              <a:solidFill>
                <a:srgbClr val="000000"/>
              </a:solidFill>
            </a:endParaRPr>
          </a:p>
          <a:p>
            <a:pPr lvl="2" fontAlgn="base">
              <a:spcAft>
                <a:spcPct val="0"/>
              </a:spcAft>
              <a:buFont typeface="Wingdings" pitchFamily="2" charset="2"/>
              <a:buChar char="ü"/>
            </a:pPr>
            <a:endParaRPr lang="de-DE" altLang="en-US" sz="2800">
              <a:solidFill>
                <a:srgbClr val="000000"/>
              </a:solidFill>
            </a:endParaRPr>
          </a:p>
        </p:txBody>
      </p:sp>
    </p:spTree>
    <p:extLst>
      <p:ext uri="{BB962C8B-B14F-4D97-AF65-F5344CB8AC3E}">
        <p14:creationId xmlns:p14="http://schemas.microsoft.com/office/powerpoint/2010/main" val="1003409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301"/>
                                        </p:tgtEl>
                                        <p:attrNameLst>
                                          <p:attrName>style.visibility</p:attrName>
                                        </p:attrNameLst>
                                      </p:cBhvr>
                                      <p:to>
                                        <p:strVal val="visible"/>
                                      </p:to>
                                    </p:set>
                                    <p:anim calcmode="lin" valueType="num">
                                      <p:cBhvr additive="base">
                                        <p:cTn id="17" dur="500" fill="hold"/>
                                        <p:tgtEl>
                                          <p:spTgt spid="12301"/>
                                        </p:tgtEl>
                                        <p:attrNameLst>
                                          <p:attrName>ppt_x</p:attrName>
                                        </p:attrNameLst>
                                      </p:cBhvr>
                                      <p:tavLst>
                                        <p:tav tm="0">
                                          <p:val>
                                            <p:strVal val="#ppt_x"/>
                                          </p:val>
                                        </p:tav>
                                        <p:tav tm="100000">
                                          <p:val>
                                            <p:strVal val="#ppt_x"/>
                                          </p:val>
                                        </p:tav>
                                      </p:tavLst>
                                    </p:anim>
                                    <p:anim calcmode="lin" valueType="num">
                                      <p:cBhvr additive="base">
                                        <p:cTn id="18" dur="500" fill="hold"/>
                                        <p:tgtEl>
                                          <p:spTgt spid="123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98450" y="315913"/>
            <a:ext cx="6475413" cy="631825"/>
          </a:xfrm>
          <a:prstGeom prst="rect">
            <a:avLst/>
          </a:prstGeom>
          <a:noFill/>
          <a:ln>
            <a:noFill/>
          </a:ln>
          <a:effectLst/>
          <a:extLst/>
        </p:spPr>
        <p:txBody>
          <a:bodyPr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fontAlgn="base">
              <a:spcBef>
                <a:spcPct val="0"/>
              </a:spcBef>
              <a:spcAft>
                <a:spcPct val="0"/>
              </a:spcAft>
              <a:defRPr/>
            </a:pPr>
            <a:r>
              <a:rPr lang="en-US" sz="3600" dirty="0" smtClean="0">
                <a:solidFill>
                  <a:srgbClr val="000000"/>
                </a:solidFill>
                <a:latin typeface="Arial"/>
                <a:ea typeface="+mj-ea"/>
              </a:rPr>
              <a:t>Definitions</a:t>
            </a:r>
          </a:p>
        </p:txBody>
      </p:sp>
      <p:sp>
        <p:nvSpPr>
          <p:cNvPr id="14339"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0AF38943-5224-4927-8D7C-B708DA74DDF9}" type="slidenum">
              <a:rPr lang="ja-JP" altLang="en-US" sz="1400">
                <a:solidFill>
                  <a:srgbClr val="000000"/>
                </a:solidFill>
                <a:ea typeface="ＭＳ Ｐゴシック" pitchFamily="34" charset="-128"/>
              </a:rPr>
              <a:pPr/>
              <a:t>24</a:t>
            </a:fld>
            <a:endParaRPr lang="en-US" altLang="ja-JP" sz="1400">
              <a:solidFill>
                <a:srgbClr val="000000"/>
              </a:solidFill>
              <a:ea typeface="ＭＳ Ｐゴシック" pitchFamily="34" charset="-128"/>
            </a:endParaRPr>
          </a:p>
        </p:txBody>
      </p:sp>
      <p:pic>
        <p:nvPicPr>
          <p:cNvPr id="1434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973138"/>
            <a:ext cx="851535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a:grpSpLocks/>
          </p:cNvGrpSpPr>
          <p:nvPr/>
        </p:nvGrpSpPr>
        <p:grpSpPr bwMode="auto">
          <a:xfrm>
            <a:off x="1892300" y="973138"/>
            <a:ext cx="434975" cy="1322387"/>
            <a:chOff x="1891553" y="972954"/>
            <a:chExt cx="435068" cy="1322012"/>
          </a:xfrm>
        </p:grpSpPr>
        <p:sp>
          <p:nvSpPr>
            <p:cNvPr id="14345" name="Line 14"/>
            <p:cNvSpPr>
              <a:spLocks noChangeShapeType="1"/>
            </p:cNvSpPr>
            <p:nvPr/>
          </p:nvSpPr>
          <p:spPr bwMode="auto">
            <a:xfrm>
              <a:off x="1891553" y="972954"/>
              <a:ext cx="260537" cy="1017212"/>
            </a:xfrm>
            <a:prstGeom prst="line">
              <a:avLst/>
            </a:prstGeom>
            <a:noFill/>
            <a:ln w="38100">
              <a:solidFill>
                <a:srgbClr val="FF66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sp>
          <p:nvSpPr>
            <p:cNvPr id="14346" name="Oval 16"/>
            <p:cNvSpPr>
              <a:spLocks noChangeArrowheads="1"/>
            </p:cNvSpPr>
            <p:nvPr/>
          </p:nvSpPr>
          <p:spPr bwMode="auto">
            <a:xfrm>
              <a:off x="2021821" y="1990166"/>
              <a:ext cx="304800" cy="304800"/>
            </a:xfrm>
            <a:prstGeom prst="ellipse">
              <a:avLst/>
            </a:prstGeom>
            <a:noFill/>
            <a:ln w="28575">
              <a:solidFill>
                <a:srgbClr val="FF66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grpSp>
      <p:grpSp>
        <p:nvGrpSpPr>
          <p:cNvPr id="5" name="Group 4"/>
          <p:cNvGrpSpPr>
            <a:grpSpLocks/>
          </p:cNvGrpSpPr>
          <p:nvPr/>
        </p:nvGrpSpPr>
        <p:grpSpPr bwMode="auto">
          <a:xfrm>
            <a:off x="298450" y="2295525"/>
            <a:ext cx="5724525" cy="4087813"/>
            <a:chOff x="298918" y="2294966"/>
            <a:chExt cx="5723914" cy="4088185"/>
          </a:xfrm>
        </p:grpSpPr>
        <p:pic>
          <p:nvPicPr>
            <p:cNvPr id="1434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918" y="3108654"/>
              <a:ext cx="5723914" cy="3274497"/>
            </a:xfrm>
            <a:prstGeom prst="rect">
              <a:avLst/>
            </a:prstGeom>
            <a:noFill/>
            <a:ln w="2857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14344" name="Down Arrow 3"/>
            <p:cNvSpPr>
              <a:spLocks noChangeArrowheads="1"/>
            </p:cNvSpPr>
            <p:nvPr/>
          </p:nvSpPr>
          <p:spPr bwMode="auto">
            <a:xfrm>
              <a:off x="2021821" y="2294966"/>
              <a:ext cx="304800" cy="813688"/>
            </a:xfrm>
            <a:prstGeom prst="downArrow">
              <a:avLst>
                <a:gd name="adj1" fmla="val 50000"/>
                <a:gd name="adj2" fmla="val 50005"/>
              </a:avLst>
            </a:prstGeom>
            <a:solidFill>
              <a:srgbClr val="FF66FF">
                <a:alpha val="50195"/>
              </a:srgbClr>
            </a:solidFill>
            <a:ln w="9525" algn="ctr">
              <a:solidFill>
                <a:srgbClr val="FF66FF">
                  <a:alpha val="50195"/>
                </a:srgbClr>
              </a:solidFill>
              <a:round/>
              <a:headEnd/>
              <a:tailEnd/>
            </a:ln>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grpSp>
    </p:spTree>
    <p:extLst>
      <p:ext uri="{BB962C8B-B14F-4D97-AF65-F5344CB8AC3E}">
        <p14:creationId xmlns:p14="http://schemas.microsoft.com/office/powerpoint/2010/main" val="3903710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4294967295"/>
          </p:nvPr>
        </p:nvSpPr>
        <p:spPr>
          <a:xfrm>
            <a:off x="6553200" y="6186488"/>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B5240025-2C80-41F5-A05B-08EADE50D5DE}" type="slidenum">
              <a:rPr lang="en-US" altLang="en-US" sz="1400">
                <a:solidFill>
                  <a:srgbClr val="000000"/>
                </a:solidFill>
              </a:rPr>
              <a:pPr/>
              <a:t>25</a:t>
            </a:fld>
            <a:endParaRPr lang="en-US" altLang="en-US" sz="1400">
              <a:solidFill>
                <a:srgbClr val="000000"/>
              </a:solidFill>
            </a:endParaRPr>
          </a:p>
        </p:txBody>
      </p:sp>
      <p:sp>
        <p:nvSpPr>
          <p:cNvPr id="16387" name="Rectangle 2"/>
          <p:cNvSpPr>
            <a:spLocks noGrp="1" noChangeArrowheads="1"/>
          </p:cNvSpPr>
          <p:nvPr>
            <p:ph type="title"/>
          </p:nvPr>
        </p:nvSpPr>
        <p:spPr>
          <a:xfrm>
            <a:off x="355600" y="504825"/>
            <a:ext cx="6553200" cy="647700"/>
          </a:xfrm>
        </p:spPr>
        <p:txBody>
          <a:bodyPr/>
          <a:lstStyle/>
          <a:p>
            <a:pPr eaLnBrk="1" hangingPunct="1"/>
            <a:r>
              <a:rPr lang="de-DE" altLang="en-US" smtClean="0"/>
              <a:t>Bridge</a:t>
            </a:r>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 y="1339850"/>
            <a:ext cx="31051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2125663" y="1919288"/>
            <a:ext cx="6888162" cy="2162175"/>
            <a:chOff x="2125663" y="1918935"/>
            <a:chExt cx="6888162" cy="2162175"/>
          </a:xfrm>
        </p:grpSpPr>
        <p:sp>
          <p:nvSpPr>
            <p:cNvPr id="16394" name="Line 14"/>
            <p:cNvSpPr>
              <a:spLocks noChangeShapeType="1"/>
            </p:cNvSpPr>
            <p:nvPr/>
          </p:nvSpPr>
          <p:spPr bwMode="auto">
            <a:xfrm flipV="1">
              <a:off x="2125663" y="3087688"/>
              <a:ext cx="877887" cy="720725"/>
            </a:xfrm>
            <a:prstGeom prst="line">
              <a:avLst/>
            </a:prstGeom>
            <a:noFill/>
            <a:ln w="38100">
              <a:solidFill>
                <a:srgbClr val="FF66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pic>
          <p:nvPicPr>
            <p:cNvPr id="1639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3550" y="1918935"/>
              <a:ext cx="6010275" cy="2162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a:grpSpLocks/>
          </p:cNvGrpSpPr>
          <p:nvPr/>
        </p:nvGrpSpPr>
        <p:grpSpPr bwMode="auto">
          <a:xfrm>
            <a:off x="1117600" y="1117600"/>
            <a:ext cx="1035050" cy="2930525"/>
            <a:chOff x="1117600" y="1117600"/>
            <a:chExt cx="1035050" cy="2930525"/>
          </a:xfrm>
        </p:grpSpPr>
        <p:sp>
          <p:nvSpPr>
            <p:cNvPr id="16392" name="Oval 16"/>
            <p:cNvSpPr>
              <a:spLocks noChangeArrowheads="1"/>
            </p:cNvSpPr>
            <p:nvPr/>
          </p:nvSpPr>
          <p:spPr bwMode="auto">
            <a:xfrm>
              <a:off x="1847850" y="3743325"/>
              <a:ext cx="304800" cy="304800"/>
            </a:xfrm>
            <a:prstGeom prst="ellipse">
              <a:avLst/>
            </a:prstGeom>
            <a:noFill/>
            <a:ln w="28575">
              <a:solidFill>
                <a:srgbClr val="FF66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6393" name="Line 14"/>
            <p:cNvSpPr>
              <a:spLocks noChangeShapeType="1"/>
            </p:cNvSpPr>
            <p:nvPr/>
          </p:nvSpPr>
          <p:spPr bwMode="auto">
            <a:xfrm>
              <a:off x="1117600" y="1117600"/>
              <a:ext cx="730250" cy="2690813"/>
            </a:xfrm>
            <a:prstGeom prst="line">
              <a:avLst/>
            </a:prstGeom>
            <a:noFill/>
            <a:ln w="38100">
              <a:solidFill>
                <a:srgbClr val="FF66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grpSp>
    </p:spTree>
    <p:extLst>
      <p:ext uri="{BB962C8B-B14F-4D97-AF65-F5344CB8AC3E}">
        <p14:creationId xmlns:p14="http://schemas.microsoft.com/office/powerpoint/2010/main" val="2424033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 y="1325563"/>
            <a:ext cx="31051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6"/>
          <p:cNvSpPr>
            <a:spLocks noGrp="1" noChangeArrowheads="1"/>
          </p:cNvSpPr>
          <p:nvPr>
            <p:ph type="sldNum" sz="quarter" idx="4294967295"/>
          </p:nvPr>
        </p:nvSpPr>
        <p:spPr>
          <a:xfrm>
            <a:off x="6553200" y="6129338"/>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5584EEF9-7087-4811-AF58-EABCCDBCCE49}" type="slidenum">
              <a:rPr lang="en-US" altLang="en-US" sz="1400">
                <a:solidFill>
                  <a:srgbClr val="000000"/>
                </a:solidFill>
              </a:rPr>
              <a:pPr/>
              <a:t>26</a:t>
            </a:fld>
            <a:endParaRPr lang="en-US" altLang="en-US" sz="1400">
              <a:solidFill>
                <a:srgbClr val="000000"/>
              </a:solidFill>
            </a:endParaRPr>
          </a:p>
        </p:txBody>
      </p:sp>
      <p:sp>
        <p:nvSpPr>
          <p:cNvPr id="17412" name="Rectangle 2"/>
          <p:cNvSpPr>
            <a:spLocks noGrp="1" noChangeArrowheads="1"/>
          </p:cNvSpPr>
          <p:nvPr>
            <p:ph type="title"/>
          </p:nvPr>
        </p:nvSpPr>
        <p:spPr>
          <a:xfrm>
            <a:off x="239713" y="620713"/>
            <a:ext cx="6683375" cy="647700"/>
          </a:xfrm>
        </p:spPr>
        <p:txBody>
          <a:bodyPr/>
          <a:lstStyle/>
          <a:p>
            <a:pPr eaLnBrk="1" hangingPunct="1"/>
            <a:r>
              <a:rPr lang="de-DE" altLang="en-US" smtClean="0"/>
              <a:t>Bridge</a:t>
            </a:r>
          </a:p>
        </p:txBody>
      </p:sp>
      <p:grpSp>
        <p:nvGrpSpPr>
          <p:cNvPr id="2" name="Group 1"/>
          <p:cNvGrpSpPr>
            <a:grpSpLocks/>
          </p:cNvGrpSpPr>
          <p:nvPr/>
        </p:nvGrpSpPr>
        <p:grpSpPr bwMode="auto">
          <a:xfrm>
            <a:off x="1847850" y="1290251"/>
            <a:ext cx="7089697" cy="2789121"/>
            <a:chOff x="1847850" y="1290251"/>
            <a:chExt cx="7089697" cy="2789121"/>
          </a:xfrm>
        </p:grpSpPr>
        <p:pic>
          <p:nvPicPr>
            <p:cNvPr id="1741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959" y="1290251"/>
              <a:ext cx="5589588" cy="226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20" name="Oval 16"/>
            <p:cNvSpPr>
              <a:spLocks noChangeArrowheads="1"/>
            </p:cNvSpPr>
            <p:nvPr/>
          </p:nvSpPr>
          <p:spPr bwMode="auto">
            <a:xfrm>
              <a:off x="1847850" y="3774572"/>
              <a:ext cx="3048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7421" name="Line 14"/>
            <p:cNvSpPr>
              <a:spLocks noChangeShapeType="1"/>
            </p:cNvSpPr>
            <p:nvPr/>
          </p:nvSpPr>
          <p:spPr bwMode="auto">
            <a:xfrm flipV="1">
              <a:off x="2960688" y="3124200"/>
              <a:ext cx="387272" cy="65246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grpSp>
      <p:grpSp>
        <p:nvGrpSpPr>
          <p:cNvPr id="3" name="Group 2"/>
          <p:cNvGrpSpPr>
            <a:grpSpLocks/>
          </p:cNvGrpSpPr>
          <p:nvPr/>
        </p:nvGrpSpPr>
        <p:grpSpPr bwMode="auto">
          <a:xfrm>
            <a:off x="3211359" y="2732049"/>
            <a:ext cx="5734590" cy="4027487"/>
            <a:chOff x="3228977" y="2830513"/>
            <a:chExt cx="5734590" cy="4027487"/>
          </a:xfrm>
        </p:grpSpPr>
        <p:sp>
          <p:nvSpPr>
            <p:cNvPr id="17416" name="Oval 16"/>
            <p:cNvSpPr>
              <a:spLocks noChangeArrowheads="1"/>
            </p:cNvSpPr>
            <p:nvPr/>
          </p:nvSpPr>
          <p:spPr bwMode="auto">
            <a:xfrm>
              <a:off x="3228977" y="2830513"/>
              <a:ext cx="1495424" cy="446087"/>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7417" name="Line 14"/>
            <p:cNvSpPr>
              <a:spLocks noChangeShapeType="1"/>
            </p:cNvSpPr>
            <p:nvPr/>
          </p:nvSpPr>
          <p:spPr bwMode="auto">
            <a:xfrm>
              <a:off x="4708410" y="3044050"/>
              <a:ext cx="214312" cy="506801"/>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pic>
          <p:nvPicPr>
            <p:cNvPr id="1741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2180" y="3686175"/>
              <a:ext cx="4751387" cy="3171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02321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E99A54C2-4E77-4BAB-A05F-E27E2E965C75}" type="slidenum">
              <a:rPr lang="ja-JP" altLang="en-US" sz="1400">
                <a:solidFill>
                  <a:srgbClr val="000000"/>
                </a:solidFill>
                <a:ea typeface="ＭＳ Ｐゴシック" pitchFamily="34" charset="-128"/>
              </a:rPr>
              <a:pPr/>
              <a:t>27</a:t>
            </a:fld>
            <a:endParaRPr lang="en-US" altLang="ja-JP" sz="1400">
              <a:solidFill>
                <a:srgbClr val="000000"/>
              </a:solidFill>
              <a:ea typeface="ＭＳ Ｐゴシック" pitchFamily="34" charset="-128"/>
            </a:endParaRPr>
          </a:p>
        </p:txBody>
      </p:sp>
      <p:sp>
        <p:nvSpPr>
          <p:cNvPr id="18435" name="Rectangle 4"/>
          <p:cNvSpPr>
            <a:spLocks noChangeArrowheads="1"/>
          </p:cNvSpPr>
          <p:nvPr/>
        </p:nvSpPr>
        <p:spPr bwMode="auto">
          <a:xfrm>
            <a:off x="323850" y="620713"/>
            <a:ext cx="6696075" cy="647700"/>
          </a:xfrm>
          <a:prstGeom prst="rect">
            <a:avLst/>
          </a:prstGeom>
          <a:noFill/>
          <a:ln>
            <a:noFill/>
          </a:ln>
          <a:extLst/>
        </p:spPr>
        <p:txBody>
          <a:bodyPr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fontAlgn="base">
              <a:spcBef>
                <a:spcPct val="0"/>
              </a:spcBef>
              <a:spcAft>
                <a:spcPct val="0"/>
              </a:spcAft>
            </a:pPr>
            <a:r>
              <a:rPr lang="de-DE" altLang="ja-JP" sz="3600" dirty="0">
                <a:solidFill>
                  <a:srgbClr val="000000"/>
                </a:solidFill>
                <a:latin typeface="Arial" charset="0"/>
                <a:ea typeface="ＭＳ Ｐゴシック" pitchFamily="34" charset="-128"/>
              </a:rPr>
              <a:t>Catchword Index</a:t>
            </a:r>
            <a:endParaRPr lang="en-US" altLang="ja-JP" sz="3600" dirty="0">
              <a:solidFill>
                <a:srgbClr val="000000"/>
              </a:solidFill>
              <a:latin typeface="Arial" charset="0"/>
              <a:ea typeface="ＭＳ Ｐゴシック" pitchFamily="34" charset="-128"/>
            </a:endParaRPr>
          </a:p>
        </p:txBody>
      </p:sp>
      <p:pic>
        <p:nvPicPr>
          <p:cNvPr id="1843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88" y="1362869"/>
            <a:ext cx="8424863" cy="414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Oval 8"/>
          <p:cNvSpPr>
            <a:spLocks noChangeArrowheads="1"/>
          </p:cNvSpPr>
          <p:nvPr/>
        </p:nvSpPr>
        <p:spPr bwMode="auto">
          <a:xfrm>
            <a:off x="0" y="3357563"/>
            <a:ext cx="2376488" cy="72072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rgbClr val="FFF1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ja-JP" altLang="en-US">
              <a:solidFill>
                <a:srgbClr val="000000"/>
              </a:solidFill>
              <a:ea typeface="ＭＳ Ｐゴシック" pitchFamily="34" charset="-128"/>
            </a:endParaRPr>
          </a:p>
        </p:txBody>
      </p:sp>
      <p:sp>
        <p:nvSpPr>
          <p:cNvPr id="21510" name="Oval 8"/>
          <p:cNvSpPr>
            <a:spLocks noChangeArrowheads="1"/>
          </p:cNvSpPr>
          <p:nvPr/>
        </p:nvSpPr>
        <p:spPr bwMode="auto">
          <a:xfrm>
            <a:off x="2376488" y="2679700"/>
            <a:ext cx="2232025" cy="50482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rgbClr val="FFF1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ja-JP" altLang="en-US">
              <a:solidFill>
                <a:srgbClr val="000000"/>
              </a:solidFill>
              <a:ea typeface="ＭＳ Ｐゴシック" pitchFamily="34" charset="-128"/>
            </a:endParaRPr>
          </a:p>
        </p:txBody>
      </p:sp>
      <p:sp>
        <p:nvSpPr>
          <p:cNvPr id="7" name="Oval 8"/>
          <p:cNvSpPr>
            <a:spLocks noChangeArrowheads="1"/>
          </p:cNvSpPr>
          <p:nvPr/>
        </p:nvSpPr>
        <p:spPr bwMode="auto">
          <a:xfrm>
            <a:off x="5791201" y="2362200"/>
            <a:ext cx="1524000" cy="56991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rgbClr val="FFF1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ja-JP" altLang="en-US">
              <a:solidFill>
                <a:srgbClr val="000000"/>
              </a:solidFill>
              <a:ea typeface="ＭＳ Ｐゴシック" pitchFamily="34" charset="-128"/>
            </a:endParaRPr>
          </a:p>
        </p:txBody>
      </p:sp>
    </p:spTree>
    <p:extLst>
      <p:ext uri="{BB962C8B-B14F-4D97-AF65-F5344CB8AC3E}">
        <p14:creationId xmlns:p14="http://schemas.microsoft.com/office/powerpoint/2010/main" val="2378442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fade">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fade">
                                      <p:cBhvr>
                                        <p:cTn id="17"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CDDB9363-F92F-477C-ABC5-5CB3AD2E7EC5}" type="slidenum">
              <a:rPr lang="en-US" altLang="en-US" sz="1400">
                <a:solidFill>
                  <a:srgbClr val="000000"/>
                </a:solidFill>
              </a:rPr>
              <a:pPr/>
              <a:t>28</a:t>
            </a:fld>
            <a:endParaRPr lang="en-US" altLang="en-US" sz="1400">
              <a:solidFill>
                <a:srgbClr val="000000"/>
              </a:solidFill>
            </a:endParaRPr>
          </a:p>
        </p:txBody>
      </p:sp>
      <p:sp>
        <p:nvSpPr>
          <p:cNvPr id="19459" name="Rectangle 2"/>
          <p:cNvSpPr>
            <a:spLocks noGrp="1" noChangeArrowheads="1"/>
          </p:cNvSpPr>
          <p:nvPr>
            <p:ph type="title"/>
          </p:nvPr>
        </p:nvSpPr>
        <p:spPr>
          <a:xfrm>
            <a:off x="195263" y="203200"/>
            <a:ext cx="6989762" cy="649288"/>
          </a:xfrm>
        </p:spPr>
        <p:txBody>
          <a:bodyPr/>
          <a:lstStyle/>
          <a:p>
            <a:r>
              <a:rPr lang="en-US" altLang="en-US" smtClean="0"/>
              <a:t>Terms (text search of the IPC)</a:t>
            </a:r>
          </a:p>
        </p:txBody>
      </p:sp>
      <p:pic>
        <p:nvPicPr>
          <p:cNvPr id="1946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928688"/>
            <a:ext cx="8074025" cy="580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Oval 12"/>
          <p:cNvSpPr>
            <a:spLocks noChangeArrowheads="1"/>
          </p:cNvSpPr>
          <p:nvPr/>
        </p:nvSpPr>
        <p:spPr bwMode="auto">
          <a:xfrm>
            <a:off x="115888" y="5051425"/>
            <a:ext cx="1814512" cy="73977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grpSp>
        <p:nvGrpSpPr>
          <p:cNvPr id="2" name="Group 1"/>
          <p:cNvGrpSpPr>
            <a:grpSpLocks/>
          </p:cNvGrpSpPr>
          <p:nvPr/>
        </p:nvGrpSpPr>
        <p:grpSpPr bwMode="auto">
          <a:xfrm>
            <a:off x="1333500" y="1971675"/>
            <a:ext cx="7104063" cy="4762500"/>
            <a:chOff x="1333500" y="1971675"/>
            <a:chExt cx="7104063" cy="4762500"/>
          </a:xfrm>
        </p:grpSpPr>
        <p:pic>
          <p:nvPicPr>
            <p:cNvPr id="1946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9188" y="1971675"/>
              <a:ext cx="604837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4" name="Line 14"/>
            <p:cNvSpPr>
              <a:spLocks noChangeShapeType="1"/>
            </p:cNvSpPr>
            <p:nvPr/>
          </p:nvSpPr>
          <p:spPr bwMode="auto">
            <a:xfrm flipV="1">
              <a:off x="1333500" y="4324350"/>
              <a:ext cx="1055688" cy="7207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grpSp>
    </p:spTree>
    <p:extLst>
      <p:ext uri="{BB962C8B-B14F-4D97-AF65-F5344CB8AC3E}">
        <p14:creationId xmlns:p14="http://schemas.microsoft.com/office/powerpoint/2010/main" val="3901556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500"/>
                                        <p:tgtEl>
                                          <p:spTgt spid="225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CB38E776-C44A-4D84-9BEA-1435B586C62E}" type="slidenum">
              <a:rPr lang="ja-JP" altLang="en-US" sz="1400">
                <a:solidFill>
                  <a:srgbClr val="000000"/>
                </a:solidFill>
                <a:ea typeface="ＭＳ Ｐゴシック" pitchFamily="34" charset="-128"/>
              </a:rPr>
              <a:pPr/>
              <a:t>29</a:t>
            </a:fld>
            <a:endParaRPr lang="en-US" altLang="ja-JP" sz="1400">
              <a:solidFill>
                <a:srgbClr val="000000"/>
              </a:solidFill>
              <a:ea typeface="ＭＳ Ｐゴシック" pitchFamily="34" charset="-128"/>
            </a:endParaRPr>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343025"/>
            <a:ext cx="2209800"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9" name="AutoShape 4"/>
          <p:cNvSpPr>
            <a:spLocks noChangeArrowheads="1"/>
          </p:cNvSpPr>
          <p:nvPr/>
        </p:nvSpPr>
        <p:spPr bwMode="auto">
          <a:xfrm>
            <a:off x="468313" y="4630738"/>
            <a:ext cx="1728787" cy="717550"/>
          </a:xfrm>
          <a:prstGeom prst="wedgeRectCallout">
            <a:avLst>
              <a:gd name="adj1" fmla="val 64144"/>
              <a:gd name="adj2" fmla="val 104579"/>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defRPr/>
            </a:pPr>
            <a:r>
              <a:rPr lang="en-US" altLang="ja-JP" sz="2000" dirty="0">
                <a:solidFill>
                  <a:srgbClr val="000000"/>
                </a:solidFill>
                <a:ea typeface="ＭＳ Ｐゴシック" pitchFamily="34" charset="-128"/>
              </a:rPr>
              <a:t>2. Display results</a:t>
            </a:r>
            <a:endParaRPr lang="ja-JP" altLang="en-US" sz="2000" dirty="0">
              <a:solidFill>
                <a:srgbClr val="000000"/>
              </a:solidFill>
              <a:ea typeface="ＭＳ Ｐゴシック" pitchFamily="34" charset="-128"/>
            </a:endParaRPr>
          </a:p>
        </p:txBody>
      </p:sp>
      <p:grpSp>
        <p:nvGrpSpPr>
          <p:cNvPr id="3" name="Group 2"/>
          <p:cNvGrpSpPr>
            <a:grpSpLocks/>
          </p:cNvGrpSpPr>
          <p:nvPr/>
        </p:nvGrpSpPr>
        <p:grpSpPr bwMode="auto">
          <a:xfrm>
            <a:off x="3132138" y="1200150"/>
            <a:ext cx="4572000" cy="1944688"/>
            <a:chOff x="3132138" y="1200150"/>
            <a:chExt cx="4572000" cy="1944688"/>
          </a:xfrm>
        </p:grpSpPr>
        <p:pic>
          <p:nvPicPr>
            <p:cNvPr id="205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00150"/>
              <a:ext cx="3132138"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1" name="Line 7"/>
            <p:cNvSpPr>
              <a:spLocks noChangeShapeType="1"/>
            </p:cNvSpPr>
            <p:nvPr/>
          </p:nvSpPr>
          <p:spPr bwMode="auto">
            <a:xfrm flipV="1">
              <a:off x="3132138" y="1343025"/>
              <a:ext cx="1439862" cy="1801813"/>
            </a:xfrm>
            <a:prstGeom prst="line">
              <a:avLst/>
            </a:prstGeom>
            <a:noFill/>
            <a:ln w="25400">
              <a:solidFill>
                <a:srgbClr val="3366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pPr>
              <a:endParaRPr lang="en-US" sz="2400">
                <a:solidFill>
                  <a:srgbClr val="000000"/>
                </a:solidFill>
                <a:latin typeface="Times" charset="0"/>
              </a:endParaRPr>
            </a:p>
          </p:txBody>
        </p:sp>
      </p:grpSp>
      <p:grpSp>
        <p:nvGrpSpPr>
          <p:cNvPr id="4" name="Group 3"/>
          <p:cNvGrpSpPr>
            <a:grpSpLocks/>
          </p:cNvGrpSpPr>
          <p:nvPr/>
        </p:nvGrpSpPr>
        <p:grpSpPr bwMode="auto">
          <a:xfrm>
            <a:off x="2843213" y="1558925"/>
            <a:ext cx="6192837" cy="2090738"/>
            <a:chOff x="2843213" y="1558925"/>
            <a:chExt cx="6192837" cy="2090738"/>
          </a:xfrm>
        </p:grpSpPr>
        <p:pic>
          <p:nvPicPr>
            <p:cNvPr id="204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58925"/>
              <a:ext cx="44640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99" name="Line 8"/>
            <p:cNvSpPr>
              <a:spLocks noChangeShapeType="1"/>
            </p:cNvSpPr>
            <p:nvPr/>
          </p:nvSpPr>
          <p:spPr bwMode="auto">
            <a:xfrm flipV="1">
              <a:off x="2843213" y="2495550"/>
              <a:ext cx="1728787" cy="1154113"/>
            </a:xfrm>
            <a:prstGeom prst="line">
              <a:avLst/>
            </a:prstGeom>
            <a:noFill/>
            <a:ln w="25400">
              <a:solidFill>
                <a:srgbClr val="3366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pPr>
              <a:endParaRPr lang="en-US" sz="2400">
                <a:solidFill>
                  <a:srgbClr val="000000"/>
                </a:solidFill>
                <a:latin typeface="Times" charset="0"/>
              </a:endParaRPr>
            </a:p>
          </p:txBody>
        </p:sp>
      </p:grpSp>
      <p:grpSp>
        <p:nvGrpSpPr>
          <p:cNvPr id="5" name="Group 4"/>
          <p:cNvGrpSpPr>
            <a:grpSpLocks/>
          </p:cNvGrpSpPr>
          <p:nvPr/>
        </p:nvGrpSpPr>
        <p:grpSpPr bwMode="auto">
          <a:xfrm>
            <a:off x="3203575" y="3170238"/>
            <a:ext cx="4321175" cy="1127125"/>
            <a:chOff x="3203575" y="3170238"/>
            <a:chExt cx="4321175" cy="1127125"/>
          </a:xfrm>
        </p:grpSpPr>
        <p:pic>
          <p:nvPicPr>
            <p:cNvPr id="2049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9950" y="3170238"/>
              <a:ext cx="2844800"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97" name="Line 10"/>
            <p:cNvSpPr>
              <a:spLocks noChangeShapeType="1"/>
            </p:cNvSpPr>
            <p:nvPr/>
          </p:nvSpPr>
          <p:spPr bwMode="auto">
            <a:xfrm flipV="1">
              <a:off x="3203575" y="3287713"/>
              <a:ext cx="1439863" cy="1009650"/>
            </a:xfrm>
            <a:prstGeom prst="line">
              <a:avLst/>
            </a:prstGeom>
            <a:noFill/>
            <a:ln w="25400">
              <a:solidFill>
                <a:srgbClr val="3366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pPr>
              <a:endParaRPr lang="en-US" sz="2400">
                <a:solidFill>
                  <a:srgbClr val="000000"/>
                </a:solidFill>
                <a:latin typeface="Times" charset="0"/>
              </a:endParaRPr>
            </a:p>
          </p:txBody>
        </p:sp>
      </p:grpSp>
      <p:sp>
        <p:nvSpPr>
          <p:cNvPr id="23565" name="AutoShape 12"/>
          <p:cNvSpPr>
            <a:spLocks noChangeArrowheads="1"/>
          </p:cNvSpPr>
          <p:nvPr/>
        </p:nvSpPr>
        <p:spPr bwMode="auto">
          <a:xfrm>
            <a:off x="3276600" y="5880100"/>
            <a:ext cx="2770188" cy="622300"/>
          </a:xfrm>
          <a:prstGeom prst="wedgeRectCallout">
            <a:avLst>
              <a:gd name="adj1" fmla="val -28810"/>
              <a:gd name="adj2" fmla="val -153806"/>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fontAlgn="base">
              <a:spcBef>
                <a:spcPct val="50000"/>
              </a:spcBef>
              <a:spcAft>
                <a:spcPct val="0"/>
              </a:spcAft>
            </a:pPr>
            <a:r>
              <a:rPr lang="en-US" altLang="ja-JP" sz="2000">
                <a:solidFill>
                  <a:srgbClr val="000000"/>
                </a:solidFill>
                <a:latin typeface="Arial" charset="0"/>
                <a:ea typeface="ＭＳ Ｐゴシック" pitchFamily="34" charset="-128"/>
              </a:rPr>
              <a:t>3. Links to the IPC scheme</a:t>
            </a:r>
            <a:endParaRPr lang="ja-JP" altLang="en-US" sz="2000">
              <a:solidFill>
                <a:srgbClr val="000000"/>
              </a:solidFill>
              <a:latin typeface="Arial" charset="0"/>
              <a:ea typeface="ＭＳ Ｐゴシック" pitchFamily="34" charset="-128"/>
            </a:endParaRPr>
          </a:p>
        </p:txBody>
      </p:sp>
      <p:grpSp>
        <p:nvGrpSpPr>
          <p:cNvPr id="6" name="Group 5"/>
          <p:cNvGrpSpPr>
            <a:grpSpLocks/>
          </p:cNvGrpSpPr>
          <p:nvPr/>
        </p:nvGrpSpPr>
        <p:grpSpPr bwMode="auto">
          <a:xfrm>
            <a:off x="3203575" y="3413125"/>
            <a:ext cx="5868988" cy="2289175"/>
            <a:chOff x="3203575" y="3413125"/>
            <a:chExt cx="5868988" cy="2289175"/>
          </a:xfrm>
        </p:grpSpPr>
        <p:sp>
          <p:nvSpPr>
            <p:cNvPr id="20494" name="Line 11"/>
            <p:cNvSpPr>
              <a:spLocks noChangeShapeType="1"/>
            </p:cNvSpPr>
            <p:nvPr/>
          </p:nvSpPr>
          <p:spPr bwMode="auto">
            <a:xfrm>
              <a:off x="3203575" y="4872038"/>
              <a:ext cx="1368425" cy="647700"/>
            </a:xfrm>
            <a:prstGeom prst="line">
              <a:avLst/>
            </a:prstGeom>
            <a:noFill/>
            <a:ln w="25400">
              <a:solidFill>
                <a:srgbClr val="3366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pPr>
              <a:endParaRPr lang="en-US" sz="2400">
                <a:solidFill>
                  <a:srgbClr val="000000"/>
                </a:solidFill>
                <a:latin typeface="Times" charset="0"/>
              </a:endParaRPr>
            </a:p>
          </p:txBody>
        </p:sp>
        <p:pic>
          <p:nvPicPr>
            <p:cNvPr id="20495"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413125"/>
              <a:ext cx="4500563"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7119" name="Rectangle 14"/>
          <p:cNvSpPr>
            <a:spLocks noChangeArrowheads="1"/>
          </p:cNvSpPr>
          <p:nvPr/>
        </p:nvSpPr>
        <p:spPr bwMode="auto">
          <a:xfrm>
            <a:off x="242888" y="493713"/>
            <a:ext cx="7034212" cy="649287"/>
          </a:xfrm>
          <a:prstGeom prst="rect">
            <a:avLst/>
          </a:prstGeom>
          <a:noFill/>
          <a:ln>
            <a:noFill/>
          </a:ln>
          <a:extLst/>
        </p:spPr>
        <p:txBody>
          <a:bodyPr anchor="ctr"/>
          <a:lstStyle/>
          <a:p>
            <a:pPr eaLnBrk="0" fontAlgn="base" hangingPunct="0">
              <a:spcBef>
                <a:spcPct val="0"/>
              </a:spcBef>
              <a:spcAft>
                <a:spcPct val="0"/>
              </a:spcAft>
              <a:defRPr/>
            </a:pPr>
            <a:r>
              <a:rPr lang="en-US" sz="3600" dirty="0">
                <a:solidFill>
                  <a:srgbClr val="000000"/>
                </a:solidFill>
              </a:rPr>
              <a:t>Terms</a:t>
            </a:r>
            <a:endParaRPr lang="en-US" altLang="ja-JP" sz="3600" dirty="0">
              <a:solidFill>
                <a:srgbClr val="000000"/>
              </a:solidFill>
              <a:ea typeface="ＭＳ Ｐゴシック" pitchFamily="34" charset="-128"/>
            </a:endParaRPr>
          </a:p>
        </p:txBody>
      </p:sp>
      <p:grpSp>
        <p:nvGrpSpPr>
          <p:cNvPr id="2" name="Group 1"/>
          <p:cNvGrpSpPr>
            <a:grpSpLocks/>
          </p:cNvGrpSpPr>
          <p:nvPr/>
        </p:nvGrpSpPr>
        <p:grpSpPr bwMode="auto">
          <a:xfrm>
            <a:off x="395288" y="1416050"/>
            <a:ext cx="3605212" cy="1079500"/>
            <a:chOff x="395288" y="1416050"/>
            <a:chExt cx="3605212" cy="1079500"/>
          </a:xfrm>
        </p:grpSpPr>
        <p:sp>
          <p:nvSpPr>
            <p:cNvPr id="47108" name="AutoShape 3"/>
            <p:cNvSpPr>
              <a:spLocks noChangeArrowheads="1"/>
            </p:cNvSpPr>
            <p:nvPr/>
          </p:nvSpPr>
          <p:spPr bwMode="auto">
            <a:xfrm>
              <a:off x="395288" y="1416050"/>
              <a:ext cx="1801812" cy="1079500"/>
            </a:xfrm>
            <a:prstGeom prst="wedgeRectCallout">
              <a:avLst>
                <a:gd name="adj1" fmla="val 97041"/>
                <a:gd name="adj2" fmla="val 13033"/>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defRPr/>
              </a:pPr>
              <a:r>
                <a:rPr lang="en-US" altLang="ja-JP" sz="2000" dirty="0">
                  <a:solidFill>
                    <a:srgbClr val="000000"/>
                  </a:solidFill>
                  <a:ea typeface="ＭＳ Ｐゴシック" pitchFamily="34" charset="-128"/>
                </a:rPr>
                <a:t>1. Input keyword (e.g. “ </a:t>
              </a:r>
              <a:r>
                <a:rPr lang="en-US" altLang="ja-JP" sz="2000" dirty="0" err="1">
                  <a:solidFill>
                    <a:srgbClr val="CC0000"/>
                  </a:solidFill>
                  <a:ea typeface="ＭＳ Ｐゴシック" pitchFamily="34" charset="-128"/>
                </a:rPr>
                <a:t>nano</a:t>
              </a:r>
              <a:r>
                <a:rPr lang="en-US" altLang="ja-JP" sz="2000" dirty="0">
                  <a:solidFill>
                    <a:srgbClr val="CC0000"/>
                  </a:solidFill>
                  <a:ea typeface="ＭＳ Ｐゴシック" pitchFamily="34" charset="-128"/>
                </a:rPr>
                <a:t>*</a:t>
              </a:r>
              <a:r>
                <a:rPr lang="en-US" altLang="ja-JP" sz="2000" dirty="0">
                  <a:solidFill>
                    <a:srgbClr val="000000"/>
                  </a:solidFill>
                  <a:ea typeface="ＭＳ Ｐゴシック" pitchFamily="34" charset="-128"/>
                </a:rPr>
                <a:t> ”)</a:t>
              </a:r>
            </a:p>
          </p:txBody>
        </p:sp>
        <p:sp>
          <p:nvSpPr>
            <p:cNvPr id="20493" name="Oval 12"/>
            <p:cNvSpPr>
              <a:spLocks noChangeArrowheads="1"/>
            </p:cNvSpPr>
            <p:nvPr/>
          </p:nvSpPr>
          <p:spPr bwMode="auto">
            <a:xfrm>
              <a:off x="2263775" y="1617663"/>
              <a:ext cx="1736725" cy="625475"/>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grpSp>
    </p:spTree>
    <p:extLst>
      <p:ext uri="{BB962C8B-B14F-4D97-AF65-F5344CB8AC3E}">
        <p14:creationId xmlns:p14="http://schemas.microsoft.com/office/powerpoint/2010/main" val="2125580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09"/>
                                        </p:tgtEl>
                                        <p:attrNameLst>
                                          <p:attrName>style.visibility</p:attrName>
                                        </p:attrNameLst>
                                      </p:cBhvr>
                                      <p:to>
                                        <p:strVal val="visible"/>
                                      </p:to>
                                    </p:set>
                                    <p:animEffect transition="in" filter="fade">
                                      <p:cBhvr>
                                        <p:cTn id="12" dur="500"/>
                                        <p:tgtEl>
                                          <p:spTgt spid="471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65"/>
                                        </p:tgtEl>
                                        <p:attrNameLst>
                                          <p:attrName>style.visibility</p:attrName>
                                        </p:attrNameLst>
                                      </p:cBhvr>
                                      <p:to>
                                        <p:strVal val="visible"/>
                                      </p:to>
                                    </p:set>
                                    <p:animEffect transition="in" filter="fade">
                                      <p:cBhvr>
                                        <p:cTn id="17" dur="500"/>
                                        <p:tgtEl>
                                          <p:spTgt spid="235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235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 y="304800"/>
            <a:ext cx="8686800" cy="1143000"/>
          </a:xfrm>
        </p:spPr>
        <p:txBody>
          <a:bodyPr/>
          <a:lstStyle/>
          <a:p>
            <a:r>
              <a:rPr lang="en-US" sz="3200" dirty="0" smtClean="0"/>
              <a:t/>
            </a:r>
            <a:br>
              <a:rPr lang="en-US" sz="3200" dirty="0" smtClean="0"/>
            </a:br>
            <a:r>
              <a:rPr lang="en-US" sz="2800" dirty="0" smtClean="0"/>
              <a:t>What is </a:t>
            </a:r>
            <a:r>
              <a:rPr lang="en-US" b="1" dirty="0" smtClean="0"/>
              <a:t>IPC</a:t>
            </a:r>
            <a:r>
              <a:rPr lang="en-US" sz="3200" dirty="0"/>
              <a:t>? </a:t>
            </a:r>
            <a:r>
              <a:rPr lang="en-US" b="1" dirty="0"/>
              <a:t>I</a:t>
            </a:r>
            <a:r>
              <a:rPr lang="en-US" sz="2800" dirty="0"/>
              <a:t>nternational</a:t>
            </a:r>
            <a:r>
              <a:rPr lang="en-US" sz="3200" dirty="0"/>
              <a:t> </a:t>
            </a:r>
            <a:r>
              <a:rPr lang="en-US" b="1" dirty="0" smtClean="0"/>
              <a:t>P</a:t>
            </a:r>
            <a:r>
              <a:rPr lang="en-US" sz="2800" dirty="0" smtClean="0"/>
              <a:t>atent</a:t>
            </a:r>
            <a:r>
              <a:rPr lang="en-US" sz="3200" dirty="0" smtClean="0"/>
              <a:t> </a:t>
            </a:r>
            <a:r>
              <a:rPr lang="en-US" b="1" dirty="0" smtClean="0"/>
              <a:t>C</a:t>
            </a:r>
            <a:r>
              <a:rPr lang="en-US" sz="2800" dirty="0" smtClean="0"/>
              <a:t>lassification</a:t>
            </a:r>
            <a:r>
              <a:rPr lang="en-US" dirty="0"/>
              <a:t/>
            </a:r>
            <a:br>
              <a:rPr lang="en-US" dirty="0"/>
            </a:br>
            <a:endParaRPr lang="en-US" dirty="0" smtClean="0"/>
          </a:p>
        </p:txBody>
      </p:sp>
      <p:pic>
        <p:nvPicPr>
          <p:cNvPr id="5122" name="Picture 2" descr="https://usatcollege.files.wordpress.com/2014/09/1397867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38324"/>
            <a:ext cx="9220199" cy="501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4773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95275" y="581025"/>
            <a:ext cx="6918325" cy="609600"/>
          </a:xfrm>
        </p:spPr>
        <p:txBody>
          <a:bodyPr/>
          <a:lstStyle/>
          <a:p>
            <a:r>
              <a:rPr lang="en-US" altLang="en-US" smtClean="0"/>
              <a:t>Terms</a:t>
            </a:r>
          </a:p>
        </p:txBody>
      </p:sp>
      <p:pic>
        <p:nvPicPr>
          <p:cNvPr id="21507"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1381125"/>
            <a:ext cx="212725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Oval 12"/>
          <p:cNvSpPr>
            <a:spLocks noChangeArrowheads="1"/>
          </p:cNvSpPr>
          <p:nvPr/>
        </p:nvSpPr>
        <p:spPr bwMode="auto">
          <a:xfrm>
            <a:off x="149225" y="1668463"/>
            <a:ext cx="1882775" cy="879475"/>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3" name="Rectangular Callout 2"/>
          <p:cNvSpPr/>
          <p:nvPr/>
        </p:nvSpPr>
        <p:spPr bwMode="auto">
          <a:xfrm>
            <a:off x="1293813" y="2843213"/>
            <a:ext cx="2005012" cy="788987"/>
          </a:xfrm>
          <a:prstGeom prst="wedgeRectCallout">
            <a:avLst>
              <a:gd name="adj1" fmla="val -39678"/>
              <a:gd name="adj2" fmla="val -99735"/>
            </a:avLst>
          </a:prstGeom>
          <a:solidFill>
            <a:schemeClr val="accent5"/>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r>
              <a:rPr lang="en-US" altLang="en-US" sz="1800">
                <a:solidFill>
                  <a:srgbClr val="000000"/>
                </a:solidFill>
                <a:latin typeface="Arial" charset="0"/>
              </a:rPr>
              <a:t>Limit to</a:t>
            </a:r>
          </a:p>
          <a:p>
            <a:pPr eaLnBrk="0" fontAlgn="base" hangingPunct="0">
              <a:spcBef>
                <a:spcPct val="0"/>
              </a:spcBef>
              <a:spcAft>
                <a:spcPct val="0"/>
              </a:spcAft>
            </a:pPr>
            <a:r>
              <a:rPr lang="en-US" altLang="en-US" sz="1800">
                <a:solidFill>
                  <a:srgbClr val="000000"/>
                </a:solidFill>
                <a:latin typeface="Arial" charset="0"/>
              </a:rPr>
              <a:t>A01=“Agriculture”</a:t>
            </a:r>
          </a:p>
        </p:txBody>
      </p:sp>
      <p:grpSp>
        <p:nvGrpSpPr>
          <p:cNvPr id="2" name="Group 1"/>
          <p:cNvGrpSpPr>
            <a:grpSpLocks/>
          </p:cNvGrpSpPr>
          <p:nvPr/>
        </p:nvGrpSpPr>
        <p:grpSpPr bwMode="auto">
          <a:xfrm>
            <a:off x="3032125" y="1409700"/>
            <a:ext cx="3079750" cy="2624138"/>
            <a:chOff x="3032125" y="1409700"/>
            <a:chExt cx="3079750" cy="2624138"/>
          </a:xfrm>
        </p:grpSpPr>
        <p:pic>
          <p:nvPicPr>
            <p:cNvPr id="21519"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5" y="1409700"/>
              <a:ext cx="2214563" cy="262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20" name="Oval 12"/>
            <p:cNvSpPr>
              <a:spLocks noChangeArrowheads="1"/>
            </p:cNvSpPr>
            <p:nvPr/>
          </p:nvSpPr>
          <p:spPr bwMode="auto">
            <a:xfrm>
              <a:off x="3032125" y="1735138"/>
              <a:ext cx="1881188" cy="877887"/>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9" name="Rectangular Callout 18"/>
            <p:cNvSpPr/>
            <p:nvPr/>
          </p:nvSpPr>
          <p:spPr bwMode="auto">
            <a:xfrm>
              <a:off x="4267200" y="3049588"/>
              <a:ext cx="1844675" cy="927100"/>
            </a:xfrm>
            <a:prstGeom prst="wedgeRectCallout">
              <a:avLst>
                <a:gd name="adj1" fmla="val -44180"/>
                <a:gd name="adj2" fmla="val -113539"/>
              </a:avLst>
            </a:prstGeom>
            <a:solidFill>
              <a:schemeClr val="accent5"/>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r>
                <a:rPr lang="en-US" altLang="en-US" sz="1800">
                  <a:solidFill>
                    <a:srgbClr val="000000"/>
                  </a:solidFill>
                  <a:latin typeface="Arial" charset="0"/>
                </a:rPr>
                <a:t>Limit to</a:t>
              </a:r>
            </a:p>
            <a:p>
              <a:pPr eaLnBrk="0" fontAlgn="base" hangingPunct="0">
                <a:spcBef>
                  <a:spcPct val="0"/>
                </a:spcBef>
                <a:spcAft>
                  <a:spcPct val="0"/>
                </a:spcAft>
              </a:pPr>
              <a:r>
                <a:rPr lang="en-US" altLang="en-US" sz="1800">
                  <a:solidFill>
                    <a:srgbClr val="000000"/>
                  </a:solidFill>
                  <a:latin typeface="Arial" charset="0"/>
                </a:rPr>
                <a:t>C02=“Treatment of water, etc.”</a:t>
              </a:r>
            </a:p>
          </p:txBody>
        </p:sp>
      </p:grpSp>
      <p:grpSp>
        <p:nvGrpSpPr>
          <p:cNvPr id="4" name="Group 3"/>
          <p:cNvGrpSpPr>
            <a:grpSpLocks/>
          </p:cNvGrpSpPr>
          <p:nvPr/>
        </p:nvGrpSpPr>
        <p:grpSpPr bwMode="auto">
          <a:xfrm>
            <a:off x="3038475" y="4075113"/>
            <a:ext cx="4175125" cy="2439987"/>
            <a:chOff x="3038475" y="4075113"/>
            <a:chExt cx="4175125" cy="2439987"/>
          </a:xfrm>
        </p:grpSpPr>
        <p:pic>
          <p:nvPicPr>
            <p:cNvPr id="21516"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5963" y="4075113"/>
              <a:ext cx="1939925" cy="243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7" name="Oval 12"/>
            <p:cNvSpPr>
              <a:spLocks noChangeArrowheads="1"/>
            </p:cNvSpPr>
            <p:nvPr/>
          </p:nvSpPr>
          <p:spPr bwMode="auto">
            <a:xfrm>
              <a:off x="3038475" y="4430713"/>
              <a:ext cx="1881188" cy="879475"/>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20" name="Rectangular Callout 19"/>
            <p:cNvSpPr/>
            <p:nvPr/>
          </p:nvSpPr>
          <p:spPr bwMode="auto">
            <a:xfrm>
              <a:off x="4341813" y="5732463"/>
              <a:ext cx="2871787" cy="654050"/>
            </a:xfrm>
            <a:prstGeom prst="wedgeRectCallout">
              <a:avLst>
                <a:gd name="adj1" fmla="val -43252"/>
                <a:gd name="adj2" fmla="val -149749"/>
              </a:avLst>
            </a:prstGeom>
            <a:solidFill>
              <a:schemeClr val="accent5"/>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r>
                <a:rPr lang="en-US" altLang="en-US" sz="1800">
                  <a:solidFill>
                    <a:srgbClr val="000000"/>
                  </a:solidFill>
                  <a:latin typeface="Arial" charset="0"/>
                </a:rPr>
                <a:t>Limit to</a:t>
              </a:r>
            </a:p>
            <a:p>
              <a:pPr eaLnBrk="0" fontAlgn="base" hangingPunct="0">
                <a:spcBef>
                  <a:spcPct val="0"/>
                </a:spcBef>
                <a:spcAft>
                  <a:spcPct val="0"/>
                </a:spcAft>
              </a:pPr>
              <a:r>
                <a:rPr lang="en-US" altLang="en-US" sz="1800">
                  <a:solidFill>
                    <a:srgbClr val="000000"/>
                  </a:solidFill>
                  <a:latin typeface="Arial" charset="0"/>
                </a:rPr>
                <a:t>A23=“Food or foodstuffs”</a:t>
              </a:r>
            </a:p>
          </p:txBody>
        </p:sp>
      </p:grpSp>
      <p:grpSp>
        <p:nvGrpSpPr>
          <p:cNvPr id="5" name="Group 4"/>
          <p:cNvGrpSpPr>
            <a:grpSpLocks/>
          </p:cNvGrpSpPr>
          <p:nvPr/>
        </p:nvGrpSpPr>
        <p:grpSpPr bwMode="auto">
          <a:xfrm>
            <a:off x="5875338" y="1381125"/>
            <a:ext cx="3124200" cy="4500563"/>
            <a:chOff x="5875338" y="1381125"/>
            <a:chExt cx="3124200" cy="4500563"/>
          </a:xfrm>
        </p:grpSpPr>
        <p:pic>
          <p:nvPicPr>
            <p:cNvPr id="2151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8225" y="1381125"/>
              <a:ext cx="2198688"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4" name="Oval 12"/>
            <p:cNvSpPr>
              <a:spLocks noChangeArrowheads="1"/>
            </p:cNvSpPr>
            <p:nvPr/>
          </p:nvSpPr>
          <p:spPr bwMode="auto">
            <a:xfrm>
              <a:off x="5875338" y="1755775"/>
              <a:ext cx="1882775" cy="879475"/>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21" name="Rectangular Callout 20"/>
            <p:cNvSpPr/>
            <p:nvPr/>
          </p:nvSpPr>
          <p:spPr bwMode="auto">
            <a:xfrm>
              <a:off x="7216775" y="3078163"/>
              <a:ext cx="1782763" cy="927100"/>
            </a:xfrm>
            <a:prstGeom prst="wedgeRectCallout">
              <a:avLst>
                <a:gd name="adj1" fmla="val -43465"/>
                <a:gd name="adj2" fmla="val -121362"/>
              </a:avLst>
            </a:prstGeom>
            <a:solidFill>
              <a:schemeClr val="accent5"/>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r>
                <a:rPr lang="en-US" altLang="en-US" sz="1800">
                  <a:solidFill>
                    <a:srgbClr val="000000"/>
                  </a:solidFill>
                  <a:latin typeface="Arial" charset="0"/>
                </a:rPr>
                <a:t>Limit to</a:t>
              </a:r>
            </a:p>
            <a:p>
              <a:pPr eaLnBrk="0" fontAlgn="base" hangingPunct="0">
                <a:spcBef>
                  <a:spcPct val="0"/>
                </a:spcBef>
                <a:spcAft>
                  <a:spcPct val="0"/>
                </a:spcAft>
              </a:pPr>
              <a:r>
                <a:rPr lang="en-US" altLang="en-US" sz="1800">
                  <a:solidFill>
                    <a:srgbClr val="000000"/>
                  </a:solidFill>
                  <a:latin typeface="Arial" charset="0"/>
                </a:rPr>
                <a:t>C=“Chemistry”</a:t>
              </a:r>
            </a:p>
          </p:txBody>
        </p:sp>
      </p:grpSp>
    </p:spTree>
    <p:extLst>
      <p:ext uri="{BB962C8B-B14F-4D97-AF65-F5344CB8AC3E}">
        <p14:creationId xmlns:p14="http://schemas.microsoft.com/office/powerpoint/2010/main" val="1881879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6BE50F93-B423-4D44-A50D-456EF930B52E}" type="slidenum">
              <a:rPr lang="ja-JP" altLang="en-US" sz="1400">
                <a:solidFill>
                  <a:srgbClr val="000000"/>
                </a:solidFill>
                <a:ea typeface="ＭＳ Ｐゴシック" pitchFamily="34" charset="-128"/>
              </a:rPr>
              <a:pPr/>
              <a:t>31</a:t>
            </a:fld>
            <a:endParaRPr lang="en-US" altLang="ja-JP" sz="1400">
              <a:solidFill>
                <a:srgbClr val="000000"/>
              </a:solidFill>
              <a:ea typeface="ＭＳ Ｐゴシック" pitchFamily="34" charset="-128"/>
            </a:endParaRPr>
          </a:p>
        </p:txBody>
      </p:sp>
      <p:sp>
        <p:nvSpPr>
          <p:cNvPr id="24579" name="Rectangle 2"/>
          <p:cNvSpPr>
            <a:spLocks noGrp="1" noChangeArrowheads="1"/>
          </p:cNvSpPr>
          <p:nvPr>
            <p:ph type="title" idx="4294967295"/>
          </p:nvPr>
        </p:nvSpPr>
        <p:spPr/>
        <p:txBody>
          <a:bodyPr/>
          <a:lstStyle/>
          <a:p>
            <a:pPr eaLnBrk="1" hangingPunct="1"/>
            <a:r>
              <a:rPr lang="en-GB" altLang="ja-JP" dirty="0" smtClean="0">
                <a:ea typeface="ＭＳ Ｐゴシック" pitchFamily="34" charset="-128"/>
              </a:rPr>
              <a:t>IPCCAT</a:t>
            </a:r>
          </a:p>
        </p:txBody>
      </p:sp>
      <p:sp>
        <p:nvSpPr>
          <p:cNvPr id="24580" name="AutoShape 3"/>
          <p:cNvSpPr>
            <a:spLocks noChangeArrowheads="1"/>
          </p:cNvSpPr>
          <p:nvPr/>
        </p:nvSpPr>
        <p:spPr bwMode="auto">
          <a:xfrm rot="16200000" flipH="1">
            <a:off x="6858000" y="4953000"/>
            <a:ext cx="1295400" cy="533400"/>
          </a:xfrm>
          <a:prstGeom prst="rightArrow">
            <a:avLst>
              <a:gd name="adj1" fmla="val 75000"/>
              <a:gd name="adj2" fmla="val 12144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de-DE" altLang="ja-JP">
              <a:solidFill>
                <a:srgbClr val="000000"/>
              </a:solidFill>
              <a:latin typeface="Times New Roman" pitchFamily="18" charset="0"/>
              <a:ea typeface="ＭＳ Ｐゴシック" pitchFamily="34" charset="-128"/>
            </a:endParaRPr>
          </a:p>
        </p:txBody>
      </p:sp>
      <p:sp>
        <p:nvSpPr>
          <p:cNvPr id="24581" name="AutoShape 4"/>
          <p:cNvSpPr>
            <a:spLocks noChangeArrowheads="1"/>
          </p:cNvSpPr>
          <p:nvPr/>
        </p:nvSpPr>
        <p:spPr bwMode="auto">
          <a:xfrm rot="16200000" flipH="1">
            <a:off x="6819900" y="2476500"/>
            <a:ext cx="152400" cy="76200"/>
          </a:xfrm>
          <a:prstGeom prst="rightArrow">
            <a:avLst>
              <a:gd name="adj1" fmla="val 75000"/>
              <a:gd name="adj2" fmla="val 10000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de-DE" altLang="ja-JP">
              <a:solidFill>
                <a:srgbClr val="000000"/>
              </a:solidFill>
              <a:latin typeface="Times New Roman" pitchFamily="18" charset="0"/>
              <a:ea typeface="ＭＳ Ｐゴシック" pitchFamily="34" charset="-128"/>
            </a:endParaRPr>
          </a:p>
        </p:txBody>
      </p:sp>
      <p:sp>
        <p:nvSpPr>
          <p:cNvPr id="24582" name="AutoShape 5"/>
          <p:cNvSpPr>
            <a:spLocks noChangeArrowheads="1"/>
          </p:cNvSpPr>
          <p:nvPr/>
        </p:nvSpPr>
        <p:spPr bwMode="auto">
          <a:xfrm rot="16200000" flipH="1">
            <a:off x="5105400" y="3886200"/>
            <a:ext cx="3276600" cy="76200"/>
          </a:xfrm>
          <a:prstGeom prst="rightArrow">
            <a:avLst>
              <a:gd name="adj1" fmla="val 75000"/>
              <a:gd name="adj2" fmla="val 215019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de-DE" altLang="ja-JP">
              <a:solidFill>
                <a:srgbClr val="000000"/>
              </a:solidFill>
              <a:latin typeface="Times New Roman" pitchFamily="18" charset="0"/>
              <a:ea typeface="ＭＳ Ｐゴシック" pitchFamily="34" charset="-128"/>
            </a:endParaRPr>
          </a:p>
        </p:txBody>
      </p:sp>
      <p:sp>
        <p:nvSpPr>
          <p:cNvPr id="24583" name="AutoShape 6"/>
          <p:cNvSpPr>
            <a:spLocks noChangeArrowheads="1"/>
          </p:cNvSpPr>
          <p:nvPr/>
        </p:nvSpPr>
        <p:spPr bwMode="auto">
          <a:xfrm rot="16200000" flipH="1">
            <a:off x="5486400" y="1371600"/>
            <a:ext cx="457200" cy="1981200"/>
          </a:xfrm>
          <a:prstGeom prst="rightArrow">
            <a:avLst>
              <a:gd name="adj1" fmla="val 75000"/>
              <a:gd name="adj2" fmla="val 5000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de-DE" altLang="ja-JP">
              <a:solidFill>
                <a:srgbClr val="000000"/>
              </a:solidFill>
              <a:latin typeface="Times New Roman" pitchFamily="18" charset="0"/>
              <a:ea typeface="ＭＳ Ｐゴシック" pitchFamily="34" charset="-128"/>
            </a:endParaRPr>
          </a:p>
        </p:txBody>
      </p:sp>
      <p:sp>
        <p:nvSpPr>
          <p:cNvPr id="24584" name="AutoShape 7"/>
          <p:cNvSpPr>
            <a:spLocks noChangeArrowheads="1"/>
          </p:cNvSpPr>
          <p:nvPr/>
        </p:nvSpPr>
        <p:spPr bwMode="auto">
          <a:xfrm rot="16200000" flipH="1">
            <a:off x="5791200" y="1066800"/>
            <a:ext cx="457200" cy="2590800"/>
          </a:xfrm>
          <a:prstGeom prst="rightArrow">
            <a:avLst>
              <a:gd name="adj1" fmla="val 75000"/>
              <a:gd name="adj2" fmla="val 5000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de-DE" altLang="ja-JP">
              <a:solidFill>
                <a:srgbClr val="000000"/>
              </a:solidFill>
              <a:latin typeface="Times New Roman" pitchFamily="18" charset="0"/>
              <a:ea typeface="ＭＳ Ｐゴシック" pitchFamily="34" charset="-128"/>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7209"/>
            <a:ext cx="9175057" cy="4181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1752600" y="3352800"/>
            <a:ext cx="2057400" cy="457200"/>
          </a:xfrm>
          <a:prstGeom prst="rect">
            <a:avLst/>
          </a:prstGeom>
          <a:noFill/>
          <a:ln w="381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4" name="Rectangle 13"/>
          <p:cNvSpPr/>
          <p:nvPr/>
        </p:nvSpPr>
        <p:spPr bwMode="auto">
          <a:xfrm>
            <a:off x="1787912" y="3962400"/>
            <a:ext cx="6898888" cy="1143000"/>
          </a:xfrm>
          <a:prstGeom prst="rect">
            <a:avLst/>
          </a:prstGeom>
          <a:noFill/>
          <a:ln w="381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907450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3A74502B-8C0D-4E54-A59A-70CA5D671B3A}" type="slidenum">
              <a:rPr lang="ja-JP" altLang="en-US" sz="1400">
                <a:solidFill>
                  <a:srgbClr val="000000"/>
                </a:solidFill>
                <a:ea typeface="ＭＳ Ｐゴシック" pitchFamily="34" charset="-128"/>
              </a:rPr>
              <a:pPr/>
              <a:t>32</a:t>
            </a:fld>
            <a:endParaRPr lang="en-US" altLang="ja-JP" sz="1400">
              <a:solidFill>
                <a:srgbClr val="000000"/>
              </a:solidFill>
              <a:ea typeface="ＭＳ Ｐゴシック" pitchFamily="34" charset="-128"/>
            </a:endParaRPr>
          </a:p>
        </p:txBody>
      </p:sp>
      <p:sp>
        <p:nvSpPr>
          <p:cNvPr id="25603" name="Rectangle 2"/>
          <p:cNvSpPr>
            <a:spLocks noGrp="1" noChangeArrowheads="1"/>
          </p:cNvSpPr>
          <p:nvPr>
            <p:ph type="title"/>
          </p:nvPr>
        </p:nvSpPr>
        <p:spPr/>
        <p:txBody>
          <a:bodyPr/>
          <a:lstStyle/>
          <a:p>
            <a:r>
              <a:rPr lang="en-GB" altLang="ja-JP" smtClean="0">
                <a:ea typeface="ＭＳ Ｐゴシック" pitchFamily="34" charset="-128"/>
              </a:rPr>
              <a:t>IPCCAT</a:t>
            </a:r>
            <a:endParaRPr lang="en-US" altLang="ja-JP" smtClean="0">
              <a:ea typeface="ＭＳ Ｐゴシック" pitchFamily="34" charset="-128"/>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12" y="1143000"/>
            <a:ext cx="9066840" cy="46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5334000" y="1524000"/>
            <a:ext cx="2438400" cy="533400"/>
          </a:xfrm>
          <a:prstGeom prst="rect">
            <a:avLst/>
          </a:prstGeom>
          <a:noFill/>
          <a:ln w="381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24133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547773EC-A23C-4443-A39B-A449BCE8117B}" type="slidenum">
              <a:rPr lang="en-US" altLang="en-US" sz="1400">
                <a:solidFill>
                  <a:srgbClr val="000000"/>
                </a:solidFill>
              </a:rPr>
              <a:pPr/>
              <a:t>33</a:t>
            </a:fld>
            <a:endParaRPr lang="en-US" altLang="en-US" sz="1400">
              <a:solidFill>
                <a:srgbClr val="000000"/>
              </a:solidFill>
            </a:endParaRPr>
          </a:p>
        </p:txBody>
      </p:sp>
      <p:sp>
        <p:nvSpPr>
          <p:cNvPr id="26627" name="Rectangle 2"/>
          <p:cNvSpPr>
            <a:spLocks noGrp="1" noChangeArrowheads="1"/>
          </p:cNvSpPr>
          <p:nvPr>
            <p:ph type="title"/>
          </p:nvPr>
        </p:nvSpPr>
        <p:spPr>
          <a:xfrm>
            <a:off x="384175" y="465138"/>
            <a:ext cx="6569075" cy="649287"/>
          </a:xfrm>
        </p:spPr>
        <p:txBody>
          <a:bodyPr/>
          <a:lstStyle/>
          <a:p>
            <a:r>
              <a:rPr lang="en-US" altLang="en-US" smtClean="0"/>
              <a:t>STATS (Statistical approach)</a:t>
            </a:r>
          </a:p>
        </p:txBody>
      </p:sp>
      <p:sp>
        <p:nvSpPr>
          <p:cNvPr id="32772" name="Content Placeholder 2"/>
          <p:cNvSpPr>
            <a:spLocks noGrp="1"/>
          </p:cNvSpPr>
          <p:nvPr>
            <p:ph idx="1"/>
          </p:nvPr>
        </p:nvSpPr>
        <p:spPr>
          <a:xfrm>
            <a:off x="254000" y="1397000"/>
            <a:ext cx="8599488" cy="4583113"/>
          </a:xfrm>
        </p:spPr>
        <p:txBody>
          <a:bodyPr/>
          <a:lstStyle/>
          <a:p>
            <a:pPr marL="590550">
              <a:buFont typeface="Wingdings" pitchFamily="2" charset="2"/>
              <a:buChar char="ü"/>
            </a:pPr>
            <a:r>
              <a:rPr lang="en-US" altLang="en-US" sz="2800" smtClean="0"/>
              <a:t>Identifies IPC entries most frequently referenced in the PATENTSCOPE database searched by particular terms</a:t>
            </a:r>
          </a:p>
          <a:p>
            <a:pPr marL="590550">
              <a:buFont typeface="Wingdings" pitchFamily="2" charset="2"/>
              <a:buChar char="ü"/>
            </a:pPr>
            <a:r>
              <a:rPr lang="en-US" altLang="en-US" sz="2800" smtClean="0"/>
              <a:t>Statistical presentation of the search results is performed according to IPC subclasses and groups</a:t>
            </a:r>
          </a:p>
          <a:p>
            <a:pPr marL="590550">
              <a:buFont typeface="Wingdings" pitchFamily="2" charset="2"/>
              <a:buChar char="ü"/>
            </a:pPr>
            <a:r>
              <a:rPr lang="en-US" altLang="en-US" sz="2800" smtClean="0"/>
              <a:t>Search by simple terms and multi-term (combination of simple terms separated by a space) in all patent collections of the PATENTSCOPE</a:t>
            </a:r>
            <a:endParaRPr lang="de-DE" altLang="en-US" sz="2800" smtClean="0"/>
          </a:p>
        </p:txBody>
      </p:sp>
    </p:spTree>
    <p:extLst>
      <p:ext uri="{BB962C8B-B14F-4D97-AF65-F5344CB8AC3E}">
        <p14:creationId xmlns:p14="http://schemas.microsoft.com/office/powerpoint/2010/main" val="2105261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Effect transition="in" filter="fade">
                                      <p:cBhvr>
                                        <p:cTn id="7" dur="500"/>
                                        <p:tgtEl>
                                          <p:spTgt spid="327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2">
                                            <p:txEl>
                                              <p:pRg st="1" end="1"/>
                                            </p:txEl>
                                          </p:spTgt>
                                        </p:tgtEl>
                                        <p:attrNameLst>
                                          <p:attrName>style.visibility</p:attrName>
                                        </p:attrNameLst>
                                      </p:cBhvr>
                                      <p:to>
                                        <p:strVal val="visible"/>
                                      </p:to>
                                    </p:set>
                                    <p:animEffect transition="in" filter="fade">
                                      <p:cBhvr>
                                        <p:cTn id="12" dur="500"/>
                                        <p:tgtEl>
                                          <p:spTgt spid="3277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72">
                                            <p:txEl>
                                              <p:pRg st="2" end="2"/>
                                            </p:txEl>
                                          </p:spTgt>
                                        </p:tgtEl>
                                        <p:attrNameLst>
                                          <p:attrName>style.visibility</p:attrName>
                                        </p:attrNameLst>
                                      </p:cBhvr>
                                      <p:to>
                                        <p:strVal val="visible"/>
                                      </p:to>
                                    </p:set>
                                    <p:animEffect transition="in" filter="fade">
                                      <p:cBhvr>
                                        <p:cTn id="17" dur="500"/>
                                        <p:tgtEl>
                                          <p:spTgt spid="327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1213BCD5-3831-452E-8F6E-A056D9F480F5}" type="slidenum">
              <a:rPr lang="en-US" altLang="en-US" sz="1400">
                <a:solidFill>
                  <a:srgbClr val="000000"/>
                </a:solidFill>
              </a:rPr>
              <a:pPr/>
              <a:t>34</a:t>
            </a:fld>
            <a:endParaRPr lang="en-US" altLang="en-US" sz="1400">
              <a:solidFill>
                <a:srgbClr val="000000"/>
              </a:solidFill>
            </a:endParaRPr>
          </a:p>
        </p:txBody>
      </p:sp>
      <p:sp>
        <p:nvSpPr>
          <p:cNvPr id="27652" name="Rectangle 2"/>
          <p:cNvSpPr>
            <a:spLocks noGrp="1" noChangeArrowheads="1"/>
          </p:cNvSpPr>
          <p:nvPr>
            <p:ph type="title"/>
          </p:nvPr>
        </p:nvSpPr>
        <p:spPr>
          <a:xfrm>
            <a:off x="211138" y="188913"/>
            <a:ext cx="6569075" cy="649287"/>
          </a:xfrm>
        </p:spPr>
        <p:txBody>
          <a:bodyPr/>
          <a:lstStyle/>
          <a:p>
            <a:r>
              <a:rPr lang="en-US" altLang="en-US" smtClean="0"/>
              <a:t>STATS</a:t>
            </a:r>
          </a:p>
        </p:txBody>
      </p:sp>
      <p:sp>
        <p:nvSpPr>
          <p:cNvPr id="34829" name="Line 14"/>
          <p:cNvSpPr>
            <a:spLocks noChangeShapeType="1"/>
          </p:cNvSpPr>
          <p:nvPr/>
        </p:nvSpPr>
        <p:spPr bwMode="auto">
          <a:xfrm>
            <a:off x="2790825" y="4573588"/>
            <a:ext cx="493713" cy="1155700"/>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sp>
        <p:nvSpPr>
          <p:cNvPr id="34828" name="Oval 15"/>
          <p:cNvSpPr>
            <a:spLocks noChangeArrowheads="1"/>
          </p:cNvSpPr>
          <p:nvPr/>
        </p:nvSpPr>
        <p:spPr bwMode="auto">
          <a:xfrm flipH="1">
            <a:off x="3573463" y="4791075"/>
            <a:ext cx="635000" cy="396875"/>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833438"/>
            <a:ext cx="7540130" cy="5872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89371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Parallel Viewer</a:t>
            </a:r>
          </a:p>
        </p:txBody>
      </p:sp>
      <p:sp>
        <p:nvSpPr>
          <p:cNvPr id="37891" name="Content Placeholder 2"/>
          <p:cNvSpPr>
            <a:spLocks noGrp="1"/>
          </p:cNvSpPr>
          <p:nvPr>
            <p:ph idx="1"/>
          </p:nvPr>
        </p:nvSpPr>
        <p:spPr>
          <a:xfrm>
            <a:off x="457200" y="1377950"/>
            <a:ext cx="8229600" cy="4525963"/>
          </a:xfrm>
        </p:spPr>
        <p:txBody>
          <a:bodyPr/>
          <a:lstStyle/>
          <a:p>
            <a:pPr>
              <a:buFont typeface="Wingdings" panose="05000000000000000000" pitchFamily="2" charset="2"/>
              <a:buChar char="ü"/>
              <a:defRPr/>
            </a:pPr>
            <a:r>
              <a:rPr lang="en-US" altLang="en-US" dirty="0" smtClean="0"/>
              <a:t>Optional function to display CPC/FI entries under the parent IPC</a:t>
            </a:r>
          </a:p>
          <a:p>
            <a:pPr>
              <a:buFont typeface="Wingdings" panose="05000000000000000000" pitchFamily="2" charset="2"/>
              <a:buChar char="ü"/>
              <a:defRPr/>
            </a:pPr>
            <a:r>
              <a:rPr lang="en-US" altLang="en-US" dirty="0"/>
              <a:t>CPC/FI view is not the official version of CPC/FI</a:t>
            </a:r>
          </a:p>
          <a:p>
            <a:pPr marL="1260475" lvl="2" indent="-541338">
              <a:buFontTx/>
              <a:buNone/>
              <a:defRPr/>
            </a:pPr>
            <a:r>
              <a:rPr lang="en-US" altLang="en-US" sz="2000" dirty="0" smtClean="0"/>
              <a:t>e.g. CPC warning and notes, Y section, 2000 series are not displayed</a:t>
            </a:r>
          </a:p>
          <a:p>
            <a:pPr lvl="2">
              <a:buFont typeface="Wingdings" panose="05000000000000000000" pitchFamily="2" charset="2"/>
              <a:buChar char="Ø"/>
              <a:defRPr/>
            </a:pPr>
            <a:r>
              <a:rPr lang="en-US" altLang="en-US" dirty="0"/>
              <a:t> </a:t>
            </a:r>
            <a:r>
              <a:rPr lang="en-US" altLang="en-US" dirty="0" smtClean="0"/>
              <a:t>use Bridge function to check the official version of CPC/FI</a:t>
            </a:r>
          </a:p>
          <a:p>
            <a:pPr>
              <a:buFont typeface="Wingdings" panose="05000000000000000000" pitchFamily="2" charset="2"/>
              <a:buChar char="ü"/>
              <a:defRPr/>
            </a:pPr>
            <a:r>
              <a:rPr lang="en-US" altLang="en-US" dirty="0"/>
              <a:t>Versions of CPC/FI are indicated in left bottom</a:t>
            </a:r>
          </a:p>
          <a:p>
            <a:pPr marL="200025" lvl="1" indent="0">
              <a:buFont typeface="Wingdings" pitchFamily="2" charset="2"/>
              <a:buNone/>
              <a:defRPr/>
            </a:pPr>
            <a:r>
              <a:rPr lang="en-US" altLang="en-US" sz="2000" dirty="0" smtClean="0"/>
              <a:t>        e.g. </a:t>
            </a:r>
            <a:r>
              <a:rPr lang="en-US" sz="2000" dirty="0">
                <a:solidFill>
                  <a:srgbClr val="3BFF21"/>
                </a:solidFill>
              </a:rPr>
              <a:t>CPC version: 05.2016 </a:t>
            </a:r>
            <a:br>
              <a:rPr lang="en-US" sz="2000" dirty="0">
                <a:solidFill>
                  <a:srgbClr val="3BFF21"/>
                </a:solidFill>
              </a:rPr>
            </a:br>
            <a:r>
              <a:rPr lang="en-US" sz="2000" dirty="0" smtClean="0">
                <a:solidFill>
                  <a:srgbClr val="3BFF21"/>
                </a:solidFill>
              </a:rPr>
              <a:t>	     FI </a:t>
            </a:r>
            <a:r>
              <a:rPr lang="en-US" sz="2000" dirty="0">
                <a:solidFill>
                  <a:srgbClr val="3BFF21"/>
                </a:solidFill>
              </a:rPr>
              <a:t>version: 16.11.2015</a:t>
            </a:r>
            <a:endParaRPr lang="en-US" altLang="en-US" sz="2000" dirty="0" smtClean="0">
              <a:solidFill>
                <a:srgbClr val="3BFF21"/>
              </a:solidFill>
            </a:endParaRPr>
          </a:p>
        </p:txBody>
      </p:sp>
      <p:sp>
        <p:nvSpPr>
          <p:cNvPr id="28676"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B5406B19-BA14-40C4-8999-2ED8B4859333}" type="slidenum">
              <a:rPr lang="en-US" altLang="en-US" sz="1400">
                <a:solidFill>
                  <a:srgbClr val="000000"/>
                </a:solidFill>
              </a:rPr>
              <a:pPr/>
              <a:t>35</a:t>
            </a:fld>
            <a:endParaRPr lang="en-US" altLang="en-US" sz="1400">
              <a:solidFill>
                <a:srgbClr val="000000"/>
              </a:solidFill>
            </a:endParaRPr>
          </a:p>
        </p:txBody>
      </p:sp>
      <p:sp>
        <p:nvSpPr>
          <p:cNvPr id="2" name="Rectangle 1"/>
          <p:cNvSpPr/>
          <p:nvPr/>
        </p:nvSpPr>
        <p:spPr bwMode="auto">
          <a:xfrm>
            <a:off x="506413" y="5473700"/>
            <a:ext cx="8526462" cy="927100"/>
          </a:xfrm>
          <a:prstGeom prst="rect">
            <a:avLst/>
          </a:prstGeom>
          <a:noFill/>
          <a:ln w="9525" cap="flat" cmpd="sng" algn="ctr">
            <a:noFill/>
            <a:prstDash val="solid"/>
            <a:round/>
            <a:headEnd type="none" w="med" len="med"/>
            <a:tailEnd type="none" w="med" len="med"/>
          </a:ln>
          <a:effectLst/>
        </p:spPr>
        <p:txBody>
          <a:bodyPr/>
          <a:lstStyle/>
          <a:p>
            <a:pPr marL="715963" indent="-715963" eaLnBrk="0" fontAlgn="base" hangingPunct="0">
              <a:spcBef>
                <a:spcPct val="0"/>
              </a:spcBef>
              <a:spcAft>
                <a:spcPct val="0"/>
              </a:spcAft>
              <a:defRPr/>
            </a:pPr>
            <a:r>
              <a:rPr lang="en-US" sz="2000" dirty="0" err="1">
                <a:solidFill>
                  <a:srgbClr val="000000"/>
                </a:solidFill>
              </a:rPr>
              <a:t>CPC:Cooperative</a:t>
            </a:r>
            <a:r>
              <a:rPr lang="en-US" sz="2000" dirty="0">
                <a:solidFill>
                  <a:srgbClr val="000000"/>
                </a:solidFill>
              </a:rPr>
              <a:t> Patent Classification jointly developed by EPO&amp;USPTO</a:t>
            </a:r>
          </a:p>
          <a:p>
            <a:pPr marL="715963" indent="-715963" eaLnBrk="0" fontAlgn="base" hangingPunct="0">
              <a:spcBef>
                <a:spcPct val="0"/>
              </a:spcBef>
              <a:spcAft>
                <a:spcPct val="0"/>
              </a:spcAft>
              <a:defRPr/>
            </a:pPr>
            <a:r>
              <a:rPr lang="en-US" sz="2000" dirty="0">
                <a:solidFill>
                  <a:srgbClr val="000000"/>
                </a:solidFill>
              </a:rPr>
              <a:t>FI: File Index - Japanese patent classification</a:t>
            </a:r>
          </a:p>
        </p:txBody>
      </p:sp>
    </p:spTree>
    <p:extLst>
      <p:ext uri="{BB962C8B-B14F-4D97-AF65-F5344CB8AC3E}">
        <p14:creationId xmlns:p14="http://schemas.microsoft.com/office/powerpoint/2010/main" val="1647704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1">
                                            <p:txEl>
                                              <p:pRg st="1" end="1"/>
                                            </p:txEl>
                                          </p:spTgt>
                                        </p:tgtEl>
                                        <p:attrNameLst>
                                          <p:attrName>style.visibility</p:attrName>
                                        </p:attrNameLst>
                                      </p:cBhvr>
                                      <p:to>
                                        <p:strVal val="visible"/>
                                      </p:to>
                                    </p:set>
                                    <p:animEffect transition="in" filter="fade">
                                      <p:cBhvr>
                                        <p:cTn id="17" dur="500"/>
                                        <p:tgtEl>
                                          <p:spTgt spid="37891">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7891">
                                            <p:txEl>
                                              <p:pRg st="2" end="2"/>
                                            </p:txEl>
                                          </p:spTgt>
                                        </p:tgtEl>
                                        <p:attrNameLst>
                                          <p:attrName>style.visibility</p:attrName>
                                        </p:attrNameLst>
                                      </p:cBhvr>
                                      <p:to>
                                        <p:strVal val="visible"/>
                                      </p:to>
                                    </p:set>
                                    <p:animEffect transition="in" filter="fade">
                                      <p:cBhvr>
                                        <p:cTn id="20" dur="500"/>
                                        <p:tgtEl>
                                          <p:spTgt spid="37891">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891">
                                            <p:txEl>
                                              <p:pRg st="3" end="3"/>
                                            </p:txEl>
                                          </p:spTgt>
                                        </p:tgtEl>
                                        <p:attrNameLst>
                                          <p:attrName>style.visibility</p:attrName>
                                        </p:attrNameLst>
                                      </p:cBhvr>
                                      <p:to>
                                        <p:strVal val="visible"/>
                                      </p:to>
                                    </p:set>
                                    <p:animEffect transition="in" filter="fade">
                                      <p:cBhvr>
                                        <p:cTn id="23" dur="500"/>
                                        <p:tgtEl>
                                          <p:spTgt spid="37891">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7891">
                                            <p:txEl>
                                              <p:pRg st="4" end="4"/>
                                            </p:txEl>
                                          </p:spTgt>
                                        </p:tgtEl>
                                        <p:attrNameLst>
                                          <p:attrName>style.visibility</p:attrName>
                                        </p:attrNameLst>
                                      </p:cBhvr>
                                      <p:to>
                                        <p:strVal val="visible"/>
                                      </p:to>
                                    </p:set>
                                    <p:animEffect transition="in" filter="fade">
                                      <p:cBhvr>
                                        <p:cTn id="28" dur="500"/>
                                        <p:tgtEl>
                                          <p:spTgt spid="37891">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7891">
                                            <p:txEl>
                                              <p:pRg st="5" end="5"/>
                                            </p:txEl>
                                          </p:spTgt>
                                        </p:tgtEl>
                                        <p:attrNameLst>
                                          <p:attrName>style.visibility</p:attrName>
                                        </p:attrNameLst>
                                      </p:cBhvr>
                                      <p:to>
                                        <p:strVal val="visible"/>
                                      </p:to>
                                    </p:set>
                                    <p:animEffect transition="in" filter="fade">
                                      <p:cBhvr>
                                        <p:cTn id="31" dur="500"/>
                                        <p:tgtEl>
                                          <p:spTgt spid="37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Parallel Viewer</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0" y="1295400"/>
            <a:ext cx="9156949"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12"/>
          <p:cNvSpPr>
            <a:spLocks noChangeArrowheads="1"/>
          </p:cNvSpPr>
          <p:nvPr/>
        </p:nvSpPr>
        <p:spPr bwMode="auto">
          <a:xfrm>
            <a:off x="-31595" y="3595900"/>
            <a:ext cx="1219200" cy="491389"/>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278413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747712"/>
            <a:ext cx="9088073"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12"/>
          <p:cNvSpPr>
            <a:spLocks noChangeArrowheads="1"/>
          </p:cNvSpPr>
          <p:nvPr/>
        </p:nvSpPr>
        <p:spPr bwMode="auto">
          <a:xfrm flipH="1">
            <a:off x="8292734" y="607194"/>
            <a:ext cx="795338" cy="4543425"/>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4" name="Oval 12"/>
          <p:cNvSpPr>
            <a:spLocks noChangeArrowheads="1"/>
          </p:cNvSpPr>
          <p:nvPr/>
        </p:nvSpPr>
        <p:spPr bwMode="auto">
          <a:xfrm flipH="1">
            <a:off x="1295400" y="457200"/>
            <a:ext cx="795338" cy="4543425"/>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5" name="Oval 12"/>
          <p:cNvSpPr>
            <a:spLocks noChangeArrowheads="1"/>
          </p:cNvSpPr>
          <p:nvPr/>
        </p:nvSpPr>
        <p:spPr bwMode="auto">
          <a:xfrm>
            <a:off x="-2" y="1905000"/>
            <a:ext cx="231775" cy="271463"/>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301682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6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8975" y="4664075"/>
            <a:ext cx="393382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6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668838"/>
            <a:ext cx="400050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5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960563"/>
            <a:ext cx="389572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 y="890588"/>
            <a:ext cx="8001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4471988"/>
            <a:ext cx="790575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263" y="5853113"/>
            <a:ext cx="801052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52" name="Title 1"/>
          <p:cNvSpPr>
            <a:spLocks noGrp="1"/>
          </p:cNvSpPr>
          <p:nvPr>
            <p:ph type="title"/>
          </p:nvPr>
        </p:nvSpPr>
        <p:spPr>
          <a:xfrm>
            <a:off x="407988" y="225425"/>
            <a:ext cx="6553200" cy="647700"/>
          </a:xfrm>
        </p:spPr>
        <p:txBody>
          <a:bodyPr/>
          <a:lstStyle/>
          <a:p>
            <a:endParaRPr lang="en-US" altLang="en-US" dirty="0" smtClean="0"/>
          </a:p>
        </p:txBody>
      </p:sp>
      <p:sp>
        <p:nvSpPr>
          <p:cNvPr id="13" name="Oval 12"/>
          <p:cNvSpPr>
            <a:spLocks noChangeArrowheads="1"/>
          </p:cNvSpPr>
          <p:nvPr/>
        </p:nvSpPr>
        <p:spPr bwMode="auto">
          <a:xfrm>
            <a:off x="574675" y="4338638"/>
            <a:ext cx="698500" cy="419100"/>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4" name="Oval 13"/>
          <p:cNvSpPr>
            <a:spLocks noChangeArrowheads="1"/>
          </p:cNvSpPr>
          <p:nvPr/>
        </p:nvSpPr>
        <p:spPr bwMode="auto">
          <a:xfrm>
            <a:off x="7718425" y="1662113"/>
            <a:ext cx="698500" cy="417512"/>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5" name="Oval 14"/>
          <p:cNvSpPr>
            <a:spLocks noChangeArrowheads="1"/>
          </p:cNvSpPr>
          <p:nvPr/>
        </p:nvSpPr>
        <p:spPr bwMode="auto">
          <a:xfrm>
            <a:off x="7720013" y="4338638"/>
            <a:ext cx="698500" cy="419100"/>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cxnSp>
        <p:nvCxnSpPr>
          <p:cNvPr id="19" name="Straight Connector 18"/>
          <p:cNvCxnSpPr>
            <a:cxnSpLocks noChangeShapeType="1"/>
          </p:cNvCxnSpPr>
          <p:nvPr/>
        </p:nvCxnSpPr>
        <p:spPr bwMode="auto">
          <a:xfrm flipH="1">
            <a:off x="3717925" y="2360613"/>
            <a:ext cx="792163" cy="246062"/>
          </a:xfrm>
          <a:prstGeom prst="line">
            <a:avLst/>
          </a:prstGeom>
          <a:noFill/>
          <a:ln w="38100" algn="ctr">
            <a:solidFill>
              <a:srgbClr val="FF0000"/>
            </a:solidFill>
            <a:round/>
            <a:headEnd type="stealth" w="lg" len="lg"/>
            <a:tailEnd type="none" w="lg" len="lg"/>
          </a:ln>
          <a:extLst>
            <a:ext uri="{909E8E84-426E-40DD-AFC4-6F175D3DCCD1}">
              <a14:hiddenFill xmlns:a14="http://schemas.microsoft.com/office/drawing/2010/main">
                <a:noFill/>
              </a14:hiddenFill>
            </a:ext>
          </a:extLst>
        </p:spPr>
      </p:cxnSp>
      <p:cxnSp>
        <p:nvCxnSpPr>
          <p:cNvPr id="23" name="Straight Connector 22"/>
          <p:cNvCxnSpPr>
            <a:cxnSpLocks noChangeShapeType="1"/>
            <a:endCxn id="20" idx="3"/>
          </p:cNvCxnSpPr>
          <p:nvPr/>
        </p:nvCxnSpPr>
        <p:spPr bwMode="auto">
          <a:xfrm flipH="1" flipV="1">
            <a:off x="3889375" y="2636838"/>
            <a:ext cx="773113" cy="2120900"/>
          </a:xfrm>
          <a:prstGeom prst="line">
            <a:avLst/>
          </a:prstGeom>
          <a:noFill/>
          <a:ln w="38100" algn="ctr">
            <a:solidFill>
              <a:srgbClr val="FF0000"/>
            </a:solidFill>
            <a:round/>
            <a:headEnd type="stealth" w="lg" len="lg"/>
            <a:tailEnd type="none" w="lg" len="lg"/>
          </a:ln>
          <a:extLst>
            <a:ext uri="{909E8E84-426E-40DD-AFC4-6F175D3DCCD1}">
              <a14:hiddenFill xmlns:a14="http://schemas.microsoft.com/office/drawing/2010/main">
                <a:noFill/>
              </a14:hiddenFill>
            </a:ext>
          </a:extLst>
        </p:spPr>
      </p:cxnSp>
      <p:sp>
        <p:nvSpPr>
          <p:cNvPr id="20" name="Rectangle 19"/>
          <p:cNvSpPr/>
          <p:nvPr/>
        </p:nvSpPr>
        <p:spPr bwMode="auto">
          <a:xfrm>
            <a:off x="1779588" y="2330450"/>
            <a:ext cx="2109787" cy="611188"/>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anchor="ctr" anchorCtr="1"/>
          <a:lstStyle/>
          <a:p>
            <a:pPr algn="ctr" eaLnBrk="0" fontAlgn="base" hangingPunct="0">
              <a:spcBef>
                <a:spcPct val="0"/>
              </a:spcBef>
              <a:spcAft>
                <a:spcPct val="0"/>
              </a:spcAft>
              <a:defRPr/>
            </a:pPr>
            <a:r>
              <a:rPr lang="en-US" sz="2800" dirty="0">
                <a:solidFill>
                  <a:srgbClr val="000000"/>
                </a:solidFill>
              </a:rPr>
              <a:t>FI entries</a:t>
            </a:r>
          </a:p>
        </p:txBody>
      </p:sp>
      <p:cxnSp>
        <p:nvCxnSpPr>
          <p:cNvPr id="24" name="Straight Connector 23"/>
          <p:cNvCxnSpPr>
            <a:cxnSpLocks noChangeShapeType="1"/>
          </p:cNvCxnSpPr>
          <p:nvPr/>
        </p:nvCxnSpPr>
        <p:spPr bwMode="auto">
          <a:xfrm flipH="1" flipV="1">
            <a:off x="3398838" y="4054475"/>
            <a:ext cx="0" cy="592138"/>
          </a:xfrm>
          <a:prstGeom prst="line">
            <a:avLst/>
          </a:prstGeom>
          <a:noFill/>
          <a:ln w="38100" algn="ctr">
            <a:solidFill>
              <a:srgbClr val="FF0000"/>
            </a:solidFill>
            <a:round/>
            <a:headEnd type="stealth" w="lg" len="lg"/>
            <a:tailEnd type="none" w="lg" len="lg"/>
          </a:ln>
          <a:extLst>
            <a:ext uri="{909E8E84-426E-40DD-AFC4-6F175D3DCCD1}">
              <a14:hiddenFill xmlns:a14="http://schemas.microsoft.com/office/drawing/2010/main">
                <a:noFill/>
              </a14:hiddenFill>
            </a:ext>
          </a:extLst>
        </p:spPr>
      </p:cxnSp>
      <p:sp>
        <p:nvSpPr>
          <p:cNvPr id="25" name="Rectangle 24"/>
          <p:cNvSpPr/>
          <p:nvPr/>
        </p:nvSpPr>
        <p:spPr bwMode="auto">
          <a:xfrm>
            <a:off x="1743075" y="3441700"/>
            <a:ext cx="2184400" cy="612775"/>
          </a:xfrm>
          <a:prstGeom prst="rect">
            <a:avLst/>
          </a:prstGeom>
          <a:solidFill>
            <a:srgbClr val="BBE0E3"/>
          </a:solidFill>
          <a:ln w="9525" cap="flat" cmpd="sng" algn="ctr">
            <a:solidFill>
              <a:schemeClr val="tx1"/>
            </a:solidFill>
            <a:prstDash val="solid"/>
            <a:round/>
            <a:headEnd type="none" w="med" len="med"/>
            <a:tailEnd type="none" w="med" len="med"/>
          </a:ln>
          <a:effectLst/>
        </p:spPr>
        <p:txBody>
          <a:bodyPr anchor="ctr" anchorCtr="1"/>
          <a:lstStyle/>
          <a:p>
            <a:pPr algn="ctr" eaLnBrk="0" fontAlgn="base" hangingPunct="0">
              <a:spcBef>
                <a:spcPct val="0"/>
              </a:spcBef>
              <a:spcAft>
                <a:spcPct val="0"/>
              </a:spcAft>
              <a:defRPr/>
            </a:pPr>
            <a:r>
              <a:rPr lang="en-US" sz="2800" dirty="0">
                <a:solidFill>
                  <a:srgbClr val="000000"/>
                </a:solidFill>
              </a:rPr>
              <a:t>CPC entries</a:t>
            </a:r>
          </a:p>
        </p:txBody>
      </p:sp>
    </p:spTree>
    <p:extLst>
      <p:ext uri="{BB962C8B-B14F-4D97-AF65-F5344CB8AC3E}">
        <p14:creationId xmlns:p14="http://schemas.microsoft.com/office/powerpoint/2010/main" val="2253052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4759"/>
                                        </p:tgtEl>
                                        <p:attrNameLst>
                                          <p:attrName>style.visibility</p:attrName>
                                        </p:attrNameLst>
                                      </p:cBhvr>
                                      <p:to>
                                        <p:strVal val="visible"/>
                                      </p:to>
                                    </p:set>
                                    <p:animEffect transition="in" filter="fade">
                                      <p:cBhvr>
                                        <p:cTn id="12" dur="500"/>
                                        <p:tgtEl>
                                          <p:spTgt spid="74759"/>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74760"/>
                                        </p:tgtEl>
                                        <p:attrNameLst>
                                          <p:attrName>style.visibility</p:attrName>
                                        </p:attrNameLst>
                                      </p:cBhvr>
                                      <p:to>
                                        <p:strVal val="visible"/>
                                      </p:to>
                                    </p:set>
                                    <p:animEffect transition="in" filter="fade">
                                      <p:cBhvr>
                                        <p:cTn id="28" dur="500"/>
                                        <p:tgtEl>
                                          <p:spTgt spid="74760"/>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74761"/>
                                        </p:tgtEl>
                                        <p:attrNameLst>
                                          <p:attrName>style.visibility</p:attrName>
                                        </p:attrNameLst>
                                      </p:cBhvr>
                                      <p:to>
                                        <p:strVal val="visible"/>
                                      </p:to>
                                    </p:set>
                                    <p:animEffect transition="in" filter="fade">
                                      <p:cBhvr>
                                        <p:cTn id="44" dur="500"/>
                                        <p:tgtEl>
                                          <p:spTgt spid="74761"/>
                                        </p:tgtEl>
                                      </p:cBhvr>
                                    </p:animEffect>
                                  </p:childTnLst>
                                </p:cTn>
                              </p:par>
                              <p:par>
                                <p:cTn id="45" presetID="10"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0" grpId="0" animBg="1"/>
      <p:bldP spid="2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fr-CH" dirty="0" smtClean="0"/>
              <a:t>Guide to the IPC</a:t>
            </a:r>
            <a:endParaRPr lang="en-US" dirty="0" smtClean="0"/>
          </a:p>
        </p:txBody>
      </p:sp>
      <p:sp>
        <p:nvSpPr>
          <p:cNvPr id="3" name="Content Placeholder 2"/>
          <p:cNvSpPr>
            <a:spLocks noGrp="1"/>
          </p:cNvSpPr>
          <p:nvPr>
            <p:ph idx="1"/>
          </p:nvPr>
        </p:nvSpPr>
        <p:spPr>
          <a:xfrm>
            <a:off x="468313" y="1331913"/>
            <a:ext cx="8229600" cy="4352925"/>
          </a:xfrm>
        </p:spPr>
        <p:txBody>
          <a:bodyPr/>
          <a:lstStyle/>
          <a:p>
            <a:pPr>
              <a:spcBef>
                <a:spcPct val="50000"/>
              </a:spcBef>
              <a:defRPr/>
            </a:pPr>
            <a:endParaRPr lang="en-US" dirty="0" smtClean="0"/>
          </a:p>
          <a:p>
            <a:pPr>
              <a:spcBef>
                <a:spcPct val="50000"/>
              </a:spcBef>
              <a:defRPr/>
            </a:pPr>
            <a:r>
              <a:rPr lang="en-US" dirty="0" smtClean="0"/>
              <a:t>The </a:t>
            </a:r>
            <a:r>
              <a:rPr lang="en-US" dirty="0"/>
              <a:t>official Guide to the IPC provides comprehensive information on the IPC. It is available for download on the WIPO website of the IPC at:</a:t>
            </a:r>
          </a:p>
          <a:p>
            <a:pPr marL="0" indent="0">
              <a:spcBef>
                <a:spcPct val="50000"/>
              </a:spcBef>
              <a:buFontTx/>
              <a:buNone/>
              <a:defRPr/>
            </a:pPr>
            <a:r>
              <a:rPr lang="en-US" dirty="0" smtClean="0">
                <a:hlinkClick r:id="rId3"/>
              </a:rPr>
              <a:t>http</a:t>
            </a:r>
            <a:r>
              <a:rPr lang="en-US" dirty="0">
                <a:hlinkClick r:id="rId3"/>
              </a:rPr>
              <a:t>://www.wipo.int/classifications/ipc/en/general/</a:t>
            </a:r>
            <a:endParaRPr lang="en-US" dirty="0"/>
          </a:p>
          <a:p>
            <a:pPr marL="0" indent="0">
              <a:buFontTx/>
              <a:buNone/>
              <a:defRPr/>
            </a:pPr>
            <a:endParaRPr lang="en-US" dirty="0"/>
          </a:p>
        </p:txBody>
      </p:sp>
    </p:spTree>
    <p:extLst>
      <p:ext uri="{BB962C8B-B14F-4D97-AF65-F5344CB8AC3E}">
        <p14:creationId xmlns:p14="http://schemas.microsoft.com/office/powerpoint/2010/main" val="1510541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0"/>
          </p:nvPr>
        </p:nvSpPr>
        <p:spPr>
          <a:xfrm>
            <a:off x="6553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5D293155-1D28-4A1C-8309-7F846F10BEB1}" type="slidenum">
              <a:rPr lang="ja-JP" altLang="en-US" sz="1400" smtClean="0">
                <a:solidFill>
                  <a:srgbClr val="000000"/>
                </a:solidFill>
                <a:latin typeface="Times" charset="0"/>
                <a:ea typeface="ＭＳ Ｐゴシック" pitchFamily="34" charset="-128"/>
              </a:rPr>
              <a:pPr eaLnBrk="1" hangingPunct="1"/>
              <a:t>4</a:t>
            </a:fld>
            <a:endParaRPr lang="en-US" altLang="ja-JP" sz="1400" smtClean="0">
              <a:solidFill>
                <a:srgbClr val="000000"/>
              </a:solidFill>
              <a:latin typeface="Times" charset="0"/>
              <a:ea typeface="ＭＳ Ｐゴシック" pitchFamily="34" charset="-128"/>
            </a:endParaRPr>
          </a:p>
        </p:txBody>
      </p:sp>
      <p:sp>
        <p:nvSpPr>
          <p:cNvPr id="10243" name="Rectangle 2"/>
          <p:cNvSpPr>
            <a:spLocks noGrp="1" noChangeArrowheads="1"/>
          </p:cNvSpPr>
          <p:nvPr>
            <p:ph type="title"/>
          </p:nvPr>
        </p:nvSpPr>
        <p:spPr>
          <a:xfrm>
            <a:off x="457200" y="620713"/>
            <a:ext cx="6707188" cy="647700"/>
          </a:xfrm>
        </p:spPr>
        <p:txBody>
          <a:bodyPr/>
          <a:lstStyle/>
          <a:p>
            <a:pPr eaLnBrk="1" hangingPunct="1"/>
            <a:r>
              <a:rPr lang="en-GB" altLang="ja-JP" sz="3200" dirty="0" smtClean="0">
                <a:ea typeface="ＭＳ Ｐゴシック" pitchFamily="34" charset="-128"/>
              </a:rPr>
              <a:t>What is classified?</a:t>
            </a:r>
          </a:p>
        </p:txBody>
      </p:sp>
      <p:sp>
        <p:nvSpPr>
          <p:cNvPr id="10244" name="Text Box 3"/>
          <p:cNvSpPr txBox="1">
            <a:spLocks noChangeArrowheads="1"/>
          </p:cNvSpPr>
          <p:nvPr/>
        </p:nvSpPr>
        <p:spPr bwMode="auto">
          <a:xfrm>
            <a:off x="280988" y="1628775"/>
            <a:ext cx="3511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50000"/>
              </a:spcBef>
              <a:spcAft>
                <a:spcPct val="0"/>
              </a:spcAft>
            </a:pPr>
            <a:r>
              <a:rPr lang="de-DE" altLang="ja-JP" dirty="0">
                <a:solidFill>
                  <a:srgbClr val="000000"/>
                </a:solidFill>
                <a:ea typeface="ＭＳ Ｐゴシック" pitchFamily="34" charset="-128"/>
              </a:rPr>
              <a:t> </a:t>
            </a:r>
            <a:r>
              <a:rPr lang="ja-JP" altLang="en-US" dirty="0">
                <a:solidFill>
                  <a:srgbClr val="0000FF"/>
                </a:solidFill>
                <a:latin typeface="Times New Roman" pitchFamily="18" charset="0"/>
                <a:ea typeface="ＭＳ Ｐゴシック" pitchFamily="34" charset="-128"/>
              </a:rPr>
              <a:t>►</a:t>
            </a:r>
            <a:r>
              <a:rPr lang="ja-JP" altLang="en-US" dirty="0">
                <a:solidFill>
                  <a:srgbClr val="000000"/>
                </a:solidFill>
                <a:latin typeface="Times New Roman" pitchFamily="18" charset="0"/>
                <a:ea typeface="ＭＳ Ｐゴシック" pitchFamily="34" charset="-128"/>
              </a:rPr>
              <a:t> </a:t>
            </a:r>
            <a:r>
              <a:rPr lang="de-DE" altLang="ja-JP" dirty="0">
                <a:solidFill>
                  <a:srgbClr val="000000"/>
                </a:solidFill>
                <a:ea typeface="ＭＳ Ｐゴシック" pitchFamily="34" charset="-128"/>
              </a:rPr>
              <a:t>2 types of information</a:t>
            </a:r>
          </a:p>
        </p:txBody>
      </p:sp>
      <p:sp>
        <p:nvSpPr>
          <p:cNvPr id="10245" name="Text Box 4"/>
          <p:cNvSpPr txBox="1">
            <a:spLocks noChangeArrowheads="1"/>
          </p:cNvSpPr>
          <p:nvPr/>
        </p:nvSpPr>
        <p:spPr bwMode="auto">
          <a:xfrm>
            <a:off x="1055688" y="2312988"/>
            <a:ext cx="723743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ja-JP" altLang="en-US" sz="3600" dirty="0" smtClean="0">
                <a:solidFill>
                  <a:srgbClr val="0000FF"/>
                </a:solidFill>
                <a:latin typeface="Times New Roman" pitchFamily="18" charset="0"/>
                <a:ea typeface="ＭＳ Ｐゴシック" pitchFamily="34" charset="-128"/>
              </a:rPr>
              <a:t>►</a:t>
            </a:r>
            <a:r>
              <a:rPr lang="ja-JP" altLang="en-US" dirty="0" smtClean="0">
                <a:solidFill>
                  <a:srgbClr val="0000FF"/>
                </a:solidFill>
                <a:latin typeface="Times New Roman" pitchFamily="18" charset="0"/>
                <a:ea typeface="ＭＳ Ｐゴシック" pitchFamily="34" charset="-128"/>
              </a:rPr>
              <a:t> </a:t>
            </a:r>
            <a:r>
              <a:rPr lang="de-DE" altLang="ja-JP" b="1" dirty="0" smtClean="0">
                <a:solidFill>
                  <a:srgbClr val="333399"/>
                </a:solidFill>
                <a:ea typeface="ＭＳ Ｐゴシック" pitchFamily="34" charset="-128"/>
              </a:rPr>
              <a:t>1</a:t>
            </a:r>
            <a:r>
              <a:rPr lang="de-DE" altLang="ja-JP" b="1" dirty="0">
                <a:solidFill>
                  <a:srgbClr val="333399"/>
                </a:solidFill>
                <a:ea typeface="ＭＳ Ｐゴシック" pitchFamily="34" charset="-128"/>
              </a:rPr>
              <a:t>. Invention information</a:t>
            </a:r>
            <a:r>
              <a:rPr lang="de-DE" altLang="ja-JP" dirty="0">
                <a:solidFill>
                  <a:srgbClr val="BBE0E3"/>
                </a:solidFill>
                <a:ea typeface="ＭＳ Ｐゴシック" pitchFamily="34" charset="-128"/>
              </a:rPr>
              <a:t>:</a:t>
            </a:r>
            <a:endParaRPr lang="de-DE" altLang="ja-JP" dirty="0">
              <a:solidFill>
                <a:srgbClr val="000000"/>
              </a:solidFill>
              <a:ea typeface="ＭＳ Ｐゴシック" pitchFamily="34" charset="-128"/>
            </a:endParaRPr>
          </a:p>
          <a:p>
            <a:pPr eaLnBrk="1" fontAlgn="base" hangingPunct="1">
              <a:spcBef>
                <a:spcPct val="50000"/>
              </a:spcBef>
              <a:spcAft>
                <a:spcPct val="0"/>
              </a:spcAft>
            </a:pPr>
            <a:r>
              <a:rPr lang="de-DE" altLang="ja-JP" dirty="0">
                <a:solidFill>
                  <a:srgbClr val="000000"/>
                </a:solidFill>
                <a:ea typeface="ＭＳ Ｐゴシック" pitchFamily="34" charset="-128"/>
              </a:rPr>
              <a:t>	Technical information worth granting a patent</a:t>
            </a:r>
          </a:p>
          <a:p>
            <a:pPr eaLnBrk="1" fontAlgn="base" hangingPunct="1">
              <a:spcBef>
                <a:spcPct val="50000"/>
              </a:spcBef>
              <a:spcAft>
                <a:spcPct val="0"/>
              </a:spcAft>
            </a:pPr>
            <a:endParaRPr lang="de-DE" altLang="ja-JP" dirty="0">
              <a:solidFill>
                <a:srgbClr val="000000"/>
              </a:solidFill>
              <a:ea typeface="ＭＳ Ｐゴシック" pitchFamily="34" charset="-128"/>
            </a:endParaRPr>
          </a:p>
          <a:p>
            <a:pPr eaLnBrk="1" hangingPunct="1"/>
            <a:r>
              <a:rPr lang="ja-JP" altLang="en-US" sz="3600" dirty="0">
                <a:solidFill>
                  <a:srgbClr val="0000FF"/>
                </a:solidFill>
                <a:latin typeface="Times New Roman" pitchFamily="18" charset="0"/>
                <a:ea typeface="ＭＳ Ｐゴシック" pitchFamily="34" charset="-128"/>
              </a:rPr>
              <a:t>►</a:t>
            </a:r>
            <a:r>
              <a:rPr lang="ja-JP" altLang="en-US" dirty="0">
                <a:solidFill>
                  <a:srgbClr val="0000FF"/>
                </a:solidFill>
                <a:latin typeface="Times New Roman" pitchFamily="18" charset="0"/>
                <a:ea typeface="ＭＳ Ｐゴシック" pitchFamily="34" charset="-128"/>
              </a:rPr>
              <a:t> </a:t>
            </a:r>
            <a:r>
              <a:rPr lang="de-DE" altLang="ja-JP" b="1" dirty="0" smtClean="0">
                <a:solidFill>
                  <a:srgbClr val="333399"/>
                </a:solidFill>
                <a:ea typeface="ＭＳ Ｐゴシック" pitchFamily="34" charset="-128"/>
              </a:rPr>
              <a:t>2</a:t>
            </a:r>
            <a:r>
              <a:rPr lang="de-DE" altLang="ja-JP" b="1" dirty="0">
                <a:solidFill>
                  <a:srgbClr val="333399"/>
                </a:solidFill>
                <a:ea typeface="ＭＳ Ｐゴシック" pitchFamily="34" charset="-128"/>
              </a:rPr>
              <a:t>. Additional information</a:t>
            </a:r>
            <a:r>
              <a:rPr lang="de-DE" altLang="ja-JP" dirty="0">
                <a:solidFill>
                  <a:srgbClr val="BBE0E3"/>
                </a:solidFill>
                <a:ea typeface="ＭＳ Ｐゴシック" pitchFamily="34" charset="-128"/>
              </a:rPr>
              <a:t>:</a:t>
            </a:r>
            <a:endParaRPr lang="de-DE" altLang="ja-JP" dirty="0">
              <a:solidFill>
                <a:srgbClr val="000000"/>
              </a:solidFill>
              <a:ea typeface="ＭＳ Ｐゴシック" pitchFamily="34" charset="-128"/>
            </a:endParaRPr>
          </a:p>
          <a:p>
            <a:pPr eaLnBrk="1" fontAlgn="base" hangingPunct="1">
              <a:spcBef>
                <a:spcPct val="50000"/>
              </a:spcBef>
              <a:spcAft>
                <a:spcPct val="0"/>
              </a:spcAft>
            </a:pPr>
            <a:r>
              <a:rPr lang="de-DE" altLang="ja-JP" dirty="0">
                <a:solidFill>
                  <a:srgbClr val="000000"/>
                </a:solidFill>
                <a:ea typeface="ＭＳ Ｐゴシック" pitchFamily="34" charset="-128"/>
              </a:rPr>
              <a:t>	Supplementary non-invention information</a:t>
            </a:r>
          </a:p>
          <a:p>
            <a:pPr eaLnBrk="1" fontAlgn="base" hangingPunct="1">
              <a:spcBef>
                <a:spcPct val="50000"/>
              </a:spcBef>
              <a:spcAft>
                <a:spcPct val="0"/>
              </a:spcAft>
            </a:pPr>
            <a:r>
              <a:rPr lang="de-DE" altLang="ja-JP" dirty="0">
                <a:solidFill>
                  <a:srgbClr val="000000"/>
                </a:solidFill>
                <a:ea typeface="ＭＳ Ｐゴシック" pitchFamily="34" charset="-128"/>
              </a:rPr>
              <a:t>	the classifier/examiner considers interesting</a:t>
            </a:r>
          </a:p>
          <a:p>
            <a:pPr eaLnBrk="1" fontAlgn="base" hangingPunct="1">
              <a:spcBef>
                <a:spcPct val="50000"/>
              </a:spcBef>
              <a:spcAft>
                <a:spcPct val="0"/>
              </a:spcAft>
            </a:pPr>
            <a:endParaRPr lang="de-DE" altLang="ja-JP" dirty="0">
              <a:solidFill>
                <a:srgbClr val="000000"/>
              </a:solidFill>
              <a:ea typeface="ＭＳ Ｐゴシック" pitchFamily="34" charset="-128"/>
            </a:endParaRPr>
          </a:p>
        </p:txBody>
      </p:sp>
      <p:sp>
        <p:nvSpPr>
          <p:cNvPr id="10246" name="Text Box 5"/>
          <p:cNvSpPr txBox="1">
            <a:spLocks noChangeArrowheads="1"/>
          </p:cNvSpPr>
          <p:nvPr/>
        </p:nvSpPr>
        <p:spPr bwMode="auto">
          <a:xfrm>
            <a:off x="4852988" y="5516563"/>
            <a:ext cx="39909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50000"/>
              </a:spcBef>
              <a:spcAft>
                <a:spcPct val="0"/>
              </a:spcAft>
            </a:pPr>
            <a:r>
              <a:rPr lang="de-DE" altLang="ja-JP">
                <a:solidFill>
                  <a:srgbClr val="000000"/>
                </a:solidFill>
                <a:ea typeface="ＭＳ Ｐゴシック" pitchFamily="34" charset="-128"/>
              </a:rPr>
              <a:t>&gt; discretionary classification</a:t>
            </a:r>
            <a:endParaRPr lang="de-DE" altLang="ja-JP">
              <a:solidFill>
                <a:srgbClr val="BBE0E3"/>
              </a:solidFill>
              <a:ea typeface="ＭＳ Ｐゴシック" pitchFamily="34" charset="-128"/>
            </a:endParaRPr>
          </a:p>
        </p:txBody>
      </p:sp>
      <p:sp>
        <p:nvSpPr>
          <p:cNvPr id="10247" name="Text Box 6"/>
          <p:cNvSpPr txBox="1">
            <a:spLocks noChangeArrowheads="1"/>
          </p:cNvSpPr>
          <p:nvPr/>
        </p:nvSpPr>
        <p:spPr bwMode="auto">
          <a:xfrm>
            <a:off x="4924425" y="3403600"/>
            <a:ext cx="35845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50000"/>
              </a:spcBef>
              <a:spcAft>
                <a:spcPct val="0"/>
              </a:spcAft>
            </a:pPr>
            <a:r>
              <a:rPr lang="de-DE" altLang="ja-JP">
                <a:solidFill>
                  <a:srgbClr val="000000"/>
                </a:solidFill>
                <a:ea typeface="ＭＳ Ｐゴシック" pitchFamily="34" charset="-128"/>
              </a:rPr>
              <a:t>&gt; obligatory classification</a:t>
            </a:r>
          </a:p>
        </p:txBody>
      </p:sp>
    </p:spTree>
    <p:extLst>
      <p:ext uri="{BB962C8B-B14F-4D97-AF65-F5344CB8AC3E}">
        <p14:creationId xmlns:p14="http://schemas.microsoft.com/office/powerpoint/2010/main" val="35056511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fr-CH" smtClean="0"/>
              <a:t>Why is it useful?</a:t>
            </a:r>
            <a:endParaRPr lang="en-US" smtClean="0"/>
          </a:p>
        </p:txBody>
      </p:sp>
      <p:sp>
        <p:nvSpPr>
          <p:cNvPr id="3" name="Content Placeholder 2"/>
          <p:cNvSpPr>
            <a:spLocks noGrp="1"/>
          </p:cNvSpPr>
          <p:nvPr>
            <p:ph idx="1"/>
          </p:nvPr>
        </p:nvSpPr>
        <p:spPr/>
        <p:txBody>
          <a:bodyPr/>
          <a:lstStyle/>
          <a:p>
            <a:pPr eaLnBrk="1" hangingPunct="1">
              <a:lnSpc>
                <a:spcPct val="90000"/>
              </a:lnSpc>
              <a:defRPr/>
            </a:pPr>
            <a:r>
              <a:rPr lang="en-US" dirty="0" smtClean="0"/>
              <a:t>Primary purpose: </a:t>
            </a:r>
          </a:p>
          <a:p>
            <a:pPr lvl="1" eaLnBrk="1" hangingPunct="1">
              <a:lnSpc>
                <a:spcPct val="90000"/>
              </a:lnSpc>
              <a:defRPr/>
            </a:pPr>
            <a:r>
              <a:rPr lang="en-US" dirty="0" smtClean="0"/>
              <a:t>effective search tool for the retrieval of patent information:</a:t>
            </a:r>
          </a:p>
          <a:p>
            <a:pPr lvl="1" eaLnBrk="1" hangingPunct="1">
              <a:lnSpc>
                <a:spcPct val="90000"/>
              </a:lnSpc>
              <a:defRPr/>
            </a:pPr>
            <a:r>
              <a:rPr lang="en-US" dirty="0" smtClean="0"/>
              <a:t>ordering patent documents (similar technical content)</a:t>
            </a:r>
          </a:p>
          <a:p>
            <a:pPr lvl="1" eaLnBrk="1" hangingPunct="1">
              <a:lnSpc>
                <a:spcPct val="90000"/>
              </a:lnSpc>
              <a:defRPr/>
            </a:pPr>
            <a:r>
              <a:rPr lang="en-US" dirty="0" smtClean="0"/>
              <a:t>searching patent literature</a:t>
            </a:r>
          </a:p>
          <a:p>
            <a:pPr marL="457200" lvl="1" indent="0" eaLnBrk="1" hangingPunct="1">
              <a:lnSpc>
                <a:spcPct val="90000"/>
              </a:lnSpc>
              <a:buFontTx/>
              <a:buNone/>
              <a:defRPr/>
            </a:pPr>
            <a:endParaRPr lang="en-US" dirty="0" smtClean="0"/>
          </a:p>
          <a:p>
            <a:pPr lvl="1" eaLnBrk="1" hangingPunct="1">
              <a:lnSpc>
                <a:spcPct val="90000"/>
              </a:lnSpc>
              <a:defRPr/>
            </a:pPr>
            <a:endParaRPr lang="en-US" sz="800" dirty="0" smtClean="0"/>
          </a:p>
          <a:p>
            <a:pPr eaLnBrk="1" hangingPunct="1">
              <a:lnSpc>
                <a:spcPct val="90000"/>
              </a:lnSpc>
              <a:defRPr/>
            </a:pPr>
            <a:r>
              <a:rPr lang="en-US" dirty="0" smtClean="0"/>
              <a:t>Other purposes: </a:t>
            </a:r>
          </a:p>
          <a:p>
            <a:pPr lvl="1" eaLnBrk="1" hangingPunct="1">
              <a:lnSpc>
                <a:spcPct val="90000"/>
              </a:lnSpc>
              <a:defRPr/>
            </a:pPr>
            <a:r>
              <a:rPr lang="en-US" dirty="0" smtClean="0"/>
              <a:t>selective dissemination of information</a:t>
            </a:r>
          </a:p>
          <a:p>
            <a:pPr lvl="1" eaLnBrk="1" hangingPunct="1">
              <a:lnSpc>
                <a:spcPct val="90000"/>
              </a:lnSpc>
              <a:defRPr/>
            </a:pPr>
            <a:r>
              <a:rPr lang="en-US" dirty="0" smtClean="0"/>
              <a:t>investigation of the state of the art</a:t>
            </a:r>
          </a:p>
          <a:p>
            <a:pPr lvl="1" eaLnBrk="1" hangingPunct="1">
              <a:lnSpc>
                <a:spcPct val="90000"/>
              </a:lnSpc>
              <a:defRPr/>
            </a:pPr>
            <a:r>
              <a:rPr lang="en-US" dirty="0" smtClean="0"/>
              <a:t>preparation of industrial property statistics</a:t>
            </a:r>
          </a:p>
          <a:p>
            <a:pPr marL="0" indent="0" eaLnBrk="1" hangingPunct="1">
              <a:buFontTx/>
              <a:buNone/>
              <a:defRPr/>
            </a:pPr>
            <a:endParaRPr lang="en-US" dirty="0" smtClean="0"/>
          </a:p>
        </p:txBody>
      </p:sp>
    </p:spTree>
    <p:extLst>
      <p:ext uri="{BB962C8B-B14F-4D97-AF65-F5344CB8AC3E}">
        <p14:creationId xmlns:p14="http://schemas.microsoft.com/office/powerpoint/2010/main" val="7103743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p:txBody>
          <a:bodyPr>
            <a:normAutofit fontScale="90000"/>
          </a:bodyPr>
          <a:lstStyle/>
          <a:p>
            <a:r>
              <a:rPr lang="en-US" smtClean="0"/>
              <a:t>Summary of the advantages of using IPC</a:t>
            </a:r>
          </a:p>
        </p:txBody>
      </p:sp>
      <p:sp>
        <p:nvSpPr>
          <p:cNvPr id="28675" name="Rectangle 3"/>
          <p:cNvSpPr>
            <a:spLocks noGrp="1" noChangeArrowheads="1"/>
          </p:cNvSpPr>
          <p:nvPr>
            <p:ph type="body" idx="4294967295"/>
          </p:nvPr>
        </p:nvSpPr>
        <p:spPr>
          <a:xfrm>
            <a:off x="582613" y="1628775"/>
            <a:ext cx="7772400" cy="2952750"/>
          </a:xfrm>
          <a:noFill/>
        </p:spPr>
        <p:txBody>
          <a:bodyPr>
            <a:normAutofit/>
          </a:bodyPr>
          <a:lstStyle/>
          <a:p>
            <a:pPr lvl="1"/>
            <a:r>
              <a:rPr lang="en-US" smtClean="0"/>
              <a:t>Language independent</a:t>
            </a:r>
          </a:p>
          <a:p>
            <a:pPr lvl="1"/>
            <a:r>
              <a:rPr lang="en-US" smtClean="0"/>
              <a:t>Terminology / ”jargon” independent</a:t>
            </a:r>
          </a:p>
          <a:p>
            <a:pPr lvl="1"/>
            <a:r>
              <a:rPr lang="en-US" smtClean="0"/>
              <a:t>Standardized application to documents (by experts of patent offices)</a:t>
            </a:r>
          </a:p>
          <a:p>
            <a:pPr lvl="1"/>
            <a:r>
              <a:rPr lang="en-US" smtClean="0"/>
              <a:t>Available for (old) patent documents where no full text of claims / description is available</a:t>
            </a:r>
          </a:p>
          <a:p>
            <a:pPr lvl="1"/>
            <a:r>
              <a:rPr lang="en-US" smtClean="0"/>
              <a:t>Concept search</a:t>
            </a:r>
          </a:p>
        </p:txBody>
      </p:sp>
    </p:spTree>
    <p:extLst>
      <p:ext uri="{BB962C8B-B14F-4D97-AF65-F5344CB8AC3E}">
        <p14:creationId xmlns:p14="http://schemas.microsoft.com/office/powerpoint/2010/main" val="10457401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IPC 2017.01</a:t>
            </a:r>
          </a:p>
        </p:txBody>
      </p:sp>
      <p:sp>
        <p:nvSpPr>
          <p:cNvPr id="3" name="Content Placeholder 2"/>
          <p:cNvSpPr>
            <a:spLocks noGrp="1"/>
          </p:cNvSpPr>
          <p:nvPr>
            <p:ph idx="1"/>
          </p:nvPr>
        </p:nvSpPr>
        <p:spPr/>
        <p:txBody>
          <a:bodyPr/>
          <a:lstStyle/>
          <a:p>
            <a:r>
              <a:rPr lang="en-US" dirty="0" smtClean="0"/>
              <a:t>early publication </a:t>
            </a:r>
            <a:r>
              <a:rPr lang="en-US" dirty="0"/>
              <a:t>is now available for consultation </a:t>
            </a:r>
            <a:endParaRPr lang="en-US" dirty="0" smtClean="0"/>
          </a:p>
          <a:p>
            <a:endParaRPr lang="fr-CH" dirty="0"/>
          </a:p>
          <a:p>
            <a:pPr marL="0" indent="0">
              <a:buNone/>
            </a:pPr>
            <a:r>
              <a:rPr lang="en-US" u="sng" dirty="0">
                <a:hlinkClick r:id="rId2"/>
              </a:rPr>
              <a:t>http://web2.wipo.int/classifications/ipc/ipcpub7?notion=scheme&amp;version=20170101&amp;symbol=A&amp;menulang=en&amp;lang=en&amp;viewmode=f&amp;fipcpc=no&amp;showdeleted=yes&amp;indexes=no&amp;headings=yes&amp;notes=yes&amp;direction=o2n&amp;initial=A&amp;cwid=none&amp;tree=no</a:t>
            </a:r>
            <a:endParaRPr lang="en-US" dirty="0"/>
          </a:p>
          <a:p>
            <a:pPr marL="0" indent="0">
              <a:buNone/>
            </a:pPr>
            <a:endParaRPr lang="en-US" dirty="0"/>
          </a:p>
        </p:txBody>
      </p:sp>
    </p:spTree>
    <p:extLst>
      <p:ext uri="{BB962C8B-B14F-4D97-AF65-F5344CB8AC3E}">
        <p14:creationId xmlns:p14="http://schemas.microsoft.com/office/powerpoint/2010/main" val="36014214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fr-CH" dirty="0" err="1" smtClean="0"/>
              <a:t>Any</a:t>
            </a:r>
            <a:r>
              <a:rPr lang="fr-CH" dirty="0" smtClean="0"/>
              <a:t> questions </a:t>
            </a:r>
            <a:r>
              <a:rPr lang="fr-CH" dirty="0" err="1" smtClean="0"/>
              <a:t>related</a:t>
            </a:r>
            <a:r>
              <a:rPr lang="fr-CH" dirty="0" smtClean="0"/>
              <a:t> to IPC/CPC</a:t>
            </a:r>
            <a:endParaRPr lang="en-US" dirty="0" smtClean="0"/>
          </a:p>
        </p:txBody>
      </p:sp>
      <p:sp>
        <p:nvSpPr>
          <p:cNvPr id="3" name="Content Placeholder 2"/>
          <p:cNvSpPr>
            <a:spLocks noGrp="1"/>
          </p:cNvSpPr>
          <p:nvPr>
            <p:ph idx="1"/>
          </p:nvPr>
        </p:nvSpPr>
        <p:spPr/>
        <p:txBody>
          <a:bodyPr>
            <a:normAutofit/>
          </a:bodyPr>
          <a:lstStyle/>
          <a:p>
            <a:pPr>
              <a:lnSpc>
                <a:spcPct val="90000"/>
              </a:lnSpc>
              <a:defRPr/>
            </a:pPr>
            <a:r>
              <a:rPr lang="en-US" dirty="0" smtClean="0">
                <a:hlinkClick r:id="rId2"/>
              </a:rPr>
              <a:t>ipc.mail@wipo.int</a:t>
            </a:r>
            <a:r>
              <a:rPr lang="en-US" dirty="0" smtClean="0"/>
              <a:t> </a:t>
            </a:r>
          </a:p>
        </p:txBody>
      </p:sp>
    </p:spTree>
    <p:extLst>
      <p:ext uri="{BB962C8B-B14F-4D97-AF65-F5344CB8AC3E}">
        <p14:creationId xmlns:p14="http://schemas.microsoft.com/office/powerpoint/2010/main" val="17737738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fr-CH" smtClean="0"/>
              <a:t>IPC in PATENTSCOPE</a:t>
            </a:r>
            <a:endParaRPr lang="en-US" smtClean="0"/>
          </a:p>
        </p:txBody>
      </p:sp>
      <p:sp>
        <p:nvSpPr>
          <p:cNvPr id="5" name="Content Placeholder 4"/>
          <p:cNvSpPr>
            <a:spLocks noGrp="1"/>
          </p:cNvSpPr>
          <p:nvPr>
            <p:ph idx="1"/>
          </p:nvPr>
        </p:nvSpPr>
        <p:spPr>
          <a:xfrm>
            <a:off x="533400" y="4088896"/>
            <a:ext cx="8229600" cy="4352925"/>
          </a:xfrm>
        </p:spPr>
        <p:txBody>
          <a:bodyPr/>
          <a:lstStyle/>
          <a:p>
            <a:pPr>
              <a:defRPr/>
            </a:pPr>
            <a:r>
              <a:rPr lang="fr-CH" dirty="0" err="1" smtClean="0"/>
              <a:t>Statistics</a:t>
            </a:r>
            <a:r>
              <a:rPr lang="fr-CH" dirty="0" smtClean="0"/>
              <a:t> in the </a:t>
            </a:r>
            <a:r>
              <a:rPr lang="fr-CH" dirty="0" err="1" smtClean="0"/>
              <a:t>Browse</a:t>
            </a:r>
            <a:r>
              <a:rPr lang="fr-CH" dirty="0" smtClean="0"/>
              <a:t> by </a:t>
            </a:r>
            <a:r>
              <a:rPr lang="fr-CH" dirty="0" err="1" smtClean="0"/>
              <a:t>week</a:t>
            </a:r>
            <a:r>
              <a:rPr lang="fr-CH" dirty="0" smtClean="0"/>
              <a:t> option</a:t>
            </a:r>
          </a:p>
          <a:p>
            <a:pPr>
              <a:defRPr/>
            </a:pPr>
            <a:r>
              <a:rPr lang="fr-CH" dirty="0" err="1" smtClean="0"/>
              <a:t>Search</a:t>
            </a:r>
            <a:r>
              <a:rPr lang="fr-CH" dirty="0" smtClean="0"/>
              <a:t> IPC </a:t>
            </a:r>
            <a:r>
              <a:rPr lang="fr-CH" dirty="0" err="1" smtClean="0"/>
              <a:t>with</a:t>
            </a:r>
            <a:r>
              <a:rPr lang="fr-CH" dirty="0" smtClean="0"/>
              <a:t> simple, </a:t>
            </a:r>
            <a:r>
              <a:rPr lang="fr-CH" dirty="0" err="1" smtClean="0"/>
              <a:t>advanced</a:t>
            </a:r>
            <a:r>
              <a:rPr lang="fr-CH" dirty="0" smtClean="0"/>
              <a:t>, </a:t>
            </a:r>
            <a:r>
              <a:rPr lang="fr-CH" dirty="0" err="1" smtClean="0"/>
              <a:t>field</a:t>
            </a:r>
            <a:r>
              <a:rPr lang="fr-CH" dirty="0" smtClean="0"/>
              <a:t> </a:t>
            </a:r>
            <a:r>
              <a:rPr lang="fr-CH" dirty="0" err="1" smtClean="0"/>
              <a:t>combination</a:t>
            </a:r>
            <a:endParaRPr lang="fr-CH" dirty="0" smtClean="0"/>
          </a:p>
          <a:p>
            <a:pPr>
              <a:defRPr/>
            </a:pPr>
            <a:r>
              <a:rPr lang="fr-CH" dirty="0" smtClean="0"/>
              <a:t>IPC in the </a:t>
            </a:r>
            <a:r>
              <a:rPr lang="fr-CH" dirty="0" err="1" smtClean="0"/>
              <a:t>result</a:t>
            </a:r>
            <a:r>
              <a:rPr lang="fr-CH" dirty="0" smtClean="0"/>
              <a:t> </a:t>
            </a:r>
            <a:r>
              <a:rPr lang="fr-CH" dirty="0" err="1" smtClean="0"/>
              <a:t>list</a:t>
            </a:r>
            <a:endParaRPr lang="fr-CH" dirty="0" smtClean="0"/>
          </a:p>
          <a:p>
            <a:pPr>
              <a:defRPr/>
            </a:pPr>
            <a:r>
              <a:rPr lang="fr-CH" dirty="0" smtClean="0"/>
              <a:t>IPC in CLIR</a:t>
            </a:r>
          </a:p>
          <a:p>
            <a:pPr>
              <a:defRPr/>
            </a:pPr>
            <a:endParaRPr lang="fr-CH" dirty="0"/>
          </a:p>
          <a:p>
            <a:pPr marL="0" indent="0">
              <a:buFontTx/>
              <a:buNone/>
              <a:defRPr/>
            </a:pPr>
            <a:endParaRPr lang="fr-CH"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306020"/>
            <a:ext cx="5638800" cy="2718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32332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fr-CH" smtClean="0"/>
              <a:t>Statistics in the Browse by week</a:t>
            </a:r>
            <a:endParaRPr lang="en-US" smtClean="0"/>
          </a:p>
        </p:txBody>
      </p:sp>
      <p:sp>
        <p:nvSpPr>
          <p:cNvPr id="30723" name="Content Placeholder 2"/>
          <p:cNvSpPr>
            <a:spLocks noGrp="1"/>
          </p:cNvSpPr>
          <p:nvPr>
            <p:ph idx="1"/>
          </p:nvPr>
        </p:nvSpPr>
        <p:spPr/>
        <p:txBody>
          <a:bodyPr/>
          <a:lstStyle/>
          <a:p>
            <a:pPr marL="0" lvl="1" indent="0"/>
            <a:r>
              <a:rPr lang="fr-CH" dirty="0" smtClean="0"/>
              <a:t> Show global trends</a:t>
            </a:r>
          </a:p>
          <a:p>
            <a:pPr marL="0" lvl="2" indent="0"/>
            <a:r>
              <a:rPr lang="fr-CH" dirty="0" smtClean="0"/>
              <a:t> Main/new </a:t>
            </a:r>
            <a:r>
              <a:rPr lang="fr-CH" dirty="0" err="1" smtClean="0"/>
              <a:t>actors</a:t>
            </a:r>
            <a:endParaRPr lang="fr-CH" dirty="0" smtClean="0"/>
          </a:p>
          <a:p>
            <a:endParaRPr lang="en-US" dirty="0" smtClean="0"/>
          </a:p>
        </p:txBody>
      </p:sp>
    </p:spTree>
    <p:extLst>
      <p:ext uri="{BB962C8B-B14F-4D97-AF65-F5344CB8AC3E}">
        <p14:creationId xmlns:p14="http://schemas.microsoft.com/office/powerpoint/2010/main" val="35281540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IPC </a:t>
            </a:r>
            <a:r>
              <a:rPr lang="fr-CH" dirty="0" err="1" smtClean="0"/>
              <a:t>statistics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039" y="1407366"/>
            <a:ext cx="7086600" cy="5450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3352800" y="2514600"/>
            <a:ext cx="847826" cy="304800"/>
          </a:xfrm>
          <a:prstGeom prst="rect">
            <a:avLst/>
          </a:prstGeom>
          <a:noFill/>
          <a:ln w="508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3" name="Oval 2"/>
          <p:cNvSpPr/>
          <p:nvPr/>
        </p:nvSpPr>
        <p:spPr bwMode="auto">
          <a:xfrm>
            <a:off x="1828800" y="2044391"/>
            <a:ext cx="609600" cy="304800"/>
          </a:xfrm>
          <a:prstGeom prst="ellips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5010178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Most active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247775"/>
            <a:ext cx="8705850"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743200"/>
            <a:ext cx="6958013" cy="161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1600200" y="4648200"/>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bwMode="auto">
          <a:xfrm>
            <a:off x="1600200" y="4572000"/>
            <a:ext cx="762000" cy="304800"/>
          </a:xfrm>
          <a:prstGeom prst="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235802" y="1247775"/>
            <a:ext cx="847725" cy="352425"/>
          </a:xfrm>
          <a:prstGeom prst="ellipse">
            <a:avLst/>
          </a:prstGeom>
          <a:noFill/>
          <a:ln w="508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3" name="Rectangle 2"/>
          <p:cNvSpPr/>
          <p:nvPr/>
        </p:nvSpPr>
        <p:spPr bwMode="auto">
          <a:xfrm>
            <a:off x="235802" y="1247775"/>
            <a:ext cx="3650398" cy="428625"/>
          </a:xfrm>
          <a:prstGeom prst="rect">
            <a:avLst/>
          </a:prstGeom>
          <a:noFill/>
          <a:ln w="635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7" name="Oval 6"/>
          <p:cNvSpPr/>
          <p:nvPr/>
        </p:nvSpPr>
        <p:spPr bwMode="auto">
          <a:xfrm>
            <a:off x="3810000" y="1676400"/>
            <a:ext cx="1524000" cy="457200"/>
          </a:xfrm>
          <a:prstGeom prst="ellipse">
            <a:avLst/>
          </a:prstGeom>
          <a:noFill/>
          <a:ln w="6350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39840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19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819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P spid="3" grpId="1"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0"/>
            <a:ext cx="9010650" cy="736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1066800" y="533400"/>
            <a:ext cx="2209800" cy="457200"/>
          </a:xfrm>
          <a:prstGeom prst="ellipse">
            <a:avLst/>
          </a:prstGeom>
          <a:noFill/>
          <a:ln w="508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bwMode="auto">
          <a:xfrm>
            <a:off x="66675" y="1143000"/>
            <a:ext cx="8772525" cy="4343400"/>
          </a:xfrm>
          <a:prstGeom prst="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66675" y="5562600"/>
            <a:ext cx="8772525" cy="1800225"/>
          </a:xfrm>
          <a:prstGeom prst="rect">
            <a:avLst/>
          </a:prstGeom>
          <a:noFill/>
          <a:ln w="508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3886200" y="5439937"/>
            <a:ext cx="2209800" cy="457200"/>
          </a:xfrm>
          <a:prstGeom prst="ellipse">
            <a:avLst/>
          </a:prstGeom>
          <a:noFill/>
          <a:ln w="5080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65079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fr-CH" smtClean="0"/>
              <a:t>Most active last 5 gazettes</a:t>
            </a:r>
            <a:endParaRPr lang="en-US"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481138"/>
            <a:ext cx="8943975"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bwMode="auto">
          <a:xfrm>
            <a:off x="838200" y="1479164"/>
            <a:ext cx="1600200" cy="352425"/>
          </a:xfrm>
          <a:prstGeom prst="ellipse">
            <a:avLst/>
          </a:prstGeom>
          <a:noFill/>
          <a:ln w="508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609316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idx="4294967295"/>
          </p:nvPr>
        </p:nvSpPr>
        <p:spPr>
          <a:xfrm>
            <a:off x="457200" y="549275"/>
            <a:ext cx="6707188" cy="576263"/>
          </a:xfrm>
        </p:spPr>
        <p:txBody>
          <a:bodyPr>
            <a:normAutofit fontScale="90000"/>
          </a:bodyPr>
          <a:lstStyle/>
          <a:p>
            <a:r>
              <a:rPr kumimoji="1" lang="en-US" altLang="ja-JP" dirty="0" smtClean="0">
                <a:ea typeface="ＭＳ Ｐゴシック" pitchFamily="34" charset="-128"/>
              </a:rPr>
              <a:t>Example: </a:t>
            </a:r>
            <a:r>
              <a:rPr lang="en-GB" altLang="ja-JP" dirty="0">
                <a:solidFill>
                  <a:schemeClr val="tx1"/>
                </a:solidFill>
                <a:ea typeface="ＭＳ Ｐゴシック" pitchFamily="34" charset="-128"/>
              </a:rPr>
              <a:t>A metal rod wine rack </a:t>
            </a:r>
            <a:endParaRPr kumimoji="1" lang="ja-JP" altLang="en-US" dirty="0" smtClean="0">
              <a:ea typeface="ＭＳ Ｐゴシック" pitchFamily="34" charset="-128"/>
            </a:endParaRPr>
          </a:p>
        </p:txBody>
      </p:sp>
      <p:sp>
        <p:nvSpPr>
          <p:cNvPr id="11267" name="スライド番号プレースホルダー 2"/>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r" eaLnBrk="1" hangingPunct="1"/>
            <a:fld id="{8F6E1FEB-A6AE-479D-B407-ADD87289DF78}" type="slidenum">
              <a:rPr lang="ja-JP" altLang="en-US" sz="1400">
                <a:latin typeface="Times" charset="0"/>
                <a:ea typeface="ＭＳ Ｐゴシック" pitchFamily="34" charset="-128"/>
              </a:rPr>
              <a:pPr algn="r" eaLnBrk="1" hangingPunct="1"/>
              <a:t>5</a:t>
            </a:fld>
            <a:endParaRPr lang="en-US" altLang="ja-JP" sz="1400">
              <a:latin typeface="Times" charset="0"/>
              <a:ea typeface="ＭＳ Ｐゴシック" pitchFamily="34" charset="-128"/>
            </a:endParaRPr>
          </a:p>
        </p:txBody>
      </p:sp>
      <p:sp>
        <p:nvSpPr>
          <p:cNvPr id="110596" name="Rectangle 9"/>
          <p:cNvSpPr txBox="1">
            <a:spLocks noChangeArrowheads="1"/>
          </p:cNvSpPr>
          <p:nvPr/>
        </p:nvSpPr>
        <p:spPr bwMode="auto">
          <a:xfrm>
            <a:off x="395288" y="1341438"/>
            <a:ext cx="7272337"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4625" indent="-174625">
              <a:defRPr sz="3600" b="1">
                <a:solidFill>
                  <a:schemeClr val="tx2"/>
                </a:solidFill>
                <a:latin typeface="Arial" pitchFamily="34" charset="0"/>
                <a:cs typeface="Arial" pitchFamily="34" charset="0"/>
              </a:defRPr>
            </a:lvl1pPr>
            <a:lvl2pPr marL="354013">
              <a:defRPr sz="3600" b="1">
                <a:solidFill>
                  <a:schemeClr val="tx2"/>
                </a:solidFill>
                <a:latin typeface="Arial" pitchFamily="34" charset="0"/>
                <a:cs typeface="Arial" pitchFamily="34" charset="0"/>
              </a:defRPr>
            </a:lvl2pPr>
            <a:lvl3pPr marL="1143000" indent="-228600">
              <a:defRPr sz="3600" b="1">
                <a:solidFill>
                  <a:schemeClr val="tx2"/>
                </a:solidFill>
                <a:latin typeface="Arial" pitchFamily="34" charset="0"/>
                <a:cs typeface="Arial" pitchFamily="34" charset="0"/>
              </a:defRPr>
            </a:lvl3pPr>
            <a:lvl4pPr marL="1600200" indent="-228600">
              <a:defRPr sz="3600" b="1">
                <a:solidFill>
                  <a:schemeClr val="tx2"/>
                </a:solidFill>
                <a:latin typeface="Arial" pitchFamily="34" charset="0"/>
                <a:cs typeface="Arial" pitchFamily="34" charset="0"/>
              </a:defRPr>
            </a:lvl4pPr>
            <a:lvl5pPr marL="2057400" indent="-228600">
              <a:defRPr sz="3600" b="1">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3600" b="1">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3600" b="1">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3600" b="1">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3600" b="1">
                <a:solidFill>
                  <a:schemeClr val="tx2"/>
                </a:solidFill>
                <a:latin typeface="Arial" pitchFamily="34" charset="0"/>
                <a:cs typeface="Arial" pitchFamily="34" charset="0"/>
              </a:defRPr>
            </a:lvl9pPr>
          </a:lstStyle>
          <a:p>
            <a:pPr>
              <a:spcBef>
                <a:spcPct val="20000"/>
              </a:spcBef>
              <a:defRPr/>
            </a:pPr>
            <a:r>
              <a:rPr lang="en-US" altLang="ja-JP" sz="2200" b="0" dirty="0" smtClean="0">
                <a:solidFill>
                  <a:schemeClr val="tx1"/>
                </a:solidFill>
                <a:ea typeface="ＭＳ Ｐゴシック" pitchFamily="34" charset="-128"/>
              </a:rPr>
              <a:t>1.Invention Information</a:t>
            </a:r>
          </a:p>
          <a:p>
            <a:pPr>
              <a:defRPr/>
            </a:pPr>
            <a:r>
              <a:rPr lang="en-US" altLang="ja-JP" sz="2200" b="0" dirty="0" smtClean="0">
                <a:solidFill>
                  <a:schemeClr val="tx1"/>
                </a:solidFill>
                <a:ea typeface="ＭＳ Ｐゴシック" pitchFamily="34" charset="-128"/>
              </a:rPr>
              <a:t>	 A wine rack which is easily dismantled (claim)</a:t>
            </a:r>
          </a:p>
          <a:p>
            <a:pPr marL="0" indent="0">
              <a:defRPr/>
            </a:pPr>
            <a:endParaRPr lang="en-US" altLang="ja-JP" sz="2200" b="0" dirty="0" smtClean="0">
              <a:solidFill>
                <a:schemeClr val="tx1"/>
              </a:solidFill>
              <a:ea typeface="ＭＳ Ｐゴシック" pitchFamily="34" charset="-128"/>
            </a:endParaRPr>
          </a:p>
          <a:p>
            <a:pPr marL="0" indent="0">
              <a:defRPr/>
            </a:pPr>
            <a:r>
              <a:rPr lang="en-US" altLang="ja-JP" sz="2200" b="0" dirty="0" smtClean="0">
                <a:solidFill>
                  <a:schemeClr val="tx1"/>
                </a:solidFill>
                <a:ea typeface="ＭＳ Ｐゴシック" pitchFamily="34" charset="-128"/>
              </a:rPr>
              <a:t>2.Additional Information</a:t>
            </a:r>
          </a:p>
          <a:p>
            <a:pPr>
              <a:defRPr/>
            </a:pPr>
            <a:r>
              <a:rPr lang="en-US" altLang="ja-JP" sz="2200" b="0" dirty="0" smtClean="0">
                <a:solidFill>
                  <a:schemeClr val="tx1"/>
                </a:solidFill>
                <a:ea typeface="ＭＳ Ｐゴシック" pitchFamily="34" charset="-128"/>
              </a:rPr>
              <a:t>	 A rigid wine rack made of “wire”</a:t>
            </a:r>
          </a:p>
          <a:p>
            <a:pPr>
              <a:defRPr/>
            </a:pPr>
            <a:r>
              <a:rPr lang="en-US" altLang="ja-JP" sz="2000" b="0" dirty="0" smtClean="0">
                <a:solidFill>
                  <a:schemeClr val="tx1"/>
                </a:solidFill>
                <a:ea typeface="ＭＳ Ｐゴシック" pitchFamily="34" charset="-128"/>
              </a:rPr>
              <a:t> </a:t>
            </a:r>
          </a:p>
          <a:p>
            <a:pPr>
              <a:defRPr/>
            </a:pPr>
            <a:r>
              <a:rPr lang="en-US" altLang="ja-JP" sz="2000" b="0" dirty="0" smtClean="0">
                <a:solidFill>
                  <a:schemeClr val="tx1"/>
                </a:solidFill>
                <a:latin typeface="Times New Roman" pitchFamily="18" charset="0"/>
                <a:ea typeface="ＭＳ Ｐゴシック" pitchFamily="34" charset="-128"/>
              </a:rPr>
              <a:t>Int. Cl.</a:t>
            </a:r>
          </a:p>
          <a:p>
            <a:pPr>
              <a:defRPr/>
            </a:pPr>
            <a:r>
              <a:rPr lang="en-US" altLang="ja-JP" sz="2000" i="1" dirty="0" smtClean="0">
                <a:solidFill>
                  <a:schemeClr val="tx1"/>
                </a:solidFill>
                <a:latin typeface="Times New Roman" pitchFamily="18" charset="0"/>
                <a:ea typeface="ＭＳ Ｐゴシック" pitchFamily="34" charset="-128"/>
              </a:rPr>
              <a:t> A47B 73/00 (2006.01)</a:t>
            </a:r>
          </a:p>
          <a:p>
            <a:pPr>
              <a:defRPr/>
            </a:pPr>
            <a:r>
              <a:rPr lang="en-US" altLang="ja-JP" sz="2000" i="1" dirty="0" smtClean="0">
                <a:solidFill>
                  <a:schemeClr val="tx1"/>
                </a:solidFill>
                <a:latin typeface="Times New Roman" pitchFamily="18" charset="0"/>
                <a:ea typeface="ＭＳ Ｐゴシック" pitchFamily="34" charset="-128"/>
              </a:rPr>
              <a:t> A47B 47/02 (2006.01)</a:t>
            </a:r>
          </a:p>
          <a:p>
            <a:pPr>
              <a:defRPr/>
            </a:pPr>
            <a:r>
              <a:rPr lang="en-US" altLang="ja-JP" sz="2000" b="0" i="1" dirty="0" smtClean="0">
                <a:solidFill>
                  <a:schemeClr val="tx1"/>
                </a:solidFill>
                <a:latin typeface="Times New Roman" pitchFamily="18" charset="0"/>
                <a:ea typeface="ＭＳ Ｐゴシック" pitchFamily="34" charset="-128"/>
              </a:rPr>
              <a:t> A47B 55/02 (2006.01)</a:t>
            </a:r>
          </a:p>
        </p:txBody>
      </p:sp>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5075" y="2732088"/>
            <a:ext cx="2501900" cy="3144837"/>
          </a:xfrm>
          <a:prstGeom prst="rect">
            <a:avLst/>
          </a:prstGeom>
          <a:noFill/>
          <a:ln>
            <a:noFill/>
          </a:ln>
          <a:effectLst/>
          <a:extLst>
            <a:ext uri="{909E8E84-426E-40DD-AFC4-6F175D3DCCD1}">
              <a14:hiddenFill xmlns:a14="http://schemas.microsoft.com/office/drawing/2010/main">
                <a:solidFill>
                  <a:srgbClr val="FFF1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2138" y="3810000"/>
            <a:ext cx="2592387" cy="3048000"/>
          </a:xfrm>
          <a:prstGeom prst="rect">
            <a:avLst/>
          </a:prstGeom>
          <a:noFill/>
          <a:ln>
            <a:noFill/>
          </a:ln>
          <a:effectLst/>
          <a:extLst>
            <a:ext uri="{909E8E84-426E-40DD-AFC4-6F175D3DCCD1}">
              <a14:hiddenFill xmlns:a14="http://schemas.microsoft.com/office/drawing/2010/main">
                <a:solidFill>
                  <a:srgbClr val="FFF1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bwMode="auto">
          <a:xfrm>
            <a:off x="304800" y="1350731"/>
            <a:ext cx="6157912" cy="1066800"/>
          </a:xfrm>
          <a:prstGeom prst="rect">
            <a:avLst/>
          </a:prstGeom>
          <a:solidFill>
            <a:schemeClr val="accent1">
              <a:alpha val="50000"/>
            </a:schemeClr>
          </a:solidFill>
          <a:ln>
            <a:solidFill>
              <a:schemeClr val="accent1">
                <a:lumMod val="50000"/>
              </a:schemeClr>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3" name="Oval 2"/>
          <p:cNvSpPr/>
          <p:nvPr/>
        </p:nvSpPr>
        <p:spPr bwMode="auto">
          <a:xfrm>
            <a:off x="0" y="2667000"/>
            <a:ext cx="4876800" cy="1447800"/>
          </a:xfrm>
          <a:prstGeom prst="ellipse">
            <a:avLst/>
          </a:prstGeom>
          <a:solidFill>
            <a:srgbClr val="FF0000">
              <a:alpha val="34000"/>
            </a:srgbClr>
          </a:solidFill>
          <a:ln>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13780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fr-CH" smtClean="0"/>
              <a:t>Most advanced</a:t>
            </a:r>
            <a:endParaRPr lang="en-US"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97" y="1600200"/>
            <a:ext cx="9037103"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bwMode="auto">
          <a:xfrm>
            <a:off x="2209800" y="1600199"/>
            <a:ext cx="990600" cy="352425"/>
          </a:xfrm>
          <a:prstGeom prst="ellipse">
            <a:avLst/>
          </a:prstGeom>
          <a:noFill/>
          <a:ln w="508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2" name="Rectangle 1"/>
          <p:cNvSpPr/>
          <p:nvPr/>
        </p:nvSpPr>
        <p:spPr bwMode="auto">
          <a:xfrm>
            <a:off x="1371600" y="2133600"/>
            <a:ext cx="1143000" cy="3200400"/>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24346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Serie</a:t>
            </a:r>
            <a:r>
              <a:rPr lang="fr-CH" dirty="0" smtClean="0"/>
              <a:t> </a:t>
            </a:r>
            <a:r>
              <a:rPr lang="fr-CH" dirty="0" err="1" smtClean="0"/>
              <a:t>column</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96" y="1782336"/>
            <a:ext cx="1752600" cy="4609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38400" y="2209800"/>
            <a:ext cx="6176691" cy="461665"/>
          </a:xfrm>
          <a:prstGeom prst="rect">
            <a:avLst/>
          </a:prstGeom>
          <a:noFill/>
        </p:spPr>
        <p:txBody>
          <a:bodyPr wrap="none" rtlCol="0">
            <a:spAutoFit/>
          </a:bodyPr>
          <a:lstStyle/>
          <a:p>
            <a:r>
              <a:rPr lang="fr-CH" dirty="0" smtClean="0"/>
              <a:t>6 last publications, nb of IPC per publication</a:t>
            </a:r>
            <a:endParaRPr lang="en-US" dirty="0"/>
          </a:p>
        </p:txBody>
      </p:sp>
      <p:sp>
        <p:nvSpPr>
          <p:cNvPr id="5" name="Oval 4"/>
          <p:cNvSpPr/>
          <p:nvPr/>
        </p:nvSpPr>
        <p:spPr bwMode="auto">
          <a:xfrm>
            <a:off x="609600" y="2209800"/>
            <a:ext cx="1600200" cy="46166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638408" y="2222810"/>
            <a:ext cx="1295400" cy="461665"/>
          </a:xfrm>
          <a:prstGeom prst="ellipse">
            <a:avLst/>
          </a:prstGeom>
          <a:noFill/>
          <a:ln w="635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7" name="Oval 6"/>
          <p:cNvSpPr/>
          <p:nvPr/>
        </p:nvSpPr>
        <p:spPr bwMode="auto">
          <a:xfrm>
            <a:off x="657923" y="2285999"/>
            <a:ext cx="304800" cy="304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748992" y="2344723"/>
            <a:ext cx="228600" cy="309265"/>
          </a:xfrm>
          <a:prstGeom prst="ellips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977592" y="2338773"/>
            <a:ext cx="200724" cy="309265"/>
          </a:xfrm>
          <a:prstGeom prst="ellips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1" name="Oval 10"/>
          <p:cNvSpPr/>
          <p:nvPr/>
        </p:nvSpPr>
        <p:spPr bwMode="auto">
          <a:xfrm>
            <a:off x="1165303" y="2344723"/>
            <a:ext cx="120805" cy="309265"/>
          </a:xfrm>
          <a:prstGeom prst="ellips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2" name="Oval 11"/>
          <p:cNvSpPr/>
          <p:nvPr/>
        </p:nvSpPr>
        <p:spPr bwMode="auto">
          <a:xfrm>
            <a:off x="1326996" y="2338772"/>
            <a:ext cx="114300" cy="309265"/>
          </a:xfrm>
          <a:prstGeom prst="ellips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3" name="Oval 12"/>
          <p:cNvSpPr/>
          <p:nvPr/>
        </p:nvSpPr>
        <p:spPr bwMode="auto">
          <a:xfrm>
            <a:off x="1491942" y="2340258"/>
            <a:ext cx="114300" cy="309265"/>
          </a:xfrm>
          <a:prstGeom prst="ellips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4" name="Oval 13"/>
          <p:cNvSpPr/>
          <p:nvPr/>
        </p:nvSpPr>
        <p:spPr bwMode="auto">
          <a:xfrm>
            <a:off x="1606242" y="2340258"/>
            <a:ext cx="162624" cy="309265"/>
          </a:xfrm>
          <a:prstGeom prst="ellips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663" y="1154703"/>
            <a:ext cx="3831712" cy="453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Oval 15"/>
          <p:cNvSpPr/>
          <p:nvPr/>
        </p:nvSpPr>
        <p:spPr bwMode="auto">
          <a:xfrm>
            <a:off x="4190581" y="3115363"/>
            <a:ext cx="228600" cy="309265"/>
          </a:xfrm>
          <a:prstGeom prst="ellips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cxnSp>
        <p:nvCxnSpPr>
          <p:cNvPr id="15" name="Straight Arrow Connector 14"/>
          <p:cNvCxnSpPr/>
          <p:nvPr/>
        </p:nvCxnSpPr>
        <p:spPr bwMode="auto">
          <a:xfrm>
            <a:off x="1933808" y="2499355"/>
            <a:ext cx="3171592" cy="10068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a:off x="1995604" y="2514926"/>
            <a:ext cx="3048000" cy="858119"/>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a:off x="2057400" y="2499355"/>
            <a:ext cx="3048000" cy="10068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a:stCxn id="8" idx="5"/>
            <a:endCxn id="16" idx="2"/>
          </p:cNvCxnSpPr>
          <p:nvPr/>
        </p:nvCxnSpPr>
        <p:spPr bwMode="auto">
          <a:xfrm>
            <a:off x="944114" y="2608697"/>
            <a:ext cx="3246467" cy="661299"/>
          </a:xfrm>
          <a:prstGeom prst="straightConnector1">
            <a:avLst/>
          </a:prstGeom>
          <a:noFill/>
          <a:ln w="635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Rectangle 28"/>
          <p:cNvSpPr/>
          <p:nvPr/>
        </p:nvSpPr>
        <p:spPr bwMode="auto">
          <a:xfrm>
            <a:off x="3139704" y="1227435"/>
            <a:ext cx="2209800" cy="348851"/>
          </a:xfrm>
          <a:prstGeom prst="rect">
            <a:avLst/>
          </a:prstGeom>
          <a:solidFill>
            <a:srgbClr val="FF0000">
              <a:alpha val="16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9375" y="1227435"/>
            <a:ext cx="2941898" cy="2996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35"/>
          <p:cNvSpPr/>
          <p:nvPr/>
        </p:nvSpPr>
        <p:spPr bwMode="auto">
          <a:xfrm>
            <a:off x="6986801" y="1327595"/>
            <a:ext cx="1704124" cy="248691"/>
          </a:xfrm>
          <a:prstGeom prst="rect">
            <a:avLst/>
          </a:prstGeom>
          <a:solidFill>
            <a:srgbClr val="FF0000">
              <a:alpha val="16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cxnSp>
        <p:nvCxnSpPr>
          <p:cNvPr id="37" name="Straight Arrow Connector 36"/>
          <p:cNvCxnSpPr>
            <a:stCxn id="10" idx="7"/>
          </p:cNvCxnSpPr>
          <p:nvPr/>
        </p:nvCxnSpPr>
        <p:spPr bwMode="auto">
          <a:xfrm>
            <a:off x="1148921" y="2384064"/>
            <a:ext cx="6791232" cy="847159"/>
          </a:xfrm>
          <a:prstGeom prst="straightConnector1">
            <a:avLst/>
          </a:prstGeom>
          <a:noFill/>
          <a:ln w="635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Oval 38"/>
          <p:cNvSpPr/>
          <p:nvPr/>
        </p:nvSpPr>
        <p:spPr bwMode="auto">
          <a:xfrm>
            <a:off x="7965939" y="3115363"/>
            <a:ext cx="228600" cy="309265"/>
          </a:xfrm>
          <a:prstGeom prst="ellips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cxnSp>
        <p:nvCxnSpPr>
          <p:cNvPr id="40" name="Straight Arrow Connector 39"/>
          <p:cNvCxnSpPr/>
          <p:nvPr/>
        </p:nvCxnSpPr>
        <p:spPr bwMode="auto">
          <a:xfrm>
            <a:off x="3989185" y="1432123"/>
            <a:ext cx="631392" cy="0"/>
          </a:xfrm>
          <a:prstGeom prst="straightConnector1">
            <a:avLst/>
          </a:prstGeom>
          <a:noFill/>
          <a:ln w="635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p:cNvCxnSpPr/>
          <p:nvPr/>
        </p:nvCxnSpPr>
        <p:spPr bwMode="auto">
          <a:xfrm>
            <a:off x="7764543" y="1488054"/>
            <a:ext cx="631392" cy="0"/>
          </a:xfrm>
          <a:prstGeom prst="straightConnector1">
            <a:avLst/>
          </a:prstGeom>
          <a:noFill/>
          <a:ln w="635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0470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48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48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2" grpId="0" animBg="1"/>
      <p:bldP spid="13" grpId="0" animBg="1"/>
      <p:bldP spid="14" grpId="0" animBg="1"/>
      <p:bldP spid="16" grpId="0" animBg="1"/>
      <p:bldP spid="29" grpId="0" animBg="1"/>
      <p:bldP spid="36" grpId="0" animBg="1"/>
      <p:bldP spid="3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fr-CH" smtClean="0"/>
              <a:t>Breakouts</a:t>
            </a:r>
            <a:endParaRPr lang="en-US" smtClean="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9713"/>
            <a:ext cx="9107896" cy="3976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54692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IPC </a:t>
            </a:r>
            <a:r>
              <a:rPr lang="fr-CH" dirty="0" err="1" smtClean="0"/>
              <a:t>searching</a:t>
            </a:r>
            <a:r>
              <a:rPr lang="fr-CH" dirty="0" smtClean="0"/>
              <a:t> in PATENTSCOPE</a:t>
            </a:r>
            <a:endParaRPr lang="en-US" dirty="0"/>
          </a:p>
        </p:txBody>
      </p:sp>
      <p:pic>
        <p:nvPicPr>
          <p:cNvPr id="16386" name="Picture 2" descr="http://awery.aero/wp-content/uploads/2015/06/Sear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7" y="1752600"/>
            <a:ext cx="9159657" cy="4904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8266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fr-CH" smtClean="0"/>
              <a:t>IPC search in PATENTSCOPE</a:t>
            </a:r>
            <a:endParaRPr lang="en-US" smtClean="0"/>
          </a:p>
        </p:txBody>
      </p:sp>
      <p:sp>
        <p:nvSpPr>
          <p:cNvPr id="37892" name="Rectangle 4"/>
          <p:cNvSpPr>
            <a:spLocks noChangeArrowheads="1"/>
          </p:cNvSpPr>
          <p:nvPr/>
        </p:nvSpPr>
        <p:spPr bwMode="auto">
          <a:xfrm>
            <a:off x="685800" y="1347014"/>
            <a:ext cx="67818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CH" dirty="0" err="1"/>
              <a:t>Searching</a:t>
            </a:r>
            <a:r>
              <a:rPr lang="fr-CH" dirty="0"/>
              <a:t> and </a:t>
            </a:r>
            <a:r>
              <a:rPr lang="fr-CH" dirty="0" err="1"/>
              <a:t>Grouping</a:t>
            </a:r>
            <a:r>
              <a:rPr lang="fr-CH" dirty="0"/>
              <a:t> </a:t>
            </a:r>
            <a:r>
              <a:rPr lang="fr-CH" dirty="0" err="1"/>
              <a:t>now</a:t>
            </a:r>
            <a:r>
              <a:rPr lang="fr-CH" dirty="0"/>
              <a:t> by </a:t>
            </a:r>
            <a:r>
              <a:rPr lang="fr-CH" dirty="0" err="1"/>
              <a:t>complete</a:t>
            </a:r>
            <a:r>
              <a:rPr lang="fr-CH" dirty="0"/>
              <a:t> IPC codes: 			</a:t>
            </a:r>
          </a:p>
          <a:p>
            <a:r>
              <a:rPr lang="fr-CH" b="1" dirty="0" smtClean="0"/>
              <a:t>D06F </a:t>
            </a:r>
            <a:r>
              <a:rPr lang="fr-CH" b="1" dirty="0"/>
              <a:t>1/06 </a:t>
            </a:r>
            <a:r>
              <a:rPr lang="fr-CH" dirty="0" err="1"/>
              <a:t>will</a:t>
            </a:r>
            <a:r>
              <a:rPr lang="fr-CH" dirty="0"/>
              <a:t> </a:t>
            </a:r>
            <a:r>
              <a:rPr lang="fr-CH" dirty="0" err="1"/>
              <a:t>include</a:t>
            </a:r>
            <a:r>
              <a:rPr lang="fr-CH" dirty="0"/>
              <a:t> by default </a:t>
            </a:r>
          </a:p>
          <a:p>
            <a:r>
              <a:rPr lang="fr-CH" dirty="0" smtClean="0"/>
              <a:t>D06F </a:t>
            </a:r>
            <a:r>
              <a:rPr lang="fr-CH" b="1" dirty="0"/>
              <a:t>1/08</a:t>
            </a:r>
            <a:r>
              <a:rPr lang="fr-CH" dirty="0"/>
              <a:t> </a:t>
            </a:r>
          </a:p>
          <a:p>
            <a:r>
              <a:rPr lang="fr-CH" dirty="0"/>
              <a:t>	</a:t>
            </a:r>
            <a:r>
              <a:rPr lang="fr-CH" b="1" dirty="0"/>
              <a:t>1/10</a:t>
            </a:r>
            <a:r>
              <a:rPr lang="fr-CH" dirty="0"/>
              <a:t> </a:t>
            </a:r>
          </a:p>
          <a:p>
            <a:r>
              <a:rPr lang="fr-CH" dirty="0"/>
              <a:t>	</a:t>
            </a:r>
            <a:r>
              <a:rPr lang="fr-CH" b="1" dirty="0"/>
              <a:t>1/16</a:t>
            </a:r>
          </a:p>
          <a:p>
            <a:endParaRPr lang="fr-CH" b="1" dirty="0"/>
          </a:p>
          <a:p>
            <a:endParaRPr lang="fr-CH" b="1" dirty="0"/>
          </a:p>
          <a:p>
            <a:endParaRPr lang="en-US" dirty="0"/>
          </a:p>
        </p:txBody>
      </p:sp>
    </p:spTree>
    <p:extLst>
      <p:ext uri="{BB962C8B-B14F-4D97-AF65-F5344CB8AC3E}">
        <p14:creationId xmlns:p14="http://schemas.microsoft.com/office/powerpoint/2010/main" val="4970650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fr-CH" smtClean="0"/>
              <a:t/>
            </a:r>
            <a:br>
              <a:rPr lang="fr-CH" smtClean="0"/>
            </a:br>
            <a:r>
              <a:rPr lang="fr-CH" smtClean="0"/>
              <a:t>IPC search: Simple search</a:t>
            </a:r>
            <a:br>
              <a:rPr lang="fr-CH" smtClean="0"/>
            </a:br>
            <a:endParaRPr lang="en-US" smtClean="0"/>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276475"/>
            <a:ext cx="8777288"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a:spLocks noChangeArrowheads="1"/>
          </p:cNvSpPr>
          <p:nvPr/>
        </p:nvSpPr>
        <p:spPr bwMode="auto">
          <a:xfrm rot="10800000">
            <a:off x="1547813" y="3500438"/>
            <a:ext cx="360362" cy="1008062"/>
          </a:xfrm>
          <a:prstGeom prst="downArrow">
            <a:avLst>
              <a:gd name="adj1" fmla="val 50000"/>
              <a:gd name="adj2" fmla="val 4995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 name="Down Arrow 6"/>
          <p:cNvSpPr>
            <a:spLocks noChangeArrowheads="1"/>
          </p:cNvSpPr>
          <p:nvPr/>
        </p:nvSpPr>
        <p:spPr bwMode="auto">
          <a:xfrm rot="10800000">
            <a:off x="6372225" y="3500438"/>
            <a:ext cx="360363" cy="1008062"/>
          </a:xfrm>
          <a:prstGeom prst="downArrow">
            <a:avLst>
              <a:gd name="adj1" fmla="val 50000"/>
              <a:gd name="adj2" fmla="val 4995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Tree>
    <p:extLst>
      <p:ext uri="{BB962C8B-B14F-4D97-AF65-F5344CB8AC3E}">
        <p14:creationId xmlns:p14="http://schemas.microsoft.com/office/powerpoint/2010/main" val="2591194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fr-CH" smtClean="0"/>
              <a:t>IPC search: Field combination</a:t>
            </a:r>
            <a:endParaRPr lang="en-US" smtClean="0"/>
          </a:p>
        </p:txBody>
      </p:sp>
      <p:pic>
        <p:nvPicPr>
          <p:cNvPr id="3993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1268413"/>
            <a:ext cx="7405688"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a:spLocks noChangeArrowheads="1"/>
          </p:cNvSpPr>
          <p:nvPr/>
        </p:nvSpPr>
        <p:spPr bwMode="auto">
          <a:xfrm>
            <a:off x="539750" y="4652963"/>
            <a:ext cx="6553200" cy="28892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50" y="3425825"/>
            <a:ext cx="2832100"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692150" y="4149725"/>
            <a:ext cx="2655888" cy="647700"/>
          </a:xfrm>
          <a:prstGeom prst="rect">
            <a:avLst/>
          </a:prstGeom>
          <a:solidFill>
            <a:srgbClr val="35F52B">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Tree>
    <p:extLst>
      <p:ext uri="{BB962C8B-B14F-4D97-AF65-F5344CB8AC3E}">
        <p14:creationId xmlns:p14="http://schemas.microsoft.com/office/powerpoint/2010/main" val="2164521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2226"/>
                                        </p:tgtEl>
                                        <p:attrNameLst>
                                          <p:attrName>style.visibility</p:attrName>
                                        </p:attrNameLst>
                                      </p:cBhvr>
                                      <p:to>
                                        <p:strVal val="visible"/>
                                      </p:to>
                                    </p:set>
                                    <p:anim calcmode="lin" valueType="num">
                                      <p:cBhvr additive="base">
                                        <p:cTn id="13" dur="500" fill="hold"/>
                                        <p:tgtEl>
                                          <p:spTgt spid="52226"/>
                                        </p:tgtEl>
                                        <p:attrNameLst>
                                          <p:attrName>ppt_x</p:attrName>
                                        </p:attrNameLst>
                                      </p:cBhvr>
                                      <p:tavLst>
                                        <p:tav tm="0">
                                          <p:val>
                                            <p:strVal val="#ppt_x"/>
                                          </p:val>
                                        </p:tav>
                                        <p:tav tm="100000">
                                          <p:val>
                                            <p:strVal val="#ppt_x"/>
                                          </p:val>
                                        </p:tav>
                                      </p:tavLst>
                                    </p:anim>
                                    <p:anim calcmode="lin" valueType="num">
                                      <p:cBhvr additive="base">
                                        <p:cTn id="14" dur="500" fill="hold"/>
                                        <p:tgtEl>
                                          <p:spTgt spid="5222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1176338"/>
            <a:ext cx="7648575"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Rectangle 3"/>
          <p:cNvSpPr>
            <a:spLocks noChangeArrowheads="1"/>
          </p:cNvSpPr>
          <p:nvPr/>
        </p:nvSpPr>
        <p:spPr bwMode="auto">
          <a:xfrm>
            <a:off x="900113" y="4508500"/>
            <a:ext cx="5543550" cy="288925"/>
          </a:xfrm>
          <a:prstGeom prst="rect">
            <a:avLst/>
          </a:prstGeom>
          <a:noFill/>
          <a:ln w="38100"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35507651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fr-CH" smtClean="0"/>
              <a:t>IPC search: Advanced search</a:t>
            </a:r>
            <a:endParaRPr lang="en-US" smtClean="0"/>
          </a:p>
        </p:txBody>
      </p:sp>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00213"/>
            <a:ext cx="76962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708025" y="3716338"/>
            <a:ext cx="7672388" cy="46196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t>http://patentscope.wipo.int/search/en/help/fieldsHelp.jsf</a:t>
            </a:r>
          </a:p>
        </p:txBody>
      </p:sp>
    </p:spTree>
    <p:extLst>
      <p:ext uri="{BB962C8B-B14F-4D97-AF65-F5344CB8AC3E}">
        <p14:creationId xmlns:p14="http://schemas.microsoft.com/office/powerpoint/2010/main" val="495612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 y="14288"/>
            <a:ext cx="9312275" cy="713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66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fr-CH" dirty="0" smtClean="0"/>
              <a:t>The IPC serves as </a:t>
            </a:r>
            <a:r>
              <a:rPr lang="fr-CH" dirty="0" smtClean="0"/>
              <a:t>a:</a:t>
            </a:r>
            <a:endParaRPr lang="en-US" dirty="0" smtClean="0"/>
          </a:p>
        </p:txBody>
      </p:sp>
      <p:sp>
        <p:nvSpPr>
          <p:cNvPr id="12291" name="Content Placeholder 2"/>
          <p:cNvSpPr>
            <a:spLocks noGrp="1"/>
          </p:cNvSpPr>
          <p:nvPr>
            <p:ph idx="1"/>
          </p:nvPr>
        </p:nvSpPr>
        <p:spPr>
          <a:xfrm>
            <a:off x="457200" y="1371600"/>
            <a:ext cx="8229600" cy="4352925"/>
          </a:xfrm>
        </p:spPr>
        <p:txBody>
          <a:bodyPr/>
          <a:lstStyle/>
          <a:p>
            <a:r>
              <a:rPr lang="en-GB" dirty="0"/>
              <a:t>t</a:t>
            </a:r>
            <a:r>
              <a:rPr lang="en-GB" dirty="0" smtClean="0"/>
              <a:t>ool </a:t>
            </a:r>
            <a:r>
              <a:rPr lang="en-GB" dirty="0"/>
              <a:t>to classify patent documents in order to make their technological and legal content </a:t>
            </a:r>
            <a:r>
              <a:rPr lang="en-GB" dirty="0" smtClean="0"/>
              <a:t>accessible;</a:t>
            </a:r>
          </a:p>
          <a:p>
            <a:pPr marL="0" indent="0">
              <a:buNone/>
            </a:pPr>
            <a:endParaRPr lang="en-GB" dirty="0" smtClean="0"/>
          </a:p>
          <a:p>
            <a:r>
              <a:rPr lang="en-GB" dirty="0" smtClean="0"/>
              <a:t>basis </a:t>
            </a:r>
            <a:r>
              <a:rPr lang="en-GB" dirty="0" smtClean="0"/>
              <a:t>for selective dissemination of information to all users of patent information</a:t>
            </a:r>
            <a:r>
              <a:rPr lang="en-GB" dirty="0" smtClean="0"/>
              <a:t>;</a:t>
            </a:r>
          </a:p>
          <a:p>
            <a:pPr marL="0" indent="0">
              <a:buNone/>
            </a:pPr>
            <a:endParaRPr lang="en-US" dirty="0" smtClean="0"/>
          </a:p>
          <a:p>
            <a:pPr eaLnBrk="1" hangingPunct="1"/>
            <a:r>
              <a:rPr lang="en-GB" dirty="0" smtClean="0"/>
              <a:t>basis for investigating the state of the art in given fields of technology</a:t>
            </a:r>
            <a:r>
              <a:rPr lang="en-GB" dirty="0" smtClean="0"/>
              <a:t>;</a:t>
            </a:r>
          </a:p>
          <a:p>
            <a:pPr marL="0" indent="0" eaLnBrk="1" hangingPunct="1">
              <a:buNone/>
            </a:pPr>
            <a:endParaRPr lang="en-US" dirty="0" smtClean="0"/>
          </a:p>
          <a:p>
            <a:pPr eaLnBrk="1" hangingPunct="1"/>
            <a:r>
              <a:rPr lang="en-GB" dirty="0" smtClean="0"/>
              <a:t>basis for the preparation of industrial property </a:t>
            </a:r>
            <a:r>
              <a:rPr lang="en-GB" dirty="0" smtClean="0"/>
              <a:t>statistics</a:t>
            </a:r>
            <a:endParaRPr lang="en-US" dirty="0" smtClean="0"/>
          </a:p>
        </p:txBody>
      </p:sp>
    </p:spTree>
    <p:extLst>
      <p:ext uri="{BB962C8B-B14F-4D97-AF65-F5344CB8AC3E}">
        <p14:creationId xmlns:p14="http://schemas.microsoft.com/office/powerpoint/2010/main" val="19675938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fr-CH" smtClean="0"/>
              <a:t>IC /  ICI / ICN</a:t>
            </a:r>
            <a:endParaRPr lang="en-US" smtClean="0"/>
          </a:p>
        </p:txBody>
      </p:sp>
      <p:sp>
        <p:nvSpPr>
          <p:cNvPr id="44035" name="Content Placeholder 2"/>
          <p:cNvSpPr>
            <a:spLocks noGrp="1"/>
          </p:cNvSpPr>
          <p:nvPr>
            <p:ph idx="1"/>
          </p:nvPr>
        </p:nvSpPr>
        <p:spPr/>
        <p:txBody>
          <a:bodyPr>
            <a:normAutofit/>
          </a:bodyPr>
          <a:lstStyle/>
          <a:p>
            <a:r>
              <a:rPr lang="fr-CH" smtClean="0"/>
              <a:t>IC = International Classification</a:t>
            </a:r>
          </a:p>
          <a:p>
            <a:endParaRPr lang="fr-CH" smtClean="0"/>
          </a:p>
          <a:p>
            <a:r>
              <a:rPr lang="fr-CH" smtClean="0"/>
              <a:t>ICI = International Classification Inventive</a:t>
            </a:r>
          </a:p>
          <a:p>
            <a:endParaRPr lang="fr-CH" smtClean="0"/>
          </a:p>
          <a:p>
            <a:r>
              <a:rPr lang="fr-CH" smtClean="0"/>
              <a:t>ICN = International Classification Non-inventive</a:t>
            </a:r>
          </a:p>
          <a:p>
            <a:endParaRPr lang="fr-CH" smtClean="0"/>
          </a:p>
          <a:p>
            <a:r>
              <a:rPr lang="fr-CH" smtClean="0"/>
              <a:t>IC_EX      ICI_EX    ICN_EX  = no subgroup</a:t>
            </a:r>
            <a:endParaRPr lang="en-US" smtClean="0"/>
          </a:p>
        </p:txBody>
      </p:sp>
    </p:spTree>
    <p:extLst>
      <p:ext uri="{BB962C8B-B14F-4D97-AF65-F5344CB8AC3E}">
        <p14:creationId xmlns:p14="http://schemas.microsoft.com/office/powerpoint/2010/main" val="41539565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Example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 y="1600200"/>
            <a:ext cx="8924925"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209550"/>
            <a:ext cx="9077325" cy="643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109537" y="457200"/>
            <a:ext cx="1033463" cy="5029200"/>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86730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44" y="-152400"/>
            <a:ext cx="9001125" cy="716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71438" y="381000"/>
            <a:ext cx="1071562" cy="5029200"/>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2774294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2205038"/>
            <a:ext cx="896302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6813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Combined</a:t>
            </a:r>
            <a:r>
              <a:rPr lang="fr-CH" dirty="0" smtClean="0"/>
              <a:t> </a:t>
            </a:r>
            <a:r>
              <a:rPr lang="fr-CH" dirty="0" err="1" smtClean="0"/>
              <a:t>search</a:t>
            </a:r>
            <a:endParaRPr lang="en-US" dirty="0"/>
          </a:p>
        </p:txBody>
      </p:sp>
      <p:sp>
        <p:nvSpPr>
          <p:cNvPr id="3" name="Content Placeholder 2"/>
          <p:cNvSpPr>
            <a:spLocks noGrp="1"/>
          </p:cNvSpPr>
          <p:nvPr>
            <p:ph idx="1"/>
          </p:nvPr>
        </p:nvSpPr>
        <p:spPr/>
        <p:txBody>
          <a:bodyPr/>
          <a:lstStyle/>
          <a:p>
            <a:r>
              <a:rPr lang="en-CA" b="1" dirty="0" smtClean="0"/>
              <a:t>Retrieve </a:t>
            </a:r>
            <a:r>
              <a:rPr lang="en-CA" b="1" dirty="0"/>
              <a:t>results</a:t>
            </a:r>
            <a:r>
              <a:rPr lang="en-CA" dirty="0"/>
              <a:t> that are specific "</a:t>
            </a:r>
            <a:r>
              <a:rPr lang="en-CA" b="1" dirty="0"/>
              <a:t>A23B </a:t>
            </a:r>
            <a:r>
              <a:rPr lang="en-CA" b="1" dirty="0" smtClean="0"/>
              <a:t>4/00</a:t>
            </a:r>
            <a:r>
              <a:rPr lang="en-CA" dirty="0" smtClean="0"/>
              <a:t>“ and date range:</a:t>
            </a:r>
          </a:p>
          <a:p>
            <a:r>
              <a:rPr lang="en-CA" dirty="0"/>
              <a:t>AD:[01.06.2012 TO 24.06.2016] AND IC_EX:("A23B 4/00")</a:t>
            </a:r>
            <a:endParaRPr lang="en-US" dirty="0"/>
          </a:p>
          <a:p>
            <a:endParaRPr lang="en-US" dirty="0"/>
          </a:p>
        </p:txBody>
      </p:sp>
    </p:spTree>
    <p:extLst>
      <p:ext uri="{BB962C8B-B14F-4D97-AF65-F5344CB8AC3E}">
        <p14:creationId xmlns:p14="http://schemas.microsoft.com/office/powerpoint/2010/main" val="34277704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Search</a:t>
            </a:r>
            <a:r>
              <a:rPr lang="fr-CH" dirty="0" smtClean="0"/>
              <a:t> for D06F1/06</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2214563"/>
            <a:ext cx="878205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 y="104775"/>
            <a:ext cx="9039225" cy="664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7620000" y="2214563"/>
            <a:ext cx="914400" cy="376237"/>
          </a:xfrm>
          <a:prstGeom prst="ellipse">
            <a:avLst/>
          </a:prstGeom>
          <a:noFill/>
          <a:ln w="50800" cap="flat" cmpd="sng" algn="ctr">
            <a:solidFill>
              <a:srgbClr val="3BFF2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7" name="Oval 6"/>
          <p:cNvSpPr/>
          <p:nvPr/>
        </p:nvSpPr>
        <p:spPr bwMode="auto">
          <a:xfrm>
            <a:off x="7620000" y="3354659"/>
            <a:ext cx="914400" cy="376237"/>
          </a:xfrm>
          <a:prstGeom prst="ellipse">
            <a:avLst/>
          </a:prstGeom>
          <a:noFill/>
          <a:ln w="50800" cap="flat" cmpd="sng" algn="ctr">
            <a:solidFill>
              <a:srgbClr val="3BFF2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147521" y="3542777"/>
            <a:ext cx="914400" cy="376237"/>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147521" y="2403900"/>
            <a:ext cx="914400" cy="376237"/>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25449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Caution</a:t>
            </a:r>
            <a:endParaRPr lang="en-US" dirty="0"/>
          </a:p>
        </p:txBody>
      </p:sp>
      <p:sp>
        <p:nvSpPr>
          <p:cNvPr id="3" name="Content Placeholder 2"/>
          <p:cNvSpPr>
            <a:spLocks noGrp="1"/>
          </p:cNvSpPr>
          <p:nvPr>
            <p:ph idx="1"/>
          </p:nvPr>
        </p:nvSpPr>
        <p:spPr/>
        <p:txBody>
          <a:bodyPr/>
          <a:lstStyle/>
          <a:p>
            <a:r>
              <a:rPr lang="fr-CH" dirty="0" smtClean="0"/>
              <a:t>Use of (…) and […]</a:t>
            </a:r>
          </a:p>
          <a:p>
            <a:r>
              <a:rPr lang="fr-CH" dirty="0" smtClean="0"/>
              <a:t>Use  </a:t>
            </a:r>
            <a:r>
              <a:rPr lang="fr-CH" dirty="0"/>
              <a:t>of </a:t>
            </a:r>
            <a:r>
              <a:rPr lang="fr-CH" smtClean="0"/>
              <a:t>" … </a:t>
            </a:r>
            <a:r>
              <a:rPr lang="fr-CH"/>
              <a:t>" </a:t>
            </a:r>
            <a:endParaRPr lang="fr-CH" dirty="0" smtClean="0"/>
          </a:p>
          <a:p>
            <a:r>
              <a:rPr lang="en-CA" dirty="0" smtClean="0"/>
              <a:t>(</a:t>
            </a:r>
            <a:r>
              <a:rPr lang="en-CA" dirty="0"/>
              <a:t>IC: A or B or C) </a:t>
            </a:r>
            <a:endParaRPr lang="en-CA" dirty="0" smtClean="0"/>
          </a:p>
          <a:p>
            <a:r>
              <a:rPr lang="en-CA" dirty="0"/>
              <a:t>AD:([01.06.2012 TO 24.06.2016]) AND IC:("A23B 4/00")</a:t>
            </a:r>
            <a:endParaRPr lang="en-US" dirty="0"/>
          </a:p>
          <a:p>
            <a:endParaRPr lang="en-US" dirty="0"/>
          </a:p>
        </p:txBody>
      </p:sp>
    </p:spTree>
    <p:extLst>
      <p:ext uri="{BB962C8B-B14F-4D97-AF65-F5344CB8AC3E}">
        <p14:creationId xmlns:p14="http://schemas.microsoft.com/office/powerpoint/2010/main" val="16975711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333375"/>
            <a:ext cx="7686675"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Oval 3"/>
          <p:cNvSpPr>
            <a:spLocks noChangeArrowheads="1"/>
          </p:cNvSpPr>
          <p:nvPr/>
        </p:nvSpPr>
        <p:spPr bwMode="auto">
          <a:xfrm>
            <a:off x="1476375" y="1125538"/>
            <a:ext cx="863600" cy="574675"/>
          </a:xfrm>
          <a:prstGeom prst="ellipse">
            <a:avLst/>
          </a:prstGeom>
          <a:noFill/>
          <a:ln w="412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0" name="Right Arrow 4"/>
          <p:cNvSpPr>
            <a:spLocks noChangeArrowheads="1"/>
          </p:cNvSpPr>
          <p:nvPr/>
        </p:nvSpPr>
        <p:spPr bwMode="auto">
          <a:xfrm>
            <a:off x="9525" y="2565400"/>
            <a:ext cx="936625" cy="576263"/>
          </a:xfrm>
          <a:prstGeom prst="rightArrow">
            <a:avLst>
              <a:gd name="adj1" fmla="val 50000"/>
              <a:gd name="adj2" fmla="val 50009"/>
            </a:avLst>
          </a:prstGeom>
          <a:solidFill>
            <a:srgbClr val="35F52B"/>
          </a:solidFill>
          <a:ln w="9525">
            <a:solidFill>
              <a:schemeClr val="tx1"/>
            </a:solidFill>
            <a:miter lim="800000"/>
            <a:headEnd/>
            <a:tailEnd/>
          </a:ln>
        </p:spPr>
        <p:txBody>
          <a:bodyPr>
            <a:spAutoFit/>
          </a:bodyPr>
          <a:lstStyle/>
          <a:p>
            <a:endParaRPr lang="en-US"/>
          </a:p>
        </p:txBody>
      </p:sp>
      <p:sp>
        <p:nvSpPr>
          <p:cNvPr id="2" name="Rectangle 1"/>
          <p:cNvSpPr/>
          <p:nvPr/>
        </p:nvSpPr>
        <p:spPr bwMode="auto">
          <a:xfrm>
            <a:off x="3733800" y="2565400"/>
            <a:ext cx="838200" cy="288131"/>
          </a:xfrm>
          <a:prstGeom prst="rect">
            <a:avLst/>
          </a:prstGeom>
          <a:noFill/>
          <a:ln w="63500" cap="flat" cmpd="sng" algn="ctr">
            <a:solidFill>
              <a:srgbClr val="3BFF2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66112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0"/>
            <a:ext cx="6791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3" name="Oval 3"/>
          <p:cNvSpPr>
            <a:spLocks noChangeArrowheads="1"/>
          </p:cNvSpPr>
          <p:nvPr/>
        </p:nvSpPr>
        <p:spPr bwMode="auto">
          <a:xfrm>
            <a:off x="2051050" y="1844675"/>
            <a:ext cx="2089150" cy="6477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22445902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IPC in the </a:t>
            </a:r>
            <a:r>
              <a:rPr lang="fr-CH" dirty="0" err="1"/>
              <a:t>result</a:t>
            </a:r>
            <a:r>
              <a:rPr lang="fr-CH" dirty="0"/>
              <a:t> </a:t>
            </a:r>
            <a:r>
              <a:rPr lang="fr-CH" dirty="0" err="1"/>
              <a:t>list</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219199"/>
            <a:ext cx="8782050"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158353" y="2362200"/>
            <a:ext cx="8732044" cy="457200"/>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21217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305800" cy="1325562"/>
          </a:xfrm>
        </p:spPr>
        <p:txBody>
          <a:bodyPr/>
          <a:lstStyle/>
          <a:p>
            <a:pPr>
              <a:defRPr/>
            </a:pPr>
            <a:r>
              <a:rPr lang="en-US" dirty="0" smtClean="0"/>
              <a:t>How does it work</a:t>
            </a:r>
            <a:r>
              <a:rPr lang="en-US" dirty="0"/>
              <a:t>? Tree type </a:t>
            </a:r>
            <a:r>
              <a:rPr lang="en-US" dirty="0" smtClean="0"/>
              <a:t>structure</a:t>
            </a:r>
            <a:r>
              <a:rPr lang="en-US" dirty="0"/>
              <a:t/>
            </a:r>
            <a:br>
              <a:rPr lang="en-US" dirty="0"/>
            </a:br>
            <a:endParaRPr lang="en-US" dirty="0" smtClean="0"/>
          </a:p>
        </p:txBody>
      </p:sp>
      <p:pic>
        <p:nvPicPr>
          <p:cNvPr id="13316" name="Picture 2" descr="\\wipogvafs01\redirected$\ammann\Documents\Images\t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1104453"/>
            <a:ext cx="5562600" cy="580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8842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638175"/>
            <a:ext cx="8743950" cy="558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a:off x="1981200" y="2590800"/>
            <a:ext cx="914400" cy="29718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p:cNvSpPr/>
          <p:nvPr/>
        </p:nvSpPr>
        <p:spPr bwMode="auto">
          <a:xfrm>
            <a:off x="1981200" y="2590800"/>
            <a:ext cx="914400" cy="2971800"/>
          </a:xfrm>
          <a:prstGeom prst="rect">
            <a:avLst/>
          </a:prstGeom>
          <a:noFill/>
          <a:ln w="63500">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071307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33388"/>
            <a:ext cx="7734300"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1" name="Oval 3"/>
          <p:cNvSpPr>
            <a:spLocks noChangeArrowheads="1"/>
          </p:cNvSpPr>
          <p:nvPr/>
        </p:nvSpPr>
        <p:spPr bwMode="auto">
          <a:xfrm>
            <a:off x="539750" y="5013325"/>
            <a:ext cx="2447925" cy="4318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 name="Oval 3"/>
          <p:cNvSpPr>
            <a:spLocks noChangeArrowheads="1"/>
          </p:cNvSpPr>
          <p:nvPr/>
        </p:nvSpPr>
        <p:spPr bwMode="auto">
          <a:xfrm>
            <a:off x="1173931" y="1936750"/>
            <a:ext cx="589781" cy="2159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Tree>
    <p:extLst>
      <p:ext uri="{BB962C8B-B14F-4D97-AF65-F5344CB8AC3E}">
        <p14:creationId xmlns:p14="http://schemas.microsoft.com/office/powerpoint/2010/main" val="30187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 y="1143000"/>
            <a:ext cx="9019953" cy="451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1676400" y="1524000"/>
            <a:ext cx="990600" cy="4038600"/>
          </a:xfrm>
          <a:prstGeom prst="rect">
            <a:avLst/>
          </a:prstGeom>
          <a:noFill/>
          <a:ln w="63500">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0194617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16962" cy="45370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54000"/>
            <a:ext cx="8666162"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a:spLocks noChangeArrowheads="1"/>
          </p:cNvSpPr>
          <p:nvPr/>
        </p:nvSpPr>
        <p:spPr bwMode="auto">
          <a:xfrm>
            <a:off x="1476375" y="749300"/>
            <a:ext cx="792163" cy="2159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53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3" y="260350"/>
            <a:ext cx="9075737"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2590800" y="368300"/>
            <a:ext cx="1143000" cy="596900"/>
          </a:xfrm>
          <a:prstGeom prst="ellips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99700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gtEl>
                                        <p:attrNameLst>
                                          <p:attrName>style.visibility</p:attrName>
                                        </p:attrNameLst>
                                      </p:cBhvr>
                                      <p:to>
                                        <p:strVal val="visible"/>
                                      </p:to>
                                    </p:set>
                                    <p:anim calcmode="lin" valueType="num">
                                      <p:cBhvr additive="base">
                                        <p:cTn id="13" dur="500" fill="hold"/>
                                        <p:tgtEl>
                                          <p:spTgt spid="55299"/>
                                        </p:tgtEl>
                                        <p:attrNameLst>
                                          <p:attrName>ppt_x</p:attrName>
                                        </p:attrNameLst>
                                      </p:cBhvr>
                                      <p:tavLst>
                                        <p:tav tm="0">
                                          <p:val>
                                            <p:strVal val="#ppt_x"/>
                                          </p:val>
                                        </p:tav>
                                        <p:tav tm="100000">
                                          <p:val>
                                            <p:strVal val="#ppt_x"/>
                                          </p:val>
                                        </p:tav>
                                      </p:tavLst>
                                    </p:anim>
                                    <p:anim calcmode="lin" valueType="num">
                                      <p:cBhvr additive="base">
                                        <p:cTn id="14" dur="500" fill="hold"/>
                                        <p:tgtEl>
                                          <p:spTgt spid="552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5300"/>
                                        </p:tgtEl>
                                        <p:attrNameLst>
                                          <p:attrName>style.visibility</p:attrName>
                                        </p:attrNameLst>
                                      </p:cBhvr>
                                      <p:to>
                                        <p:strVal val="visible"/>
                                      </p:to>
                                    </p:set>
                                    <p:anim calcmode="lin" valueType="num">
                                      <p:cBhvr additive="base">
                                        <p:cTn id="27" dur="500" fill="hold"/>
                                        <p:tgtEl>
                                          <p:spTgt spid="55300"/>
                                        </p:tgtEl>
                                        <p:attrNameLst>
                                          <p:attrName>ppt_x</p:attrName>
                                        </p:attrNameLst>
                                      </p:cBhvr>
                                      <p:tavLst>
                                        <p:tav tm="0">
                                          <p:val>
                                            <p:strVal val="#ppt_x"/>
                                          </p:val>
                                        </p:tav>
                                        <p:tav tm="100000">
                                          <p:val>
                                            <p:strVal val="#ppt_x"/>
                                          </p:val>
                                        </p:tav>
                                      </p:tavLst>
                                    </p:anim>
                                    <p:anim calcmode="lin" valueType="num">
                                      <p:cBhvr additive="base">
                                        <p:cTn id="28" dur="500" fill="hold"/>
                                        <p:tgtEl>
                                          <p:spTgt spid="553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2"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421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3851275" y="260350"/>
            <a:ext cx="784225" cy="6597650"/>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75"/>
            <a:ext cx="4640263" cy="15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61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0179"/>
                                        </p:tgtEl>
                                        <p:attrNameLst>
                                          <p:attrName>style.visibility</p:attrName>
                                        </p:attrNameLst>
                                      </p:cBhvr>
                                      <p:to>
                                        <p:strVal val="visible"/>
                                      </p:to>
                                    </p:set>
                                    <p:anim calcmode="lin" valueType="num">
                                      <p:cBhvr additive="base">
                                        <p:cTn id="13" dur="500" fill="hold"/>
                                        <p:tgtEl>
                                          <p:spTgt spid="50179"/>
                                        </p:tgtEl>
                                        <p:attrNameLst>
                                          <p:attrName>ppt_x</p:attrName>
                                        </p:attrNameLst>
                                      </p:cBhvr>
                                      <p:tavLst>
                                        <p:tav tm="0">
                                          <p:val>
                                            <p:strVal val="0-#ppt_w/2"/>
                                          </p:val>
                                        </p:tav>
                                        <p:tav tm="100000">
                                          <p:val>
                                            <p:strVal val="#ppt_x"/>
                                          </p:val>
                                        </p:tav>
                                      </p:tavLst>
                                    </p:anim>
                                    <p:anim calcmode="lin" valueType="num">
                                      <p:cBhvr additive="base">
                                        <p:cTn id="14" dur="500" fill="hold"/>
                                        <p:tgtEl>
                                          <p:spTgt spid="501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3" y="1781175"/>
            <a:ext cx="7762875"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3" name="Rectangle 3"/>
          <p:cNvSpPr>
            <a:spLocks noChangeArrowheads="1"/>
          </p:cNvSpPr>
          <p:nvPr/>
        </p:nvSpPr>
        <p:spPr bwMode="auto">
          <a:xfrm>
            <a:off x="690563" y="4149725"/>
            <a:ext cx="4386262" cy="358775"/>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15082989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IPC CLIR</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562100"/>
            <a:ext cx="86106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0944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Supervised</a:t>
            </a:r>
            <a:r>
              <a:rPr lang="fr-CH" dirty="0" smtClean="0"/>
              <a:t> mode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447800"/>
            <a:ext cx="76962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6867525"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929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Technical</a:t>
            </a:r>
            <a:r>
              <a:rPr lang="fr-CH" dirty="0" smtClean="0"/>
              <a:t> </a:t>
            </a:r>
            <a:r>
              <a:rPr lang="fr-CH" dirty="0" err="1" smtClean="0"/>
              <a:t>domains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775335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43025"/>
            <a:ext cx="780097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42712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IPC</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28888"/>
            <a:ext cx="80772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6729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0"/>
          </p:nvPr>
        </p:nvSpPr>
        <p:spPr>
          <a:xfrm>
            <a:off x="6553200" y="6245225"/>
            <a:ext cx="2133600" cy="476250"/>
          </a:xfrm>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96E098DE-A914-478D-9A78-95E0DF34B69F}" type="slidenum">
              <a:rPr lang="ja-JP" altLang="en-US" sz="1400" smtClean="0">
                <a:solidFill>
                  <a:srgbClr val="000000"/>
                </a:solidFill>
                <a:ea typeface="ＭＳ Ｐゴシック" pitchFamily="34" charset="-128"/>
              </a:rPr>
              <a:pPr eaLnBrk="1" hangingPunct="1"/>
              <a:t>8</a:t>
            </a:fld>
            <a:endParaRPr lang="en-US" altLang="ja-JP" sz="1400" smtClean="0">
              <a:solidFill>
                <a:srgbClr val="000000"/>
              </a:solidFill>
              <a:ea typeface="ＭＳ Ｐゴシック" pitchFamily="34" charset="-128"/>
            </a:endParaRPr>
          </a:p>
        </p:txBody>
      </p:sp>
      <p:sp>
        <p:nvSpPr>
          <p:cNvPr id="14339" name="Rectangle 1027"/>
          <p:cNvSpPr>
            <a:spLocks noGrp="1" noChangeArrowheads="1"/>
          </p:cNvSpPr>
          <p:nvPr>
            <p:ph type="body" idx="1"/>
          </p:nvPr>
        </p:nvSpPr>
        <p:spPr>
          <a:xfrm>
            <a:off x="457200" y="1600200"/>
            <a:ext cx="8229600" cy="4997450"/>
          </a:xfrm>
        </p:spPr>
        <p:txBody>
          <a:bodyPr/>
          <a:lstStyle/>
          <a:p>
            <a:pPr>
              <a:buFont typeface="Wingdings" pitchFamily="2" charset="2"/>
              <a:buChar char="Ø"/>
              <a:defRPr/>
            </a:pPr>
            <a:endParaRPr lang="en-US" altLang="ja-JP" dirty="0" smtClean="0">
              <a:ea typeface="ＭＳ Ｐゴシック" pitchFamily="34" charset="-128"/>
            </a:endParaRPr>
          </a:p>
          <a:p>
            <a:pPr>
              <a:buFont typeface="Wingdings" pitchFamily="2" charset="2"/>
              <a:buChar char="Ø"/>
              <a:defRPr/>
            </a:pPr>
            <a:r>
              <a:rPr lang="en-US" altLang="ja-JP" dirty="0" smtClean="0">
                <a:ea typeface="ＭＳ Ｐゴシック" pitchFamily="34" charset="-128"/>
              </a:rPr>
              <a:t>70,000 entries</a:t>
            </a:r>
          </a:p>
          <a:p>
            <a:pPr>
              <a:buFont typeface="Wingdings" pitchFamily="2" charset="2"/>
              <a:buChar char="Ø"/>
              <a:defRPr/>
            </a:pPr>
            <a:r>
              <a:rPr lang="en-US" altLang="ja-JP" dirty="0" smtClean="0">
                <a:ea typeface="ＭＳ Ｐゴシック" pitchFamily="34" charset="-128"/>
              </a:rPr>
              <a:t>Each place/entry (Section, Class, Subclass, Group) is characterized by a </a:t>
            </a:r>
            <a:r>
              <a:rPr lang="en-US" altLang="ja-JP" dirty="0" smtClean="0">
                <a:solidFill>
                  <a:srgbClr val="FF0000"/>
                </a:solidFill>
                <a:ea typeface="ＭＳ Ｐゴシック" pitchFamily="34" charset="-128"/>
              </a:rPr>
              <a:t>symbol</a:t>
            </a:r>
            <a:r>
              <a:rPr lang="en-US" altLang="ja-JP" dirty="0" smtClean="0">
                <a:ea typeface="ＭＳ Ｐゴシック" pitchFamily="34" charset="-128"/>
              </a:rPr>
              <a:t> and a </a:t>
            </a:r>
            <a:r>
              <a:rPr lang="en-US" altLang="ja-JP" dirty="0" smtClean="0">
                <a:solidFill>
                  <a:srgbClr val="FF0000"/>
                </a:solidFill>
                <a:ea typeface="ＭＳ Ｐゴシック" pitchFamily="34" charset="-128"/>
              </a:rPr>
              <a:t>title</a:t>
            </a:r>
          </a:p>
          <a:p>
            <a:pPr marL="0" indent="0">
              <a:buFontTx/>
              <a:buNone/>
              <a:defRPr/>
            </a:pPr>
            <a:endParaRPr lang="en-US" altLang="ja-JP" sz="1000" dirty="0" smtClean="0">
              <a:ea typeface="ＭＳ Ｐゴシック" pitchFamily="34" charset="-128"/>
            </a:endParaRPr>
          </a:p>
          <a:p>
            <a:pPr lvl="1">
              <a:defRPr/>
            </a:pPr>
            <a:r>
              <a:rPr lang="en-US" altLang="ja-JP" b="1" dirty="0" smtClean="0">
                <a:ea typeface="ＭＳ Ｐゴシック" pitchFamily="34" charset="-128"/>
              </a:rPr>
              <a:t>  </a:t>
            </a:r>
            <a:r>
              <a:rPr lang="en-US" altLang="ja-JP" dirty="0" smtClean="0">
                <a:solidFill>
                  <a:srgbClr val="FF0000"/>
                </a:solidFill>
                <a:ea typeface="ＭＳ Ｐゴシック" pitchFamily="34" charset="-128"/>
              </a:rPr>
              <a:t>Symbol</a:t>
            </a:r>
            <a:r>
              <a:rPr lang="en-US" altLang="ja-JP" dirty="0" smtClean="0">
                <a:ea typeface="ＭＳ Ｐゴシック" pitchFamily="34" charset="-128"/>
              </a:rPr>
              <a:t> = succession of upper case letters and numbers</a:t>
            </a:r>
          </a:p>
          <a:p>
            <a:pPr lvl="1">
              <a:defRPr/>
            </a:pPr>
            <a:r>
              <a:rPr lang="en-US" altLang="ja-JP" b="1" dirty="0" smtClean="0">
                <a:ea typeface="ＭＳ Ｐゴシック" pitchFamily="34" charset="-128"/>
              </a:rPr>
              <a:t>    </a:t>
            </a:r>
            <a:r>
              <a:rPr lang="en-US" altLang="ja-JP" dirty="0" smtClean="0">
                <a:solidFill>
                  <a:srgbClr val="FF0000"/>
                </a:solidFill>
                <a:ea typeface="ＭＳ Ｐゴシック" pitchFamily="34" charset="-128"/>
              </a:rPr>
              <a:t>Title</a:t>
            </a:r>
            <a:r>
              <a:rPr lang="en-US" altLang="ja-JP" dirty="0" smtClean="0">
                <a:ea typeface="ＭＳ Ｐゴシック" pitchFamily="34" charset="-128"/>
              </a:rPr>
              <a:t> = phrase describing the technical content (scope) of the place</a:t>
            </a:r>
          </a:p>
          <a:p>
            <a:pPr lvl="1">
              <a:defRPr/>
            </a:pPr>
            <a:r>
              <a:rPr lang="fr-CH" altLang="ja-JP" dirty="0" err="1" smtClean="0">
                <a:ea typeface="ＭＳ Ｐゴシック" pitchFamily="34" charset="-128"/>
              </a:rPr>
              <a:t>Example</a:t>
            </a:r>
            <a:r>
              <a:rPr lang="fr-CH" altLang="ja-JP" dirty="0" smtClean="0">
                <a:ea typeface="ＭＳ Ｐゴシック" pitchFamily="34" charset="-128"/>
              </a:rPr>
              <a:t>:</a:t>
            </a:r>
            <a:r>
              <a:rPr lang="en-GB" altLang="ja-JP" sz="2000" dirty="0" smtClean="0">
                <a:ea typeface="ＭＳ Ｐゴシック" pitchFamily="34" charset="-128"/>
              </a:rPr>
              <a:t> </a:t>
            </a:r>
            <a:endParaRPr lang="en-US" altLang="ja-JP" sz="2000" dirty="0" smtClean="0">
              <a:ea typeface="ＭＳ Ｐゴシック" pitchFamily="34" charset="-128"/>
            </a:endParaRPr>
          </a:p>
        </p:txBody>
      </p:sp>
      <p:sp>
        <p:nvSpPr>
          <p:cNvPr id="14340" name="Rectangle 1026"/>
          <p:cNvSpPr>
            <a:spLocks noGrp="1" noChangeArrowheads="1"/>
          </p:cNvSpPr>
          <p:nvPr>
            <p:ph type="title"/>
          </p:nvPr>
        </p:nvSpPr>
        <p:spPr/>
        <p:txBody>
          <a:bodyPr/>
          <a:lstStyle/>
          <a:p>
            <a:r>
              <a:rPr lang="en-US" altLang="ja-JP" smtClean="0">
                <a:ea typeface="ＭＳ Ｐゴシック" pitchFamily="34" charset="-128"/>
              </a:rPr>
              <a:t>Symbols and Titles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181600"/>
            <a:ext cx="63627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2590800" y="5181600"/>
            <a:ext cx="457200" cy="295275"/>
          </a:xfrm>
          <a:prstGeom prst="rect">
            <a:avLst/>
          </a:prstGeom>
          <a:noFill/>
          <a:ln w="2921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3505200" y="5181599"/>
            <a:ext cx="5562600" cy="295275"/>
          </a:xfrm>
          <a:prstGeom prst="rect">
            <a:avLst/>
          </a:prstGeom>
          <a:noFill/>
          <a:ln w="2921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834680430"/>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oldsuccess.co.uk/wp-content/uploads/2012/12/Quiz-e13548120261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458200" cy="634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00569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rgbClr val="0070C0"/>
                </a:solidFill>
              </a:rPr>
              <a:t>Q:1</a:t>
            </a:r>
            <a:r>
              <a:rPr lang="fr-CH" sz="2800" dirty="0">
                <a:solidFill>
                  <a:srgbClr val="0070C0"/>
                </a:solidFill>
              </a:rPr>
              <a:t>: IPC </a:t>
            </a:r>
            <a:r>
              <a:rPr lang="fr-CH" sz="2800" dirty="0" err="1">
                <a:solidFill>
                  <a:srgbClr val="0070C0"/>
                </a:solidFill>
              </a:rPr>
              <a:t>statistics</a:t>
            </a:r>
            <a:r>
              <a:rPr lang="fr-CH" sz="2800" dirty="0">
                <a:solidFill>
                  <a:srgbClr val="0070C0"/>
                </a:solidFill>
              </a:rPr>
              <a:t> are </a:t>
            </a:r>
            <a:r>
              <a:rPr lang="fr-CH" sz="2800" dirty="0" err="1">
                <a:solidFill>
                  <a:srgbClr val="0070C0"/>
                </a:solidFill>
              </a:rPr>
              <a:t>available</a:t>
            </a:r>
            <a:r>
              <a:rPr lang="fr-CH" sz="2800" dirty="0">
                <a:solidFill>
                  <a:srgbClr val="0070C0"/>
                </a:solidFill>
              </a:rPr>
              <a:t> in the</a:t>
            </a:r>
            <a:endParaRPr lang="es-BO" sz="2800" dirty="0">
              <a:solidFill>
                <a:srgbClr val="0070C0"/>
              </a:solidFill>
            </a:endParaRPr>
          </a:p>
        </p:txBody>
      </p:sp>
      <p:sp>
        <p:nvSpPr>
          <p:cNvPr id="11" name="Action Button: Custom 10">
            <a:hlinkClick r:id="" action="ppaction://noaction" highlightClick="1">
              <a:snd r:embed="rId2"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3" name="Action Button: Custom 12">
            <a:hlinkClick r:id="" action="ppaction://hlinkshowjump?jump=nextslide" highlightClick="1"/>
          </p:cNvPr>
          <p:cNvSpPr/>
          <p:nvPr/>
        </p:nvSpPr>
        <p:spPr>
          <a:xfrm>
            <a:off x="964933" y="2743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B</a:t>
            </a:r>
            <a:endParaRPr lang="es-BO" sz="3600" b="1" dirty="0"/>
          </a:p>
        </p:txBody>
      </p:sp>
      <p:sp>
        <p:nvSpPr>
          <p:cNvPr id="15" name="Content Placeholder 4"/>
          <p:cNvSpPr>
            <a:spLocks noGrp="1"/>
          </p:cNvSpPr>
          <p:nvPr>
            <p:ph idx="1"/>
          </p:nvPr>
        </p:nvSpPr>
        <p:spPr>
          <a:xfrm>
            <a:off x="1828800" y="1992099"/>
            <a:ext cx="7543800" cy="505657"/>
          </a:xfrm>
        </p:spPr>
        <p:txBody>
          <a:bodyPr>
            <a:noAutofit/>
          </a:bodyPr>
          <a:lstStyle/>
          <a:p>
            <a:pPr marL="0" indent="0">
              <a:buNone/>
            </a:pPr>
            <a:r>
              <a:rPr lang="fr-CH" sz="2800" dirty="0" err="1" smtClean="0">
                <a:solidFill>
                  <a:srgbClr val="0070C0"/>
                </a:solidFill>
              </a:rPr>
              <a:t>Search</a:t>
            </a:r>
            <a:r>
              <a:rPr lang="fr-CH" sz="2800" dirty="0" smtClean="0">
                <a:solidFill>
                  <a:srgbClr val="0070C0"/>
                </a:solidFill>
              </a:rPr>
              <a:t> menu</a:t>
            </a:r>
            <a:endParaRPr lang="es-BO" sz="2800" dirty="0">
              <a:solidFill>
                <a:srgbClr val="0070C0"/>
              </a:solidFill>
            </a:endParaRPr>
          </a:p>
        </p:txBody>
      </p:sp>
      <p:sp>
        <p:nvSpPr>
          <p:cNvPr id="16" name="Content Placeholder 4"/>
          <p:cNvSpPr txBox="1">
            <a:spLocks/>
          </p:cNvSpPr>
          <p:nvPr/>
        </p:nvSpPr>
        <p:spPr>
          <a:xfrm>
            <a:off x="1905000" y="2743200"/>
            <a:ext cx="7239000" cy="6858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err="1" smtClean="0">
                <a:solidFill>
                  <a:srgbClr val="0070C0"/>
                </a:solidFill>
              </a:rPr>
              <a:t>Browse</a:t>
            </a:r>
            <a:r>
              <a:rPr lang="fr-CH" sz="2800" dirty="0" smtClean="0">
                <a:solidFill>
                  <a:srgbClr val="0070C0"/>
                </a:solidFill>
              </a:rPr>
              <a:t> menu</a:t>
            </a:r>
            <a:endParaRPr lang="es-BO" sz="2800" dirty="0">
              <a:solidFill>
                <a:srgbClr val="0070C0"/>
              </a:solidFill>
            </a:endParaRPr>
          </a:p>
        </p:txBody>
      </p:sp>
    </p:spTree>
    <p:extLst>
      <p:ext uri="{BB962C8B-B14F-4D97-AF65-F5344CB8AC3E}">
        <p14:creationId xmlns:p14="http://schemas.microsoft.com/office/powerpoint/2010/main" val="21608817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chemeClr val="tx2"/>
                </a:solidFill>
              </a:rPr>
              <a:t>Q</a:t>
            </a:r>
            <a:r>
              <a:rPr lang="fr-CH" sz="2800" dirty="0">
                <a:solidFill>
                  <a:schemeClr val="tx2"/>
                </a:solidFill>
              </a:rPr>
              <a:t>: </a:t>
            </a:r>
            <a:r>
              <a:rPr lang="fr-CH" sz="2800" dirty="0" smtClean="0">
                <a:solidFill>
                  <a:schemeClr val="tx2"/>
                </a:solidFill>
              </a:rPr>
              <a:t>1</a:t>
            </a:r>
            <a:r>
              <a:rPr lang="fr-CH" sz="2800" dirty="0" smtClean="0">
                <a:solidFill>
                  <a:srgbClr val="0070C0"/>
                </a:solidFill>
              </a:rPr>
              <a:t>: IPC </a:t>
            </a:r>
            <a:r>
              <a:rPr lang="fr-CH" sz="2800" dirty="0" err="1" smtClean="0">
                <a:solidFill>
                  <a:srgbClr val="0070C0"/>
                </a:solidFill>
              </a:rPr>
              <a:t>statistics</a:t>
            </a:r>
            <a:r>
              <a:rPr lang="fr-CH" sz="2800" dirty="0" smtClean="0">
                <a:solidFill>
                  <a:srgbClr val="0070C0"/>
                </a:solidFill>
              </a:rPr>
              <a:t> are </a:t>
            </a:r>
            <a:r>
              <a:rPr lang="fr-CH" sz="2800" dirty="0" err="1" smtClean="0">
                <a:solidFill>
                  <a:srgbClr val="0070C0"/>
                </a:solidFill>
              </a:rPr>
              <a:t>available</a:t>
            </a:r>
            <a:r>
              <a:rPr lang="fr-CH" sz="2800" dirty="0" smtClean="0">
                <a:solidFill>
                  <a:srgbClr val="0070C0"/>
                </a:solidFill>
              </a:rPr>
              <a:t> in the</a:t>
            </a:r>
            <a:endParaRPr lang="es-BO" sz="2800" dirty="0">
              <a:solidFill>
                <a:schemeClr val="tx2"/>
              </a:solidFill>
            </a:endParaRPr>
          </a:p>
        </p:txBody>
      </p:sp>
      <p:sp>
        <p:nvSpPr>
          <p:cNvPr id="5" name="Content Placeholder 4"/>
          <p:cNvSpPr>
            <a:spLocks noGrp="1"/>
          </p:cNvSpPr>
          <p:nvPr>
            <p:ph idx="1"/>
          </p:nvPr>
        </p:nvSpPr>
        <p:spPr>
          <a:xfrm>
            <a:off x="1828800" y="1992099"/>
            <a:ext cx="5486400" cy="505657"/>
          </a:xfrm>
        </p:spPr>
        <p:txBody>
          <a:bodyPr>
            <a:normAutofit lnSpcReduction="10000"/>
          </a:bodyPr>
          <a:lstStyle/>
          <a:p>
            <a:pPr marL="0" indent="0">
              <a:buNone/>
            </a:pPr>
            <a:r>
              <a:rPr lang="fr-CH" sz="2800" dirty="0" err="1" smtClean="0">
                <a:solidFill>
                  <a:srgbClr val="0070C0"/>
                </a:solidFill>
              </a:rPr>
              <a:t>Search</a:t>
            </a:r>
            <a:r>
              <a:rPr lang="fr-CH" sz="2800" dirty="0" smtClean="0">
                <a:solidFill>
                  <a:srgbClr val="0070C0"/>
                </a:solidFill>
              </a:rPr>
              <a:t> menu</a:t>
            </a:r>
            <a:endParaRPr lang="es-BO" sz="2800" dirty="0">
              <a:solidFill>
                <a:srgbClr val="0070C0"/>
              </a:solidFill>
            </a:endParaRPr>
          </a:p>
        </p:txBody>
      </p:sp>
      <p:sp>
        <p:nvSpPr>
          <p:cNvPr id="11" name="Action Button: Custom 10">
            <a:hlinkClick r:id="" action="ppaction://noaction" highlightClick="1">
              <a:snd r:embed="rId4"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4" name="Action Button: Custom 13">
            <a:hlinkClick r:id="" action="ppaction://noaction" highlightClick="1">
              <a:snd r:embed="rId4" name="hammer.wav"/>
            </a:hlinkClick>
          </p:cNvPr>
          <p:cNvSpPr/>
          <p:nvPr/>
        </p:nvSpPr>
        <p:spPr>
          <a:xfrm>
            <a:off x="1001028" y="2743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B</a:t>
            </a:r>
            <a:endParaRPr lang="es-BO" sz="3600" b="1" dirty="0"/>
          </a:p>
        </p:txBody>
      </p:sp>
      <p:pic>
        <p:nvPicPr>
          <p:cNvPr id="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19800" y="-1524000"/>
            <a:ext cx="609600" cy="609600"/>
          </a:xfrm>
          <a:prstGeom prst="rect">
            <a:avLst/>
          </a:prstGeom>
        </p:spPr>
      </p:pic>
      <p:pic>
        <p:nvPicPr>
          <p:cNvPr id="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14800" y="-2133600"/>
            <a:ext cx="609600" cy="609600"/>
          </a:xfrm>
          <a:prstGeom prst="rect">
            <a:avLst/>
          </a:prstGeom>
        </p:spPr>
      </p:pic>
      <p:sp>
        <p:nvSpPr>
          <p:cNvPr id="15" name="Content Placeholder 4"/>
          <p:cNvSpPr txBox="1">
            <a:spLocks/>
          </p:cNvSpPr>
          <p:nvPr/>
        </p:nvSpPr>
        <p:spPr>
          <a:xfrm>
            <a:off x="1905000" y="2743200"/>
            <a:ext cx="5410200" cy="685800"/>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2800" dirty="0" err="1" smtClean="0">
                <a:solidFill>
                  <a:srgbClr val="0070C0"/>
                </a:solidFill>
              </a:rPr>
              <a:t>Browse</a:t>
            </a:r>
            <a:r>
              <a:rPr lang="fr-CH" sz="2800" dirty="0" smtClean="0">
                <a:solidFill>
                  <a:srgbClr val="0070C0"/>
                </a:solidFill>
              </a:rPr>
              <a:t> menu</a:t>
            </a:r>
            <a:endParaRPr lang="es-BO" sz="2800" dirty="0">
              <a:solidFill>
                <a:srgbClr val="0070C0"/>
              </a:solidFill>
            </a:endParaRPr>
          </a:p>
        </p:txBody>
      </p:sp>
    </p:spTree>
    <p:extLst>
      <p:ext uri="{BB962C8B-B14F-4D97-AF65-F5344CB8AC3E}">
        <p14:creationId xmlns:p14="http://schemas.microsoft.com/office/powerpoint/2010/main" val="236921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2"/>
                                        </p:tgtEl>
                                      </p:cBhvr>
                                    </p:cmd>
                                  </p:childTnLst>
                                </p:cTn>
                              </p:par>
                            </p:childTnLst>
                          </p:cTn>
                        </p:par>
                        <p:par>
                          <p:cTn id="7" fill="hold">
                            <p:stCondLst>
                              <p:cond delay="4744"/>
                            </p:stCondLst>
                            <p:childTnLst>
                              <p:par>
                                <p:cTn id="8" presetID="1" presetClass="mediacall" presetSubtype="0" fill="hold" nodeType="afterEffect">
                                  <p:stCondLst>
                                    <p:cond delay="0"/>
                                  </p:stCondLst>
                                  <p:childTnLst>
                                    <p:cmd type="call" cmd="playFrom(0.0)">
                                      <p:cBhvr>
                                        <p:cTn id="9" dur="47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fr-CH" sz="2800" dirty="0" smtClean="0">
                <a:solidFill>
                  <a:srgbClr val="0070C0"/>
                </a:solidFill>
              </a:rPr>
              <a:t>Q:2: To </a:t>
            </a:r>
            <a:r>
              <a:rPr lang="fr-CH" sz="2800" dirty="0" err="1" smtClean="0">
                <a:solidFill>
                  <a:srgbClr val="0070C0"/>
                </a:solidFill>
              </a:rPr>
              <a:t>find</a:t>
            </a:r>
            <a:r>
              <a:rPr lang="fr-CH" sz="2800" dirty="0" smtClean="0">
                <a:solidFill>
                  <a:srgbClr val="0070C0"/>
                </a:solidFill>
              </a:rPr>
              <a:t> an IPC code, </a:t>
            </a:r>
            <a:r>
              <a:rPr lang="fr-CH" sz="2800" dirty="0" err="1" smtClean="0">
                <a:solidFill>
                  <a:srgbClr val="0070C0"/>
                </a:solidFill>
              </a:rPr>
              <a:t>you</a:t>
            </a:r>
            <a:r>
              <a:rPr lang="fr-CH" sz="2800" dirty="0" smtClean="0">
                <a:solidFill>
                  <a:srgbClr val="0070C0"/>
                </a:solidFill>
              </a:rPr>
              <a:t> </a:t>
            </a:r>
            <a:r>
              <a:rPr lang="fr-CH" sz="2800" dirty="0" err="1" smtClean="0">
                <a:solidFill>
                  <a:srgbClr val="0070C0"/>
                </a:solidFill>
              </a:rPr>
              <a:t>can</a:t>
            </a:r>
            <a:r>
              <a:rPr lang="fr-CH" sz="2800" dirty="0" smtClean="0">
                <a:solidFill>
                  <a:srgbClr val="0070C0"/>
                </a:solidFill>
              </a:rPr>
              <a:t> use</a:t>
            </a:r>
            <a:endParaRPr lang="es-BO" sz="2800" dirty="0">
              <a:solidFill>
                <a:srgbClr val="0070C0"/>
              </a:solidFill>
            </a:endParaRPr>
          </a:p>
        </p:txBody>
      </p:sp>
      <p:sp>
        <p:nvSpPr>
          <p:cNvPr id="5" name="Content Placeholder 4"/>
          <p:cNvSpPr>
            <a:spLocks noGrp="1"/>
          </p:cNvSpPr>
          <p:nvPr>
            <p:ph idx="1"/>
          </p:nvPr>
        </p:nvSpPr>
        <p:spPr>
          <a:xfrm>
            <a:off x="1828800" y="1992099"/>
            <a:ext cx="3048000" cy="505657"/>
          </a:xfrm>
        </p:spPr>
        <p:txBody>
          <a:bodyPr>
            <a:normAutofit lnSpcReduction="10000"/>
          </a:bodyPr>
          <a:lstStyle/>
          <a:p>
            <a:pPr marL="0" indent="0">
              <a:buNone/>
            </a:pPr>
            <a:r>
              <a:rPr lang="fr-CH" sz="2800" dirty="0" smtClean="0">
                <a:solidFill>
                  <a:srgbClr val="0070C0"/>
                </a:solidFill>
              </a:rPr>
              <a:t>The IPC </a:t>
            </a:r>
            <a:r>
              <a:rPr lang="fr-CH" sz="2800" dirty="0" err="1" smtClean="0">
                <a:solidFill>
                  <a:srgbClr val="0070C0"/>
                </a:solidFill>
              </a:rPr>
              <a:t>website</a:t>
            </a:r>
            <a:endParaRPr lang="es-BO" sz="2800" dirty="0">
              <a:solidFill>
                <a:srgbClr val="0070C0"/>
              </a:solidFill>
            </a:endParaRPr>
          </a:p>
        </p:txBody>
      </p:sp>
      <p:sp>
        <p:nvSpPr>
          <p:cNvPr id="6" name="Content Placeholder 4"/>
          <p:cNvSpPr txBox="1">
            <a:spLocks/>
          </p:cNvSpPr>
          <p:nvPr/>
        </p:nvSpPr>
        <p:spPr>
          <a:xfrm>
            <a:off x="1864658" y="3714750"/>
            <a:ext cx="6060142" cy="5715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smtClean="0">
                <a:solidFill>
                  <a:srgbClr val="0070C0"/>
                </a:solidFill>
              </a:rPr>
              <a:t>PATENTSCOPE Simple and Advanced </a:t>
            </a:r>
            <a:endParaRPr lang="es-BO" sz="2800" b="1" dirty="0">
              <a:solidFill>
                <a:srgbClr val="0070C0"/>
              </a:solidFill>
            </a:endParaRPr>
          </a:p>
        </p:txBody>
      </p:sp>
      <p:sp>
        <p:nvSpPr>
          <p:cNvPr id="7" name="Content Placeholder 4"/>
          <p:cNvSpPr txBox="1">
            <a:spLocks/>
          </p:cNvSpPr>
          <p:nvPr/>
        </p:nvSpPr>
        <p:spPr>
          <a:xfrm>
            <a:off x="1828800" y="2909236"/>
            <a:ext cx="4343400" cy="5197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smtClean="0">
                <a:solidFill>
                  <a:srgbClr val="0070C0"/>
                </a:solidFill>
              </a:rPr>
              <a:t>PATENTSCOPE CLIR</a:t>
            </a:r>
            <a:endParaRPr lang="es-BO" sz="2800" dirty="0">
              <a:solidFill>
                <a:srgbClr val="0070C0"/>
              </a:solidFill>
            </a:endParaRPr>
          </a:p>
        </p:txBody>
      </p:sp>
      <p:sp>
        <p:nvSpPr>
          <p:cNvPr id="8" name="Content Placeholder 4"/>
          <p:cNvSpPr txBox="1">
            <a:spLocks/>
          </p:cNvSpPr>
          <p:nvPr/>
        </p:nvSpPr>
        <p:spPr>
          <a:xfrm>
            <a:off x="1828799" y="4629150"/>
            <a:ext cx="5943601"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2800" dirty="0">
                <a:solidFill>
                  <a:srgbClr val="0070C0"/>
                </a:solidFill>
              </a:rPr>
              <a:t>PATENTSCOPE </a:t>
            </a:r>
            <a:r>
              <a:rPr lang="fr-CH" sz="2800" dirty="0" smtClean="0">
                <a:solidFill>
                  <a:srgbClr val="0070C0"/>
                </a:solidFill>
              </a:rPr>
              <a:t>Field </a:t>
            </a:r>
            <a:r>
              <a:rPr lang="fr-CH" sz="2800" dirty="0" err="1" smtClean="0">
                <a:solidFill>
                  <a:srgbClr val="0070C0"/>
                </a:solidFill>
              </a:rPr>
              <a:t>Combination</a:t>
            </a:r>
            <a:endParaRPr lang="es-BO" sz="2800" dirty="0">
              <a:solidFill>
                <a:srgbClr val="0070C0"/>
              </a:solidFill>
            </a:endParaRPr>
          </a:p>
        </p:txBody>
      </p:sp>
      <p:sp>
        <p:nvSpPr>
          <p:cNvPr id="11" name="Action Button: Custom 10">
            <a:hlinkClick r:id="" action="ppaction://hlinkshowjump?jump=nextslide" highlightClick="1">
              <a:snd r:embed="rId2" name="applause.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2" name="Action Button: Custom 11">
            <a:hlinkClick r:id="" action="ppaction://noaction" highlightClick="1">
              <a:snd r:embed="rId3" name="hammer.wav"/>
            </a:hlinkClick>
          </p:cNvPr>
          <p:cNvSpPr/>
          <p:nvPr/>
        </p:nvSpPr>
        <p:spPr>
          <a:xfrm>
            <a:off x="1003434" y="2691464"/>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B</a:t>
            </a:r>
            <a:endParaRPr lang="es-BO" sz="3600" b="1" dirty="0"/>
          </a:p>
        </p:txBody>
      </p:sp>
      <p:sp>
        <p:nvSpPr>
          <p:cNvPr id="13" name="Action Button: Custom 12">
            <a:hlinkClick r:id="" action="ppaction://hlinkshowjump?jump=nextslide" highlightClick="1"/>
          </p:cNvPr>
          <p:cNvSpPr/>
          <p:nvPr/>
        </p:nvSpPr>
        <p:spPr>
          <a:xfrm>
            <a:off x="1003434" y="3505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C</a:t>
            </a:r>
            <a:endParaRPr lang="es-BO" sz="3600" b="1" dirty="0"/>
          </a:p>
        </p:txBody>
      </p:sp>
      <p:sp>
        <p:nvSpPr>
          <p:cNvPr id="14" name="Action Button: Custom 13">
            <a:hlinkClick r:id="" action="ppaction://noaction" highlightClick="1">
              <a:snd r:embed="rId3" name="hammer.wav"/>
            </a:hlinkClick>
          </p:cNvPr>
          <p:cNvSpPr/>
          <p:nvPr/>
        </p:nvSpPr>
        <p:spPr>
          <a:xfrm>
            <a:off x="990600" y="44196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D</a:t>
            </a:r>
            <a:endParaRPr lang="es-BO" sz="3600" b="1" dirty="0"/>
          </a:p>
        </p:txBody>
      </p:sp>
    </p:spTree>
    <p:extLst>
      <p:ext uri="{BB962C8B-B14F-4D97-AF65-F5344CB8AC3E}">
        <p14:creationId xmlns:p14="http://schemas.microsoft.com/office/powerpoint/2010/main" val="342868035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chemeClr val="tx2"/>
                </a:solidFill>
              </a:rPr>
              <a:t>Q:2: </a:t>
            </a:r>
            <a:r>
              <a:rPr lang="fr-CH" sz="2800" dirty="0" smtClean="0">
                <a:solidFill>
                  <a:srgbClr val="0070C0"/>
                </a:solidFill>
              </a:rPr>
              <a:t> </a:t>
            </a:r>
            <a:r>
              <a:rPr lang="fr-CH" sz="2800" dirty="0">
                <a:solidFill>
                  <a:srgbClr val="0070C0"/>
                </a:solidFill>
              </a:rPr>
              <a:t>To </a:t>
            </a:r>
            <a:r>
              <a:rPr lang="fr-CH" sz="2800" dirty="0" err="1">
                <a:solidFill>
                  <a:srgbClr val="0070C0"/>
                </a:solidFill>
              </a:rPr>
              <a:t>find</a:t>
            </a:r>
            <a:r>
              <a:rPr lang="fr-CH" sz="2800" dirty="0">
                <a:solidFill>
                  <a:srgbClr val="0070C0"/>
                </a:solidFill>
              </a:rPr>
              <a:t> an IPC code, </a:t>
            </a:r>
            <a:r>
              <a:rPr lang="fr-CH" sz="2800" dirty="0" err="1">
                <a:solidFill>
                  <a:srgbClr val="0070C0"/>
                </a:solidFill>
              </a:rPr>
              <a:t>you</a:t>
            </a:r>
            <a:r>
              <a:rPr lang="fr-CH" sz="2800" dirty="0">
                <a:solidFill>
                  <a:srgbClr val="0070C0"/>
                </a:solidFill>
              </a:rPr>
              <a:t> </a:t>
            </a:r>
            <a:r>
              <a:rPr lang="fr-CH" sz="2800" dirty="0" err="1">
                <a:solidFill>
                  <a:srgbClr val="0070C0"/>
                </a:solidFill>
              </a:rPr>
              <a:t>can</a:t>
            </a:r>
            <a:r>
              <a:rPr lang="fr-CH" sz="2800" dirty="0">
                <a:solidFill>
                  <a:srgbClr val="0070C0"/>
                </a:solidFill>
              </a:rPr>
              <a:t> </a:t>
            </a:r>
            <a:r>
              <a:rPr lang="fr-CH" sz="2800" dirty="0" smtClean="0">
                <a:solidFill>
                  <a:srgbClr val="0070C0"/>
                </a:solidFill>
              </a:rPr>
              <a:t>use</a:t>
            </a:r>
            <a:endParaRPr lang="es-BO" sz="2800" dirty="0">
              <a:solidFill>
                <a:schemeClr val="tx2"/>
              </a:solidFill>
            </a:endParaRPr>
          </a:p>
        </p:txBody>
      </p:sp>
      <p:sp>
        <p:nvSpPr>
          <p:cNvPr id="5" name="Content Placeholder 4"/>
          <p:cNvSpPr>
            <a:spLocks noGrp="1"/>
          </p:cNvSpPr>
          <p:nvPr>
            <p:ph idx="1"/>
          </p:nvPr>
        </p:nvSpPr>
        <p:spPr>
          <a:xfrm>
            <a:off x="1817254" y="1767439"/>
            <a:ext cx="6183746" cy="730317"/>
          </a:xfrm>
          <a:solidFill>
            <a:srgbClr val="FFFF00"/>
          </a:solidFill>
        </p:spPr>
        <p:txBody>
          <a:bodyPr>
            <a:normAutofit/>
          </a:bodyPr>
          <a:lstStyle/>
          <a:p>
            <a:pPr marL="0" indent="0">
              <a:buNone/>
            </a:pPr>
            <a:r>
              <a:rPr lang="fr-CH" sz="2800" dirty="0">
                <a:solidFill>
                  <a:srgbClr val="0070C0"/>
                </a:solidFill>
              </a:rPr>
              <a:t>The IPC </a:t>
            </a:r>
            <a:r>
              <a:rPr lang="fr-CH" sz="2800" dirty="0" err="1">
                <a:solidFill>
                  <a:srgbClr val="0070C0"/>
                </a:solidFill>
              </a:rPr>
              <a:t>website</a:t>
            </a:r>
            <a:endParaRPr lang="es-BO" sz="2800" dirty="0">
              <a:solidFill>
                <a:srgbClr val="0070C0"/>
              </a:solidFill>
            </a:endParaRPr>
          </a:p>
        </p:txBody>
      </p:sp>
      <p:sp>
        <p:nvSpPr>
          <p:cNvPr id="6" name="Content Placeholder 4"/>
          <p:cNvSpPr txBox="1">
            <a:spLocks/>
          </p:cNvSpPr>
          <p:nvPr/>
        </p:nvSpPr>
        <p:spPr>
          <a:xfrm>
            <a:off x="1864659" y="4533900"/>
            <a:ext cx="1981200"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smtClean="0">
                <a:solidFill>
                  <a:srgbClr val="0070C0"/>
                </a:solidFill>
              </a:rPr>
              <a:t>Spain</a:t>
            </a:r>
            <a:endParaRPr lang="es-BO" sz="2800" dirty="0">
              <a:solidFill>
                <a:srgbClr val="0070C0"/>
              </a:solidFill>
            </a:endParaRPr>
          </a:p>
        </p:txBody>
      </p:sp>
      <p:sp>
        <p:nvSpPr>
          <p:cNvPr id="7" name="Content Placeholder 4"/>
          <p:cNvSpPr txBox="1">
            <a:spLocks/>
          </p:cNvSpPr>
          <p:nvPr/>
        </p:nvSpPr>
        <p:spPr>
          <a:xfrm>
            <a:off x="1828800" y="2691464"/>
            <a:ext cx="6248400" cy="737536"/>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2800" dirty="0">
                <a:solidFill>
                  <a:srgbClr val="0070C0"/>
                </a:solidFill>
              </a:rPr>
              <a:t>PATENTSCOPE CLIR</a:t>
            </a:r>
            <a:endParaRPr lang="es-BO" sz="2800" dirty="0">
              <a:solidFill>
                <a:srgbClr val="0070C0"/>
              </a:solidFill>
            </a:endParaRPr>
          </a:p>
        </p:txBody>
      </p:sp>
      <p:sp>
        <p:nvSpPr>
          <p:cNvPr id="8" name="Content Placeholder 4"/>
          <p:cNvSpPr txBox="1">
            <a:spLocks/>
          </p:cNvSpPr>
          <p:nvPr/>
        </p:nvSpPr>
        <p:spPr>
          <a:xfrm>
            <a:off x="1839794" y="3505200"/>
            <a:ext cx="6237406" cy="685800"/>
          </a:xfrm>
          <a:prstGeom prst="rect">
            <a:avLst/>
          </a:prstGeom>
          <a:solidFill>
            <a:srgbClr val="FFFF00"/>
          </a:solid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2800" dirty="0">
                <a:solidFill>
                  <a:srgbClr val="0070C0"/>
                </a:solidFill>
              </a:rPr>
              <a:t>PATENTSCOPE Simple and Advanced </a:t>
            </a:r>
            <a:endParaRPr lang="es-BO" sz="2800" b="1" dirty="0">
              <a:solidFill>
                <a:srgbClr val="0070C0"/>
              </a:solidFill>
            </a:endParaRPr>
          </a:p>
        </p:txBody>
      </p:sp>
      <p:sp>
        <p:nvSpPr>
          <p:cNvPr id="11" name="Action Button: Custom 10">
            <a:hlinkClick r:id="" action="ppaction://noaction" highlightClick="1">
              <a:snd r:embed="rId4"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hlinkMouseOver r:id="" action="ppaction://noaction">
                  <a:snd r:embed="rId5" name="applause.wav"/>
                </a:hlinkMouseOver>
              </a:rPr>
              <a:t>A</a:t>
            </a:r>
            <a:endParaRPr lang="es-BO" sz="3600" b="1" dirty="0"/>
          </a:p>
        </p:txBody>
      </p:sp>
      <p:sp>
        <p:nvSpPr>
          <p:cNvPr id="12" name="Action Button: Custom 11">
            <a:hlinkClick r:id="" action="ppaction://noaction" highlightClick="1">
              <a:snd r:embed="rId5" name="applause.wav"/>
            </a:hlinkClick>
          </p:cNvPr>
          <p:cNvSpPr/>
          <p:nvPr/>
        </p:nvSpPr>
        <p:spPr>
          <a:xfrm>
            <a:off x="1003434" y="2691464"/>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a:t>B</a:t>
            </a:r>
            <a:endParaRPr lang="es-BO" sz="3600" b="1" dirty="0"/>
          </a:p>
        </p:txBody>
      </p:sp>
      <p:sp>
        <p:nvSpPr>
          <p:cNvPr id="13" name="Action Button: Custom 12">
            <a:hlinkClick r:id="" action="ppaction://noaction" highlightClick="1">
              <a:snd r:embed="rId4" name="hammer.wav"/>
            </a:hlinkClick>
          </p:cNvPr>
          <p:cNvSpPr/>
          <p:nvPr/>
        </p:nvSpPr>
        <p:spPr>
          <a:xfrm>
            <a:off x="1003434" y="3505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C</a:t>
            </a:r>
            <a:endParaRPr lang="es-BO" sz="3600" b="1" dirty="0"/>
          </a:p>
        </p:txBody>
      </p:sp>
      <p:sp>
        <p:nvSpPr>
          <p:cNvPr id="14" name="Action Button: Custom 13">
            <a:hlinkClick r:id="" action="ppaction://noaction" highlightClick="1">
              <a:snd r:embed="rId4" name="hammer.wav"/>
            </a:hlinkClick>
          </p:cNvPr>
          <p:cNvSpPr/>
          <p:nvPr/>
        </p:nvSpPr>
        <p:spPr>
          <a:xfrm>
            <a:off x="990600" y="44196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D</a:t>
            </a:r>
            <a:endParaRPr lang="es-BO" sz="3600" b="1" dirty="0"/>
          </a:p>
        </p:txBody>
      </p:sp>
      <p:pic>
        <p:nvPicPr>
          <p:cNvPr id="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19800" y="-1524000"/>
            <a:ext cx="609600" cy="609600"/>
          </a:xfrm>
          <a:prstGeom prst="rect">
            <a:avLst/>
          </a:prstGeom>
        </p:spPr>
      </p:pic>
      <p:pic>
        <p:nvPicPr>
          <p:cNvPr id="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14800" y="-2133600"/>
            <a:ext cx="609600" cy="609600"/>
          </a:xfrm>
          <a:prstGeom prst="rect">
            <a:avLst/>
          </a:prstGeom>
        </p:spPr>
      </p:pic>
      <p:sp>
        <p:nvSpPr>
          <p:cNvPr id="15" name="Content Placeholder 4"/>
          <p:cNvSpPr txBox="1">
            <a:spLocks/>
          </p:cNvSpPr>
          <p:nvPr/>
        </p:nvSpPr>
        <p:spPr>
          <a:xfrm>
            <a:off x="1839794" y="4476750"/>
            <a:ext cx="6237406" cy="685800"/>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2800" dirty="0">
                <a:solidFill>
                  <a:srgbClr val="0070C0"/>
                </a:solidFill>
              </a:rPr>
              <a:t>PATENTSCOPE Field </a:t>
            </a:r>
            <a:r>
              <a:rPr lang="fr-CH" sz="2800" dirty="0" err="1">
                <a:solidFill>
                  <a:srgbClr val="0070C0"/>
                </a:solidFill>
              </a:rPr>
              <a:t>Combination</a:t>
            </a:r>
            <a:endParaRPr lang="es-BO" sz="2800" dirty="0">
              <a:solidFill>
                <a:srgbClr val="0070C0"/>
              </a:solidFill>
            </a:endParaRPr>
          </a:p>
        </p:txBody>
      </p:sp>
    </p:spTree>
    <p:extLst>
      <p:ext uri="{BB962C8B-B14F-4D97-AF65-F5344CB8AC3E}">
        <p14:creationId xmlns:p14="http://schemas.microsoft.com/office/powerpoint/2010/main" val="287285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2"/>
                                        </p:tgtEl>
                                      </p:cBhvr>
                                    </p:cmd>
                                  </p:childTnLst>
                                </p:cTn>
                              </p:par>
                            </p:childTnLst>
                          </p:cTn>
                        </p:par>
                        <p:par>
                          <p:cTn id="7" fill="hold">
                            <p:stCondLst>
                              <p:cond delay="4744"/>
                            </p:stCondLst>
                            <p:childTnLst>
                              <p:par>
                                <p:cTn id="8" presetID="1" presetClass="mediacall" presetSubtype="0" fill="hold" nodeType="afterEffect">
                                  <p:stCondLst>
                                    <p:cond delay="0"/>
                                  </p:stCondLst>
                                  <p:childTnLst>
                                    <p:cmd type="call" cmd="playFrom(0.0)">
                                      <p:cBhvr>
                                        <p:cTn id="9" dur="47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rgbClr val="0070C0"/>
                </a:solidFill>
              </a:rPr>
              <a:t>Q:3 </a:t>
            </a:r>
            <a:r>
              <a:rPr lang="fr-CH" sz="2800" dirty="0" err="1">
                <a:solidFill>
                  <a:srgbClr val="0070C0"/>
                </a:solidFill>
              </a:rPr>
              <a:t>W</a:t>
            </a:r>
            <a:r>
              <a:rPr lang="fr-CH" sz="2800" dirty="0" err="1" smtClean="0">
                <a:solidFill>
                  <a:srgbClr val="0070C0"/>
                </a:solidFill>
              </a:rPr>
              <a:t>hy</a:t>
            </a:r>
            <a:r>
              <a:rPr lang="fr-CH" sz="2800" dirty="0" smtClean="0">
                <a:solidFill>
                  <a:srgbClr val="0070C0"/>
                </a:solidFill>
              </a:rPr>
              <a:t> </a:t>
            </a:r>
            <a:r>
              <a:rPr lang="fr-CH" sz="2800" dirty="0" err="1" smtClean="0">
                <a:solidFill>
                  <a:srgbClr val="0070C0"/>
                </a:solidFill>
              </a:rPr>
              <a:t>is</a:t>
            </a:r>
            <a:r>
              <a:rPr lang="fr-CH" sz="2800" dirty="0" smtClean="0">
                <a:solidFill>
                  <a:srgbClr val="0070C0"/>
                </a:solidFill>
              </a:rPr>
              <a:t> the IPC </a:t>
            </a:r>
            <a:r>
              <a:rPr lang="fr-CH" sz="2800" dirty="0" err="1" smtClean="0">
                <a:solidFill>
                  <a:srgbClr val="0070C0"/>
                </a:solidFill>
              </a:rPr>
              <a:t>so</a:t>
            </a:r>
            <a:r>
              <a:rPr lang="fr-CH" sz="2800" dirty="0" smtClean="0">
                <a:solidFill>
                  <a:srgbClr val="0070C0"/>
                </a:solidFill>
              </a:rPr>
              <a:t> </a:t>
            </a:r>
            <a:r>
              <a:rPr lang="fr-CH" sz="2800" dirty="0" err="1" smtClean="0">
                <a:solidFill>
                  <a:srgbClr val="0070C0"/>
                </a:solidFill>
              </a:rPr>
              <a:t>useful</a:t>
            </a:r>
            <a:r>
              <a:rPr lang="fr-CH" sz="2800" dirty="0" smtClean="0">
                <a:solidFill>
                  <a:srgbClr val="0070C0"/>
                </a:solidFill>
              </a:rPr>
              <a:t> in patent </a:t>
            </a:r>
            <a:r>
              <a:rPr lang="fr-CH" sz="2800" dirty="0" err="1" smtClean="0">
                <a:solidFill>
                  <a:srgbClr val="0070C0"/>
                </a:solidFill>
              </a:rPr>
              <a:t>searches</a:t>
            </a:r>
            <a:r>
              <a:rPr lang="fr-CH" sz="2800" dirty="0" smtClean="0">
                <a:solidFill>
                  <a:srgbClr val="0070C0"/>
                </a:solidFill>
              </a:rPr>
              <a:t>?</a:t>
            </a:r>
            <a:endParaRPr lang="es-BO" sz="2800" dirty="0">
              <a:solidFill>
                <a:srgbClr val="0070C0"/>
              </a:solidFill>
            </a:endParaRPr>
          </a:p>
        </p:txBody>
      </p:sp>
      <p:sp>
        <p:nvSpPr>
          <p:cNvPr id="5" name="Content Placeholder 4"/>
          <p:cNvSpPr>
            <a:spLocks noGrp="1"/>
          </p:cNvSpPr>
          <p:nvPr>
            <p:ph idx="1"/>
          </p:nvPr>
        </p:nvSpPr>
        <p:spPr>
          <a:xfrm>
            <a:off x="1828799" y="1992099"/>
            <a:ext cx="5486399" cy="505657"/>
          </a:xfrm>
        </p:spPr>
        <p:txBody>
          <a:bodyPr>
            <a:normAutofit lnSpcReduction="10000"/>
          </a:bodyPr>
          <a:lstStyle/>
          <a:p>
            <a:pPr marL="0" indent="0">
              <a:buNone/>
            </a:pPr>
            <a:r>
              <a:rPr lang="es-BO" sz="2800" dirty="0" err="1" smtClean="0">
                <a:solidFill>
                  <a:srgbClr val="0070C0"/>
                </a:solidFill>
              </a:rPr>
              <a:t>Not</a:t>
            </a:r>
            <a:r>
              <a:rPr lang="es-BO" sz="2800" dirty="0" smtClean="0">
                <a:solidFill>
                  <a:srgbClr val="0070C0"/>
                </a:solidFill>
              </a:rPr>
              <a:t> </a:t>
            </a:r>
            <a:r>
              <a:rPr lang="es-BO" sz="2800" dirty="0" err="1" smtClean="0">
                <a:solidFill>
                  <a:srgbClr val="0070C0"/>
                </a:solidFill>
              </a:rPr>
              <a:t>standarized</a:t>
            </a:r>
            <a:endParaRPr lang="es-BO" sz="2800" dirty="0">
              <a:solidFill>
                <a:srgbClr val="0070C0"/>
              </a:solidFill>
            </a:endParaRPr>
          </a:p>
        </p:txBody>
      </p:sp>
      <p:sp>
        <p:nvSpPr>
          <p:cNvPr id="6" name="Content Placeholder 4"/>
          <p:cNvSpPr txBox="1">
            <a:spLocks/>
          </p:cNvSpPr>
          <p:nvPr/>
        </p:nvSpPr>
        <p:spPr>
          <a:xfrm>
            <a:off x="1864658" y="3714750"/>
            <a:ext cx="5450541"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
        <p:nvSpPr>
          <p:cNvPr id="7" name="Content Placeholder 4"/>
          <p:cNvSpPr txBox="1">
            <a:spLocks/>
          </p:cNvSpPr>
          <p:nvPr/>
        </p:nvSpPr>
        <p:spPr>
          <a:xfrm>
            <a:off x="1828800" y="2909236"/>
            <a:ext cx="4572000" cy="5197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
        <p:nvSpPr>
          <p:cNvPr id="8" name="Content Placeholder 4"/>
          <p:cNvSpPr txBox="1">
            <a:spLocks/>
          </p:cNvSpPr>
          <p:nvPr/>
        </p:nvSpPr>
        <p:spPr>
          <a:xfrm>
            <a:off x="1828799" y="4629150"/>
            <a:ext cx="5486399"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
        <p:nvSpPr>
          <p:cNvPr id="11" name="Action Button: Custom 10">
            <a:hlinkClick r:id="" action="ppaction://noaction" highlightClick="1">
              <a:snd r:embed="rId2"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2" name="Action Button: Custom 11">
            <a:hlinkClick r:id="" action="ppaction://noaction" highlightClick="1">
              <a:snd r:embed="rId2" name="hammer.wav"/>
            </a:hlinkClick>
          </p:cNvPr>
          <p:cNvSpPr/>
          <p:nvPr/>
        </p:nvSpPr>
        <p:spPr>
          <a:xfrm>
            <a:off x="1003434" y="2691464"/>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a:t>B</a:t>
            </a:r>
            <a:endParaRPr lang="es-BO" sz="3600" b="1" dirty="0"/>
          </a:p>
        </p:txBody>
      </p:sp>
      <p:sp>
        <p:nvSpPr>
          <p:cNvPr id="3" name="TextBox 2"/>
          <p:cNvSpPr txBox="1"/>
          <p:nvPr/>
        </p:nvSpPr>
        <p:spPr>
          <a:xfrm>
            <a:off x="1898130" y="2909236"/>
            <a:ext cx="5264670" cy="523220"/>
          </a:xfrm>
          <a:prstGeom prst="rect">
            <a:avLst/>
          </a:prstGeom>
          <a:noFill/>
        </p:spPr>
        <p:txBody>
          <a:bodyPr wrap="square" rtlCol="0">
            <a:spAutoFit/>
          </a:bodyPr>
          <a:lstStyle/>
          <a:p>
            <a:pPr marL="0" indent="0">
              <a:buNone/>
            </a:pPr>
            <a:r>
              <a:rPr lang="fr-CH" sz="2800" dirty="0" err="1">
                <a:solidFill>
                  <a:srgbClr val="0070C0"/>
                </a:solidFill>
              </a:rPr>
              <a:t>Language-independent</a:t>
            </a:r>
            <a:endParaRPr lang="es-BO" sz="2800" dirty="0">
              <a:solidFill>
                <a:srgbClr val="0070C0"/>
              </a:solidFill>
            </a:endParaRPr>
          </a:p>
        </p:txBody>
      </p:sp>
    </p:spTree>
    <p:extLst>
      <p:ext uri="{BB962C8B-B14F-4D97-AF65-F5344CB8AC3E}">
        <p14:creationId xmlns:p14="http://schemas.microsoft.com/office/powerpoint/2010/main" val="27770851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rgbClr val="0070C0"/>
                </a:solidFill>
              </a:rPr>
              <a:t>Q:3: </a:t>
            </a:r>
            <a:r>
              <a:rPr lang="fr-CH" sz="2800" dirty="0" err="1">
                <a:solidFill>
                  <a:srgbClr val="0070C0"/>
                </a:solidFill>
              </a:rPr>
              <a:t>Why</a:t>
            </a:r>
            <a:r>
              <a:rPr lang="fr-CH" sz="2800" dirty="0">
                <a:solidFill>
                  <a:srgbClr val="0070C0"/>
                </a:solidFill>
              </a:rPr>
              <a:t> </a:t>
            </a:r>
            <a:r>
              <a:rPr lang="fr-CH" sz="2800" dirty="0" err="1">
                <a:solidFill>
                  <a:srgbClr val="0070C0"/>
                </a:solidFill>
              </a:rPr>
              <a:t>is</a:t>
            </a:r>
            <a:r>
              <a:rPr lang="fr-CH" sz="2800" dirty="0">
                <a:solidFill>
                  <a:srgbClr val="0070C0"/>
                </a:solidFill>
              </a:rPr>
              <a:t> the IPC </a:t>
            </a:r>
            <a:r>
              <a:rPr lang="fr-CH" sz="2800" dirty="0" err="1">
                <a:solidFill>
                  <a:srgbClr val="0070C0"/>
                </a:solidFill>
              </a:rPr>
              <a:t>so</a:t>
            </a:r>
            <a:r>
              <a:rPr lang="fr-CH" sz="2800" dirty="0">
                <a:solidFill>
                  <a:srgbClr val="0070C0"/>
                </a:solidFill>
              </a:rPr>
              <a:t> </a:t>
            </a:r>
            <a:r>
              <a:rPr lang="fr-CH" sz="2800" dirty="0" err="1">
                <a:solidFill>
                  <a:srgbClr val="0070C0"/>
                </a:solidFill>
              </a:rPr>
              <a:t>useful</a:t>
            </a:r>
            <a:r>
              <a:rPr lang="fr-CH" sz="2800" dirty="0">
                <a:solidFill>
                  <a:srgbClr val="0070C0"/>
                </a:solidFill>
              </a:rPr>
              <a:t> in patent </a:t>
            </a:r>
            <a:r>
              <a:rPr lang="fr-CH" sz="2800" dirty="0" err="1">
                <a:solidFill>
                  <a:srgbClr val="0070C0"/>
                </a:solidFill>
              </a:rPr>
              <a:t>searches</a:t>
            </a:r>
            <a:r>
              <a:rPr lang="fr-CH" sz="2800" dirty="0">
                <a:solidFill>
                  <a:srgbClr val="0070C0"/>
                </a:solidFill>
              </a:rPr>
              <a:t>?</a:t>
            </a:r>
            <a:endParaRPr lang="es-BO" sz="2800" dirty="0">
              <a:solidFill>
                <a:srgbClr val="0070C0"/>
              </a:solidFill>
            </a:endParaRPr>
          </a:p>
        </p:txBody>
      </p:sp>
      <p:sp>
        <p:nvSpPr>
          <p:cNvPr id="5" name="Content Placeholder 4"/>
          <p:cNvSpPr>
            <a:spLocks noGrp="1"/>
          </p:cNvSpPr>
          <p:nvPr>
            <p:ph idx="1"/>
          </p:nvPr>
        </p:nvSpPr>
        <p:spPr>
          <a:xfrm>
            <a:off x="1828800" y="1767439"/>
            <a:ext cx="5943600" cy="730317"/>
          </a:xfrm>
        </p:spPr>
        <p:txBody>
          <a:bodyPr>
            <a:normAutofit/>
          </a:bodyPr>
          <a:lstStyle/>
          <a:p>
            <a:pPr marL="0" indent="0">
              <a:buNone/>
            </a:pPr>
            <a:r>
              <a:rPr lang="es-BO" sz="2800" dirty="0" err="1" smtClean="0">
                <a:solidFill>
                  <a:srgbClr val="0070C0"/>
                </a:solidFill>
              </a:rPr>
              <a:t>Not</a:t>
            </a:r>
            <a:r>
              <a:rPr lang="es-BO" sz="2800" dirty="0" smtClean="0">
                <a:solidFill>
                  <a:srgbClr val="0070C0"/>
                </a:solidFill>
              </a:rPr>
              <a:t> </a:t>
            </a:r>
            <a:r>
              <a:rPr lang="es-BO" sz="2800" dirty="0" err="1">
                <a:solidFill>
                  <a:srgbClr val="0070C0"/>
                </a:solidFill>
              </a:rPr>
              <a:t>standarized</a:t>
            </a:r>
            <a:endParaRPr lang="es-BO" sz="2800" dirty="0">
              <a:solidFill>
                <a:srgbClr val="0070C0"/>
              </a:solidFill>
            </a:endParaRPr>
          </a:p>
          <a:p>
            <a:pPr marL="0" indent="0">
              <a:buNone/>
            </a:pPr>
            <a:endParaRPr lang="es-BO" sz="2800" dirty="0">
              <a:solidFill>
                <a:srgbClr val="0070C0"/>
              </a:solidFill>
            </a:endParaRPr>
          </a:p>
          <a:p>
            <a:pPr marL="0" indent="0">
              <a:buNone/>
            </a:pPr>
            <a:endParaRPr lang="es-BO" sz="2800" dirty="0">
              <a:solidFill>
                <a:srgbClr val="0070C0"/>
              </a:solidFill>
            </a:endParaRPr>
          </a:p>
        </p:txBody>
      </p:sp>
      <p:sp>
        <p:nvSpPr>
          <p:cNvPr id="8" name="Content Placeholder 4"/>
          <p:cNvSpPr txBox="1">
            <a:spLocks/>
          </p:cNvSpPr>
          <p:nvPr/>
        </p:nvSpPr>
        <p:spPr>
          <a:xfrm>
            <a:off x="1829367" y="2748013"/>
            <a:ext cx="6389806" cy="685800"/>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2800" dirty="0" err="1" smtClean="0">
                <a:solidFill>
                  <a:srgbClr val="0070C0"/>
                </a:solidFill>
              </a:rPr>
              <a:t>Language-independent</a:t>
            </a:r>
            <a:endParaRPr lang="es-BO" sz="2800" dirty="0">
              <a:solidFill>
                <a:srgbClr val="0070C0"/>
              </a:solidFill>
            </a:endParaRPr>
          </a:p>
        </p:txBody>
      </p:sp>
      <p:sp>
        <p:nvSpPr>
          <p:cNvPr id="11" name="Action Button: Custom 10">
            <a:hlinkClick r:id="" action="ppaction://noaction" highlightClick="1">
              <a:snd r:embed="rId4"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3" name="Action Button: Custom 12">
            <a:hlinkClick r:id="" action="ppaction://noaction" highlightClick="1">
              <a:snd r:embed="rId4" name="hammer.wav"/>
            </a:hlinkClick>
          </p:cNvPr>
          <p:cNvSpPr/>
          <p:nvPr/>
        </p:nvSpPr>
        <p:spPr>
          <a:xfrm>
            <a:off x="1003434" y="2743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C</a:t>
            </a:r>
            <a:endParaRPr lang="es-BO" sz="3600" b="1" dirty="0"/>
          </a:p>
        </p:txBody>
      </p:sp>
      <p:pic>
        <p:nvPicPr>
          <p:cNvPr id="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19800" y="-1524000"/>
            <a:ext cx="609600" cy="609600"/>
          </a:xfrm>
          <a:prstGeom prst="rect">
            <a:avLst/>
          </a:prstGeom>
        </p:spPr>
      </p:pic>
      <p:pic>
        <p:nvPicPr>
          <p:cNvPr id="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14800" y="-2133600"/>
            <a:ext cx="609600" cy="609600"/>
          </a:xfrm>
          <a:prstGeom prst="rect">
            <a:avLst/>
          </a:prstGeom>
        </p:spPr>
      </p:pic>
      <p:sp>
        <p:nvSpPr>
          <p:cNvPr id="15" name="Content Placeholder 4"/>
          <p:cNvSpPr txBox="1">
            <a:spLocks/>
          </p:cNvSpPr>
          <p:nvPr/>
        </p:nvSpPr>
        <p:spPr>
          <a:xfrm>
            <a:off x="1765434" y="5162550"/>
            <a:ext cx="6405046" cy="6858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Tree>
    <p:extLst>
      <p:ext uri="{BB962C8B-B14F-4D97-AF65-F5344CB8AC3E}">
        <p14:creationId xmlns:p14="http://schemas.microsoft.com/office/powerpoint/2010/main" val="106874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2"/>
                                        </p:tgtEl>
                                      </p:cBhvr>
                                    </p:cmd>
                                  </p:childTnLst>
                                </p:cTn>
                              </p:par>
                            </p:childTnLst>
                          </p:cTn>
                        </p:par>
                        <p:par>
                          <p:cTn id="7" fill="hold">
                            <p:stCondLst>
                              <p:cond delay="4744"/>
                            </p:stCondLst>
                            <p:childTnLst>
                              <p:par>
                                <p:cTn id="8" presetID="1" presetClass="mediacall" presetSubtype="0" fill="hold" nodeType="afterEffect">
                                  <p:stCondLst>
                                    <p:cond delay="0"/>
                                  </p:stCondLst>
                                  <p:childTnLst>
                                    <p:cmd type="call" cmd="playFrom(0.0)">
                                      <p:cBhvr>
                                        <p:cTn id="9" dur="47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sz="half" idx="1"/>
          </p:nvPr>
        </p:nvSpPr>
        <p:spPr/>
        <p:txBody>
          <a:bodyPr/>
          <a:lstStyle/>
          <a:p>
            <a:pPr eaLnBrk="1" hangingPunct="1">
              <a:buFontTx/>
              <a:buNone/>
            </a:pPr>
            <a:endParaRPr lang="fr-CH" sz="4400" b="1" smtClean="0"/>
          </a:p>
          <a:p>
            <a:pPr eaLnBrk="1" hangingPunct="1">
              <a:buFontTx/>
              <a:buNone/>
            </a:pPr>
            <a:r>
              <a:rPr lang="fr-CH" sz="4400" b="1" smtClean="0"/>
              <a:t>	</a:t>
            </a:r>
            <a:endParaRPr lang="en-US" sz="4400" b="1" smtClean="0"/>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701334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Next</a:t>
            </a:r>
            <a:r>
              <a:rPr lang="fr-CH" dirty="0" smtClean="0"/>
              <a:t> </a:t>
            </a:r>
            <a:r>
              <a:rPr lang="fr-CH" dirty="0" err="1" smtClean="0"/>
              <a:t>webinar</a:t>
            </a:r>
            <a:endParaRPr lang="en-US" dirty="0"/>
          </a:p>
        </p:txBody>
      </p:sp>
      <p:sp>
        <p:nvSpPr>
          <p:cNvPr id="3" name="Content Placeholder 2"/>
          <p:cNvSpPr>
            <a:spLocks noGrp="1"/>
          </p:cNvSpPr>
          <p:nvPr>
            <p:ph idx="1"/>
          </p:nvPr>
        </p:nvSpPr>
        <p:spPr/>
        <p:txBody>
          <a:bodyPr/>
          <a:lstStyle/>
          <a:p>
            <a:r>
              <a:rPr lang="fr-CH" dirty="0" smtClean="0"/>
              <a:t>Chemical structure </a:t>
            </a:r>
            <a:r>
              <a:rPr lang="fr-CH" dirty="0" err="1" smtClean="0"/>
              <a:t>search</a:t>
            </a:r>
            <a:endParaRPr lang="fr-CH" dirty="0" smtClean="0"/>
          </a:p>
          <a:p>
            <a:endParaRPr lang="fr-CH" dirty="0"/>
          </a:p>
          <a:p>
            <a:pPr lvl="1"/>
            <a:r>
              <a:rPr lang="fr-CH" dirty="0" err="1" smtClean="0"/>
              <a:t>September</a:t>
            </a:r>
            <a:r>
              <a:rPr lang="fr-CH" dirty="0" smtClean="0"/>
              <a:t> 27 at 5:30 pm </a:t>
            </a:r>
          </a:p>
          <a:p>
            <a:pPr marL="457200" lvl="1" indent="0">
              <a:buNone/>
            </a:pPr>
            <a:r>
              <a:rPr lang="en-US" dirty="0">
                <a:hlinkClick r:id="rId2"/>
              </a:rPr>
              <a:t>https://attendee.gotowebinar.com/rt/6570654375885586692</a:t>
            </a:r>
            <a:endParaRPr lang="en-US" dirty="0"/>
          </a:p>
          <a:p>
            <a:pPr lvl="1"/>
            <a:endParaRPr lang="fr-CH" dirty="0" smtClean="0"/>
          </a:p>
          <a:p>
            <a:pPr lvl="1"/>
            <a:r>
              <a:rPr lang="fr-CH" dirty="0" err="1" smtClean="0"/>
              <a:t>September</a:t>
            </a:r>
            <a:r>
              <a:rPr lang="fr-CH" dirty="0" smtClean="0"/>
              <a:t> 29 at 8:30 </a:t>
            </a:r>
            <a:r>
              <a:rPr lang="fr-CH" dirty="0" err="1" smtClean="0"/>
              <a:t>am</a:t>
            </a:r>
            <a:endParaRPr lang="fr-CH" dirty="0" smtClean="0"/>
          </a:p>
          <a:p>
            <a:pPr marL="457200" lvl="1" indent="0">
              <a:buNone/>
            </a:pPr>
            <a:r>
              <a:rPr lang="en-US" dirty="0">
                <a:hlinkClick r:id="rId2"/>
              </a:rPr>
              <a:t>https://attendee.gotowebinar.com/rt/6570654375885586692</a:t>
            </a:r>
            <a:endParaRPr lang="fr-CH" dirty="0" smtClean="0"/>
          </a:p>
          <a:p>
            <a:pPr marL="457200" lvl="1" indent="0">
              <a:buNone/>
            </a:pPr>
            <a:endParaRPr lang="en-US" dirty="0"/>
          </a:p>
        </p:txBody>
      </p:sp>
    </p:spTree>
    <p:extLst>
      <p:ext uri="{BB962C8B-B14F-4D97-AF65-F5344CB8AC3E}">
        <p14:creationId xmlns:p14="http://schemas.microsoft.com/office/powerpoint/2010/main" val="3451510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ct 3"/>
          <p:cNvGraphicFramePr>
            <a:graphicFrameLocks noGrp="1" noChangeAspect="1"/>
          </p:cNvGraphicFramePr>
          <p:nvPr>
            <p:ph sz="half" idx="4294967295"/>
          </p:nvPr>
        </p:nvGraphicFramePr>
        <p:xfrm>
          <a:off x="0" y="0"/>
          <a:ext cx="4832350" cy="2886075"/>
        </p:xfrm>
        <a:graphic>
          <a:graphicData uri="http://schemas.openxmlformats.org/presentationml/2006/ole">
            <mc:AlternateContent xmlns:mc="http://schemas.openxmlformats.org/markup-compatibility/2006">
              <mc:Choice xmlns:v="urn:schemas-microsoft-com:vml" Requires="v">
                <p:oleObj spid="_x0000_s1026" r:id="rId4" imgW="5676190" imgH="3390476" progId="">
                  <p:embed/>
                </p:oleObj>
              </mc:Choice>
              <mc:Fallback>
                <p:oleObj r:id="rId4" imgW="5676190" imgH="339047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83235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4275" name="Rectangle 3"/>
          <p:cNvSpPr>
            <a:spLocks noChangeArrowheads="1"/>
          </p:cNvSpPr>
          <p:nvPr/>
        </p:nvSpPr>
        <p:spPr bwMode="auto">
          <a:xfrm>
            <a:off x="3348038" y="476250"/>
            <a:ext cx="6408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4000" b="1">
                <a:solidFill>
                  <a:srgbClr val="0033CC"/>
                </a:solidFill>
              </a:rPr>
              <a:t>patentscope@wipo.int</a:t>
            </a:r>
          </a:p>
        </p:txBody>
      </p:sp>
      <p:graphicFrame>
        <p:nvGraphicFramePr>
          <p:cNvPr id="54276" name="Object 4"/>
          <p:cNvGraphicFramePr>
            <a:graphicFrameLocks noChangeAspect="1"/>
          </p:cNvGraphicFramePr>
          <p:nvPr/>
        </p:nvGraphicFramePr>
        <p:xfrm>
          <a:off x="611188" y="3141663"/>
          <a:ext cx="7629525" cy="2809875"/>
        </p:xfrm>
        <a:graphic>
          <a:graphicData uri="http://schemas.openxmlformats.org/presentationml/2006/ole">
            <mc:AlternateContent xmlns:mc="http://schemas.openxmlformats.org/markup-compatibility/2006">
              <mc:Choice xmlns:v="urn:schemas-microsoft-com:vml" Requires="v">
                <p:oleObj spid="_x0000_s1027" r:id="rId6" imgW="10171429" imgH="3746032" progId="">
                  <p:embed/>
                </p:oleObj>
              </mc:Choice>
              <mc:Fallback>
                <p:oleObj r:id="rId6" imgW="10171429" imgH="3746032"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3141663"/>
                        <a:ext cx="76295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57891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fr-CH" smtClean="0"/>
              <a:t>Tree type hierarchical structure</a:t>
            </a:r>
            <a:endParaRPr lang="en-US" smtClean="0"/>
          </a:p>
        </p:txBody>
      </p:sp>
      <p:sp>
        <p:nvSpPr>
          <p:cNvPr id="15363" name="Line 2"/>
          <p:cNvSpPr>
            <a:spLocks noChangeShapeType="1"/>
          </p:cNvSpPr>
          <p:nvPr/>
        </p:nvSpPr>
        <p:spPr bwMode="auto">
          <a:xfrm>
            <a:off x="5273675" y="2944813"/>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64" name="Line 3"/>
          <p:cNvSpPr>
            <a:spLocks noChangeShapeType="1"/>
          </p:cNvSpPr>
          <p:nvPr/>
        </p:nvSpPr>
        <p:spPr bwMode="auto">
          <a:xfrm>
            <a:off x="3986213" y="31178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65" name="Line 4"/>
          <p:cNvSpPr>
            <a:spLocks noChangeShapeType="1"/>
          </p:cNvSpPr>
          <p:nvPr/>
        </p:nvSpPr>
        <p:spPr bwMode="auto">
          <a:xfrm>
            <a:off x="5273675" y="311785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66" name="Line 5"/>
          <p:cNvSpPr>
            <a:spLocks noChangeShapeType="1"/>
          </p:cNvSpPr>
          <p:nvPr/>
        </p:nvSpPr>
        <p:spPr bwMode="auto">
          <a:xfrm>
            <a:off x="6559550" y="3117850"/>
            <a:ext cx="1588"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67" name="Line 6"/>
          <p:cNvSpPr>
            <a:spLocks noChangeShapeType="1"/>
          </p:cNvSpPr>
          <p:nvPr/>
        </p:nvSpPr>
        <p:spPr bwMode="auto">
          <a:xfrm>
            <a:off x="3986213" y="3117850"/>
            <a:ext cx="1287462"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68" name="Line 7"/>
          <p:cNvSpPr>
            <a:spLocks noChangeShapeType="1"/>
          </p:cNvSpPr>
          <p:nvPr/>
        </p:nvSpPr>
        <p:spPr bwMode="auto">
          <a:xfrm>
            <a:off x="5273675" y="3117850"/>
            <a:ext cx="1285875"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69" name="Rectangle 8"/>
          <p:cNvSpPr>
            <a:spLocks noChangeArrowheads="1"/>
          </p:cNvSpPr>
          <p:nvPr/>
        </p:nvSpPr>
        <p:spPr bwMode="auto">
          <a:xfrm>
            <a:off x="3429000"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70" name="Rectangle 9"/>
          <p:cNvSpPr>
            <a:spLocks noChangeArrowheads="1"/>
          </p:cNvSpPr>
          <p:nvPr/>
        </p:nvSpPr>
        <p:spPr bwMode="auto">
          <a:xfrm>
            <a:off x="36258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71" name="Rectangle 10"/>
          <p:cNvSpPr>
            <a:spLocks noChangeArrowheads="1"/>
          </p:cNvSpPr>
          <p:nvPr/>
        </p:nvSpPr>
        <p:spPr bwMode="auto">
          <a:xfrm>
            <a:off x="3429000"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72" name="Line 11"/>
          <p:cNvSpPr>
            <a:spLocks noChangeShapeType="1"/>
          </p:cNvSpPr>
          <p:nvPr/>
        </p:nvSpPr>
        <p:spPr bwMode="auto">
          <a:xfrm>
            <a:off x="5273675" y="3922713"/>
            <a:ext cx="0" cy="1746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73" name="Line 12"/>
          <p:cNvSpPr>
            <a:spLocks noChangeShapeType="1"/>
          </p:cNvSpPr>
          <p:nvPr/>
        </p:nvSpPr>
        <p:spPr bwMode="auto">
          <a:xfrm>
            <a:off x="3986213" y="40973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74" name="Line 13"/>
          <p:cNvSpPr>
            <a:spLocks noChangeShapeType="1"/>
          </p:cNvSpPr>
          <p:nvPr/>
        </p:nvSpPr>
        <p:spPr bwMode="auto">
          <a:xfrm>
            <a:off x="5273675" y="40973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75" name="Line 14"/>
          <p:cNvSpPr>
            <a:spLocks noChangeShapeType="1"/>
          </p:cNvSpPr>
          <p:nvPr/>
        </p:nvSpPr>
        <p:spPr bwMode="auto">
          <a:xfrm>
            <a:off x="6559550" y="40973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76" name="Rectangle 17"/>
          <p:cNvSpPr>
            <a:spLocks noChangeArrowheads="1"/>
          </p:cNvSpPr>
          <p:nvPr/>
        </p:nvSpPr>
        <p:spPr bwMode="auto">
          <a:xfrm>
            <a:off x="3429000"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77" name="Rectangle 18"/>
          <p:cNvSpPr>
            <a:spLocks noChangeArrowheads="1"/>
          </p:cNvSpPr>
          <p:nvPr/>
        </p:nvSpPr>
        <p:spPr bwMode="auto">
          <a:xfrm>
            <a:off x="3492500" y="4330700"/>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78" name="Rectangle 19"/>
          <p:cNvSpPr>
            <a:spLocks noChangeArrowheads="1"/>
          </p:cNvSpPr>
          <p:nvPr/>
        </p:nvSpPr>
        <p:spPr bwMode="auto">
          <a:xfrm>
            <a:off x="3429000"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79" name="Line 20"/>
          <p:cNvSpPr>
            <a:spLocks noChangeShapeType="1"/>
          </p:cNvSpPr>
          <p:nvPr/>
        </p:nvSpPr>
        <p:spPr bwMode="auto">
          <a:xfrm>
            <a:off x="5273675" y="490220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80" name="Line 21"/>
          <p:cNvSpPr>
            <a:spLocks noChangeShapeType="1"/>
          </p:cNvSpPr>
          <p:nvPr/>
        </p:nvSpPr>
        <p:spPr bwMode="auto">
          <a:xfrm>
            <a:off x="4340225"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81" name="Line 22"/>
          <p:cNvSpPr>
            <a:spLocks noChangeShapeType="1"/>
          </p:cNvSpPr>
          <p:nvPr/>
        </p:nvSpPr>
        <p:spPr bwMode="auto">
          <a:xfrm>
            <a:off x="5273675"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82" name="Line 23"/>
          <p:cNvSpPr>
            <a:spLocks noChangeShapeType="1"/>
          </p:cNvSpPr>
          <p:nvPr/>
        </p:nvSpPr>
        <p:spPr bwMode="auto">
          <a:xfrm>
            <a:off x="6205538"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83" name="Rectangle 26"/>
          <p:cNvSpPr>
            <a:spLocks noChangeArrowheads="1"/>
          </p:cNvSpPr>
          <p:nvPr/>
        </p:nvSpPr>
        <p:spPr bwMode="auto">
          <a:xfrm>
            <a:off x="3959225"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84" name="Rectangle 27"/>
          <p:cNvSpPr>
            <a:spLocks noChangeArrowheads="1"/>
          </p:cNvSpPr>
          <p:nvPr/>
        </p:nvSpPr>
        <p:spPr bwMode="auto">
          <a:xfrm>
            <a:off x="39846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85" name="Rectangle 28"/>
          <p:cNvSpPr>
            <a:spLocks noChangeArrowheads="1"/>
          </p:cNvSpPr>
          <p:nvPr/>
        </p:nvSpPr>
        <p:spPr bwMode="auto">
          <a:xfrm>
            <a:off x="3959225"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86" name="Rectangle 29"/>
          <p:cNvSpPr>
            <a:spLocks noChangeArrowheads="1"/>
          </p:cNvSpPr>
          <p:nvPr/>
        </p:nvSpPr>
        <p:spPr bwMode="auto">
          <a:xfrm>
            <a:off x="4891088"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87" name="Rectangle 30"/>
          <p:cNvSpPr>
            <a:spLocks noChangeArrowheads="1"/>
          </p:cNvSpPr>
          <p:nvPr/>
        </p:nvSpPr>
        <p:spPr bwMode="auto">
          <a:xfrm>
            <a:off x="49212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88" name="Rectangle 31"/>
          <p:cNvSpPr>
            <a:spLocks noChangeArrowheads="1"/>
          </p:cNvSpPr>
          <p:nvPr/>
        </p:nvSpPr>
        <p:spPr bwMode="auto">
          <a:xfrm>
            <a:off x="4953000" y="5881688"/>
            <a:ext cx="620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70,000</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89" name="Rectangle 32"/>
          <p:cNvSpPr>
            <a:spLocks noChangeArrowheads="1"/>
          </p:cNvSpPr>
          <p:nvPr/>
        </p:nvSpPr>
        <p:spPr bwMode="auto">
          <a:xfrm>
            <a:off x="4891088"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90" name="Rectangle 33"/>
          <p:cNvSpPr>
            <a:spLocks noChangeArrowheads="1"/>
          </p:cNvSpPr>
          <p:nvPr/>
        </p:nvSpPr>
        <p:spPr bwMode="auto">
          <a:xfrm>
            <a:off x="5822950"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91" name="Rectangle 34"/>
          <p:cNvSpPr>
            <a:spLocks noChangeArrowheads="1"/>
          </p:cNvSpPr>
          <p:nvPr/>
        </p:nvSpPr>
        <p:spPr bwMode="auto">
          <a:xfrm>
            <a:off x="585787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92" name="Rectangle 35"/>
          <p:cNvSpPr>
            <a:spLocks noChangeArrowheads="1"/>
          </p:cNvSpPr>
          <p:nvPr/>
        </p:nvSpPr>
        <p:spPr bwMode="auto">
          <a:xfrm>
            <a:off x="5822950"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93" name="Rectangle 36"/>
          <p:cNvSpPr>
            <a:spLocks noChangeArrowheads="1"/>
          </p:cNvSpPr>
          <p:nvPr/>
        </p:nvSpPr>
        <p:spPr bwMode="auto">
          <a:xfrm>
            <a:off x="4716463"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94" name="Rectangle 37"/>
          <p:cNvSpPr>
            <a:spLocks noChangeArrowheads="1"/>
          </p:cNvSpPr>
          <p:nvPr/>
        </p:nvSpPr>
        <p:spPr bwMode="auto">
          <a:xfrm>
            <a:off x="47990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95" name="Rectangle 38"/>
          <p:cNvSpPr>
            <a:spLocks noChangeArrowheads="1"/>
          </p:cNvSpPr>
          <p:nvPr/>
        </p:nvSpPr>
        <p:spPr bwMode="auto">
          <a:xfrm>
            <a:off x="5113338" y="4579938"/>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6</a:t>
            </a:r>
            <a:r>
              <a:rPr lang="en-US" altLang="ja-JP" sz="1600">
                <a:solidFill>
                  <a:srgbClr val="000000"/>
                </a:solidFill>
                <a:latin typeface="Arial Unicode MS" pitchFamily="34" charset="-128"/>
                <a:ea typeface="Arial Unicode MS" pitchFamily="34" charset="-128"/>
                <a:cs typeface="Arial Unicode MS" pitchFamily="34" charset="-128"/>
              </a:rPr>
              <a:t>40</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96" name="Rectangle 39"/>
          <p:cNvSpPr>
            <a:spLocks noChangeArrowheads="1"/>
          </p:cNvSpPr>
          <p:nvPr/>
        </p:nvSpPr>
        <p:spPr bwMode="auto">
          <a:xfrm>
            <a:off x="4716463"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97" name="Rectangle 40"/>
          <p:cNvSpPr>
            <a:spLocks noChangeArrowheads="1"/>
          </p:cNvSpPr>
          <p:nvPr/>
        </p:nvSpPr>
        <p:spPr bwMode="auto">
          <a:xfrm>
            <a:off x="6003925" y="4270375"/>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98" name="Rectangle 41"/>
          <p:cNvSpPr>
            <a:spLocks noChangeArrowheads="1"/>
          </p:cNvSpPr>
          <p:nvPr/>
        </p:nvSpPr>
        <p:spPr bwMode="auto">
          <a:xfrm>
            <a:off x="60182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99" name="Rectangle 42"/>
          <p:cNvSpPr>
            <a:spLocks noChangeArrowheads="1"/>
          </p:cNvSpPr>
          <p:nvPr/>
        </p:nvSpPr>
        <p:spPr bwMode="auto">
          <a:xfrm>
            <a:off x="6003925" y="4270375"/>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00" name="Rectangle 43"/>
          <p:cNvSpPr>
            <a:spLocks noChangeArrowheads="1"/>
          </p:cNvSpPr>
          <p:nvPr/>
        </p:nvSpPr>
        <p:spPr bwMode="auto">
          <a:xfrm>
            <a:off x="4716463"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01" name="Rectangle 44"/>
          <p:cNvSpPr>
            <a:spLocks noChangeArrowheads="1"/>
          </p:cNvSpPr>
          <p:nvPr/>
        </p:nvSpPr>
        <p:spPr bwMode="auto">
          <a:xfrm>
            <a:off x="49212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02" name="Rectangle 45"/>
          <p:cNvSpPr>
            <a:spLocks noChangeArrowheads="1"/>
          </p:cNvSpPr>
          <p:nvPr/>
        </p:nvSpPr>
        <p:spPr bwMode="auto">
          <a:xfrm>
            <a:off x="5113338" y="3600450"/>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129</a:t>
            </a:r>
            <a:endParaRPr lang="ja-JP" altLang="en-US" sz="2400">
              <a:solidFill>
                <a:srgbClr val="000000"/>
              </a:solidFill>
              <a:latin typeface="Arial Unicode MS" pitchFamily="34" charset="-128"/>
              <a:ea typeface="Arial Unicode MS" pitchFamily="34" charset="-128"/>
              <a:cs typeface="Arial Unicode MS" pitchFamily="34" charset="-128"/>
            </a:endParaRPr>
          </a:p>
        </p:txBody>
      </p:sp>
      <p:sp>
        <p:nvSpPr>
          <p:cNvPr id="15403" name="Rectangle 46"/>
          <p:cNvSpPr>
            <a:spLocks noChangeArrowheads="1"/>
          </p:cNvSpPr>
          <p:nvPr/>
        </p:nvSpPr>
        <p:spPr bwMode="auto">
          <a:xfrm>
            <a:off x="4716463"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04" name="Rectangle 47"/>
          <p:cNvSpPr>
            <a:spLocks noChangeArrowheads="1"/>
          </p:cNvSpPr>
          <p:nvPr/>
        </p:nvSpPr>
        <p:spPr bwMode="auto">
          <a:xfrm>
            <a:off x="6003925" y="3290888"/>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05" name="Rectangle 48"/>
          <p:cNvSpPr>
            <a:spLocks noChangeArrowheads="1"/>
          </p:cNvSpPr>
          <p:nvPr/>
        </p:nvSpPr>
        <p:spPr bwMode="auto">
          <a:xfrm>
            <a:off x="6145213"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06" name="Rectangle 49"/>
          <p:cNvSpPr>
            <a:spLocks noChangeArrowheads="1"/>
          </p:cNvSpPr>
          <p:nvPr/>
        </p:nvSpPr>
        <p:spPr bwMode="auto">
          <a:xfrm>
            <a:off x="6003925" y="3290888"/>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07" name="Rectangle 50"/>
          <p:cNvSpPr>
            <a:spLocks noChangeArrowheads="1"/>
          </p:cNvSpPr>
          <p:nvPr/>
        </p:nvSpPr>
        <p:spPr bwMode="auto">
          <a:xfrm>
            <a:off x="4716463" y="2311400"/>
            <a:ext cx="11207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08" name="Rectangle 51"/>
          <p:cNvSpPr>
            <a:spLocks noChangeArrowheads="1"/>
          </p:cNvSpPr>
          <p:nvPr/>
        </p:nvSpPr>
        <p:spPr bwMode="auto">
          <a:xfrm>
            <a:off x="4849813" y="2371725"/>
            <a:ext cx="777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Sections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09" name="Rectangle 52"/>
          <p:cNvSpPr>
            <a:spLocks noChangeArrowheads="1"/>
          </p:cNvSpPr>
          <p:nvPr/>
        </p:nvSpPr>
        <p:spPr bwMode="auto">
          <a:xfrm>
            <a:off x="5216525" y="26209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8</a:t>
            </a:r>
            <a:endParaRPr lang="ja-JP" altLang="en-US" sz="2400">
              <a:solidFill>
                <a:srgbClr val="000000"/>
              </a:solidFill>
              <a:latin typeface="Arial Unicode MS" pitchFamily="34" charset="-128"/>
              <a:ea typeface="Arial Unicode MS" pitchFamily="34" charset="-128"/>
              <a:cs typeface="Arial Unicode MS" pitchFamily="34" charset="-128"/>
            </a:endParaRPr>
          </a:p>
        </p:txBody>
      </p:sp>
      <p:sp>
        <p:nvSpPr>
          <p:cNvPr id="15410" name="Rectangle 53"/>
          <p:cNvSpPr>
            <a:spLocks noChangeArrowheads="1"/>
          </p:cNvSpPr>
          <p:nvPr/>
        </p:nvSpPr>
        <p:spPr bwMode="auto">
          <a:xfrm>
            <a:off x="4716463" y="2311400"/>
            <a:ext cx="11207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11" name="Rectangle 40"/>
          <p:cNvSpPr>
            <a:spLocks noChangeArrowheads="1"/>
          </p:cNvSpPr>
          <p:nvPr/>
        </p:nvSpPr>
        <p:spPr bwMode="auto">
          <a:xfrm>
            <a:off x="7262813" y="4259263"/>
            <a:ext cx="1119187"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12" name="Rectangle 41"/>
          <p:cNvSpPr>
            <a:spLocks noChangeArrowheads="1"/>
          </p:cNvSpPr>
          <p:nvPr/>
        </p:nvSpPr>
        <p:spPr bwMode="auto">
          <a:xfrm>
            <a:off x="7277100" y="4319588"/>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13" name="Rectangle 42"/>
          <p:cNvSpPr>
            <a:spLocks noChangeArrowheads="1"/>
          </p:cNvSpPr>
          <p:nvPr/>
        </p:nvSpPr>
        <p:spPr bwMode="auto">
          <a:xfrm>
            <a:off x="7262813" y="4259263"/>
            <a:ext cx="1119187"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14" name="Line 14"/>
          <p:cNvSpPr>
            <a:spLocks noChangeShapeType="1"/>
          </p:cNvSpPr>
          <p:nvPr/>
        </p:nvSpPr>
        <p:spPr bwMode="auto">
          <a:xfrm>
            <a:off x="7770813" y="41084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15" name="Line 12"/>
          <p:cNvSpPr>
            <a:spLocks noChangeShapeType="1"/>
          </p:cNvSpPr>
          <p:nvPr/>
        </p:nvSpPr>
        <p:spPr bwMode="auto">
          <a:xfrm>
            <a:off x="2690813" y="4086225"/>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16" name="Rectangle 17"/>
          <p:cNvSpPr>
            <a:spLocks noChangeArrowheads="1"/>
          </p:cNvSpPr>
          <p:nvPr/>
        </p:nvSpPr>
        <p:spPr bwMode="auto">
          <a:xfrm>
            <a:off x="2133600" y="42814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17" name="Rectangle 18"/>
          <p:cNvSpPr>
            <a:spLocks noChangeArrowheads="1"/>
          </p:cNvSpPr>
          <p:nvPr/>
        </p:nvSpPr>
        <p:spPr bwMode="auto">
          <a:xfrm>
            <a:off x="2197100" y="4341813"/>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18" name="Rectangle 19"/>
          <p:cNvSpPr>
            <a:spLocks noChangeArrowheads="1"/>
          </p:cNvSpPr>
          <p:nvPr/>
        </p:nvSpPr>
        <p:spPr bwMode="auto">
          <a:xfrm>
            <a:off x="2133600" y="42814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19" name="Line 21"/>
          <p:cNvSpPr>
            <a:spLocks noChangeShapeType="1"/>
          </p:cNvSpPr>
          <p:nvPr/>
        </p:nvSpPr>
        <p:spPr bwMode="auto">
          <a:xfrm>
            <a:off x="15240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20" name="Line 22"/>
          <p:cNvSpPr>
            <a:spLocks noChangeShapeType="1"/>
          </p:cNvSpPr>
          <p:nvPr/>
        </p:nvSpPr>
        <p:spPr bwMode="auto">
          <a:xfrm>
            <a:off x="24574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21" name="Line 23"/>
          <p:cNvSpPr>
            <a:spLocks noChangeShapeType="1"/>
          </p:cNvSpPr>
          <p:nvPr/>
        </p:nvSpPr>
        <p:spPr bwMode="auto">
          <a:xfrm>
            <a:off x="3389313"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22" name="Rectangle 26"/>
          <p:cNvSpPr>
            <a:spLocks noChangeArrowheads="1"/>
          </p:cNvSpPr>
          <p:nvPr/>
        </p:nvSpPr>
        <p:spPr bwMode="auto">
          <a:xfrm>
            <a:off x="11430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23" name="Rectangle 27"/>
          <p:cNvSpPr>
            <a:spLocks noChangeArrowheads="1"/>
          </p:cNvSpPr>
          <p:nvPr/>
        </p:nvSpPr>
        <p:spPr bwMode="auto">
          <a:xfrm>
            <a:off x="11684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24" name="Rectangle 28"/>
          <p:cNvSpPr>
            <a:spLocks noChangeArrowheads="1"/>
          </p:cNvSpPr>
          <p:nvPr/>
        </p:nvSpPr>
        <p:spPr bwMode="auto">
          <a:xfrm>
            <a:off x="11430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25" name="Rectangle 29"/>
          <p:cNvSpPr>
            <a:spLocks noChangeArrowheads="1"/>
          </p:cNvSpPr>
          <p:nvPr/>
        </p:nvSpPr>
        <p:spPr bwMode="auto">
          <a:xfrm>
            <a:off x="20748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26" name="Rectangle 30"/>
          <p:cNvSpPr>
            <a:spLocks noChangeArrowheads="1"/>
          </p:cNvSpPr>
          <p:nvPr/>
        </p:nvSpPr>
        <p:spPr bwMode="auto">
          <a:xfrm>
            <a:off x="21050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27" name="Rectangle 32"/>
          <p:cNvSpPr>
            <a:spLocks noChangeArrowheads="1"/>
          </p:cNvSpPr>
          <p:nvPr/>
        </p:nvSpPr>
        <p:spPr bwMode="auto">
          <a:xfrm>
            <a:off x="20748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28" name="Rectangle 33"/>
          <p:cNvSpPr>
            <a:spLocks noChangeArrowheads="1"/>
          </p:cNvSpPr>
          <p:nvPr/>
        </p:nvSpPr>
        <p:spPr bwMode="auto">
          <a:xfrm>
            <a:off x="3006725"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29" name="Rectangle 34"/>
          <p:cNvSpPr>
            <a:spLocks noChangeArrowheads="1"/>
          </p:cNvSpPr>
          <p:nvPr/>
        </p:nvSpPr>
        <p:spPr bwMode="auto">
          <a:xfrm>
            <a:off x="30416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30" name="Rectangle 35"/>
          <p:cNvSpPr>
            <a:spLocks noChangeArrowheads="1"/>
          </p:cNvSpPr>
          <p:nvPr/>
        </p:nvSpPr>
        <p:spPr bwMode="auto">
          <a:xfrm>
            <a:off x="3006725"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31" name="Line 21"/>
          <p:cNvSpPr>
            <a:spLocks noChangeShapeType="1"/>
          </p:cNvSpPr>
          <p:nvPr/>
        </p:nvSpPr>
        <p:spPr bwMode="auto">
          <a:xfrm>
            <a:off x="71247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32" name="Line 22"/>
          <p:cNvSpPr>
            <a:spLocks noChangeShapeType="1"/>
          </p:cNvSpPr>
          <p:nvPr/>
        </p:nvSpPr>
        <p:spPr bwMode="auto">
          <a:xfrm>
            <a:off x="80581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33" name="Rectangle 26"/>
          <p:cNvSpPr>
            <a:spLocks noChangeArrowheads="1"/>
          </p:cNvSpPr>
          <p:nvPr/>
        </p:nvSpPr>
        <p:spPr bwMode="auto">
          <a:xfrm>
            <a:off x="67437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34" name="Rectangle 27"/>
          <p:cNvSpPr>
            <a:spLocks noChangeArrowheads="1"/>
          </p:cNvSpPr>
          <p:nvPr/>
        </p:nvSpPr>
        <p:spPr bwMode="auto">
          <a:xfrm>
            <a:off x="67691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35" name="Rectangle 28"/>
          <p:cNvSpPr>
            <a:spLocks noChangeArrowheads="1"/>
          </p:cNvSpPr>
          <p:nvPr/>
        </p:nvSpPr>
        <p:spPr bwMode="auto">
          <a:xfrm>
            <a:off x="67437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36" name="Rectangle 29"/>
          <p:cNvSpPr>
            <a:spLocks noChangeArrowheads="1"/>
          </p:cNvSpPr>
          <p:nvPr/>
        </p:nvSpPr>
        <p:spPr bwMode="auto">
          <a:xfrm>
            <a:off x="76755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37" name="Rectangle 30"/>
          <p:cNvSpPr>
            <a:spLocks noChangeArrowheads="1"/>
          </p:cNvSpPr>
          <p:nvPr/>
        </p:nvSpPr>
        <p:spPr bwMode="auto">
          <a:xfrm>
            <a:off x="77057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38" name="Rectangle 32"/>
          <p:cNvSpPr>
            <a:spLocks noChangeArrowheads="1"/>
          </p:cNvSpPr>
          <p:nvPr/>
        </p:nvSpPr>
        <p:spPr bwMode="auto">
          <a:xfrm>
            <a:off x="76755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39" name="Line 1151"/>
          <p:cNvSpPr>
            <a:spLocks noChangeShapeType="1"/>
          </p:cNvSpPr>
          <p:nvPr/>
        </p:nvSpPr>
        <p:spPr bwMode="auto">
          <a:xfrm flipV="1">
            <a:off x="609600" y="5059363"/>
            <a:ext cx="7924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40" name="Line 1152"/>
          <p:cNvSpPr>
            <a:spLocks noChangeShapeType="1"/>
          </p:cNvSpPr>
          <p:nvPr/>
        </p:nvSpPr>
        <p:spPr bwMode="auto">
          <a:xfrm>
            <a:off x="2667000" y="4052888"/>
            <a:ext cx="510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41" name="Line 21"/>
          <p:cNvSpPr>
            <a:spLocks noChangeShapeType="1"/>
          </p:cNvSpPr>
          <p:nvPr/>
        </p:nvSpPr>
        <p:spPr bwMode="auto">
          <a:xfrm>
            <a:off x="609600" y="5059363"/>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42" name="Rectangle 26"/>
          <p:cNvSpPr>
            <a:spLocks noChangeArrowheads="1"/>
          </p:cNvSpPr>
          <p:nvPr/>
        </p:nvSpPr>
        <p:spPr bwMode="auto">
          <a:xfrm>
            <a:off x="228600" y="5232400"/>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43" name="Rectangle 27"/>
          <p:cNvSpPr>
            <a:spLocks noChangeArrowheads="1"/>
          </p:cNvSpPr>
          <p:nvPr/>
        </p:nvSpPr>
        <p:spPr bwMode="auto">
          <a:xfrm>
            <a:off x="254000" y="5294313"/>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44" name="Rectangle 28"/>
          <p:cNvSpPr>
            <a:spLocks noChangeArrowheads="1"/>
          </p:cNvSpPr>
          <p:nvPr/>
        </p:nvSpPr>
        <p:spPr bwMode="auto">
          <a:xfrm>
            <a:off x="228600" y="5232400"/>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68" name="Oval 167"/>
          <p:cNvSpPr>
            <a:spLocks noChangeArrowheads="1"/>
          </p:cNvSpPr>
          <p:nvPr/>
        </p:nvSpPr>
        <p:spPr bwMode="auto">
          <a:xfrm>
            <a:off x="4211638" y="1989138"/>
            <a:ext cx="1995487" cy="11303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748878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fill="hold"/>
                                        <p:tgtEl>
                                          <p:spTgt spid="168"/>
                                        </p:tgtEl>
                                        <p:attrNameLst>
                                          <p:attrName>ppt_x</p:attrName>
                                        </p:attrNameLst>
                                      </p:cBhvr>
                                      <p:tavLst>
                                        <p:tav tm="0">
                                          <p:val>
                                            <p:strVal val="#ppt_x"/>
                                          </p:val>
                                        </p:tav>
                                        <p:tav tm="100000">
                                          <p:val>
                                            <p:strVal val="#ppt_x"/>
                                          </p:val>
                                        </p:tav>
                                      </p:tavLst>
                                    </p:anim>
                                    <p:anim calcmode="lin" valueType="num">
                                      <p:cBhvr additive="base">
                                        <p:cTn id="8"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692525" y="3200400"/>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ro-RO"/>
              <a:t>mulțumesc</a:t>
            </a:r>
            <a:r>
              <a:rPr lang="en-US"/>
              <a:t> </a:t>
            </a:r>
          </a:p>
        </p:txBody>
      </p:sp>
      <p:sp>
        <p:nvSpPr>
          <p:cNvPr id="55299" name="Rectangle 3"/>
          <p:cNvSpPr>
            <a:spLocks noChangeArrowheads="1"/>
          </p:cNvSpPr>
          <p:nvPr/>
        </p:nvSpPr>
        <p:spPr bwMode="auto">
          <a:xfrm>
            <a:off x="3692525" y="3200400"/>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ro-RO"/>
              <a:t>mulțumesc</a:t>
            </a:r>
            <a:r>
              <a:rPr lang="en-US"/>
              <a:t> </a:t>
            </a:r>
          </a:p>
        </p:txBody>
      </p:sp>
      <p:graphicFrame>
        <p:nvGraphicFramePr>
          <p:cNvPr id="55300" name="Object 4"/>
          <p:cNvGraphicFramePr>
            <a:graphicFrameLocks noGrp="1" noChangeAspect="1"/>
          </p:cNvGraphicFramePr>
          <p:nvPr>
            <p:ph/>
          </p:nvPr>
        </p:nvGraphicFramePr>
        <p:xfrm>
          <a:off x="0" y="0"/>
          <a:ext cx="9144000" cy="5718175"/>
        </p:xfrm>
        <a:graphic>
          <a:graphicData uri="http://schemas.openxmlformats.org/presentationml/2006/ole">
            <mc:AlternateContent xmlns:mc="http://schemas.openxmlformats.org/markup-compatibility/2006">
              <mc:Choice xmlns:v="urn:schemas-microsoft-com:vml" Requires="v">
                <p:oleObj spid="_x0000_s2050" r:id="rId4" imgW="10679365" imgH="6679365" progId="">
                  <p:embed/>
                </p:oleObj>
              </mc:Choice>
              <mc:Fallback>
                <p:oleObj r:id="rId4" imgW="10679365" imgH="667936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14037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english-20">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template_english-20</Template>
  <TotalTime>1</TotalTime>
  <Words>1609</Words>
  <Application>Microsoft Office PowerPoint</Application>
  <PresentationFormat>On-screen Show (4:3)</PresentationFormat>
  <Paragraphs>418</Paragraphs>
  <Slides>90</Slides>
  <Notes>18</Notes>
  <HiddenSlides>0</HiddenSlides>
  <MMClips>6</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90</vt:i4>
      </vt:variant>
    </vt:vector>
  </HeadingPairs>
  <TitlesOfParts>
    <vt:vector size="91" baseType="lpstr">
      <vt:lpstr>template_english-20</vt:lpstr>
      <vt:lpstr>PowerPoint Presentation</vt:lpstr>
      <vt:lpstr>Agenda</vt:lpstr>
      <vt:lpstr> What is IPC? International Patent Classification </vt:lpstr>
      <vt:lpstr>What is classified?</vt:lpstr>
      <vt:lpstr>Example: A metal rod wine rack </vt:lpstr>
      <vt:lpstr>The IPC serves as a:</vt:lpstr>
      <vt:lpstr>How does it work? Tree type structure </vt:lpstr>
      <vt:lpstr>Symbols and Titles</vt:lpstr>
      <vt:lpstr>Tree type hierarchical structure</vt:lpstr>
      <vt:lpstr>IPC layout: SECTIONS</vt:lpstr>
      <vt:lpstr>IPC layout: SUBSECTIONS</vt:lpstr>
      <vt:lpstr>Tree type hierarchical structure</vt:lpstr>
      <vt:lpstr>IPC layout: CLASS</vt:lpstr>
      <vt:lpstr>Tree type hierarchical structure</vt:lpstr>
      <vt:lpstr>IPC layout: SUBCLASS</vt:lpstr>
      <vt:lpstr>Tree type hierarchical structure</vt:lpstr>
      <vt:lpstr>IPC group symbols</vt:lpstr>
      <vt:lpstr>IPC group symbols</vt:lpstr>
      <vt:lpstr>WIPO Homepage</vt:lpstr>
      <vt:lpstr>WIPO Homepage &gt; Reference</vt:lpstr>
      <vt:lpstr>International Classifications</vt:lpstr>
      <vt:lpstr>PowerPoint Presentation</vt:lpstr>
      <vt:lpstr>IPC Scheme - PDF file</vt:lpstr>
      <vt:lpstr>PowerPoint Presentation</vt:lpstr>
      <vt:lpstr>Bridge</vt:lpstr>
      <vt:lpstr>Bridge</vt:lpstr>
      <vt:lpstr>PowerPoint Presentation</vt:lpstr>
      <vt:lpstr>Terms (text search of the IPC)</vt:lpstr>
      <vt:lpstr>PowerPoint Presentation</vt:lpstr>
      <vt:lpstr>Terms</vt:lpstr>
      <vt:lpstr>IPCCAT</vt:lpstr>
      <vt:lpstr>IPCCAT</vt:lpstr>
      <vt:lpstr>STATS (Statistical approach)</vt:lpstr>
      <vt:lpstr>STATS</vt:lpstr>
      <vt:lpstr>Parallel Viewer</vt:lpstr>
      <vt:lpstr>Parallel Viewer</vt:lpstr>
      <vt:lpstr>PowerPoint Presentation</vt:lpstr>
      <vt:lpstr>PowerPoint Presentation</vt:lpstr>
      <vt:lpstr>Guide to the IPC</vt:lpstr>
      <vt:lpstr>Why is it useful?</vt:lpstr>
      <vt:lpstr>Summary of the advantages of using IPC</vt:lpstr>
      <vt:lpstr>IPC 2017.01</vt:lpstr>
      <vt:lpstr>Any questions related to IPC/CPC</vt:lpstr>
      <vt:lpstr>IPC in PATENTSCOPE</vt:lpstr>
      <vt:lpstr>Statistics in the Browse by week</vt:lpstr>
      <vt:lpstr>IPC statistics</vt:lpstr>
      <vt:lpstr>Most active</vt:lpstr>
      <vt:lpstr>PowerPoint Presentation</vt:lpstr>
      <vt:lpstr>Most active last 5 gazettes</vt:lpstr>
      <vt:lpstr>Most advanced</vt:lpstr>
      <vt:lpstr>Serie column</vt:lpstr>
      <vt:lpstr>Breakouts</vt:lpstr>
      <vt:lpstr>IPC searching in PATENTSCOPE</vt:lpstr>
      <vt:lpstr>IPC search in PATENTSCOPE</vt:lpstr>
      <vt:lpstr> IPC search: Simple search </vt:lpstr>
      <vt:lpstr>IPC search: Field combination</vt:lpstr>
      <vt:lpstr>PowerPoint Presentation</vt:lpstr>
      <vt:lpstr>IPC search: Advanced search</vt:lpstr>
      <vt:lpstr>PowerPoint Presentation</vt:lpstr>
      <vt:lpstr>IC /  ICI / ICN</vt:lpstr>
      <vt:lpstr>Example</vt:lpstr>
      <vt:lpstr>PowerPoint Presentation</vt:lpstr>
      <vt:lpstr>PowerPoint Presentation</vt:lpstr>
      <vt:lpstr>Combined search</vt:lpstr>
      <vt:lpstr>Search for D06F1/06</vt:lpstr>
      <vt:lpstr>Caution</vt:lpstr>
      <vt:lpstr>PowerPoint Presentation</vt:lpstr>
      <vt:lpstr>PowerPoint Presentation</vt:lpstr>
      <vt:lpstr>IPC in the result list</vt:lpstr>
      <vt:lpstr>PowerPoint Presentation</vt:lpstr>
      <vt:lpstr>PowerPoint Presentation</vt:lpstr>
      <vt:lpstr>PowerPoint Presentation</vt:lpstr>
      <vt:lpstr>PowerPoint Presentation</vt:lpstr>
      <vt:lpstr>PowerPoint Presentation</vt:lpstr>
      <vt:lpstr>PowerPoint Presentation</vt:lpstr>
      <vt:lpstr>IPC CLIR</vt:lpstr>
      <vt:lpstr>Supervised mode</vt:lpstr>
      <vt:lpstr>Technical domains</vt:lpstr>
      <vt:lpstr>IPC</vt:lpstr>
      <vt:lpstr>PowerPoint Presentation</vt:lpstr>
      <vt:lpstr>Q:1: IPC statistics are available in the</vt:lpstr>
      <vt:lpstr>Q: 1: IPC statistics are available in the</vt:lpstr>
      <vt:lpstr>Q:2: To find an IPC code, you can use</vt:lpstr>
      <vt:lpstr>Q:2:  To find an IPC code, you can use</vt:lpstr>
      <vt:lpstr>Q:3 Why is the IPC so useful in patent searches?</vt:lpstr>
      <vt:lpstr>Q:3: Why is the IPC so useful in patent searches?</vt:lpstr>
      <vt:lpstr>PowerPoint Presentation</vt:lpstr>
      <vt:lpstr>Next webinar</vt:lpstr>
      <vt:lpstr>PowerPoint Presentation</vt:lpstr>
      <vt:lpstr>PowerPoint Presentation</vt:lpstr>
    </vt:vector>
  </TitlesOfParts>
  <Company>World Intellectual Property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AMMANN Sandrine</dc:creator>
  <cp:lastModifiedBy>AMMANN Sandrine</cp:lastModifiedBy>
  <cp:revision>1</cp:revision>
  <dcterms:created xsi:type="dcterms:W3CDTF">2016-08-18T11:53:00Z</dcterms:created>
  <dcterms:modified xsi:type="dcterms:W3CDTF">2016-08-18T11:54:03Z</dcterms:modified>
</cp:coreProperties>
</file>