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8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5" r:id="rId65"/>
    <p:sldId id="326" r:id="rId6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81" d="100"/>
          <a:sy n="81" d="100"/>
        </p:scale>
        <p:origin x="-84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5BE7A-1831-4FC6-80F2-36B869658233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5B43FA-0534-4D49-AE2A-76D945E45E74}" type="slidenum">
              <a:rPr lang="en-US" altLang="en-US" sz="1200"/>
              <a:pPr eaLnBrk="1" hangingPunct="1"/>
              <a:t>65</a:t>
            </a:fld>
            <a:endParaRPr lang="en-US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106131-63B4-4A60-B160-B00910FABAF1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ARIPO: African Regional IP Org</a:t>
            </a:r>
          </a:p>
          <a:p>
            <a:pPr eaLnBrk="1" hangingPunct="1"/>
            <a:r>
              <a:rPr lang="en-US" altLang="en-US" dirty="0" smtClean="0"/>
              <a:t>PCT: 1st publication worldwide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20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5C22A2D-C63C-4862-B442-4A9F836CB45B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400DE1-65C9-46FC-B308-26801B996F01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768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MS PGothic" pitchFamily="34" charset="-128"/>
              </a:rPr>
              <a:t>3. there is also the option to select a field that is empty: for example you could search. On the last line, select the </a:t>
            </a:r>
            <a:r>
              <a:rPr lang="en-US" altLang="en-US" i="1" smtClean="0">
                <a:ea typeface="MS PGothic" pitchFamily="34" charset="-128"/>
              </a:rPr>
              <a:t>IPC</a:t>
            </a:r>
            <a:r>
              <a:rPr lang="en-US" altLang="en-US" smtClean="0">
                <a:ea typeface="MS PGothic" pitchFamily="34" charset="-128"/>
              </a:rPr>
              <a:t> in the drop-down box and tick </a:t>
            </a:r>
            <a:r>
              <a:rPr lang="en-US" altLang="en-US" i="1" smtClean="0">
                <a:ea typeface="MS PGothic" pitchFamily="34" charset="-128"/>
              </a:rPr>
              <a:t>yes</a:t>
            </a:r>
            <a:r>
              <a:rPr lang="en-US" altLang="en-US" smtClean="0">
                <a:ea typeface="MS PGothic" pitchFamily="34" charset="-128"/>
              </a:rPr>
              <a:t> next to empty.</a:t>
            </a:r>
          </a:p>
          <a:p>
            <a:pPr eaLnBrk="1" hangingPunct="1"/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A26337-7358-4741-B30B-6A9D0E75D27B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85275" y="8684826"/>
            <a:ext cx="2971092" cy="4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4A22ED-4C50-4ED2-9761-4B0E82A1DD36}" type="slidenum">
              <a:rPr lang="en-US" altLang="en-US" sz="1200">
                <a:ea typeface="MS PGothic" pitchFamily="34" charset="-128"/>
              </a:rPr>
              <a:pPr algn="r" eaLnBrk="1" hangingPunct="1">
                <a:spcBef>
                  <a:spcPct val="0"/>
                </a:spcBef>
              </a:pPr>
              <a:t>51</a:t>
            </a:fld>
            <a:endParaRPr lang="en-US" altLang="en-US" sz="1200">
              <a:ea typeface="MS PGothic" pitchFamily="34" charset="-128"/>
            </a:endParaRPr>
          </a:p>
        </p:txBody>
      </p:sp>
      <p:sp>
        <p:nvSpPr>
          <p:cNvPr id="757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>
                <a:ea typeface="MS PGothic" pitchFamily="34" charset="-128"/>
              </a:rPr>
              <a:t>In the drop-down box, select the field </a:t>
            </a:r>
            <a:r>
              <a:rPr lang="en-US" altLang="en-US" i="1" smtClean="0">
                <a:ea typeface="MS PGothic" pitchFamily="34" charset="-128"/>
              </a:rPr>
              <a:t>Applicant name</a:t>
            </a:r>
            <a:r>
              <a:rPr lang="en-US" altLang="en-US" smtClean="0">
                <a:ea typeface="MS PGothic" pitchFamily="34" charset="-128"/>
              </a:rPr>
              <a:t> and enter </a:t>
            </a:r>
            <a:r>
              <a:rPr lang="en-US" altLang="en-US" b="1" smtClean="0">
                <a:ea typeface="MS PGothic" pitchFamily="34" charset="-128"/>
              </a:rPr>
              <a:t>Steve Jobs</a:t>
            </a:r>
            <a:r>
              <a:rPr lang="en-US" altLang="en-US" smtClean="0">
                <a:ea typeface="MS PGothic" pitchFamily="34" charset="-128"/>
              </a:rPr>
              <a:t>; select </a:t>
            </a:r>
            <a:r>
              <a:rPr lang="en-US" altLang="en-US" i="1" smtClean="0">
                <a:ea typeface="MS PGothic" pitchFamily="34" charset="-128"/>
              </a:rPr>
              <a:t>AND </a:t>
            </a:r>
            <a:r>
              <a:rPr lang="en-US" altLang="en-US" smtClean="0">
                <a:ea typeface="MS PGothic" pitchFamily="34" charset="-128"/>
              </a:rPr>
              <a:t>and the field </a:t>
            </a:r>
            <a:r>
              <a:rPr lang="en-US" altLang="en-US" i="1" smtClean="0">
                <a:ea typeface="MS PGothic" pitchFamily="34" charset="-128"/>
              </a:rPr>
              <a:t>Publication </a:t>
            </a:r>
            <a:r>
              <a:rPr lang="en-US" altLang="en-US" smtClean="0">
                <a:ea typeface="MS PGothic" pitchFamily="34" charset="-128"/>
              </a:rPr>
              <a:t>date and enter </a:t>
            </a:r>
            <a:r>
              <a:rPr lang="en-US" altLang="en-US" b="1" smtClean="0">
                <a:ea typeface="MS PGothic" pitchFamily="34" charset="-128"/>
              </a:rPr>
              <a:t>2007</a:t>
            </a:r>
          </a:p>
          <a:p>
            <a:pPr eaLnBrk="1" hangingPunct="1"/>
            <a:endParaRPr lang="en-US" altLang="en-US" b="1" smtClean="0">
              <a:ea typeface="MS PGothic" pitchFamily="34" charset="-128"/>
            </a:endParaRPr>
          </a:p>
          <a:p>
            <a:pPr eaLnBrk="1" hangingPunct="1"/>
            <a:r>
              <a:rPr lang="en-US" altLang="en-US" smtClean="0">
                <a:ea typeface="MS PGothic" pitchFamily="34" charset="-128"/>
              </a:rPr>
              <a:t>In the drop-down boy, select </a:t>
            </a:r>
            <a:r>
              <a:rPr lang="en-US" altLang="en-US" i="1" smtClean="0">
                <a:ea typeface="MS PGothic" pitchFamily="34" charset="-128"/>
              </a:rPr>
              <a:t>English description </a:t>
            </a:r>
            <a:r>
              <a:rPr lang="en-US" altLang="en-US" smtClean="0">
                <a:ea typeface="MS PGothic" pitchFamily="34" charset="-128"/>
              </a:rPr>
              <a:t>and enter </a:t>
            </a:r>
            <a:r>
              <a:rPr lang="en-US" altLang="en-US" b="1" smtClean="0">
                <a:ea typeface="MS PGothic" pitchFamily="34" charset="-128"/>
              </a:rPr>
              <a:t>microchip</a:t>
            </a:r>
            <a:r>
              <a:rPr lang="en-US" altLang="en-US" smtClean="0">
                <a:ea typeface="MS PGothic" pitchFamily="34" charset="-128"/>
              </a:rPr>
              <a:t>, then tick the </a:t>
            </a:r>
            <a:r>
              <a:rPr lang="en-US" altLang="en-US" i="1" smtClean="0">
                <a:ea typeface="MS PGothic" pitchFamily="34" charset="-128"/>
              </a:rPr>
              <a:t>Licensing availability</a:t>
            </a:r>
            <a:r>
              <a:rPr lang="en-US" altLang="en-US" smtClean="0">
                <a:ea typeface="MS PGothic" pitchFamily="34" charset="-128"/>
              </a:rPr>
              <a:t> box (one before last in the </a:t>
            </a:r>
            <a:r>
              <a:rPr lang="en-US" altLang="en-US" i="1" smtClean="0">
                <a:ea typeface="MS PGothic" pitchFamily="34" charset="-128"/>
              </a:rPr>
              <a:t>Field Combination</a:t>
            </a:r>
            <a:r>
              <a:rPr lang="en-US" altLang="en-US" smtClean="0">
                <a:ea typeface="MS PGothic" pitchFamily="34" charset="-128"/>
              </a:rPr>
              <a:t> interface).</a:t>
            </a:r>
          </a:p>
          <a:p>
            <a:pPr eaLnBrk="1" hangingPunct="1"/>
            <a:endParaRPr lang="en-US" altLang="en-US" b="1" smtClean="0">
              <a:ea typeface="MS PGothic" pitchFamily="34" charset="-128"/>
            </a:endParaRPr>
          </a:p>
          <a:p>
            <a:pPr eaLnBrk="1" hangingPunct="1"/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BO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sz="1200" i="1" dirty="0" smtClean="0"/>
              <a:t>DP:Last3Days</a:t>
            </a:r>
            <a:r>
              <a:rPr lang="es-BO" sz="1200" dirty="0" smtClean="0"/>
              <a:t> --&gt; </a:t>
            </a:r>
            <a:r>
              <a:rPr lang="es-BO" sz="1200" dirty="0" err="1" smtClean="0"/>
              <a:t>returns</a:t>
            </a:r>
            <a:r>
              <a:rPr lang="es-BO" sz="1200" dirty="0" smtClean="0"/>
              <a:t> </a:t>
            </a:r>
            <a:r>
              <a:rPr lang="es-BO" sz="1200" dirty="0" err="1" smtClean="0"/>
              <a:t>all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record </a:t>
            </a:r>
            <a:r>
              <a:rPr lang="es-BO" sz="1200" dirty="0" err="1" smtClean="0"/>
              <a:t>that</a:t>
            </a:r>
            <a:r>
              <a:rPr lang="es-BO" sz="1200" dirty="0" smtClean="0"/>
              <a:t> </a:t>
            </a:r>
            <a:r>
              <a:rPr lang="es-BO" sz="1200" dirty="0" err="1" smtClean="0"/>
              <a:t>were</a:t>
            </a:r>
            <a:r>
              <a:rPr lang="es-BO" sz="1200" dirty="0" smtClean="0"/>
              <a:t> </a:t>
            </a:r>
            <a:r>
              <a:rPr lang="es-BO" sz="1200" dirty="0" err="1" smtClean="0"/>
              <a:t>published</a:t>
            </a:r>
            <a:r>
              <a:rPr lang="es-BO" sz="1200" dirty="0" smtClean="0"/>
              <a:t> </a:t>
            </a:r>
            <a:r>
              <a:rPr lang="es-BO" sz="1200" dirty="0" err="1" smtClean="0"/>
              <a:t>by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national</a:t>
            </a:r>
            <a:r>
              <a:rPr lang="es-BO" sz="1200" dirty="0" smtClean="0"/>
              <a:t>/</a:t>
            </a:r>
            <a:r>
              <a:rPr lang="es-BO" sz="1200" dirty="0" err="1" smtClean="0"/>
              <a:t>international</a:t>
            </a:r>
            <a:r>
              <a:rPr lang="es-BO" sz="1200" dirty="0" smtClean="0"/>
              <a:t> </a:t>
            </a:r>
            <a:r>
              <a:rPr lang="es-BO" sz="1200" dirty="0" err="1" smtClean="0"/>
              <a:t>authority</a:t>
            </a:r>
            <a:r>
              <a:rPr lang="es-BO" sz="1200" dirty="0" smtClean="0"/>
              <a:t> in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last</a:t>
            </a:r>
            <a:r>
              <a:rPr lang="es-BO" sz="1200" dirty="0" smtClean="0"/>
              <a:t> 3 </a:t>
            </a:r>
            <a:r>
              <a:rPr lang="es-BO" sz="1200" dirty="0" err="1" smtClean="0"/>
              <a:t>days</a:t>
            </a:r>
            <a:r>
              <a:rPr lang="es-BO" sz="1200" dirty="0" smtClean="0"/>
              <a:t/>
            </a:r>
            <a:br>
              <a:rPr lang="es-BO" sz="1200" dirty="0" smtClean="0"/>
            </a:br>
            <a:endParaRPr lang="es-BO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BO" sz="1200" dirty="0" err="1" smtClean="0"/>
              <a:t>Last</a:t>
            </a:r>
            <a:r>
              <a:rPr lang="es-BO" sz="1200" dirty="0" smtClean="0"/>
              <a:t> </a:t>
            </a:r>
            <a:r>
              <a:rPr lang="es-BO" sz="1200" dirty="0" err="1" smtClean="0"/>
              <a:t>Publications</a:t>
            </a:r>
            <a:r>
              <a:rPr lang="es-BO" sz="1200" dirty="0" smtClean="0"/>
              <a:t> </a:t>
            </a:r>
            <a:r>
              <a:rPr lang="es-BO" sz="1200" dirty="0" err="1" smtClean="0"/>
              <a:t>published</a:t>
            </a:r>
            <a:r>
              <a:rPr lang="es-BO" sz="1200" dirty="0" smtClean="0"/>
              <a:t> </a:t>
            </a:r>
            <a:r>
              <a:rPr lang="es-BO" sz="1200" dirty="0" err="1" smtClean="0"/>
              <a:t>Also</a:t>
            </a:r>
            <a:r>
              <a:rPr lang="es-BO" sz="1200" dirty="0" smtClean="0"/>
              <a:t>,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following</a:t>
            </a:r>
            <a:r>
              <a:rPr lang="es-BO" sz="1200" dirty="0" smtClean="0"/>
              <a:t> </a:t>
            </a:r>
            <a:r>
              <a:rPr lang="es-BO" sz="1200" dirty="0" err="1" smtClean="0"/>
              <a:t>query</a:t>
            </a:r>
            <a:r>
              <a:rPr lang="es-BO" sz="1200" dirty="0" smtClean="0"/>
              <a:t> </a:t>
            </a:r>
            <a:r>
              <a:rPr lang="es-BO" sz="1200" dirty="0" err="1" smtClean="0"/>
              <a:t>returns</a:t>
            </a:r>
            <a:r>
              <a:rPr lang="es-BO" sz="1200" dirty="0" smtClean="0"/>
              <a:t> </a:t>
            </a:r>
            <a:r>
              <a:rPr lang="es-BO" sz="1200" dirty="0" err="1" smtClean="0"/>
              <a:t>all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PCT </a:t>
            </a:r>
            <a:r>
              <a:rPr lang="es-BO" sz="1200" dirty="0" err="1" smtClean="0"/>
              <a:t>applications</a:t>
            </a:r>
            <a:r>
              <a:rPr lang="es-BO" sz="1200" dirty="0" smtClean="0"/>
              <a:t> </a:t>
            </a:r>
            <a:r>
              <a:rPr lang="es-BO" sz="1200" dirty="0" err="1" smtClean="0"/>
              <a:t>published</a:t>
            </a:r>
            <a:r>
              <a:rPr lang="es-BO" sz="1200" dirty="0" smtClean="0"/>
              <a:t> </a:t>
            </a:r>
            <a:r>
              <a:rPr lang="es-BO" sz="1200" dirty="0" err="1" smtClean="0"/>
              <a:t>the</a:t>
            </a:r>
            <a:r>
              <a:rPr lang="es-BO" sz="1200" dirty="0" smtClean="0"/>
              <a:t> </a:t>
            </a:r>
            <a:r>
              <a:rPr lang="es-BO" sz="1200" dirty="0" err="1" smtClean="0"/>
              <a:t>last</a:t>
            </a:r>
            <a:r>
              <a:rPr lang="es-BO" sz="1200" dirty="0" smtClean="0"/>
              <a:t> time, </a:t>
            </a:r>
            <a:r>
              <a:rPr lang="es-BO" sz="1200" dirty="0" err="1" smtClean="0"/>
              <a:t>very</a:t>
            </a:r>
            <a:r>
              <a:rPr lang="es-BO" sz="1200" dirty="0" smtClean="0"/>
              <a:t> </a:t>
            </a:r>
            <a:r>
              <a:rPr lang="es-BO" sz="1200" dirty="0" err="1" smtClean="0"/>
              <a:t>useful</a:t>
            </a:r>
            <a:r>
              <a:rPr lang="es-BO" sz="1200" dirty="0" smtClean="0"/>
              <a:t> </a:t>
            </a:r>
            <a:r>
              <a:rPr lang="es-BO" sz="1200" dirty="0" err="1" smtClean="0"/>
              <a:t>for</a:t>
            </a:r>
            <a:r>
              <a:rPr lang="es-BO" sz="1200" dirty="0" smtClean="0"/>
              <a:t> </a:t>
            </a:r>
            <a:r>
              <a:rPr lang="es-BO" sz="1200" dirty="0" err="1" smtClean="0"/>
              <a:t>implementing</a:t>
            </a:r>
            <a:r>
              <a:rPr lang="es-BO" sz="1200" dirty="0" smtClean="0"/>
              <a:t> RSS </a:t>
            </a:r>
            <a:r>
              <a:rPr lang="es-BO" sz="1200" dirty="0" err="1" smtClean="0"/>
              <a:t>queries</a:t>
            </a:r>
            <a:r>
              <a:rPr lang="es-BO" sz="1200" dirty="0" smtClean="0"/>
              <a:t>:</a:t>
            </a:r>
          </a:p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4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53492F-684B-4A5B-AA1C-0824150318D0}" type="slidenum">
              <a:rPr lang="en-US" altLang="en-US" sz="1200"/>
              <a:pPr eaLnBrk="1" hangingPunct="1"/>
              <a:t>55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8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8C1D6F-6A41-4163-8F58-B98CD7938F76}" type="slidenum">
              <a:rPr lang="en-US" altLang="en-US" sz="1200"/>
              <a:pPr eaLnBrk="1" hangingPunct="1"/>
              <a:t>64</a:t>
            </a:fld>
            <a:endParaRPr lang="en-US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73238"/>
            <a:ext cx="4038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025900"/>
            <a:ext cx="4038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20C7693-7F35-4480-A684-A21003508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89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29600" cy="2100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025900"/>
            <a:ext cx="8229600" cy="2100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EE421-A3EB-439D-A5EA-467FFC6B2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717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DCEE4AE-5CCC-4B1B-82DD-7500C7B9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68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  <p:sldLayoutId id="2147483674" r:id="rId13"/>
    <p:sldLayoutId id="2147483675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atentscope@wipo.int" TargetMode="External"/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oleObject" Target="../embeddings/oleObject1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3.png"/><Relationship Id="rId4" Type="http://schemas.openxmlformats.org/officeDocument/2006/relationships/audio" Target="../media/audio1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2.png"/><Relationship Id="rId4" Type="http://schemas.openxmlformats.org/officeDocument/2006/relationships/audio" Target="../media/audio1.wav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po.int/patentscope/en/webinar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4.png"/><Relationship Id="rId4" Type="http://schemas.openxmlformats.org/officeDocument/2006/relationships/oleObject" Target="../embeddings/oleObject1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6.png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6016625" cy="1333500"/>
          </a:xfrm>
          <a:noFill/>
          <a:ln/>
        </p:spPr>
        <p:txBody>
          <a:bodyPr/>
          <a:lstStyle/>
          <a:p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PATENTSCOPE:</a:t>
            </a:r>
          </a:p>
          <a:p>
            <a:r>
              <a:rPr lang="en-US" alt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Simple &amp; Field Combination</a:t>
            </a:r>
            <a:endParaRPr lang="en-US" altLang="en-US" sz="3000" b="1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227763" y="5229225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>
              <a:lnSpc>
                <a:spcPct val="40000"/>
              </a:lnSpc>
            </a:pPr>
            <a:r>
              <a:rPr lang="en-US" altLang="en-US" sz="1300" dirty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Cyber world</a:t>
            </a:r>
          </a:p>
          <a:p>
            <a:pPr eaLnBrk="0" hangingPunct="0">
              <a:lnSpc>
                <a:spcPct val="40000"/>
              </a:lnSpc>
            </a:pPr>
            <a:r>
              <a:rPr lang="en-US" altLang="en-US" sz="1300" dirty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January</a:t>
            </a:r>
          </a:p>
          <a:p>
            <a:pPr eaLnBrk="0" hangingPunct="0">
              <a:lnSpc>
                <a:spcPct val="40000"/>
              </a:lnSpc>
            </a:pPr>
            <a:r>
              <a:rPr lang="fr-CH" alt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2015</a:t>
            </a:r>
            <a:endParaRPr lang="en-US" alt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1800">
                <a:solidFill>
                  <a:srgbClr val="00408C"/>
                </a:solidFill>
                <a:ea typeface="ヒラギノ角ゴ Pro W3" pitchFamily="1" charset="-128"/>
              </a:rPr>
              <a:t>Sandrine Ammann</a:t>
            </a:r>
          </a:p>
          <a:p>
            <a:r>
              <a:rPr lang="fr-CH" altLang="en-US" sz="1800">
                <a:solidFill>
                  <a:srgbClr val="00408C"/>
                </a:solidFill>
                <a:ea typeface="ヒラギノ角ゴ Pro W3" pitchFamily="1" charset="-128"/>
              </a:rPr>
              <a:t>Marketing &amp; Communications Officer</a:t>
            </a:r>
            <a:endParaRPr lang="en-US" altLang="en-US" sz="180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8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Q:1: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national collections </a:t>
            </a:r>
            <a:r>
              <a:rPr lang="fr-CH" sz="2800" dirty="0" err="1" smtClean="0">
                <a:solidFill>
                  <a:srgbClr val="0070C0"/>
                </a:solidFill>
              </a:rPr>
              <a:t>were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added</a:t>
            </a:r>
            <a:r>
              <a:rPr lang="fr-CH" sz="2800" dirty="0" smtClean="0">
                <a:solidFill>
                  <a:srgbClr val="0070C0"/>
                </a:solidFill>
              </a:rPr>
              <a:t> last in the system?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048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Norway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371475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19812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Butan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800" y="462915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Portugal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1986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chemeClr val="tx2"/>
                </a:solidFill>
              </a:rPr>
              <a:t>Q:1: </a:t>
            </a:r>
            <a:r>
              <a:rPr lang="fr-CH" sz="2800" dirty="0" err="1" smtClean="0">
                <a:solidFill>
                  <a:schemeClr val="tx2"/>
                </a:solidFill>
              </a:rPr>
              <a:t>which</a:t>
            </a:r>
            <a:r>
              <a:rPr lang="fr-CH" sz="2800" dirty="0" smtClean="0">
                <a:solidFill>
                  <a:schemeClr val="tx2"/>
                </a:solidFill>
              </a:rPr>
              <a:t> national collection </a:t>
            </a:r>
            <a:r>
              <a:rPr lang="fr-CH" sz="2800" dirty="0" err="1" smtClean="0">
                <a:solidFill>
                  <a:schemeClr val="tx2"/>
                </a:solidFill>
              </a:rPr>
              <a:t>was</a:t>
            </a:r>
            <a:r>
              <a:rPr lang="fr-CH" sz="2800" dirty="0" smtClean="0">
                <a:solidFill>
                  <a:schemeClr val="tx2"/>
                </a:solidFill>
              </a:rPr>
              <a:t> </a:t>
            </a:r>
            <a:r>
              <a:rPr lang="fr-CH" sz="2800" dirty="0" err="1" smtClean="0">
                <a:solidFill>
                  <a:schemeClr val="tx2"/>
                </a:solidFill>
              </a:rPr>
              <a:t>added</a:t>
            </a:r>
            <a:r>
              <a:rPr lang="fr-CH" sz="2800" dirty="0" smtClean="0">
                <a:solidFill>
                  <a:schemeClr val="tx2"/>
                </a:solidFill>
              </a:rPr>
              <a:t> last in the system?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19812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Norway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45339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Spain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19812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Butan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39794" y="350520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Germany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64659" y="4476750"/>
            <a:ext cx="3200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Portugal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2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Q:2: are </a:t>
            </a:r>
            <a:r>
              <a:rPr lang="fr-CH" sz="2800" dirty="0" err="1" smtClean="0">
                <a:solidFill>
                  <a:srgbClr val="0070C0"/>
                </a:solidFill>
              </a:rPr>
              <a:t>those</a:t>
            </a:r>
            <a:r>
              <a:rPr lang="fr-CH" sz="2800" dirty="0" smtClean="0">
                <a:solidFill>
                  <a:srgbClr val="0070C0"/>
                </a:solidFill>
              </a:rPr>
              <a:t> data of PCT </a:t>
            </a:r>
            <a:r>
              <a:rPr lang="fr-CH" sz="2800" dirty="0" err="1" smtClean="0">
                <a:solidFill>
                  <a:srgbClr val="0070C0"/>
                </a:solidFill>
              </a:rPr>
              <a:t>entering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into</a:t>
            </a:r>
            <a:r>
              <a:rPr lang="fr-CH" sz="2800" dirty="0" smtClean="0">
                <a:solidFill>
                  <a:srgbClr val="0070C0"/>
                </a:solidFill>
              </a:rPr>
              <a:t> national phase or patent data </a:t>
            </a:r>
            <a:r>
              <a:rPr lang="fr-CH" sz="2800" dirty="0" err="1" smtClean="0">
                <a:solidFill>
                  <a:srgbClr val="0070C0"/>
                </a:solidFill>
              </a:rPr>
              <a:t>from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those</a:t>
            </a:r>
            <a:r>
              <a:rPr lang="fr-CH" sz="2800" dirty="0" smtClean="0">
                <a:solidFill>
                  <a:srgbClr val="0070C0"/>
                </a:solidFill>
              </a:rPr>
              <a:t> countries?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 phase entries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 collections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9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</a:t>
            </a:r>
            <a:r>
              <a:rPr lang="fr-CH" sz="2800" dirty="0">
                <a:solidFill>
                  <a:schemeClr val="tx2"/>
                </a:solidFill>
              </a:rPr>
              <a:t>: </a:t>
            </a:r>
            <a:r>
              <a:rPr lang="fr-CH" sz="2800" dirty="0" smtClean="0">
                <a:solidFill>
                  <a:schemeClr val="tx2"/>
                </a:solidFill>
              </a:rPr>
              <a:t>2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>
                <a:solidFill>
                  <a:srgbClr val="0070C0"/>
                </a:solidFill>
              </a:rPr>
              <a:t>are </a:t>
            </a:r>
            <a:r>
              <a:rPr lang="fr-CH" sz="2800" dirty="0" err="1">
                <a:solidFill>
                  <a:srgbClr val="0070C0"/>
                </a:solidFill>
              </a:rPr>
              <a:t>those</a:t>
            </a:r>
            <a:r>
              <a:rPr lang="fr-CH" sz="2800" dirty="0">
                <a:solidFill>
                  <a:srgbClr val="0070C0"/>
                </a:solidFill>
              </a:rPr>
              <a:t> data of PCT </a:t>
            </a:r>
            <a:r>
              <a:rPr lang="fr-CH" sz="2800" dirty="0" err="1">
                <a:solidFill>
                  <a:srgbClr val="0070C0"/>
                </a:solidFill>
              </a:rPr>
              <a:t>entering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into</a:t>
            </a:r>
            <a:r>
              <a:rPr lang="fr-CH" sz="2800" dirty="0">
                <a:solidFill>
                  <a:srgbClr val="0070C0"/>
                </a:solidFill>
              </a:rPr>
              <a:t> national phase or patent data </a:t>
            </a:r>
            <a:r>
              <a:rPr lang="fr-CH" sz="2800" dirty="0" err="1">
                <a:solidFill>
                  <a:srgbClr val="0070C0"/>
                </a:solidFill>
              </a:rPr>
              <a:t>from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those</a:t>
            </a:r>
            <a:r>
              <a:rPr lang="fr-CH" sz="2800" dirty="0">
                <a:solidFill>
                  <a:srgbClr val="0070C0"/>
                </a:solidFill>
              </a:rPr>
              <a:t> countries?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 phase entries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3581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 collections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r>
              <a:rPr lang="fr-CH" dirty="0" smtClean="0"/>
              <a:t>National collections/National phase entries</a:t>
            </a:r>
            <a:endParaRPr lang="es-BO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BO" dirty="0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42" y="1438275"/>
            <a:ext cx="427213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066413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3524250" cy="11906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2438400"/>
            <a:ext cx="6762750" cy="13144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691662" y="2895600"/>
            <a:ext cx="6762750" cy="304800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667000" y="4267200"/>
            <a:ext cx="3553558" cy="405178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47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6524"/>
            <a:ext cx="8839200" cy="14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5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Languages of the interface</a:t>
            </a:r>
            <a:endParaRPr lang="en-US" altLang="en-US" smtClean="0"/>
          </a:p>
        </p:txBody>
      </p:sp>
      <p:graphicFrame>
        <p:nvGraphicFramePr>
          <p:cNvPr id="12291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68313" y="1700213"/>
          <a:ext cx="805815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10742857" imgH="4863492" progId="">
                  <p:embed/>
                </p:oleObj>
              </mc:Choice>
              <mc:Fallback>
                <p:oleObj r:id="rId3" imgW="10742857" imgH="486349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00213"/>
                        <a:ext cx="805815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4356100" y="1557338"/>
            <a:ext cx="4103688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8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Interface in Chinese</a:t>
            </a:r>
            <a:endParaRPr lang="en-US" altLang="en-US" smtClean="0"/>
          </a:p>
        </p:txBody>
      </p:sp>
      <p:graphicFrame>
        <p:nvGraphicFramePr>
          <p:cNvPr id="1331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39750" y="1700213"/>
          <a:ext cx="80772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10768254" imgH="5003175" progId="">
                  <p:embed/>
                </p:oleObj>
              </mc:Choice>
              <mc:Fallback>
                <p:oleObj r:id="rId3" imgW="10768254" imgH="50031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700213"/>
                        <a:ext cx="8077200" cy="375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20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PATENTSCOPE account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514475"/>
            <a:ext cx="80391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1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Signing up</a:t>
            </a:r>
          </a:p>
        </p:txBody>
      </p:sp>
      <p:graphicFrame>
        <p:nvGraphicFramePr>
          <p:cNvPr id="17411" name="Object 4"/>
          <p:cNvGraphicFramePr>
            <a:graphicFrameLocks noChangeAspect="1"/>
          </p:cNvGraphicFramePr>
          <p:nvPr/>
        </p:nvGraphicFramePr>
        <p:xfrm>
          <a:off x="323850" y="1636713"/>
          <a:ext cx="8086725" cy="34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10234921" imgH="4317460" progId="">
                  <p:embed/>
                </p:oleObj>
              </mc:Choice>
              <mc:Fallback>
                <p:oleObj r:id="rId3" imgW="10234921" imgH="43174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36713"/>
                        <a:ext cx="8086725" cy="341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2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-4763"/>
            <a:ext cx="5976938" cy="440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267200"/>
            <a:ext cx="9144000" cy="1225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200" b="1" dirty="0">
                <a:solidFill>
                  <a:srgbClr val="00408C"/>
                </a:solidFill>
                <a:ea typeface="ヒラギノ角ゴ Pro W3" pitchFamily="1" charset="-128"/>
              </a:rPr>
              <a:t>To the PATENTSCOPE search system webinar</a:t>
            </a:r>
          </a:p>
          <a:p>
            <a:pPr algn="ctr">
              <a:buFontTx/>
              <a:buNone/>
            </a:pPr>
            <a:r>
              <a:rPr lang="en-US" altLang="en-US" sz="3300" b="1" i="1" dirty="0" smtClean="0">
                <a:solidFill>
                  <a:schemeClr val="accent2"/>
                </a:solidFill>
              </a:rPr>
              <a:t>Simple search – Field Combination</a:t>
            </a:r>
            <a:endParaRPr lang="en-US" altLang="en-US" sz="3300" dirty="0"/>
          </a:p>
        </p:txBody>
      </p:sp>
      <p:graphicFrame>
        <p:nvGraphicFramePr>
          <p:cNvPr id="829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92950" y="5373688"/>
          <a:ext cx="6032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1638095" imgH="2349206" progId="">
                  <p:embed/>
                </p:oleObj>
              </mc:Choice>
              <mc:Fallback>
                <p:oleObj r:id="rId4" imgW="1638095" imgH="23492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5373688"/>
                        <a:ext cx="6032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6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Once logged-in</a:t>
            </a:r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0" y="1662113"/>
          <a:ext cx="9144000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10387302" imgH="4012698" progId="">
                  <p:embed/>
                </p:oleObj>
              </mc:Choice>
              <mc:Fallback>
                <p:oleObj r:id="rId3" imgW="10387302" imgH="401269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62113"/>
                        <a:ext cx="9144000" cy="353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3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Saved queries</a:t>
            </a:r>
          </a:p>
        </p:txBody>
      </p:sp>
      <p:graphicFrame>
        <p:nvGraphicFramePr>
          <p:cNvPr id="19459" name="Object 4"/>
          <p:cNvGraphicFramePr>
            <a:graphicFrameLocks noChangeAspect="1"/>
          </p:cNvGraphicFramePr>
          <p:nvPr/>
        </p:nvGraphicFramePr>
        <p:xfrm>
          <a:off x="611188" y="1268413"/>
          <a:ext cx="7762875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10349206" imgH="7174603" progId="">
                  <p:embed/>
                </p:oleObj>
              </mc:Choice>
              <mc:Fallback>
                <p:oleObj r:id="rId3" imgW="10349206" imgH="717460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268413"/>
                        <a:ext cx="7762875" cy="538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66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Downloading the results</a:t>
            </a:r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1547813" y="1196975"/>
          <a:ext cx="5359400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10171429" imgH="10742857" progId="">
                  <p:embed/>
                </p:oleObj>
              </mc:Choice>
              <mc:Fallback>
                <p:oleObj r:id="rId3" imgW="10171429" imgH="107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96975"/>
                        <a:ext cx="5359400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5029200" y="1524000"/>
            <a:ext cx="533400" cy="3048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1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Downloaded results</a:t>
            </a: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323850" y="868363"/>
          <a:ext cx="7920038" cy="598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3" imgW="16253968" imgH="12292063" progId="">
                  <p:embed/>
                </p:oleObj>
              </mc:Choice>
              <mc:Fallback>
                <p:oleObj r:id="rId3" imgW="16253968" imgH="1229206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68363"/>
                        <a:ext cx="7920038" cy="598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88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Account customization</a:t>
            </a:r>
          </a:p>
        </p:txBody>
      </p:sp>
      <p:graphicFrame>
        <p:nvGraphicFramePr>
          <p:cNvPr id="22531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755650" y="1125538"/>
          <a:ext cx="7848600" cy="553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3" imgW="10336508" imgH="7288889" progId="">
                  <p:embed/>
                </p:oleObj>
              </mc:Choice>
              <mc:Fallback>
                <p:oleObj r:id="rId3" imgW="10336508" imgH="728888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125538"/>
                        <a:ext cx="7848600" cy="553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23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75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Q:1: </a:t>
            </a:r>
            <a:r>
              <a:rPr lang="fr-CH" sz="2800" dirty="0" err="1">
                <a:solidFill>
                  <a:srgbClr val="0070C0"/>
                </a:solidFill>
              </a:rPr>
              <a:t>W</a:t>
            </a:r>
            <a:r>
              <a:rPr lang="fr-CH" sz="2800" dirty="0" err="1" smtClean="0">
                <a:solidFill>
                  <a:srgbClr val="0070C0"/>
                </a:solidFill>
              </a:rPr>
              <a:t>hat</a:t>
            </a:r>
            <a:r>
              <a:rPr lang="fr-CH" sz="2800" dirty="0" smtClean="0">
                <a:solidFill>
                  <a:srgbClr val="0070C0"/>
                </a:solidFill>
              </a:rPr>
              <a:t> are the </a:t>
            </a:r>
            <a:r>
              <a:rPr lang="fr-CH" sz="2800" dirty="0" err="1" smtClean="0">
                <a:solidFill>
                  <a:srgbClr val="0070C0"/>
                </a:solidFill>
              </a:rPr>
              <a:t>advantages</a:t>
            </a:r>
            <a:r>
              <a:rPr lang="fr-CH" sz="2800" dirty="0" smtClean="0">
                <a:solidFill>
                  <a:srgbClr val="0070C0"/>
                </a:solidFill>
              </a:rPr>
              <a:t> of </a:t>
            </a:r>
            <a:r>
              <a:rPr lang="fr-CH" sz="2800" dirty="0" err="1" smtClean="0">
                <a:solidFill>
                  <a:srgbClr val="0070C0"/>
                </a:solidFill>
              </a:rPr>
              <a:t>having</a:t>
            </a:r>
            <a:r>
              <a:rPr lang="fr-CH" sz="2800" dirty="0" smtClean="0">
                <a:solidFill>
                  <a:srgbClr val="0070C0"/>
                </a:solidFill>
              </a:rPr>
              <a:t> a </a:t>
            </a:r>
            <a:br>
              <a:rPr lang="fr-CH" sz="2800" dirty="0" smtClean="0">
                <a:solidFill>
                  <a:srgbClr val="0070C0"/>
                </a:solidFill>
              </a:rPr>
            </a:br>
            <a:r>
              <a:rPr lang="fr-CH" sz="2800" dirty="0" smtClean="0">
                <a:solidFill>
                  <a:srgbClr val="0070C0"/>
                </a:solidFill>
              </a:rPr>
              <a:t>PATENTSCOPE </a:t>
            </a:r>
            <a:r>
              <a:rPr lang="fr-CH" sz="2800" dirty="0" err="1" smtClean="0">
                <a:solidFill>
                  <a:srgbClr val="0070C0"/>
                </a:solidFill>
              </a:rPr>
              <a:t>account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876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Download</a:t>
            </a:r>
            <a:r>
              <a:rPr lang="fr-CH" sz="2800" dirty="0" smtClean="0">
                <a:solidFill>
                  <a:srgbClr val="0070C0"/>
                </a:solidFill>
              </a:rPr>
              <a:t> the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679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Save </a:t>
            </a:r>
            <a:r>
              <a:rPr lang="fr-CH" sz="2800" dirty="0" err="1" smtClean="0">
                <a:solidFill>
                  <a:srgbClr val="0070C0"/>
                </a:solidFill>
              </a:rPr>
              <a:t>your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queries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50292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Save </a:t>
            </a:r>
            <a:r>
              <a:rPr lang="fr-CH" sz="2800" dirty="0" err="1" smtClean="0">
                <a:solidFill>
                  <a:srgbClr val="0070C0"/>
                </a:solidFill>
              </a:rPr>
              <a:t>your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preferred</a:t>
            </a:r>
            <a:r>
              <a:rPr lang="fr-CH" sz="2800" dirty="0" smtClean="0">
                <a:solidFill>
                  <a:srgbClr val="0070C0"/>
                </a:solidFill>
              </a:rPr>
              <a:t> settings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800" y="4629150"/>
            <a:ext cx="53340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Download</a:t>
            </a:r>
            <a:r>
              <a:rPr lang="fr-CH" sz="2800" dirty="0" smtClean="0">
                <a:solidFill>
                  <a:srgbClr val="0070C0"/>
                </a:solidFill>
              </a:rPr>
              <a:t> the </a:t>
            </a:r>
            <a:r>
              <a:rPr lang="fr-CH" sz="2800" dirty="0" err="1" smtClean="0">
                <a:solidFill>
                  <a:srgbClr val="0070C0"/>
                </a:solidFill>
              </a:rPr>
              <a:t>entire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database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15578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Q:1: </a:t>
            </a:r>
            <a:r>
              <a:rPr lang="fr-CH" sz="2800" dirty="0" err="1" smtClean="0">
                <a:solidFill>
                  <a:srgbClr val="0070C0"/>
                </a:solidFill>
              </a:rPr>
              <a:t>What</a:t>
            </a:r>
            <a:r>
              <a:rPr lang="fr-CH" sz="2800" dirty="0" smtClean="0">
                <a:solidFill>
                  <a:srgbClr val="0070C0"/>
                </a:solidFill>
              </a:rPr>
              <a:t> are the </a:t>
            </a:r>
            <a:r>
              <a:rPr lang="fr-CH" sz="2800" dirty="0" err="1" smtClean="0">
                <a:solidFill>
                  <a:srgbClr val="0070C0"/>
                </a:solidFill>
              </a:rPr>
              <a:t>advantages</a:t>
            </a:r>
            <a:r>
              <a:rPr lang="fr-CH" sz="2800" dirty="0" smtClean="0">
                <a:solidFill>
                  <a:srgbClr val="0070C0"/>
                </a:solidFill>
              </a:rPr>
              <a:t> of </a:t>
            </a:r>
            <a:r>
              <a:rPr lang="fr-CH" sz="2800" dirty="0" err="1" smtClean="0">
                <a:solidFill>
                  <a:srgbClr val="0070C0"/>
                </a:solidFill>
              </a:rPr>
              <a:t>having</a:t>
            </a:r>
            <a:r>
              <a:rPr lang="fr-CH" sz="2800" dirty="0" smtClean="0">
                <a:solidFill>
                  <a:srgbClr val="0070C0"/>
                </a:solidFill>
              </a:rPr>
              <a:t> a </a:t>
            </a:r>
            <a:br>
              <a:rPr lang="fr-CH" sz="2800" dirty="0" smtClean="0">
                <a:solidFill>
                  <a:srgbClr val="0070C0"/>
                </a:solidFill>
              </a:rPr>
            </a:br>
            <a:r>
              <a:rPr lang="fr-CH" sz="2800" dirty="0" smtClean="0">
                <a:solidFill>
                  <a:srgbClr val="0070C0"/>
                </a:solidFill>
              </a:rPr>
              <a:t>PATENTSCOPE </a:t>
            </a:r>
            <a:r>
              <a:rPr lang="fr-CH" sz="2800" dirty="0" err="1" smtClean="0">
                <a:solidFill>
                  <a:srgbClr val="0070C0"/>
                </a:solidFill>
              </a:rPr>
              <a:t>account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572001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Download</a:t>
            </a:r>
            <a:r>
              <a:rPr lang="fr-CH" sz="2800" dirty="0" smtClean="0">
                <a:solidFill>
                  <a:srgbClr val="0070C0"/>
                </a:solidFill>
              </a:rPr>
              <a:t> the </a:t>
            </a:r>
            <a:r>
              <a:rPr lang="fr-CH" sz="2800" dirty="0" err="1" smtClean="0">
                <a:solidFill>
                  <a:srgbClr val="0070C0"/>
                </a:solidFill>
              </a:rPr>
              <a:t>result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list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3714750"/>
            <a:ext cx="4536142" cy="5715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Save </a:t>
            </a:r>
            <a:r>
              <a:rPr lang="fr-CH" sz="2800" dirty="0" err="1" smtClean="0">
                <a:solidFill>
                  <a:srgbClr val="0070C0"/>
                </a:solidFill>
              </a:rPr>
              <a:t>your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queries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4572001" cy="51976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Save </a:t>
            </a:r>
            <a:r>
              <a:rPr lang="fr-CH" sz="2800" dirty="0" err="1" smtClean="0">
                <a:solidFill>
                  <a:srgbClr val="0070C0"/>
                </a:solidFill>
              </a:rPr>
              <a:t>your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preferred</a:t>
            </a:r>
            <a:r>
              <a:rPr lang="fr-CH" sz="2800" dirty="0" smtClean="0">
                <a:solidFill>
                  <a:srgbClr val="0070C0"/>
                </a:solidFill>
              </a:rPr>
              <a:t> settings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800" y="4629150"/>
            <a:ext cx="4572001" cy="571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Download</a:t>
            </a:r>
            <a:r>
              <a:rPr lang="fr-CH" sz="2800" dirty="0" smtClean="0">
                <a:solidFill>
                  <a:srgbClr val="0070C0"/>
                </a:solidFill>
              </a:rPr>
              <a:t> the </a:t>
            </a:r>
            <a:r>
              <a:rPr lang="fr-CH" sz="2800" dirty="0" err="1" smtClean="0">
                <a:solidFill>
                  <a:srgbClr val="0070C0"/>
                </a:solidFill>
              </a:rPr>
              <a:t>entire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database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1" y="-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3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226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PATENTSCOPE: how to search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Browse by week or sequence listing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Search patent documents:</a:t>
            </a:r>
          </a:p>
          <a:p>
            <a:pPr marL="522288" lvl="1" indent="-65088" eaLnBrk="1" hangingPunct="1"/>
            <a:r>
              <a:rPr lang="en-US" altLang="en-US" dirty="0" smtClean="0"/>
              <a:t>Simple</a:t>
            </a:r>
          </a:p>
          <a:p>
            <a:pPr marL="522288" lvl="1" indent="-65088" eaLnBrk="1" hangingPunct="1"/>
            <a:r>
              <a:rPr lang="en-US" altLang="en-US" dirty="0" smtClean="0"/>
              <a:t>Field combination</a:t>
            </a:r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23813" y="1628775"/>
            <a:ext cx="822325" cy="8223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sp>
        <p:nvSpPr>
          <p:cNvPr id="23557" name="Right Arrow 3"/>
          <p:cNvSpPr>
            <a:spLocks noChangeArrowheads="1"/>
          </p:cNvSpPr>
          <p:nvPr/>
        </p:nvSpPr>
        <p:spPr bwMode="auto">
          <a:xfrm>
            <a:off x="539750" y="2133600"/>
            <a:ext cx="977900" cy="484188"/>
          </a:xfrm>
          <a:prstGeom prst="rightArrow">
            <a:avLst>
              <a:gd name="adj1" fmla="val 50000"/>
              <a:gd name="adj2" fmla="val 4999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95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31838" y="0"/>
          <a:ext cx="66675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3" imgW="10234921" imgH="10526984" progId="">
                  <p:embed/>
                </p:oleObj>
              </mc:Choice>
              <mc:Fallback>
                <p:oleObj r:id="rId3" imgW="10234921" imgH="105269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0"/>
                        <a:ext cx="66675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Questions/concerns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505075"/>
            <a:ext cx="8229600" cy="43529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5400" b="1">
                <a:solidFill>
                  <a:srgbClr val="0033CC"/>
                </a:solidFill>
              </a:rPr>
              <a:t>patentscope@wipo.int</a:t>
            </a:r>
          </a:p>
        </p:txBody>
      </p:sp>
    </p:spTree>
    <p:extLst>
      <p:ext uri="{BB962C8B-B14F-4D97-AF65-F5344CB8AC3E}">
        <p14:creationId xmlns:p14="http://schemas.microsoft.com/office/powerpoint/2010/main" val="276051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771" y="-17084"/>
            <a:ext cx="6280830" cy="684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411760" y="1124744"/>
            <a:ext cx="1008112" cy="216024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427292" y="1117289"/>
            <a:ext cx="936104" cy="216024"/>
          </a:xfrm>
          <a:prstGeom prst="rect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0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active</a:t>
            </a:r>
            <a:endParaRPr lang="en-US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916113"/>
            <a:ext cx="78962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1331913" y="2852738"/>
            <a:ext cx="576262" cy="3603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022600"/>
            <a:ext cx="62357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1908175" y="5300663"/>
            <a:ext cx="8636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8175" y="5300663"/>
            <a:ext cx="719138" cy="2889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7538" y="2205038"/>
            <a:ext cx="1506537" cy="360362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983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323850" y="1557338"/>
            <a:ext cx="863600" cy="287337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323850" y="2781300"/>
            <a:ext cx="863600" cy="287338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3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active last 5 gazettes</a:t>
            </a:r>
            <a:endParaRPr lang="en-US" smtClean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1666875"/>
            <a:ext cx="77343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3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Most advanced</a:t>
            </a:r>
            <a:endParaRPr lang="en-US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8771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5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Breakouts</a:t>
            </a:r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685925"/>
            <a:ext cx="76962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1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16819"/>
            <a:ext cx="6361117" cy="687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2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 Green Inventory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9184"/>
            <a:ext cx="7560840" cy="565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5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4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Q:1: </a:t>
            </a:r>
            <a:r>
              <a:rPr lang="fr-CH" sz="2800" dirty="0" err="1" smtClean="0">
                <a:solidFill>
                  <a:srgbClr val="0070C0"/>
                </a:solidFill>
              </a:rPr>
              <a:t>Where</a:t>
            </a:r>
            <a:r>
              <a:rPr lang="fr-CH" sz="2800" dirty="0" smtClean="0">
                <a:solidFill>
                  <a:srgbClr val="0070C0"/>
                </a:solidFill>
              </a:rPr>
              <a:t> are IPC </a:t>
            </a:r>
            <a:r>
              <a:rPr lang="fr-CH" sz="2800" dirty="0" err="1" smtClean="0">
                <a:solidFill>
                  <a:srgbClr val="0070C0"/>
                </a:solidFill>
              </a:rPr>
              <a:t>statistics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available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876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Simple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interface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5679141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Browse</a:t>
            </a:r>
            <a:r>
              <a:rPr lang="fr-CH" sz="2800" dirty="0" smtClean="0">
                <a:solidFill>
                  <a:srgbClr val="0070C0"/>
                </a:solidFill>
              </a:rPr>
              <a:t>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50292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Field </a:t>
            </a:r>
            <a:r>
              <a:rPr lang="fr-CH" sz="2800" dirty="0" err="1" smtClean="0">
                <a:solidFill>
                  <a:srgbClr val="0070C0"/>
                </a:solidFill>
              </a:rPr>
              <a:t>combination</a:t>
            </a:r>
            <a:r>
              <a:rPr lang="fr-CH" sz="2800" dirty="0" smtClean="0">
                <a:solidFill>
                  <a:srgbClr val="0070C0"/>
                </a:solidFill>
              </a:rPr>
              <a:t> interface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>
              <a:snd r:embed="rId3" name="applause.wav"/>
            </a:hlinkClick>
          </p:cNvPr>
          <p:cNvSpPr/>
          <p:nvPr/>
        </p:nvSpPr>
        <p:spPr>
          <a:xfrm>
            <a:off x="1001028" y="3657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6179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Agenda</a:t>
            </a:r>
            <a:endParaRPr lang="es-BO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Webinars in 2015</a:t>
            </a:r>
          </a:p>
          <a:p>
            <a:pPr eaLnBrk="1" hangingPunct="1"/>
            <a:r>
              <a:rPr lang="en-US" altLang="en-US" dirty="0" smtClean="0"/>
              <a:t>Focus on the search interface:</a:t>
            </a:r>
          </a:p>
          <a:p>
            <a:pPr lvl="1" eaLnBrk="1" hangingPunct="1"/>
            <a:r>
              <a:rPr lang="en-US" altLang="en-US" dirty="0" smtClean="0"/>
              <a:t>Coverage</a:t>
            </a:r>
          </a:p>
          <a:p>
            <a:pPr lvl="1" eaLnBrk="1" hangingPunct="1"/>
            <a:r>
              <a:rPr lang="fr-CH" altLang="en-US" dirty="0" err="1" smtClean="0"/>
              <a:t>Account</a:t>
            </a:r>
            <a:endParaRPr lang="fr-CH" altLang="en-US" dirty="0"/>
          </a:p>
          <a:p>
            <a:pPr marL="0" lvl="1" indent="457200" eaLnBrk="1" hangingPunct="1"/>
            <a:r>
              <a:rPr lang="fr-CH" altLang="en-US" dirty="0" smtClean="0"/>
              <a:t>How to </a:t>
            </a:r>
            <a:r>
              <a:rPr lang="fr-CH" altLang="en-US" dirty="0" err="1" smtClean="0"/>
              <a:t>search</a:t>
            </a:r>
            <a:endParaRPr lang="fr-CH" altLang="en-US" dirty="0" smtClean="0"/>
          </a:p>
          <a:p>
            <a:pPr lvl="1" eaLnBrk="1" hangingPunct="1"/>
            <a:r>
              <a:rPr lang="fr-CH" altLang="en-US" dirty="0" smtClean="0"/>
              <a:t>How to use the </a:t>
            </a:r>
            <a:r>
              <a:rPr lang="fr-CH" altLang="en-US" i="1" dirty="0" err="1" smtClean="0"/>
              <a:t>Browse</a:t>
            </a:r>
            <a:r>
              <a:rPr lang="fr-CH" altLang="en-US" dirty="0" smtClean="0"/>
              <a:t> menu</a:t>
            </a:r>
          </a:p>
          <a:p>
            <a:pPr lvl="1" eaLnBrk="1" hangingPunct="1"/>
            <a:r>
              <a:rPr lang="fr-CH" altLang="en-US" dirty="0" smtClean="0"/>
              <a:t>How to </a:t>
            </a:r>
            <a:r>
              <a:rPr lang="fr-CH" altLang="en-US" dirty="0" err="1" smtClean="0"/>
              <a:t>search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using</a:t>
            </a:r>
            <a:r>
              <a:rPr lang="fr-CH" altLang="en-US" dirty="0" smtClean="0"/>
              <a:t> the </a:t>
            </a:r>
            <a:r>
              <a:rPr lang="fr-CH" altLang="en-US" i="1" dirty="0" smtClean="0"/>
              <a:t>Simple </a:t>
            </a:r>
            <a:r>
              <a:rPr lang="fr-CH" altLang="en-US" dirty="0" smtClean="0"/>
              <a:t>&amp;</a:t>
            </a:r>
            <a:r>
              <a:rPr lang="fr-CH" altLang="en-US" i="1" dirty="0" smtClean="0"/>
              <a:t> </a:t>
            </a:r>
            <a:r>
              <a:rPr lang="fr-CH" altLang="en-US" i="1" dirty="0"/>
              <a:t>F</a:t>
            </a:r>
            <a:r>
              <a:rPr lang="fr-CH" altLang="en-US" i="1" dirty="0" smtClean="0"/>
              <a:t>ield </a:t>
            </a:r>
            <a:r>
              <a:rPr lang="fr-CH" altLang="en-US" i="1" dirty="0" err="1" smtClean="0"/>
              <a:t>Combination</a:t>
            </a:r>
            <a:endParaRPr lang="fr-CH" altLang="en-US" i="1" dirty="0" smtClean="0"/>
          </a:p>
          <a:p>
            <a:pPr marL="285750" lvl="1" eaLnBrk="1" hangingPunct="1"/>
            <a:r>
              <a:rPr lang="fr-CH" altLang="en-US" dirty="0" smtClean="0"/>
              <a:t>Q &amp; A session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03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solidFill>
                  <a:srgbClr val="0070C0"/>
                </a:solidFill>
              </a:rPr>
              <a:t>Q:1: </a:t>
            </a:r>
            <a:r>
              <a:rPr lang="fr-CH" dirty="0" err="1">
                <a:solidFill>
                  <a:srgbClr val="0070C0"/>
                </a:solidFill>
              </a:rPr>
              <a:t>Where</a:t>
            </a:r>
            <a:r>
              <a:rPr lang="fr-CH" dirty="0">
                <a:solidFill>
                  <a:srgbClr val="0070C0"/>
                </a:solidFill>
              </a:rPr>
              <a:t> are IPC </a:t>
            </a:r>
            <a:r>
              <a:rPr lang="fr-CH" dirty="0" err="1">
                <a:solidFill>
                  <a:srgbClr val="0070C0"/>
                </a:solidFill>
              </a:rPr>
              <a:t>statistics</a:t>
            </a:r>
            <a:r>
              <a:rPr lang="fr-CH" dirty="0">
                <a:solidFill>
                  <a:srgbClr val="0070C0"/>
                </a:solidFill>
              </a:rPr>
              <a:t> </a:t>
            </a:r>
            <a:r>
              <a:rPr lang="fr-CH" dirty="0" err="1">
                <a:solidFill>
                  <a:srgbClr val="0070C0"/>
                </a:solidFill>
              </a:rPr>
              <a:t>available</a:t>
            </a:r>
            <a:r>
              <a:rPr lang="fr-CH" dirty="0">
                <a:solidFill>
                  <a:srgbClr val="0070C0"/>
                </a:solidFill>
              </a:rPr>
              <a:t>?</a:t>
            </a:r>
            <a:endParaRPr lang="es-BO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1828800" y="1992099"/>
            <a:ext cx="4876800" cy="50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CH" sz="2800" kern="0" smtClean="0">
                <a:solidFill>
                  <a:srgbClr val="0070C0"/>
                </a:solidFill>
              </a:rPr>
              <a:t>Simple search interface</a:t>
            </a:r>
            <a:endParaRPr lang="es-BO" sz="2800" kern="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9" y="3714750"/>
            <a:ext cx="4459942" cy="5715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Browse</a:t>
            </a:r>
            <a:r>
              <a:rPr lang="fr-CH" sz="2800" dirty="0" smtClean="0">
                <a:solidFill>
                  <a:srgbClr val="0070C0"/>
                </a:solidFill>
              </a:rPr>
              <a:t> menu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50292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Field </a:t>
            </a:r>
            <a:r>
              <a:rPr lang="fr-CH" sz="2800" dirty="0" err="1" smtClean="0">
                <a:solidFill>
                  <a:srgbClr val="0070C0"/>
                </a:solidFill>
              </a:rPr>
              <a:t>combination</a:t>
            </a:r>
            <a:r>
              <a:rPr lang="fr-CH" sz="2800" dirty="0" smtClean="0">
                <a:solidFill>
                  <a:srgbClr val="0070C0"/>
                </a:solidFill>
              </a:rPr>
              <a:t> interface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9" name="Action Button: Custom 8">
            <a:hlinkClick r:id="" action="ppaction://noaction" highlightClick="1">
              <a:snd r:embed="rId3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0" name="Action Button: Custom 9">
            <a:hlinkClick r:id="" action="ppaction://hlinkshowjump?jump=nextslide" highlightClick="1"/>
          </p:cNvPr>
          <p:cNvSpPr/>
          <p:nvPr/>
        </p:nvSpPr>
        <p:spPr>
          <a:xfrm>
            <a:off x="985849" y="3657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</p:spTree>
    <p:extLst>
      <p:ext uri="{BB962C8B-B14F-4D97-AF65-F5344CB8AC3E}">
        <p14:creationId xmlns:p14="http://schemas.microsoft.com/office/powerpoint/2010/main" val="23582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PATENTSCOPE: how to search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Browse by week or sequence listing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Search patent documents:</a:t>
            </a:r>
          </a:p>
          <a:p>
            <a:pPr marL="522288" lvl="1" indent="-65088" eaLnBrk="1" hangingPunct="1"/>
            <a:r>
              <a:rPr lang="en-US" altLang="en-US" dirty="0" smtClean="0"/>
              <a:t>Simple</a:t>
            </a:r>
          </a:p>
          <a:p>
            <a:pPr marL="522288" lvl="1" indent="-65088" eaLnBrk="1" hangingPunct="1"/>
            <a:r>
              <a:rPr lang="en-US" altLang="en-US" dirty="0" smtClean="0"/>
              <a:t>Field combination</a:t>
            </a:r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68263" y="1633538"/>
            <a:ext cx="823912" cy="822325"/>
          </a:xfrm>
          <a:prstGeom prst="rightArrow">
            <a:avLst>
              <a:gd name="adj1" fmla="val 50000"/>
              <a:gd name="adj2" fmla="val 499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116923" y="2904331"/>
            <a:ext cx="822325" cy="8239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44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Interface : Simple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762125" y="6021388"/>
            <a:ext cx="5473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Basic search fields are provided</a:t>
            </a:r>
          </a:p>
        </p:txBody>
      </p:sp>
      <p:sp>
        <p:nvSpPr>
          <p:cNvPr id="27652" name="AutoShape 5"/>
          <p:cNvSpPr>
            <a:spLocks noChangeArrowheads="1"/>
          </p:cNvSpPr>
          <p:nvPr/>
        </p:nvSpPr>
        <p:spPr bwMode="auto">
          <a:xfrm>
            <a:off x="1116013" y="3573463"/>
            <a:ext cx="360362" cy="647700"/>
          </a:xfrm>
          <a:prstGeom prst="upArrow">
            <a:avLst>
              <a:gd name="adj1" fmla="val 50000"/>
              <a:gd name="adj2" fmla="val 4493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1554163"/>
            <a:ext cx="971788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3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Interface simple - keywords</a:t>
            </a:r>
            <a:endParaRPr lang="es-BO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395538"/>
            <a:ext cx="77057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" y="-33980"/>
            <a:ext cx="7967663" cy="689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92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i="1" dirty="0" smtClean="0"/>
              <a:t>Simple</a:t>
            </a:r>
            <a:r>
              <a:rPr lang="fr-CH" dirty="0" smtClean="0"/>
              <a:t> </a:t>
            </a:r>
            <a:r>
              <a:rPr lang="fr-CH" dirty="0"/>
              <a:t>i</a:t>
            </a:r>
            <a:r>
              <a:rPr lang="fr-CH" dirty="0" smtClean="0"/>
              <a:t>nterface - </a:t>
            </a:r>
            <a:r>
              <a:rPr lang="fr-CH" dirty="0" err="1" smtClean="0"/>
              <a:t>Numbers</a:t>
            </a:r>
            <a:endParaRPr lang="es-BO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" y="2133601"/>
            <a:ext cx="844142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69"/>
            <a:ext cx="8959990" cy="582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6553200" y="2209800"/>
            <a:ext cx="990600" cy="737638"/>
          </a:xfrm>
          <a:prstGeom prst="round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i="1" dirty="0" smtClean="0"/>
              <a:t>Simple </a:t>
            </a:r>
            <a:r>
              <a:rPr lang="fr-CH" dirty="0" smtClean="0"/>
              <a:t>interface - Help</a:t>
            </a:r>
            <a:endParaRPr lang="es-BO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5438"/>
            <a:ext cx="83820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 bwMode="auto">
          <a:xfrm>
            <a:off x="6019800" y="3733800"/>
            <a:ext cx="4572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i="1" dirty="0" smtClean="0"/>
              <a:t>Simple </a:t>
            </a:r>
            <a:r>
              <a:rPr lang="fr-CH" dirty="0" smtClean="0"/>
              <a:t>interface: more </a:t>
            </a:r>
            <a:r>
              <a:rPr lang="fr-CH" dirty="0" err="1" smtClean="0"/>
              <a:t>complex</a:t>
            </a:r>
            <a:r>
              <a:rPr lang="fr-CH" dirty="0" smtClean="0"/>
              <a:t> </a:t>
            </a:r>
            <a:r>
              <a:rPr lang="fr-CH" dirty="0" err="1" smtClean="0"/>
              <a:t>queries</a:t>
            </a:r>
            <a:endParaRPr lang="es-BO" i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772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21"/>
            <a:ext cx="8229599" cy="695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3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i="1" dirty="0" smtClean="0"/>
              <a:t>Simple </a:t>
            </a:r>
            <a:r>
              <a:rPr lang="fr-CH" dirty="0" smtClean="0"/>
              <a:t> interface: </a:t>
            </a:r>
            <a:r>
              <a:rPr lang="fr-CH" dirty="0" err="1" smtClean="0"/>
              <a:t>tips</a:t>
            </a:r>
            <a:endParaRPr lang="es-BO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>
              <a:tabLst>
                <a:tab pos="107950" algn="l"/>
              </a:tabLst>
            </a:pPr>
            <a:r>
              <a:rPr lang="fr-CH" dirty="0" smtClean="0"/>
              <a:t>Select </a:t>
            </a:r>
            <a:r>
              <a:rPr lang="fr-CH" dirty="0"/>
              <a:t>patent collection/s</a:t>
            </a:r>
          </a:p>
          <a:p>
            <a:pPr lvl="1"/>
            <a:endParaRPr lang="es-BO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" y="1066800"/>
            <a:ext cx="918277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2" y="228600"/>
            <a:ext cx="9143999" cy="632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PATENTSCOPE: how to search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Browse by week or sequence listing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Search patent documents:</a:t>
            </a:r>
          </a:p>
          <a:p>
            <a:pPr marL="522288" lvl="1" indent="-65088" eaLnBrk="1" hangingPunct="1"/>
            <a:r>
              <a:rPr lang="en-US" altLang="en-US" dirty="0" smtClean="0"/>
              <a:t>Simple</a:t>
            </a:r>
          </a:p>
          <a:p>
            <a:pPr marL="522288" lvl="1" indent="-65088" eaLnBrk="1" hangingPunct="1"/>
            <a:r>
              <a:rPr lang="en-US" altLang="en-US" dirty="0" smtClean="0"/>
              <a:t>Field combination</a:t>
            </a:r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  <a:p>
            <a:pPr marL="522288" lvl="1" indent="-65088"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4" name="Right Arrow 3"/>
          <p:cNvSpPr>
            <a:spLocks noChangeArrowheads="1"/>
          </p:cNvSpPr>
          <p:nvPr/>
        </p:nvSpPr>
        <p:spPr bwMode="auto">
          <a:xfrm>
            <a:off x="68263" y="1633538"/>
            <a:ext cx="823912" cy="822325"/>
          </a:xfrm>
          <a:prstGeom prst="rightArrow">
            <a:avLst>
              <a:gd name="adj1" fmla="val 50000"/>
              <a:gd name="adj2" fmla="val 499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91507" y="3316288"/>
            <a:ext cx="822325" cy="8239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131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Interface : Field Combination - Structured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476375" y="6021388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Additional search fields can be selected</a:t>
            </a:r>
          </a:p>
        </p:txBody>
      </p:sp>
      <p:graphicFrame>
        <p:nvGraphicFramePr>
          <p:cNvPr id="28676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539750" y="1196975"/>
          <a:ext cx="8208963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r:id="rId3" imgW="10196825" imgH="5536508" progId="">
                  <p:embed/>
                </p:oleObj>
              </mc:Choice>
              <mc:Fallback>
                <p:oleObj r:id="rId3" imgW="10196825" imgH="553650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8208963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0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Webinars in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Monthly</a:t>
            </a:r>
          </a:p>
          <a:p>
            <a:r>
              <a:rPr lang="en-US" dirty="0"/>
              <a:t>Announced here: </a:t>
            </a:r>
            <a:r>
              <a:rPr lang="en-US" dirty="0">
                <a:hlinkClick r:id="rId2"/>
              </a:rPr>
              <a:t>http://www.wipo.int/patentscope/en/webinar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On specific features/functionalities or overview </a:t>
            </a:r>
          </a:p>
          <a:p>
            <a:r>
              <a:rPr lang="en-US" dirty="0" smtClean="0"/>
              <a:t>Special requests: </a:t>
            </a:r>
            <a:r>
              <a:rPr lang="en-US" dirty="0" smtClean="0">
                <a:hlinkClick r:id="rId3"/>
              </a:rPr>
              <a:t>patentscope@wipo.int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       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Quiz at the end of each section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86201"/>
            <a:ext cx="1219200" cy="103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0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165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Search examples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4012" y="710406"/>
            <a:ext cx="8789988" cy="865187"/>
          </a:xfrm>
        </p:spPr>
        <p:txBody>
          <a:bodyPr/>
          <a:lstStyle/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Patent documents containing Novartis as inventor and published in 2010</a:t>
            </a:r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/>
          </a:p>
          <a:p>
            <a:pPr eaLnBrk="1" hangingPunct="1"/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Patent documents without an IPC code </a:t>
            </a: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7553035"/>
              </p:ext>
            </p:extLst>
          </p:nvPr>
        </p:nvGraphicFramePr>
        <p:xfrm>
          <a:off x="533400" y="5891212"/>
          <a:ext cx="82518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r:id="rId4" imgW="8888889" imgH="1041270" progId="">
                  <p:embed/>
                </p:oleObj>
              </mc:Choice>
              <mc:Fallback>
                <p:oleObj r:id="rId4" imgW="8888889" imgH="1041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891212"/>
                        <a:ext cx="8251825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533400" y="6479189"/>
            <a:ext cx="7239000" cy="360363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600200"/>
            <a:ext cx="6429375" cy="349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914400" y="2209800"/>
            <a:ext cx="5715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486400" y="4572000"/>
            <a:ext cx="609600" cy="304800"/>
          </a:xfrm>
          <a:prstGeom prst="rect">
            <a:avLst/>
          </a:prstGeom>
          <a:solidFill>
            <a:srgbClr val="92D050">
              <a:alpha val="56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Search examples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875"/>
            <a:ext cx="9324975" cy="544512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Patent documents containing microscopy with licensing availability. </a:t>
            </a:r>
          </a:p>
          <a:p>
            <a:pPr eaLnBrk="1" hangingPunct="1"/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  <a:p>
            <a:pPr eaLnBrk="1" hangingPunct="1"/>
            <a:endParaRPr lang="en-US" altLang="en-US" sz="2000" dirty="0" smtClean="0"/>
          </a:p>
          <a:p>
            <a:pPr eaLnBrk="1" hangingPunct="1">
              <a:buFontTx/>
              <a:buNone/>
            </a:pPr>
            <a:endParaRPr lang="en-US" altLang="en-US" sz="2000" dirty="0" smtClean="0"/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8" y="2286000"/>
            <a:ext cx="77343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609600" y="5181600"/>
            <a:ext cx="42672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7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 the </a:t>
            </a:r>
            <a:r>
              <a:rPr lang="fr-CH" i="1" dirty="0" smtClean="0"/>
              <a:t>Publication Date </a:t>
            </a:r>
            <a:r>
              <a:rPr lang="fr-CH" dirty="0" err="1" smtClean="0"/>
              <a:t>field</a:t>
            </a:r>
            <a:r>
              <a:rPr lang="fr-CH" dirty="0" smtClean="0"/>
              <a:t>: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715000"/>
          </a:xfrm>
        </p:spPr>
        <p:txBody>
          <a:bodyPr/>
          <a:lstStyle/>
          <a:p>
            <a:r>
              <a:rPr lang="es-BO" sz="1600" i="1" dirty="0" err="1" smtClean="0"/>
              <a:t>Examples</a:t>
            </a:r>
            <a:endParaRPr lang="es-BO" sz="1600" i="1" dirty="0" smtClean="0"/>
          </a:p>
          <a:p>
            <a:pPr marL="0" indent="0">
              <a:buNone/>
            </a:pPr>
            <a:r>
              <a:rPr lang="es-BO" sz="1600" i="1" dirty="0" err="1" smtClean="0"/>
              <a:t>DP:today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DP:today-3days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DP:today-1Week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DP:today-2Years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> </a:t>
            </a:r>
          </a:p>
          <a:p>
            <a:r>
              <a:rPr lang="es-BO" sz="1600" dirty="0" smtClean="0"/>
              <a:t>Time</a:t>
            </a:r>
            <a:r>
              <a:rPr lang="es-BO" sz="1600" dirty="0"/>
              <a:t> </a:t>
            </a:r>
            <a:r>
              <a:rPr lang="es-BO" sz="1600" dirty="0" err="1" smtClean="0"/>
              <a:t>ranges</a:t>
            </a:r>
            <a:r>
              <a:rPr lang="es-BO" sz="1600" dirty="0" smtClean="0"/>
              <a:t>: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DP:[today-1Year TO </a:t>
            </a:r>
            <a:r>
              <a:rPr lang="es-BO" sz="1600" i="1" dirty="0" err="1"/>
              <a:t>today</a:t>
            </a:r>
            <a:r>
              <a:rPr lang="es-BO" sz="1600" i="1" dirty="0"/>
              <a:t>]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DP:[today-3Years TO today-1year]</a:t>
            </a:r>
            <a:endParaRPr lang="es-BO" sz="1600" dirty="0"/>
          </a:p>
          <a:p>
            <a:pPr marL="0" indent="0">
              <a:buNone/>
            </a:pPr>
            <a:endParaRPr lang="es-BO" sz="1600" dirty="0"/>
          </a:p>
          <a:p>
            <a:r>
              <a:rPr lang="es-BO" sz="1600" dirty="0" err="1"/>
              <a:t>Simplified</a:t>
            </a:r>
            <a:r>
              <a:rPr lang="es-BO" sz="1600" dirty="0"/>
              <a:t> time </a:t>
            </a:r>
            <a:r>
              <a:rPr lang="es-BO" sz="1600" dirty="0" err="1"/>
              <a:t>period</a:t>
            </a:r>
            <a:r>
              <a:rPr lang="es-BO" sz="1600" dirty="0"/>
              <a:t> </a:t>
            </a:r>
            <a:r>
              <a:rPr lang="es-BO" sz="1600" dirty="0" err="1"/>
              <a:t>ranges</a:t>
            </a:r>
            <a:r>
              <a:rPr lang="es-BO" sz="1600" dirty="0"/>
              <a:t> </a:t>
            </a:r>
            <a:r>
              <a:rPr lang="es-BO" sz="1600" dirty="0" smtClean="0"/>
              <a:t>:</a:t>
            </a:r>
            <a:endParaRPr lang="es-BO" sz="1600" dirty="0"/>
          </a:p>
          <a:p>
            <a:pPr marL="0" indent="0">
              <a:buNone/>
            </a:pPr>
            <a:r>
              <a:rPr lang="es-BO" sz="1600" dirty="0"/>
              <a:t> </a:t>
            </a:r>
          </a:p>
          <a:p>
            <a:pPr marL="0" indent="0">
              <a:buNone/>
            </a:pPr>
            <a:r>
              <a:rPr lang="es-BO" sz="1600" i="1" dirty="0" smtClean="0"/>
              <a:t>DP:Last3Days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DP:Last2Weeks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/>
              <a:t>DP:Last1Year</a:t>
            </a:r>
            <a:endParaRPr lang="es-BO" sz="1600" dirty="0"/>
          </a:p>
          <a:p>
            <a:pPr marL="0" indent="0">
              <a:buNone/>
            </a:pPr>
            <a:endParaRPr lang="es-BO" sz="1600" dirty="0"/>
          </a:p>
          <a:p>
            <a:r>
              <a:rPr lang="es-BO" sz="1600" dirty="0" err="1" smtClean="0"/>
              <a:t>Last</a:t>
            </a:r>
            <a:r>
              <a:rPr lang="es-BO" sz="1600" dirty="0" smtClean="0"/>
              <a:t> </a:t>
            </a:r>
            <a:r>
              <a:rPr lang="es-BO" sz="1600" dirty="0" err="1" smtClean="0"/>
              <a:t>Publications</a:t>
            </a:r>
            <a:r>
              <a:rPr lang="es-BO" sz="1600" dirty="0" smtClean="0"/>
              <a:t> </a:t>
            </a:r>
            <a:r>
              <a:rPr lang="es-BO" sz="1600" dirty="0" err="1" smtClean="0"/>
              <a:t>published</a:t>
            </a:r>
            <a:r>
              <a:rPr lang="es-BO" sz="1600" dirty="0" smtClean="0"/>
              <a:t> :</a:t>
            </a:r>
            <a:r>
              <a:rPr lang="es-BO" sz="1600" dirty="0"/>
              <a:t> </a:t>
            </a:r>
          </a:p>
          <a:p>
            <a:pPr marL="0" indent="0">
              <a:buNone/>
            </a:pPr>
            <a:r>
              <a:rPr lang="es-BO" sz="1600" i="1" dirty="0" err="1" smtClean="0"/>
              <a:t>DP:pct_lastpubdate</a:t>
            </a:r>
            <a:r>
              <a:rPr lang="es-BO" sz="1600" dirty="0"/>
              <a:t/>
            </a:r>
            <a:br>
              <a:rPr lang="es-BO" sz="1600" dirty="0"/>
            </a:br>
            <a:r>
              <a:rPr lang="es-BO" sz="1600" i="1" dirty="0" err="1"/>
              <a:t>DP:pct_lastpubdate</a:t>
            </a:r>
            <a:r>
              <a:rPr lang="es-BO" sz="1600" i="1" dirty="0"/>
              <a:t> and PA:"</a:t>
            </a:r>
            <a:r>
              <a:rPr lang="es-BO" sz="1600" i="1" dirty="0" err="1"/>
              <a:t>University</a:t>
            </a:r>
            <a:r>
              <a:rPr lang="es-BO" sz="1600" i="1" dirty="0"/>
              <a:t> of Paris"</a:t>
            </a:r>
            <a:endParaRPr lang="es-BO" sz="1600" dirty="0"/>
          </a:p>
          <a:p>
            <a:pPr marL="0" indent="0">
              <a:buNone/>
            </a:pP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21474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34688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3684"/>
            <a:ext cx="7620000" cy="689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7010400" y="1905000"/>
            <a:ext cx="914400" cy="914400"/>
          </a:xfrm>
          <a:prstGeom prst="roundRect">
            <a:avLst/>
          </a:prstGeom>
          <a:solidFill>
            <a:srgbClr val="FF0000">
              <a:alpha val="40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Stemming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CH" altLang="en-US" dirty="0" err="1" smtClean="0"/>
              <a:t>Process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that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removes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common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ending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from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words</a:t>
            </a:r>
            <a:r>
              <a:rPr lang="fr-CH" altLang="en-US" dirty="0" smtClean="0"/>
              <a:t> by English </a:t>
            </a:r>
            <a:r>
              <a:rPr lang="fr-CH" altLang="en-US" dirty="0" err="1" smtClean="0"/>
              <a:t>Snowball</a:t>
            </a:r>
            <a:r>
              <a:rPr lang="fr-CH" altLang="en-US" dirty="0" smtClean="0"/>
              <a:t> </a:t>
            </a:r>
            <a:r>
              <a:rPr lang="en-US" altLang="en-US" dirty="0" smtClean="0"/>
              <a:t>algorithm</a:t>
            </a:r>
          </a:p>
          <a:p>
            <a:pPr eaLnBrk="1" hangingPunct="1">
              <a:buFontTx/>
              <a:buNone/>
            </a:pPr>
            <a:r>
              <a:rPr lang="fr-CH" altLang="en-US" dirty="0" smtClean="0"/>
              <a:t>	 </a:t>
            </a:r>
          </a:p>
          <a:p>
            <a:pPr eaLnBrk="1" hangingPunct="1">
              <a:buFontTx/>
              <a:buNone/>
            </a:pPr>
            <a:r>
              <a:rPr lang="fr-CH" altLang="en-US" dirty="0" smtClean="0"/>
              <a:t>	</a:t>
            </a:r>
            <a:r>
              <a:rPr lang="fr-CH" altLang="en-US" dirty="0" err="1" smtClean="0"/>
              <a:t>electric¦al</a:t>
            </a:r>
            <a:r>
              <a:rPr lang="fr-CH" altLang="en-US" dirty="0" smtClean="0"/>
              <a:t> = </a:t>
            </a:r>
            <a:r>
              <a:rPr lang="fr-CH" altLang="en-US" dirty="0" err="1" smtClean="0"/>
              <a:t>electric</a:t>
            </a:r>
            <a:endParaRPr lang="fr-CH" altLang="en-US" dirty="0" smtClean="0"/>
          </a:p>
          <a:p>
            <a:pPr eaLnBrk="1" hangingPunct="1">
              <a:buFontTx/>
              <a:buNone/>
            </a:pPr>
            <a:r>
              <a:rPr lang="fr-CH" altLang="en-US" dirty="0" smtClean="0"/>
              <a:t>     </a:t>
            </a:r>
            <a:r>
              <a:rPr lang="fr-CH" altLang="en-US" dirty="0" err="1" smtClean="0"/>
              <a:t>electric¦ity</a:t>
            </a:r>
            <a:r>
              <a:rPr lang="fr-CH" altLang="en-US" dirty="0" smtClean="0"/>
              <a:t> = </a:t>
            </a:r>
            <a:r>
              <a:rPr lang="fr-CH" altLang="en-US" dirty="0" err="1" smtClean="0"/>
              <a:t>electric</a:t>
            </a:r>
            <a:endParaRPr lang="fr-CH" altLang="en-US" dirty="0" smtClean="0"/>
          </a:p>
          <a:p>
            <a:pPr eaLnBrk="1" hangingPunct="1">
              <a:buFontTx/>
              <a:buNone/>
            </a:pPr>
            <a:r>
              <a:rPr lang="fr-CH" altLang="en-US" dirty="0" smtClean="0"/>
              <a:t>	 </a:t>
            </a:r>
            <a:r>
              <a:rPr lang="fr-CH" altLang="en-US" dirty="0" err="1" smtClean="0"/>
              <a:t>electron¦ics</a:t>
            </a:r>
            <a:r>
              <a:rPr lang="fr-CH" altLang="en-US" dirty="0" smtClean="0"/>
              <a:t> = </a:t>
            </a:r>
            <a:r>
              <a:rPr lang="fr-CH" altLang="en-US" dirty="0" err="1" smtClean="0"/>
              <a:t>electron</a:t>
            </a:r>
            <a:r>
              <a:rPr lang="fr-CH" altLang="en-US" dirty="0" smtClean="0"/>
              <a:t>   </a:t>
            </a:r>
          </a:p>
          <a:p>
            <a:pPr eaLnBrk="1" hangingPunct="1">
              <a:buFontTx/>
              <a:buNone/>
            </a:pPr>
            <a:endParaRPr lang="fr-CH" altLang="en-US" dirty="0" smtClean="0"/>
          </a:p>
          <a:p>
            <a:pPr eaLnBrk="1" hangingPunct="1">
              <a:buFontTx/>
              <a:buNone/>
            </a:pPr>
            <a:r>
              <a:rPr lang="fr-CH" altLang="en-US" dirty="0" smtClean="0"/>
              <a:t>More </a:t>
            </a:r>
            <a:r>
              <a:rPr lang="fr-CH" altLang="en-US" dirty="0" err="1" smtClean="0"/>
              <a:t>accurate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results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than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wildcards</a:t>
            </a:r>
            <a:r>
              <a:rPr lang="fr-CH" altLang="en-US" dirty="0" smtClean="0"/>
              <a:t>:</a:t>
            </a:r>
          </a:p>
          <a:p>
            <a:pPr eaLnBrk="1" hangingPunct="1">
              <a:buFontTx/>
              <a:buNone/>
            </a:pPr>
            <a:r>
              <a:rPr lang="fr-CH" altLang="en-US" dirty="0" smtClean="0"/>
              <a:t> </a:t>
            </a:r>
            <a:r>
              <a:rPr lang="fr-CH" altLang="en-US" dirty="0" err="1" smtClean="0"/>
              <a:t>elect</a:t>
            </a:r>
            <a:r>
              <a:rPr lang="fr-CH" altLang="en-US" dirty="0" smtClean="0"/>
              <a:t>*             </a:t>
            </a:r>
            <a:r>
              <a:rPr lang="fr-CH" altLang="en-US" dirty="0" err="1" smtClean="0"/>
              <a:t>electoral</a:t>
            </a:r>
            <a:r>
              <a:rPr lang="fr-CH" altLang="en-US" dirty="0" smtClean="0"/>
              <a:t>, etc.</a:t>
            </a:r>
            <a:endParaRPr lang="en-US" altLang="en-US" dirty="0" smtClean="0"/>
          </a:p>
          <a:p>
            <a:pPr eaLnBrk="1" hangingPunct="1">
              <a:buFontTx/>
              <a:buNone/>
            </a:pPr>
            <a:endParaRPr lang="fr-CH" altLang="en-US" dirty="0" smtClean="0"/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1547813" y="5516563"/>
            <a:ext cx="6477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34688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3657600" y="5334000"/>
            <a:ext cx="1143000" cy="381000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BO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2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Q:1: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fields</a:t>
            </a:r>
            <a:r>
              <a:rPr lang="fr-CH" sz="2800" dirty="0" smtClean="0">
                <a:solidFill>
                  <a:srgbClr val="0070C0"/>
                </a:solidFill>
              </a:rPr>
              <a:t> are not </a:t>
            </a:r>
            <a:r>
              <a:rPr lang="fr-CH" sz="2800" dirty="0" err="1" smtClean="0">
                <a:solidFill>
                  <a:srgbClr val="0070C0"/>
                </a:solidFill>
              </a:rPr>
              <a:t>pre-defined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fields</a:t>
            </a:r>
            <a:r>
              <a:rPr lang="fr-CH" sz="2800" dirty="0" smtClean="0">
                <a:solidFill>
                  <a:srgbClr val="0070C0"/>
                </a:solidFill>
              </a:rPr>
              <a:t> in the Simple </a:t>
            </a:r>
            <a:r>
              <a:rPr lang="fr-CH" sz="2800" dirty="0" err="1" smtClean="0">
                <a:solidFill>
                  <a:srgbClr val="0070C0"/>
                </a:solidFill>
              </a:rPr>
              <a:t>search</a:t>
            </a:r>
            <a:r>
              <a:rPr lang="fr-CH" sz="2800" dirty="0" smtClean="0">
                <a:solidFill>
                  <a:srgbClr val="0070C0"/>
                </a:solidFill>
              </a:rPr>
              <a:t> interface</a:t>
            </a:r>
            <a:r>
              <a:rPr lang="fr-CH" sz="2800" dirty="0" smtClean="0">
                <a:solidFill>
                  <a:srgbClr val="0070C0"/>
                </a:solidFill>
              </a:rPr>
              <a:t>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38100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Applicant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nationality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64658" y="3714750"/>
            <a:ext cx="3850342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 phase data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828800" y="2909236"/>
            <a:ext cx="3886200" cy="51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err="1" smtClean="0">
                <a:solidFill>
                  <a:srgbClr val="0070C0"/>
                </a:solidFill>
              </a:rPr>
              <a:t>Filing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language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28800" y="462915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Front page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hlinkshowjump?jump=nextslide" highlightClick="1">
              <a:snd r:embed="rId4" name="applause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003434" y="3505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990600" y="44196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10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1631" y="-106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3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Q:1</a:t>
            </a:r>
            <a:r>
              <a:rPr lang="fr-CH" sz="2800" dirty="0" smtClean="0">
                <a:solidFill>
                  <a:schemeClr val="tx2"/>
                </a:solidFill>
              </a:rPr>
              <a:t>: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fields</a:t>
            </a:r>
            <a:r>
              <a:rPr lang="fr-CH" sz="2800" dirty="0">
                <a:solidFill>
                  <a:srgbClr val="0070C0"/>
                </a:solidFill>
              </a:rPr>
              <a:t> are not </a:t>
            </a:r>
            <a:r>
              <a:rPr lang="fr-CH" sz="2800" dirty="0" err="1">
                <a:solidFill>
                  <a:srgbClr val="0070C0"/>
                </a:solidFill>
              </a:rPr>
              <a:t>pre-defined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fields</a:t>
            </a:r>
            <a:r>
              <a:rPr lang="fr-CH" sz="2800" dirty="0">
                <a:solidFill>
                  <a:srgbClr val="0070C0"/>
                </a:solidFill>
              </a:rPr>
              <a:t> in the Simple </a:t>
            </a:r>
            <a:r>
              <a:rPr lang="fr-CH" sz="2800" dirty="0" err="1">
                <a:solidFill>
                  <a:srgbClr val="0070C0"/>
                </a:solidFill>
              </a:rPr>
              <a:t>search</a:t>
            </a:r>
            <a:r>
              <a:rPr lang="fr-CH" sz="2800" dirty="0">
                <a:solidFill>
                  <a:srgbClr val="0070C0"/>
                </a:solidFill>
              </a:rPr>
              <a:t> interface?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852391" y="4648200"/>
            <a:ext cx="1981200" cy="57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Front page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864659" y="1773054"/>
            <a:ext cx="362174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Applicant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nationality</a:t>
            </a:r>
            <a:endParaRPr lang="es-BO" sz="2800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2" name="Action Button: Custom 11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269146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3634338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C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5" name="hammer.wav"/>
            </a:hlinkClick>
          </p:cNvPr>
          <p:cNvSpPr/>
          <p:nvPr/>
        </p:nvSpPr>
        <p:spPr>
          <a:xfrm>
            <a:off x="1003434" y="45339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D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64658" y="3694496"/>
            <a:ext cx="3621741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National phase data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864659" y="2691464"/>
            <a:ext cx="362174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800" dirty="0" err="1">
                <a:solidFill>
                  <a:srgbClr val="0070C0"/>
                </a:solidFill>
              </a:rPr>
              <a:t>Filing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language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4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Q:2: </a:t>
            </a:r>
            <a:r>
              <a:rPr lang="fr-CH" sz="2800" dirty="0" smtClean="0">
                <a:solidFill>
                  <a:srgbClr val="0070C0"/>
                </a:solidFill>
              </a:rPr>
              <a:t>if </a:t>
            </a:r>
            <a:r>
              <a:rPr lang="fr-CH" sz="2800" dirty="0" err="1" smtClean="0">
                <a:solidFill>
                  <a:srgbClr val="0070C0"/>
                </a:solidFill>
              </a:rPr>
              <a:t>I’m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interested</a:t>
            </a:r>
            <a:r>
              <a:rPr lang="fr-CH" sz="2800" dirty="0" smtClean="0">
                <a:solidFill>
                  <a:srgbClr val="0070C0"/>
                </a:solidFill>
              </a:rPr>
              <a:t> in </a:t>
            </a:r>
            <a:r>
              <a:rPr lang="fr-CH" sz="2800" dirty="0" err="1" smtClean="0">
                <a:solidFill>
                  <a:srgbClr val="0070C0"/>
                </a:solidFill>
              </a:rPr>
              <a:t>finding</a:t>
            </a:r>
            <a:r>
              <a:rPr lang="fr-CH" sz="2800" dirty="0" smtClean="0">
                <a:solidFill>
                  <a:srgbClr val="0070C0"/>
                </a:solidFill>
              </a:rPr>
              <a:t> PCT applications </a:t>
            </a:r>
            <a:r>
              <a:rPr lang="fr-CH" sz="2800" dirty="0" err="1" smtClean="0">
                <a:solidFill>
                  <a:srgbClr val="0070C0"/>
                </a:solidFill>
              </a:rPr>
              <a:t>containing</a:t>
            </a:r>
            <a:r>
              <a:rPr lang="fr-CH" sz="2800" dirty="0" smtClean="0">
                <a:solidFill>
                  <a:srgbClr val="0070C0"/>
                </a:solidFill>
              </a:rPr>
              <a:t> 3rd party observation,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interface do I </a:t>
            </a:r>
            <a:r>
              <a:rPr lang="fr-CH" sz="2800" dirty="0" err="1" smtClean="0">
                <a:solidFill>
                  <a:srgbClr val="0070C0"/>
                </a:solidFill>
              </a:rPr>
              <a:t>need</a:t>
            </a:r>
            <a:r>
              <a:rPr lang="fr-CH" sz="2800" dirty="0" smtClean="0">
                <a:solidFill>
                  <a:srgbClr val="0070C0"/>
                </a:solidFill>
              </a:rPr>
              <a:t> to use?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2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64933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Simple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Field </a:t>
            </a:r>
            <a:r>
              <a:rPr lang="fr-CH" sz="2800" dirty="0" err="1" smtClean="0">
                <a:solidFill>
                  <a:srgbClr val="0070C0"/>
                </a:solidFill>
              </a:rPr>
              <a:t>Combination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5715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THE COVERAGE</a:t>
            </a:r>
            <a:br>
              <a:rPr lang="en-US" altLang="en-US" sz="3200" smtClean="0"/>
            </a:br>
            <a:endParaRPr lang="en-US" altLang="en-US" sz="320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350"/>
            <a:ext cx="9144000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98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 smtClean="0">
                <a:solidFill>
                  <a:schemeClr val="tx2"/>
                </a:solidFill>
              </a:rPr>
              <a:t>Q</a:t>
            </a:r>
            <a:r>
              <a:rPr lang="fr-CH" sz="2800" dirty="0">
                <a:solidFill>
                  <a:schemeClr val="tx2"/>
                </a:solidFill>
              </a:rPr>
              <a:t>: </a:t>
            </a:r>
            <a:r>
              <a:rPr lang="fr-CH" sz="2800" dirty="0" smtClean="0">
                <a:solidFill>
                  <a:schemeClr val="tx2"/>
                </a:solidFill>
              </a:rPr>
              <a:t>2</a:t>
            </a:r>
            <a:r>
              <a:rPr lang="fr-CH" sz="2800" dirty="0" smtClean="0">
                <a:solidFill>
                  <a:srgbClr val="0070C0"/>
                </a:solidFill>
              </a:rPr>
              <a:t>: </a:t>
            </a:r>
            <a:r>
              <a:rPr lang="fr-CH" sz="2800" dirty="0">
                <a:solidFill>
                  <a:srgbClr val="0070C0"/>
                </a:solidFill>
              </a:rPr>
              <a:t>if </a:t>
            </a:r>
            <a:r>
              <a:rPr lang="fr-CH" sz="2800" dirty="0" err="1">
                <a:solidFill>
                  <a:srgbClr val="0070C0"/>
                </a:solidFill>
              </a:rPr>
              <a:t>I’m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interested</a:t>
            </a:r>
            <a:r>
              <a:rPr lang="fr-CH" sz="2800" dirty="0">
                <a:solidFill>
                  <a:srgbClr val="0070C0"/>
                </a:solidFill>
              </a:rPr>
              <a:t> in </a:t>
            </a:r>
            <a:r>
              <a:rPr lang="fr-CH" sz="2800" dirty="0" err="1">
                <a:solidFill>
                  <a:srgbClr val="0070C0"/>
                </a:solidFill>
              </a:rPr>
              <a:t>finding</a:t>
            </a:r>
            <a:r>
              <a:rPr lang="fr-CH" sz="2800" dirty="0">
                <a:solidFill>
                  <a:srgbClr val="0070C0"/>
                </a:solidFill>
              </a:rPr>
              <a:t> PCT applications </a:t>
            </a:r>
            <a:r>
              <a:rPr lang="fr-CH" sz="2800" dirty="0" err="1">
                <a:solidFill>
                  <a:srgbClr val="0070C0"/>
                </a:solidFill>
              </a:rPr>
              <a:t>containing</a:t>
            </a:r>
            <a:r>
              <a:rPr lang="fr-CH" sz="2800" dirty="0">
                <a:solidFill>
                  <a:srgbClr val="0070C0"/>
                </a:solidFill>
              </a:rPr>
              <a:t> 3rd party observation,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interface do I </a:t>
            </a:r>
            <a:r>
              <a:rPr lang="fr-CH" sz="2800" dirty="0" err="1">
                <a:solidFill>
                  <a:srgbClr val="0070C0"/>
                </a:solidFill>
              </a:rPr>
              <a:t>need</a:t>
            </a:r>
            <a:r>
              <a:rPr lang="fr-CH" sz="2800" dirty="0">
                <a:solidFill>
                  <a:srgbClr val="0070C0"/>
                </a:solidFill>
              </a:rPr>
              <a:t> to use?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Simple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1767439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100102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905000" y="2743200"/>
            <a:ext cx="35814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Field </a:t>
            </a:r>
            <a:r>
              <a:rPr lang="fr-CH" sz="2800" dirty="0" err="1" smtClean="0">
                <a:solidFill>
                  <a:srgbClr val="0070C0"/>
                </a:solidFill>
              </a:rPr>
              <a:t>Combination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4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CH" sz="2800" dirty="0" smtClean="0">
                <a:solidFill>
                  <a:srgbClr val="0070C0"/>
                </a:solidFill>
              </a:rPr>
              <a:t>Q:3: </a:t>
            </a:r>
            <a:r>
              <a:rPr lang="fr-CH" sz="2800" dirty="0" err="1" smtClean="0">
                <a:solidFill>
                  <a:srgbClr val="0070C0"/>
                </a:solidFill>
              </a:rPr>
              <a:t>I’m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looking</a:t>
            </a:r>
            <a:r>
              <a:rPr lang="fr-CH" sz="2800" dirty="0" smtClean="0">
                <a:solidFill>
                  <a:srgbClr val="0070C0"/>
                </a:solidFill>
              </a:rPr>
              <a:t> for a </a:t>
            </a:r>
            <a:r>
              <a:rPr lang="fr-CH" sz="2800" dirty="0" err="1" smtClean="0">
                <a:solidFill>
                  <a:srgbClr val="0070C0"/>
                </a:solidFill>
              </a:rPr>
              <a:t>specific</a:t>
            </a:r>
            <a:r>
              <a:rPr lang="fr-CH" sz="2800" dirty="0" smtClean="0">
                <a:solidFill>
                  <a:srgbClr val="0070C0"/>
                </a:solidFill>
              </a:rPr>
              <a:t> patent document – I have a </a:t>
            </a:r>
            <a:r>
              <a:rPr lang="fr-CH" sz="2800" dirty="0" err="1" smtClean="0">
                <a:solidFill>
                  <a:srgbClr val="0070C0"/>
                </a:solidFill>
              </a:rPr>
              <a:t>reference</a:t>
            </a:r>
            <a:r>
              <a:rPr lang="fr-CH" sz="2800" dirty="0" smtClean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number</a:t>
            </a:r>
            <a:r>
              <a:rPr lang="fr-CH" sz="2800" dirty="0" smtClean="0">
                <a:solidFill>
                  <a:srgbClr val="0070C0"/>
                </a:solidFill>
              </a:rPr>
              <a:t>, </a:t>
            </a:r>
            <a:r>
              <a:rPr lang="fr-CH" sz="2800" dirty="0" err="1" smtClean="0">
                <a:solidFill>
                  <a:srgbClr val="0070C0"/>
                </a:solidFill>
              </a:rPr>
              <a:t>which</a:t>
            </a:r>
            <a:r>
              <a:rPr lang="fr-CH" sz="2800" dirty="0" smtClean="0">
                <a:solidFill>
                  <a:srgbClr val="0070C0"/>
                </a:solidFill>
              </a:rPr>
              <a:t> interface </a:t>
            </a:r>
            <a:r>
              <a:rPr lang="fr-CH" sz="2800" dirty="0" err="1" smtClean="0">
                <a:solidFill>
                  <a:srgbClr val="0070C0"/>
                </a:solidFill>
              </a:rPr>
              <a:t>should</a:t>
            </a:r>
            <a:r>
              <a:rPr lang="fr-CH" sz="2800" dirty="0" smtClean="0">
                <a:solidFill>
                  <a:srgbClr val="0070C0"/>
                </a:solidFill>
              </a:rPr>
              <a:t> I use?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82148" y="27432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982148" y="18288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Simple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905000" y="2743200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Field </a:t>
            </a:r>
            <a:r>
              <a:rPr lang="fr-CH" sz="2800" dirty="0" err="1" smtClean="0">
                <a:solidFill>
                  <a:srgbClr val="0070C0"/>
                </a:solidFill>
              </a:rPr>
              <a:t>Combination</a:t>
            </a:r>
            <a:endParaRPr lang="es-BO" sz="2800" dirty="0">
              <a:solidFill>
                <a:srgbClr val="0070C0"/>
              </a:solidFill>
            </a:endParaRP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37538" y="-160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5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2452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z="2800" dirty="0">
                <a:solidFill>
                  <a:srgbClr val="0070C0"/>
                </a:solidFill>
              </a:rPr>
              <a:t>Q:3: </a:t>
            </a:r>
            <a:r>
              <a:rPr lang="fr-CH" sz="2800" dirty="0" err="1">
                <a:solidFill>
                  <a:srgbClr val="0070C0"/>
                </a:solidFill>
              </a:rPr>
              <a:t>I’m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>
                <a:solidFill>
                  <a:srgbClr val="0070C0"/>
                </a:solidFill>
              </a:rPr>
              <a:t>looking</a:t>
            </a:r>
            <a:r>
              <a:rPr lang="fr-CH" sz="2800" dirty="0">
                <a:solidFill>
                  <a:srgbClr val="0070C0"/>
                </a:solidFill>
              </a:rPr>
              <a:t> for a </a:t>
            </a:r>
            <a:r>
              <a:rPr lang="fr-CH" sz="2800" dirty="0" err="1">
                <a:solidFill>
                  <a:srgbClr val="0070C0"/>
                </a:solidFill>
              </a:rPr>
              <a:t>specific</a:t>
            </a:r>
            <a:r>
              <a:rPr lang="fr-CH" sz="2800" dirty="0">
                <a:solidFill>
                  <a:srgbClr val="0070C0"/>
                </a:solidFill>
              </a:rPr>
              <a:t> patent document – I have a </a:t>
            </a:r>
            <a:r>
              <a:rPr lang="fr-CH" sz="2800" dirty="0" err="1">
                <a:solidFill>
                  <a:srgbClr val="0070C0"/>
                </a:solidFill>
              </a:rPr>
              <a:t>reference</a:t>
            </a:r>
            <a:r>
              <a:rPr lang="fr-CH" sz="2800" dirty="0">
                <a:solidFill>
                  <a:srgbClr val="0070C0"/>
                </a:solidFill>
              </a:rPr>
              <a:t> </a:t>
            </a:r>
            <a:r>
              <a:rPr lang="fr-CH" sz="2800" dirty="0" err="1" smtClean="0">
                <a:solidFill>
                  <a:srgbClr val="0070C0"/>
                </a:solidFill>
              </a:rPr>
              <a:t>number</a:t>
            </a:r>
            <a:r>
              <a:rPr lang="fr-CH" sz="2800" dirty="0" smtClean="0">
                <a:solidFill>
                  <a:srgbClr val="0070C0"/>
                </a:solidFill>
              </a:rPr>
              <a:t>- </a:t>
            </a:r>
            <a:r>
              <a:rPr lang="fr-CH" sz="2800" dirty="0" err="1">
                <a:solidFill>
                  <a:srgbClr val="0070C0"/>
                </a:solidFill>
              </a:rPr>
              <a:t>which</a:t>
            </a:r>
            <a:r>
              <a:rPr lang="fr-CH" sz="2800" dirty="0">
                <a:solidFill>
                  <a:srgbClr val="0070C0"/>
                </a:solidFill>
              </a:rPr>
              <a:t> interface </a:t>
            </a:r>
            <a:r>
              <a:rPr lang="fr-CH" sz="2800" dirty="0" err="1">
                <a:solidFill>
                  <a:srgbClr val="0070C0"/>
                </a:solidFill>
              </a:rPr>
              <a:t>should</a:t>
            </a:r>
            <a:r>
              <a:rPr lang="fr-CH" sz="2800" dirty="0">
                <a:solidFill>
                  <a:srgbClr val="0070C0"/>
                </a:solidFill>
              </a:rPr>
              <a:t> I use?</a:t>
            </a:r>
            <a:endParaRPr lang="es-BO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992099"/>
            <a:ext cx="4495800" cy="50565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Simple</a:t>
            </a:r>
            <a:endParaRPr lang="es-BO" sz="2800" dirty="0">
              <a:solidFill>
                <a:srgbClr val="0070C0"/>
              </a:solidFill>
            </a:endParaRPr>
          </a:p>
        </p:txBody>
      </p:sp>
      <p:sp>
        <p:nvSpPr>
          <p:cNvPr id="11" name="Action Button: Custom 10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82147" y="2816654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B</a:t>
            </a:r>
            <a:endParaRPr lang="es-BO" sz="3600" b="1" dirty="0"/>
          </a:p>
        </p:txBody>
      </p:sp>
      <p:sp>
        <p:nvSpPr>
          <p:cNvPr id="14" name="Action Button: Custom 13">
            <a:hlinkClick r:id="" action="ppaction://noaction" highlightClick="1">
              <a:snd r:embed="rId4" name="hammer.wav"/>
            </a:hlinkClick>
          </p:cNvPr>
          <p:cNvSpPr/>
          <p:nvPr/>
        </p:nvSpPr>
        <p:spPr>
          <a:xfrm>
            <a:off x="946978" y="1828800"/>
            <a:ext cx="762000" cy="6858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3600" b="1" dirty="0" smtClean="0"/>
              <a:t>A</a:t>
            </a:r>
            <a:endParaRPr lang="es-BO" sz="3600" b="1" dirty="0"/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-1524000"/>
            <a:ext cx="609600" cy="609600"/>
          </a:xfrm>
          <a:prstGeom prst="rect">
            <a:avLst/>
          </a:prstGeom>
        </p:spPr>
      </p:pic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0" y="-2133600"/>
            <a:ext cx="609600" cy="609600"/>
          </a:xfrm>
          <a:prstGeom prst="rect">
            <a:avLst/>
          </a:prstGeom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887415" y="2816654"/>
            <a:ext cx="3581400" cy="685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H" sz="2800" dirty="0" smtClean="0">
                <a:solidFill>
                  <a:srgbClr val="0070C0"/>
                </a:solidFill>
              </a:rPr>
              <a:t>Field </a:t>
            </a:r>
            <a:r>
              <a:rPr lang="fr-CH" sz="2800" dirty="0" err="1" smtClean="0">
                <a:solidFill>
                  <a:srgbClr val="0070C0"/>
                </a:solidFill>
              </a:rPr>
              <a:t>Combination</a:t>
            </a:r>
            <a:endParaRPr lang="es-B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4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webinar</a:t>
            </a:r>
            <a:endParaRPr lang="es-B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February</a:t>
            </a:r>
            <a:r>
              <a:rPr lang="fr-CH" dirty="0" smtClean="0"/>
              <a:t> 17 or 19: </a:t>
            </a:r>
            <a:r>
              <a:rPr lang="fr-CH" i="1" dirty="0" err="1" smtClean="0"/>
              <a:t>Avanced</a:t>
            </a:r>
            <a:r>
              <a:rPr lang="fr-CH" dirty="0" smtClean="0"/>
              <a:t> </a:t>
            </a:r>
            <a:r>
              <a:rPr lang="fr-CH" dirty="0" err="1" smtClean="0"/>
              <a:t>search</a:t>
            </a:r>
            <a:r>
              <a:rPr lang="fr-CH" dirty="0" smtClean="0"/>
              <a:t> interface</a:t>
            </a:r>
          </a:p>
          <a:p>
            <a:endParaRPr lang="fr-CH" dirty="0"/>
          </a:p>
          <a:p>
            <a:r>
              <a:rPr lang="fr-CH" dirty="0" smtClean="0"/>
              <a:t>To </a:t>
            </a:r>
            <a:r>
              <a:rPr lang="fr-CH" dirty="0" err="1" smtClean="0"/>
              <a:t>register</a:t>
            </a:r>
            <a:r>
              <a:rPr lang="fr-CH" dirty="0"/>
              <a:t>: </a:t>
            </a:r>
            <a:r>
              <a:rPr lang="fr-CH" dirty="0">
                <a:hlinkClick r:id="rId2"/>
              </a:rPr>
              <a:t>http</a:t>
            </a:r>
            <a:r>
              <a:rPr lang="fr-CH" dirty="0" smtClean="0">
                <a:hlinkClick r:id="rId2"/>
              </a:rPr>
              <a:t>://</a:t>
            </a:r>
            <a:r>
              <a:rPr lang="fr-CH" dirty="0">
                <a:hlinkClick r:id="rId2"/>
              </a:rPr>
              <a:t>www.wipo.int/patentscope/en/webinar</a:t>
            </a:r>
            <a:r>
              <a:rPr lang="fr-CH" dirty="0"/>
              <a:t>/</a:t>
            </a:r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1406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0" y="0"/>
          <a:ext cx="4832350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r:id="rId4" imgW="5676190" imgH="3390476" progId="">
                  <p:embed/>
                </p:oleObj>
              </mc:Choice>
              <mc:Fallback>
                <p:oleObj r:id="rId4" imgW="5676190" imgH="33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832350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348038" y="476250"/>
            <a:ext cx="64087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4000" b="1">
                <a:solidFill>
                  <a:srgbClr val="0033CC"/>
                </a:solidFill>
              </a:rPr>
              <a:t>patentscope@wipo.int</a:t>
            </a:r>
          </a:p>
        </p:txBody>
      </p:sp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611188" y="3141663"/>
          <a:ext cx="7629525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6" imgW="10171429" imgH="3746032" progId="">
                  <p:embed/>
                </p:oleObj>
              </mc:Choice>
              <mc:Fallback>
                <p:oleObj r:id="rId6" imgW="10171429" imgH="374603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141663"/>
                        <a:ext cx="7629525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13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692525" y="3200400"/>
            <a:ext cx="176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o-RO" altLang="en-US"/>
              <a:t>mulțumesc</a:t>
            </a:r>
            <a:r>
              <a:rPr lang="en-US" altLang="en-US"/>
              <a:t> 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/>
          </p:nvPr>
        </p:nvGraphicFramePr>
        <p:xfrm>
          <a:off x="0" y="0"/>
          <a:ext cx="9144000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r:id="rId4" imgW="10679365" imgH="6679365" progId="">
                  <p:embed/>
                </p:oleObj>
              </mc:Choice>
              <mc:Fallback>
                <p:oleObj r:id="rId4" imgW="10679365" imgH="66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571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056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n-US" altLang="en-US" smtClean="0"/>
              <a:t>Coverage : Collections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288" y="5949950"/>
            <a:ext cx="8497887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 dirty="0" smtClean="0"/>
              <a:t>PCT applications</a:t>
            </a:r>
            <a:r>
              <a:rPr lang="en-US" altLang="en-US" sz="1800" dirty="0" smtClean="0"/>
              <a:t>, </a:t>
            </a:r>
            <a:r>
              <a:rPr lang="en-US" altLang="en-US" sz="1800" b="1" dirty="0" smtClean="0"/>
              <a:t>ARIPO, </a:t>
            </a:r>
            <a:r>
              <a:rPr lang="en-US" altLang="en-US" sz="1800" b="1" dirty="0" smtClean="0"/>
              <a:t>EP, EAPO </a:t>
            </a:r>
            <a:r>
              <a:rPr lang="en-US" altLang="en-US" sz="1800" b="1" dirty="0" smtClean="0"/>
              <a:t>and LATIPAT collections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981075"/>
            <a:ext cx="77343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4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Coverage : Details of collections</a:t>
            </a:r>
          </a:p>
        </p:txBody>
      </p:sp>
      <p:graphicFrame>
        <p:nvGraphicFramePr>
          <p:cNvPr id="11267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763713" y="1196975"/>
          <a:ext cx="4895850" cy="566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9333333" imgH="10793651" progId="">
                  <p:embed/>
                </p:oleObj>
              </mc:Choice>
              <mc:Fallback>
                <p:oleObj r:id="rId3" imgW="9333333" imgH="1079365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196975"/>
                        <a:ext cx="4895850" cy="566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187450" y="1989138"/>
          <a:ext cx="59832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4253968" imgH="342736" progId="">
                  <p:embed/>
                </p:oleObj>
              </mc:Choice>
              <mc:Fallback>
                <p:oleObj r:id="rId5" imgW="4253968" imgH="3427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989138"/>
                        <a:ext cx="59832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7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oldsuccess.co.uk/wp-content/uploads/2012/12/Quiz-e1354812026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4582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english-6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template_english-6</Template>
  <TotalTime>5</TotalTime>
  <Words>803</Words>
  <Application>Microsoft Office PowerPoint</Application>
  <PresentationFormat>On-screen Show (4:3)</PresentationFormat>
  <Paragraphs>251</Paragraphs>
  <Slides>65</Slides>
  <Notes>10</Notes>
  <HiddenSlides>0</HiddenSlides>
  <MMClips>13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template_english-6</vt:lpstr>
      <vt:lpstr>PowerPoint Presentation</vt:lpstr>
      <vt:lpstr>PowerPoint Presentation</vt:lpstr>
      <vt:lpstr>Questions/concerns</vt:lpstr>
      <vt:lpstr>Agenda</vt:lpstr>
      <vt:lpstr>Webinars in 2015</vt:lpstr>
      <vt:lpstr>THE COVERAGE </vt:lpstr>
      <vt:lpstr>Coverage : Collections</vt:lpstr>
      <vt:lpstr>Coverage : Details of collections</vt:lpstr>
      <vt:lpstr>PowerPoint Presentation</vt:lpstr>
      <vt:lpstr>Q:1: which national collections were added last in the system?</vt:lpstr>
      <vt:lpstr>Q:1: which national collection was added last in the system?</vt:lpstr>
      <vt:lpstr>Q:2: are those data of PCT entering into national phase or patent data from those countries?</vt:lpstr>
      <vt:lpstr>Q: 2: are those data of PCT entering into national phase or patent data from those countries?</vt:lpstr>
      <vt:lpstr>National collections/National phase entries</vt:lpstr>
      <vt:lpstr>PowerPoint Presentation</vt:lpstr>
      <vt:lpstr>Languages of the interface</vt:lpstr>
      <vt:lpstr>Interface in Chinese</vt:lpstr>
      <vt:lpstr>PATENTSCOPE account</vt:lpstr>
      <vt:lpstr>Signing up</vt:lpstr>
      <vt:lpstr>Once logged-in</vt:lpstr>
      <vt:lpstr>Saved queries</vt:lpstr>
      <vt:lpstr>Downloading the results</vt:lpstr>
      <vt:lpstr>Downloaded results</vt:lpstr>
      <vt:lpstr>Account customization</vt:lpstr>
      <vt:lpstr>PowerPoint Presentation</vt:lpstr>
      <vt:lpstr>Q:1: What are the advantages of having a  PATENTSCOPE account?</vt:lpstr>
      <vt:lpstr>Q:1: What are the advantages of having a  PATENTSCOPE account?</vt:lpstr>
      <vt:lpstr>PATENTSCOPE: how to search</vt:lpstr>
      <vt:lpstr>PowerPoint Presentation</vt:lpstr>
      <vt:lpstr>PowerPoint Presentation</vt:lpstr>
      <vt:lpstr>Most active</vt:lpstr>
      <vt:lpstr>PowerPoint Presentation</vt:lpstr>
      <vt:lpstr>Most active last 5 gazettes</vt:lpstr>
      <vt:lpstr>Most advanced</vt:lpstr>
      <vt:lpstr>Breakouts</vt:lpstr>
      <vt:lpstr>PowerPoint Presentation</vt:lpstr>
      <vt:lpstr>IPC Green Inventory</vt:lpstr>
      <vt:lpstr>PowerPoint Presentation</vt:lpstr>
      <vt:lpstr>Q:1: Where are IPC statistics available?</vt:lpstr>
      <vt:lpstr>Q:1: Where are IPC statistics available?</vt:lpstr>
      <vt:lpstr>PATENTSCOPE: how to search</vt:lpstr>
      <vt:lpstr>Interface : Simple</vt:lpstr>
      <vt:lpstr>Interface simple - keywords</vt:lpstr>
      <vt:lpstr>Simple interface - Numbers</vt:lpstr>
      <vt:lpstr>Simple interface - Help</vt:lpstr>
      <vt:lpstr>Simple interface: more complex queries</vt:lpstr>
      <vt:lpstr>Simple  interface: tips</vt:lpstr>
      <vt:lpstr>PATENTSCOPE: how to search</vt:lpstr>
      <vt:lpstr>Interface : Field Combination - Structured</vt:lpstr>
      <vt:lpstr>Search examples</vt:lpstr>
      <vt:lpstr>Search examples</vt:lpstr>
      <vt:lpstr>In the Publication Date field:</vt:lpstr>
      <vt:lpstr>PowerPoint Presentation</vt:lpstr>
      <vt:lpstr>PowerPoint Presentation</vt:lpstr>
      <vt:lpstr>Stemming</vt:lpstr>
      <vt:lpstr>PowerPoint Presentation</vt:lpstr>
      <vt:lpstr>Q:1: which fields are not pre-defined fields in the Simple search interface?</vt:lpstr>
      <vt:lpstr>Q:1: which fields are not pre-defined fields in the Simple search interface?</vt:lpstr>
      <vt:lpstr>Q:2: if I’m interested in finding PCT applications containing 3rd party observation, which interface do I need to use?</vt:lpstr>
      <vt:lpstr>Q: 2: if I’m interested in finding PCT applications containing 3rd party observation, which interface do I need to use?</vt:lpstr>
      <vt:lpstr>Q:3: I’m looking for a specific patent document – I have a reference number, which interface should I use?</vt:lpstr>
      <vt:lpstr>Q:3: I’m looking for a specific patent document – I have a reference number- which interface should I use?</vt:lpstr>
      <vt:lpstr>Next webinar</vt:lpstr>
      <vt:lpstr>PowerPoint Presentation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AMMANN Sandrine</dc:creator>
  <cp:lastModifiedBy>AMMANN Sandrine</cp:lastModifiedBy>
  <cp:revision>1</cp:revision>
  <dcterms:created xsi:type="dcterms:W3CDTF">2015-01-22T14:50:57Z</dcterms:created>
  <dcterms:modified xsi:type="dcterms:W3CDTF">2015-01-22T14:56:48Z</dcterms:modified>
</cp:coreProperties>
</file>