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7" r:id="rId27"/>
    <p:sldId id="288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8C1D6F-6A41-4163-8F58-B98CD7938F76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0C7693-7F35-4480-A684-A21003508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406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674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81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ttendee.gotowebinar.com/rt/5509443139183672322" TargetMode="External"/><Relationship Id="rId2" Type="http://schemas.openxmlformats.org/officeDocument/2006/relationships/hyperlink" Target="https://attendee.gotowebinar.com/rt/26955884880783257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ttendee.gotowebinar.com/rt/524572978687305220" TargetMode="External"/><Relationship Id="rId5" Type="http://schemas.openxmlformats.org/officeDocument/2006/relationships/hyperlink" Target="https://attendee.gotowebinar.com/rt/3051306774409543428" TargetMode="External"/><Relationship Id="rId4" Type="http://schemas.openxmlformats.org/officeDocument/2006/relationships/hyperlink" Target="https://attendee.gotowebinar.com/rt/6583739666799904258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2.png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5105400" cy="1333500"/>
          </a:xfrm>
          <a:noFill/>
        </p:spPr>
        <p:txBody>
          <a:bodyPr/>
          <a:lstStyle/>
          <a:p>
            <a:pPr algn="ctr"/>
            <a:r>
              <a:rPr lang="en-US" altLang="en-US" sz="3200" b="1" i="1" dirty="0">
                <a:solidFill>
                  <a:srgbClr val="00A7E2"/>
                </a:solidFill>
              </a:rPr>
              <a:t>Retrospective of 2016 </a:t>
            </a:r>
            <a:endParaRPr lang="en-US" altLang="en-US" sz="3200" b="1" i="1" dirty="0" smtClean="0">
              <a:solidFill>
                <a:srgbClr val="00A7E2"/>
              </a:solidFill>
            </a:endParaRPr>
          </a:p>
          <a:p>
            <a:pPr algn="ctr"/>
            <a:r>
              <a:rPr lang="en-US" altLang="en-US" sz="3200" b="1" i="1" dirty="0" smtClean="0">
                <a:solidFill>
                  <a:srgbClr val="00A7E2"/>
                </a:solidFill>
              </a:rPr>
              <a:t>&amp; </a:t>
            </a:r>
            <a:r>
              <a:rPr lang="en-US" altLang="en-US" sz="3200" b="1" i="1" dirty="0">
                <a:solidFill>
                  <a:srgbClr val="00A7E2"/>
                </a:solidFill>
              </a:rPr>
              <a:t>plans for 2017</a:t>
            </a:r>
            <a:endParaRPr lang="en-US" altLang="en-US" sz="3200" dirty="0">
              <a:solidFill>
                <a:srgbClr val="00A7E2"/>
              </a:solidFill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Online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December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2016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23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Chemical structure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7619"/>
            <a:ext cx="89535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572000" y="2438400"/>
            <a:ext cx="16764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04800" y="3581400"/>
            <a:ext cx="16764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0" y="2392279"/>
            <a:ext cx="8382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49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3 options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981200"/>
            <a:ext cx="89439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28600" y="2438400"/>
            <a:ext cx="3124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2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Convert</a:t>
            </a:r>
            <a:r>
              <a:rPr lang="fr-CH" dirty="0" smtClean="0"/>
              <a:t> structure: ex.: </a:t>
            </a:r>
            <a:r>
              <a:rPr lang="fr-CH" dirty="0" err="1" smtClean="0"/>
              <a:t>paracetamol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14538"/>
            <a:ext cx="86868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143000" y="2590800"/>
            <a:ext cx="1447800" cy="304800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162800" y="3581400"/>
            <a:ext cx="9144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32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262"/>
            <a:ext cx="80464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Brace 3"/>
          <p:cNvSpPr/>
          <p:nvPr/>
        </p:nvSpPr>
        <p:spPr bwMode="auto">
          <a:xfrm>
            <a:off x="381000" y="4724400"/>
            <a:ext cx="304800" cy="990600"/>
          </a:xfrm>
          <a:prstGeom prst="leftBrac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rot="10800000">
            <a:off x="6553200" y="4724400"/>
            <a:ext cx="304800" cy="990600"/>
          </a:xfrm>
          <a:prstGeom prst="leftBrac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8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0"/>
            <a:ext cx="86487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51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Instant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Validates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query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err="1" smtClean="0"/>
              <a:t>Suggests</a:t>
            </a:r>
            <a:r>
              <a:rPr lang="fr-CH" dirty="0" smtClean="0"/>
              <a:t> </a:t>
            </a:r>
            <a:r>
              <a:rPr lang="fr-CH" dirty="0" err="1" smtClean="0"/>
              <a:t>terms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err="1" smtClean="0"/>
              <a:t>Provides</a:t>
            </a:r>
            <a:r>
              <a:rPr lang="fr-CH" dirty="0" smtClean="0"/>
              <a:t>:</a:t>
            </a:r>
          </a:p>
          <a:p>
            <a:pPr lvl="1"/>
            <a:r>
              <a:rPr lang="fr-CH" dirty="0" smtClean="0"/>
              <a:t>List of IPC codes</a:t>
            </a:r>
          </a:p>
          <a:p>
            <a:pPr lvl="1"/>
            <a:r>
              <a:rPr lang="fr-CH" dirty="0" smtClean="0"/>
              <a:t>List of countries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29216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2" y="3048000"/>
            <a:ext cx="921768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17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24" y="0"/>
            <a:ext cx="84105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95" y="2654968"/>
            <a:ext cx="83724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46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 in FT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6400800" cy="559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43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Integration</a:t>
            </a:r>
            <a:r>
              <a:rPr lang="fr-CH" dirty="0" smtClean="0"/>
              <a:t> of </a:t>
            </a:r>
            <a:r>
              <a:rPr lang="fr-CH" dirty="0" err="1" smtClean="0"/>
              <a:t>artifial</a:t>
            </a:r>
            <a:r>
              <a:rPr lang="fr-CH" dirty="0" smtClean="0"/>
              <a:t>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“neural network” technology that accurately translates the technical language </a:t>
            </a:r>
            <a:r>
              <a:rPr lang="en-US" dirty="0" smtClean="0"/>
              <a:t>of patents while </a:t>
            </a:r>
            <a:r>
              <a:rPr lang="en-US" dirty="0"/>
              <a:t>preserving a more natural word order than previous </a:t>
            </a:r>
            <a:r>
              <a:rPr lang="en-US" dirty="0" smtClean="0"/>
              <a:t>systems;</a:t>
            </a:r>
          </a:p>
          <a:p>
            <a:endParaRPr lang="fr-CH" dirty="0"/>
          </a:p>
          <a:p>
            <a:r>
              <a:rPr lang="en-US" dirty="0"/>
              <a:t>better results than Google Translate on patent translations</a:t>
            </a:r>
          </a:p>
        </p:txBody>
      </p:sp>
    </p:spTree>
    <p:extLst>
      <p:ext uri="{BB962C8B-B14F-4D97-AF65-F5344CB8AC3E}">
        <p14:creationId xmlns:p14="http://schemas.microsoft.com/office/powerpoint/2010/main" val="329973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-4763"/>
            <a:ext cx="5976938" cy="44069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4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011" y="4267200"/>
            <a:ext cx="9144000" cy="12255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200" b="1" dirty="0">
                <a:solidFill>
                  <a:srgbClr val="00408C"/>
                </a:solidFill>
                <a:ea typeface="ヒラギノ角ゴ Pro W3" pitchFamily="1" charset="-128"/>
              </a:rPr>
              <a:t>To the PATENTSCOPE search system webinar</a:t>
            </a:r>
          </a:p>
          <a:p>
            <a:pPr algn="ctr">
              <a:buFontTx/>
              <a:buNone/>
            </a:pPr>
            <a:r>
              <a:rPr lang="en-US" altLang="en-US" sz="3300" b="1" i="1" dirty="0" smtClean="0">
                <a:solidFill>
                  <a:schemeClr val="accent2"/>
                </a:solidFill>
              </a:rPr>
              <a:t>Retrospective of 2016 &amp; plans for 2017</a:t>
            </a:r>
            <a:endParaRPr lang="en-US" altLang="en-US" sz="3300" dirty="0"/>
          </a:p>
        </p:txBody>
      </p:sp>
      <p:graphicFrame>
        <p:nvGraphicFramePr>
          <p:cNvPr id="8294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92950" y="5373688"/>
          <a:ext cx="6032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1638095" imgH="2349206" progId="">
                  <p:embed/>
                </p:oleObj>
              </mc:Choice>
              <mc:Fallback>
                <p:oleObj r:id="rId4" imgW="1638095" imgH="23492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373688"/>
                        <a:ext cx="6032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16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Future plans</a:t>
            </a:r>
            <a:endParaRPr lang="en-US" dirty="0"/>
          </a:p>
        </p:txBody>
      </p:sp>
      <p:pic>
        <p:nvPicPr>
          <p:cNvPr id="6146" name="Picture 2" descr="Image result for fu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9696"/>
            <a:ext cx="9144000" cy="514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6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Chemical structure </a:t>
            </a:r>
            <a:r>
              <a:rPr lang="fr-CH" dirty="0" err="1" smtClean="0"/>
              <a:t>search</a:t>
            </a:r>
            <a:r>
              <a:rPr lang="fr-CH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for other collections and languages:</a:t>
            </a:r>
          </a:p>
          <a:p>
            <a:endParaRPr lang="fr-CH" dirty="0"/>
          </a:p>
          <a:p>
            <a:pPr lvl="1"/>
            <a:r>
              <a:rPr lang="fr-CH" dirty="0" err="1" smtClean="0"/>
              <a:t>Chinese</a:t>
            </a:r>
            <a:endParaRPr lang="fr-CH" dirty="0" smtClean="0"/>
          </a:p>
          <a:p>
            <a:pPr lvl="1"/>
            <a:r>
              <a:rPr lang="fr-CH" dirty="0" err="1" smtClean="0"/>
              <a:t>Japanese</a:t>
            </a:r>
            <a:endParaRPr lang="fr-CH" dirty="0" smtClean="0"/>
          </a:p>
          <a:p>
            <a:pPr lvl="1"/>
            <a:r>
              <a:rPr lang="fr-CH" dirty="0" err="1" smtClean="0"/>
              <a:t>Korean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National/</a:t>
            </a:r>
            <a:r>
              <a:rPr lang="fr-CH" dirty="0" err="1" smtClean="0"/>
              <a:t>regional</a:t>
            </a:r>
            <a:r>
              <a:rPr lang="fr-CH" dirty="0" smtClean="0"/>
              <a:t>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Add</a:t>
            </a:r>
            <a:r>
              <a:rPr lang="fr-CH" dirty="0" smtClean="0"/>
              <a:t> new national/</a:t>
            </a:r>
            <a:r>
              <a:rPr lang="fr-CH" dirty="0" err="1" smtClean="0"/>
              <a:t>regional</a:t>
            </a:r>
            <a:r>
              <a:rPr lang="fr-CH" dirty="0" smtClean="0"/>
              <a:t> collections:</a:t>
            </a:r>
          </a:p>
          <a:p>
            <a:pPr lvl="1"/>
            <a:r>
              <a:rPr lang="fr-CH" dirty="0" err="1" smtClean="0"/>
              <a:t>Australia</a:t>
            </a:r>
            <a:endParaRPr lang="fr-CH" dirty="0" smtClean="0"/>
          </a:p>
          <a:p>
            <a:pPr lvl="1"/>
            <a:r>
              <a:rPr lang="fr-CH" dirty="0" smtClean="0"/>
              <a:t>France</a:t>
            </a:r>
          </a:p>
          <a:p>
            <a:pPr lvl="1"/>
            <a:r>
              <a:rPr lang="fr-CH" dirty="0" smtClean="0"/>
              <a:t>New </a:t>
            </a:r>
            <a:r>
              <a:rPr lang="fr-CH" dirty="0" err="1" smtClean="0"/>
              <a:t>Zealand</a:t>
            </a:r>
            <a:endParaRPr lang="fr-CH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New </a:t>
            </a:r>
            <a:r>
              <a:rPr lang="fr-CH" dirty="0" err="1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Integration</a:t>
            </a:r>
            <a:r>
              <a:rPr lang="fr-CH" dirty="0" smtClean="0"/>
              <a:t> of Global Dossier</a:t>
            </a:r>
          </a:p>
          <a:p>
            <a:r>
              <a:rPr lang="fr-CH" dirty="0" smtClean="0"/>
              <a:t>Neuronal machine-translation for descriptions and claims in JP-EN and KR-EN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1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r>
              <a:rPr lang="fr-CH" dirty="0" smtClean="0"/>
              <a:t> - 2017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4419600"/>
          </a:xfrm>
        </p:spPr>
        <p:txBody>
          <a:bodyPr/>
          <a:lstStyle/>
          <a:p>
            <a:endParaRPr lang="fr-CH" sz="3200" b="1" dirty="0" smtClean="0"/>
          </a:p>
          <a:p>
            <a:r>
              <a:rPr lang="en-US" sz="1800" dirty="0"/>
              <a:t>January 24 or </a:t>
            </a:r>
            <a:r>
              <a:rPr lang="en-US" sz="1800" dirty="0" smtClean="0"/>
              <a:t>26:  </a:t>
            </a:r>
            <a:r>
              <a:rPr lang="en-US" dirty="0"/>
              <a:t>Chemical structure </a:t>
            </a:r>
            <a:r>
              <a:rPr lang="en-US" dirty="0" smtClean="0"/>
              <a:t>search </a:t>
            </a:r>
            <a:r>
              <a:rPr lang="en-US" sz="1600" u="sng" dirty="0" smtClean="0">
                <a:hlinkClick r:id="rId2"/>
              </a:rPr>
              <a:t>https</a:t>
            </a:r>
            <a:r>
              <a:rPr lang="en-US" sz="1600" u="sng" dirty="0">
                <a:hlinkClick r:id="rId2"/>
              </a:rPr>
              <a:t>://</a:t>
            </a:r>
            <a:r>
              <a:rPr lang="en-US" sz="1600" u="sng" dirty="0" smtClean="0">
                <a:hlinkClick r:id="rId2"/>
              </a:rPr>
              <a:t>attendee.gotowebinar.com/rt/269558848807832578</a:t>
            </a:r>
            <a:r>
              <a:rPr lang="en-US" dirty="0"/>
              <a:t> </a:t>
            </a:r>
          </a:p>
          <a:p>
            <a:r>
              <a:rPr lang="en-US" sz="1800" dirty="0"/>
              <a:t>February 14 or </a:t>
            </a:r>
            <a:r>
              <a:rPr lang="en-US" sz="1800" dirty="0" smtClean="0"/>
              <a:t>16: </a:t>
            </a:r>
            <a:r>
              <a:rPr lang="en-US" dirty="0"/>
              <a:t>Overview of  </a:t>
            </a:r>
            <a:r>
              <a:rPr lang="en-US" dirty="0" smtClean="0"/>
              <a:t>PATENTSCOPE </a:t>
            </a:r>
            <a:r>
              <a:rPr lang="en-US" sz="1600" u="sng" dirty="0">
                <a:hlinkClick r:id="rId3"/>
              </a:rPr>
              <a:t>https://</a:t>
            </a:r>
            <a:r>
              <a:rPr lang="en-US" sz="1600" u="sng" dirty="0" smtClean="0">
                <a:hlinkClick r:id="rId3"/>
              </a:rPr>
              <a:t>attendee.gotowebinar.com/rt/5509443139183672322</a:t>
            </a:r>
            <a:endParaRPr lang="en-US" sz="1600" dirty="0"/>
          </a:p>
          <a:p>
            <a:r>
              <a:rPr lang="en-US" sz="1800" dirty="0"/>
              <a:t>March 14 or </a:t>
            </a:r>
            <a:r>
              <a:rPr lang="en-US" sz="1800" dirty="0" smtClean="0"/>
              <a:t>16: </a:t>
            </a:r>
            <a:r>
              <a:rPr lang="en-US" dirty="0"/>
              <a:t>Complex queries in </a:t>
            </a:r>
            <a:r>
              <a:rPr lang="en-US" dirty="0" smtClean="0"/>
              <a:t>PATENTSCOPE </a:t>
            </a:r>
            <a:r>
              <a:rPr lang="en-US" sz="1600" u="sng" dirty="0">
                <a:hlinkClick r:id="rId4"/>
              </a:rPr>
              <a:t>https://</a:t>
            </a:r>
            <a:r>
              <a:rPr lang="en-US" sz="1600" u="sng" dirty="0" smtClean="0">
                <a:hlinkClick r:id="rId4"/>
              </a:rPr>
              <a:t>attendee.gotowebinar.com/rt/6583739666799904258</a:t>
            </a:r>
            <a:r>
              <a:rPr lang="en-US" dirty="0"/>
              <a:t> </a:t>
            </a:r>
          </a:p>
          <a:p>
            <a:r>
              <a:rPr lang="en-US" sz="1800" dirty="0"/>
              <a:t>April 25 or </a:t>
            </a:r>
            <a:r>
              <a:rPr lang="en-US" sz="1800" dirty="0" smtClean="0"/>
              <a:t>27:  </a:t>
            </a:r>
            <a:r>
              <a:rPr lang="en-US" dirty="0"/>
              <a:t>Result list and analysis tools in </a:t>
            </a:r>
            <a:r>
              <a:rPr lang="en-US" dirty="0" smtClean="0"/>
              <a:t>PATENTSCOPE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sz="1600" u="sng" dirty="0" smtClean="0">
                <a:hlinkClick r:id="rId5"/>
              </a:rPr>
              <a:t>https</a:t>
            </a:r>
            <a:r>
              <a:rPr lang="en-US" sz="1600" u="sng" dirty="0">
                <a:hlinkClick r:id="rId5"/>
              </a:rPr>
              <a:t>://</a:t>
            </a:r>
            <a:r>
              <a:rPr lang="en-US" sz="1600" u="sng" dirty="0" smtClean="0">
                <a:hlinkClick r:id="rId5"/>
              </a:rPr>
              <a:t>attendee.gotowebinar.com/rt/3051306774409543428</a:t>
            </a:r>
            <a:endParaRPr lang="en-US" dirty="0"/>
          </a:p>
          <a:p>
            <a:r>
              <a:rPr lang="en-US" sz="1800" dirty="0"/>
              <a:t>May 9 or </a:t>
            </a:r>
            <a:r>
              <a:rPr lang="en-US" sz="1800" dirty="0" smtClean="0"/>
              <a:t>11:  </a:t>
            </a:r>
            <a:r>
              <a:rPr lang="en-US" dirty="0"/>
              <a:t>Cross-lingual Information Retrieval tool (CLIR) in </a:t>
            </a:r>
            <a:r>
              <a:rPr lang="en-US" dirty="0" smtClean="0"/>
              <a:t>details:</a:t>
            </a:r>
          </a:p>
          <a:p>
            <a:pPr marL="346075" indent="0">
              <a:buNone/>
            </a:pPr>
            <a:r>
              <a:rPr lang="en-US" sz="1600" u="sng" dirty="0" smtClean="0">
                <a:hlinkClick r:id="rId6"/>
              </a:rPr>
              <a:t>https</a:t>
            </a:r>
            <a:r>
              <a:rPr lang="en-US" sz="1600" u="sng" dirty="0">
                <a:hlinkClick r:id="rId6"/>
              </a:rPr>
              <a:t>://attendee.gotowebinar.com/rt/524572978687305220</a:t>
            </a:r>
            <a:endParaRPr lang="en-US" sz="16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fr-CH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4028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0"/>
          <a:ext cx="483235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4" imgW="5676190" imgH="3390476" progId="">
                  <p:embed/>
                </p:oleObj>
              </mc:Choice>
              <mc:Fallback>
                <p:oleObj r:id="rId4" imgW="5676190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3235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348038" y="476250"/>
            <a:ext cx="6408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rgbClr val="0033CC"/>
                </a:solidFill>
              </a:rPr>
              <a:t>patentscope@wipo.int</a:t>
            </a: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611188" y="3141663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6" imgW="10171429" imgH="3746032" progId="">
                  <p:embed/>
                </p:oleObj>
              </mc:Choice>
              <mc:Fallback>
                <p:oleObj r:id="rId6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41663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026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1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graphicFrame>
        <p:nvGraphicFramePr>
          <p:cNvPr id="67588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4" imgW="10679365" imgH="6679365" progId="">
                  <p:embed/>
                </p:oleObj>
              </mc:Choice>
              <mc:Fallback>
                <p:oleObj r:id="rId4" imgW="10679365" imgH="66793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71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66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Retrospective 2016</a:t>
            </a:r>
            <a:endParaRPr lang="en-US" dirty="0"/>
          </a:p>
          <a:p>
            <a:pPr marL="401638" lvl="1" indent="-401638"/>
            <a:r>
              <a:rPr lang="fr-CH" dirty="0" smtClean="0"/>
              <a:t>Plans for 2017</a:t>
            </a:r>
          </a:p>
          <a:p>
            <a:pPr marL="0" lvl="1" indent="404813"/>
            <a:r>
              <a:rPr lang="fr-CH" dirty="0" err="1"/>
              <a:t>Next</a:t>
            </a:r>
            <a:r>
              <a:rPr lang="fr-CH" dirty="0"/>
              <a:t> </a:t>
            </a:r>
            <a:r>
              <a:rPr lang="fr-CH" dirty="0" err="1" smtClean="0"/>
              <a:t>webinars</a:t>
            </a:r>
            <a:endParaRPr lang="fr-CH" dirty="0"/>
          </a:p>
          <a:p>
            <a:r>
              <a:rPr lang="fr-CH" dirty="0" smtClean="0"/>
              <a:t>Q&amp;A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50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62" y="2261419"/>
            <a:ext cx="9193161" cy="459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New collection - additions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Tunisia</a:t>
            </a:r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r>
              <a:rPr lang="fr-CH" dirty="0" smtClean="0"/>
              <a:t>UK Full-</a:t>
            </a:r>
            <a:r>
              <a:rPr lang="fr-CH" dirty="0" err="1" smtClean="0"/>
              <a:t>text</a:t>
            </a:r>
            <a:endParaRPr lang="fr-CH" dirty="0" smtClean="0"/>
          </a:p>
          <a:p>
            <a:r>
              <a:rPr lang="fr-CH" dirty="0" smtClean="0"/>
              <a:t>CN Utility </a:t>
            </a:r>
            <a:r>
              <a:rPr lang="fr-CH" dirty="0" err="1" smtClean="0"/>
              <a:t>models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291092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8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New </a:t>
            </a:r>
            <a:r>
              <a:rPr lang="fr-CH" dirty="0" err="1" smtClean="0"/>
              <a:t>language</a:t>
            </a:r>
            <a:r>
              <a:rPr lang="fr-CH" dirty="0" smtClean="0"/>
              <a:t> in CLIR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752600"/>
            <a:ext cx="88868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7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New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ISA: International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Authority</a:t>
            </a:r>
            <a:endParaRPr lang="fr-CH" dirty="0" smtClean="0"/>
          </a:p>
          <a:p>
            <a:r>
              <a:rPr lang="fr-CH" dirty="0" smtClean="0"/>
              <a:t>ISR: International </a:t>
            </a:r>
            <a:r>
              <a:rPr lang="fr-CH" dirty="0" err="1" smtClean="0"/>
              <a:t>Search</a:t>
            </a:r>
            <a:r>
              <a:rPr lang="fr-CH" dirty="0" smtClean="0"/>
              <a:t> Report</a:t>
            </a:r>
          </a:p>
          <a:p>
            <a:r>
              <a:rPr lang="fr-CH" dirty="0" smtClean="0"/>
              <a:t>IPE: International </a:t>
            </a:r>
            <a:r>
              <a:rPr lang="fr-CH" dirty="0" err="1" smtClean="0"/>
              <a:t>Preliminary</a:t>
            </a:r>
            <a:r>
              <a:rPr lang="fr-CH" dirty="0" smtClean="0"/>
              <a:t> </a:t>
            </a:r>
            <a:r>
              <a:rPr lang="fr-CH" dirty="0" err="1" smtClean="0"/>
              <a:t>Examination</a:t>
            </a:r>
            <a:endParaRPr lang="fr-CH" dirty="0" smtClean="0"/>
          </a:p>
          <a:p>
            <a:r>
              <a:rPr lang="fr-CH" dirty="0" smtClean="0"/>
              <a:t>SIS: </a:t>
            </a:r>
            <a:r>
              <a:rPr lang="fr-CH" dirty="0" err="1" smtClean="0"/>
              <a:t>Supplementary</a:t>
            </a:r>
            <a:r>
              <a:rPr lang="fr-CH" dirty="0" smtClean="0"/>
              <a:t> International </a:t>
            </a:r>
            <a:r>
              <a:rPr lang="fr-CH" dirty="0" err="1" smtClean="0"/>
              <a:t>Search</a:t>
            </a:r>
            <a:endParaRPr lang="fr-CH" dirty="0" smtClean="0"/>
          </a:p>
          <a:p>
            <a:endParaRPr lang="fr-CH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5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Forum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609725"/>
            <a:ext cx="898207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5486400" y="3352800"/>
            <a:ext cx="25146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47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36362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0" y="4038600"/>
            <a:ext cx="9144000" cy="1981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-25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template_english-25</Template>
  <TotalTime>0</TotalTime>
  <Words>213</Words>
  <Application>Microsoft Office PowerPoint</Application>
  <PresentationFormat>On-screen Show (4:3)</PresentationFormat>
  <Paragraphs>84</Paragraphs>
  <Slides>27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template_english-25</vt:lpstr>
      <vt:lpstr>PowerPoint Presentation</vt:lpstr>
      <vt:lpstr>PowerPoint Presentation</vt:lpstr>
      <vt:lpstr>Agenda</vt:lpstr>
      <vt:lpstr>2016</vt:lpstr>
      <vt:lpstr>New collection - additions</vt:lpstr>
      <vt:lpstr>New language in CLIR</vt:lpstr>
      <vt:lpstr>New search fields</vt:lpstr>
      <vt:lpstr>The Forum</vt:lpstr>
      <vt:lpstr>PowerPoint Presentation</vt:lpstr>
      <vt:lpstr>Chemical structure search</vt:lpstr>
      <vt:lpstr>3 options</vt:lpstr>
      <vt:lpstr>Convert structure: ex.: paracetamol</vt:lpstr>
      <vt:lpstr>PowerPoint Presentation</vt:lpstr>
      <vt:lpstr>Results</vt:lpstr>
      <vt:lpstr>Instant help</vt:lpstr>
      <vt:lpstr>PowerPoint Presentation</vt:lpstr>
      <vt:lpstr>PowerPoint Presentation</vt:lpstr>
      <vt:lpstr>WIPO Translate in FT</vt:lpstr>
      <vt:lpstr>Integration of artifial intelligence</vt:lpstr>
      <vt:lpstr>Future plans</vt:lpstr>
      <vt:lpstr>Chemical structure search  </vt:lpstr>
      <vt:lpstr>National/regional collections</vt:lpstr>
      <vt:lpstr>New features</vt:lpstr>
      <vt:lpstr>Next webinar - 2017</vt:lpstr>
      <vt:lpstr>PowerPoint Presentation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2016-12-09T12:38:33Z</dcterms:created>
  <dcterms:modified xsi:type="dcterms:W3CDTF">2016-12-09T12:39:11Z</dcterms:modified>
</cp:coreProperties>
</file>