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4" d="100"/>
          <a:sy n="104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ext_corpu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s-BO" smtClean="0"/>
              <a:t>: "the closer a machine translation is to a professional human translation, the better it is" - this is the central idea behind BLEU</a:t>
            </a:r>
          </a:p>
          <a:p>
            <a:pPr eaLnBrk="1" hangingPunct="1">
              <a:spcBef>
                <a:spcPct val="0"/>
              </a:spcBef>
            </a:pPr>
            <a:endParaRPr lang="fr-CH" altLang="es-BO" smtClean="0"/>
          </a:p>
          <a:p>
            <a:pPr eaLnBrk="1" hangingPunct="1">
              <a:spcBef>
                <a:spcPct val="0"/>
              </a:spcBef>
            </a:pPr>
            <a:r>
              <a:rPr lang="en-US" altLang="es-BO" smtClean="0"/>
              <a:t>Those scores are then averaged over the whole </a:t>
            </a:r>
            <a:r>
              <a:rPr lang="en-US" altLang="es-BO" smtClean="0">
                <a:hlinkClick r:id="rId3" tooltip="Text corpus"/>
              </a:rPr>
              <a:t>corpus</a:t>
            </a:r>
            <a:r>
              <a:rPr lang="en-US" altLang="es-BO" smtClean="0"/>
              <a:t> to reach an estimate of the translation's overall quality. Intelligibility or grammatical correctness are not taken into account.</a:t>
            </a:r>
          </a:p>
          <a:p>
            <a:pPr eaLnBrk="1" hangingPunct="1">
              <a:spcBef>
                <a:spcPct val="0"/>
              </a:spcBef>
            </a:pPr>
            <a:endParaRPr lang="en-US" altLang="es-BO" smtClean="0"/>
          </a:p>
          <a:p>
            <a:pPr eaLnBrk="1" hangingPunct="1">
              <a:spcBef>
                <a:spcPct val="0"/>
              </a:spcBef>
            </a:pPr>
            <a:endParaRPr lang="en-US" altLang="es-BO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01431C8-28DF-438D-A204-C2A86789A6D7}" type="slidenum">
              <a:rPr lang="en-US" altLang="es-BO" sz="1200"/>
              <a:pPr eaLnBrk="1" hangingPunct="1"/>
              <a:t>24</a:t>
            </a:fld>
            <a:endParaRPr lang="en-US" altLang="es-B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AB4B-96A4-492E-979A-69E1CE7A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7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4988-F2D8-41E3-BA35-9DF5A9AA2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0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chine_transl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Natural_languag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385248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The PATENTSCOPE search system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2014 Retrospective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29924" y="5231432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December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2013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	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3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Signing up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323850" y="1636713"/>
          <a:ext cx="8086725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0234921" imgH="4317460" progId="">
                  <p:embed/>
                </p:oleObj>
              </mc:Choice>
              <mc:Fallback>
                <p:oleObj r:id="rId3" imgW="10234921" imgH="43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36713"/>
                        <a:ext cx="8086725" cy="341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1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logged-in</a:t>
            </a: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0" y="1662113"/>
          <a:ext cx="91440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10387302" imgH="4012698" progId="">
                  <p:embed/>
                </p:oleObj>
              </mc:Choice>
              <mc:Fallback>
                <p:oleObj r:id="rId3" imgW="10387302" imgH="40126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2113"/>
                        <a:ext cx="91440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1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 result </a:t>
            </a:r>
            <a:r>
              <a:rPr lang="en-US" altLang="en-US" dirty="0" smtClean="0"/>
              <a:t>list – translation tools</a:t>
            </a:r>
            <a:endParaRPr lang="en-US" altLang="en-US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670550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Tapta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1"/>
            <a:ext cx="8711714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2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1</a:t>
            </a:r>
            <a:endParaRPr lang="es-B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914525"/>
            <a:ext cx="79438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2</a:t>
            </a:r>
            <a:endParaRPr lang="es-B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706754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5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3</a:t>
            </a:r>
            <a:endParaRPr lang="es-BO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271588"/>
            <a:ext cx="7658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8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New!</a:t>
            </a:r>
            <a:endParaRPr lang="es-BO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090970"/>
            <a:ext cx="7991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762000" y="3733800"/>
            <a:ext cx="7391400" cy="3048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0" y="3733800"/>
            <a:ext cx="708660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429000" y="3733800"/>
            <a:ext cx="533400" cy="381000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304925"/>
            <a:ext cx="79438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953000" y="1304925"/>
            <a:ext cx="1371600" cy="4476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247775"/>
            <a:ext cx="80486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810000" y="11430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085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r>
              <a:rPr lang="en-US" dirty="0" smtClean="0"/>
              <a:t>Retrospective 2014</a:t>
            </a:r>
          </a:p>
          <a:p>
            <a:pPr lvl="1"/>
            <a:r>
              <a:rPr lang="en-US" dirty="0" smtClean="0"/>
              <a:t>New collections</a:t>
            </a:r>
          </a:p>
          <a:p>
            <a:pPr lvl="1"/>
            <a:r>
              <a:rPr lang="en-US" dirty="0" smtClean="0"/>
              <a:t>User account</a:t>
            </a:r>
          </a:p>
          <a:p>
            <a:pPr lvl="1"/>
            <a:r>
              <a:rPr lang="en-US" dirty="0" err="1" smtClean="0"/>
              <a:t>Tapta</a:t>
            </a:r>
            <a:endParaRPr lang="en-US" dirty="0"/>
          </a:p>
          <a:p>
            <a:pPr marL="0" lvl="2" indent="0">
              <a:buNone/>
            </a:pPr>
            <a:endParaRPr lang="en-US" dirty="0" smtClean="0"/>
          </a:p>
          <a:p>
            <a:pPr marL="0" lvl="2" indent="0"/>
            <a:r>
              <a:rPr lang="en-US" dirty="0" smtClean="0"/>
              <a:t>2015</a:t>
            </a:r>
          </a:p>
          <a:p>
            <a:pPr marL="914400" lvl="2" indent="0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Q&amp;A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988614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4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081088"/>
            <a:ext cx="82486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0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-22302"/>
            <a:ext cx="9063651" cy="32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8969231" cy="28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3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BO" altLang="es-BO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s-BO" sz="3000" smtClean="0"/>
              <a:t>32 Technical domains from the IPC</a:t>
            </a:r>
            <a:endParaRPr lang="en-US" altLang="es-BO" sz="3000" smtClean="0">
              <a:latin typeface="ＭＳ Ｐゴシック" pitchFamily="34" charset="-128"/>
              <a:ea typeface="ＭＳ Ｐゴシック" pitchFamily="34" charset="-128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3375"/>
            <a:ext cx="536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  <a:cs typeface="Arial" charset="0"/>
              </a:rPr>
              <a:t>[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9068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BO" smtClean="0">
                <a:solidFill>
                  <a:schemeClr val="accent2"/>
                </a:solidFill>
              </a:rPr>
              <a:t>How well does it work?</a:t>
            </a:r>
            <a:r>
              <a:rPr lang="en-US" altLang="es-BO" sz="4800" smtClean="0">
                <a:solidFill>
                  <a:schemeClr val="tx1"/>
                </a:solidFill>
              </a:rPr>
              <a:t/>
            </a:r>
            <a:br>
              <a:rPr lang="en-US" altLang="es-BO" sz="4800" smtClean="0">
                <a:solidFill>
                  <a:schemeClr val="tx1"/>
                </a:solidFill>
              </a:rPr>
            </a:br>
            <a:endParaRPr lang="en-US" altLang="es-BO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4352925"/>
          </a:xfrm>
        </p:spPr>
        <p:txBody>
          <a:bodyPr/>
          <a:lstStyle/>
          <a:p>
            <a:pPr eaLnBrk="1" hangingPunct="1"/>
            <a:r>
              <a:rPr lang="fr-CH" altLang="es-BO" smtClean="0"/>
              <a:t>To evaluate machine translated text, BLEU is used.</a:t>
            </a:r>
          </a:p>
          <a:p>
            <a:pPr eaLnBrk="1" hangingPunct="1"/>
            <a:endParaRPr lang="fr-CH" altLang="es-BO" smtClean="0"/>
          </a:p>
          <a:p>
            <a:pPr eaLnBrk="1" hangingPunct="1"/>
            <a:r>
              <a:rPr lang="en-US" altLang="es-BO" b="1" smtClean="0"/>
              <a:t>BLEU</a:t>
            </a:r>
            <a:r>
              <a:rPr lang="en-US" altLang="es-BO" smtClean="0"/>
              <a:t> (</a:t>
            </a:r>
            <a:r>
              <a:rPr lang="en-US" altLang="es-BO" b="1" smtClean="0"/>
              <a:t>Bilingual Evaluation Understudy</a:t>
            </a:r>
            <a:r>
              <a:rPr lang="en-US" altLang="es-BO" smtClean="0"/>
              <a:t>) is an algorithm for evaluating the quality of text which has been </a:t>
            </a:r>
            <a:r>
              <a:rPr lang="en-US" altLang="es-BO" smtClean="0">
                <a:hlinkClick r:id="rId3" tooltip="Machine translation"/>
              </a:rPr>
              <a:t>machine-translated</a:t>
            </a:r>
            <a:r>
              <a:rPr lang="en-US" altLang="es-BO" smtClean="0"/>
              <a:t> from one </a:t>
            </a:r>
            <a:r>
              <a:rPr lang="en-US" altLang="es-BO" smtClean="0">
                <a:hlinkClick r:id="rId4" tooltip="Natural language"/>
              </a:rPr>
              <a:t>natural language</a:t>
            </a:r>
            <a:r>
              <a:rPr lang="en-US" altLang="es-BO" smtClean="0"/>
              <a:t> . </a:t>
            </a:r>
          </a:p>
          <a:p>
            <a:pPr eaLnBrk="1" hangingPunct="1"/>
            <a:r>
              <a:rPr lang="en-US" altLang="es-BO" smtClean="0"/>
              <a:t>Quality  = the correspondence between a machine's output and that of a human</a:t>
            </a:r>
          </a:p>
          <a:p>
            <a:pPr eaLnBrk="1" hangingPunct="1"/>
            <a:r>
              <a:rPr lang="en-US" altLang="es-BO" smtClean="0"/>
              <a:t>Scores are calculated for individual translated segments—generally sentences—by comparing them with a set of good quality reference translations. </a:t>
            </a:r>
          </a:p>
        </p:txBody>
      </p:sp>
    </p:spTree>
    <p:extLst>
      <p:ext uri="{BB962C8B-B14F-4D97-AF65-F5344CB8AC3E}">
        <p14:creationId xmlns:p14="http://schemas.microsoft.com/office/powerpoint/2010/main" val="14309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Tapta</a:t>
            </a:r>
            <a:r>
              <a:rPr lang="fr-CH" dirty="0" smtClean="0"/>
              <a:t>: new in 2014</a:t>
            </a:r>
            <a:endParaRPr lang="es-BO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459992" y="4745736"/>
            <a:ext cx="15240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2015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New national/</a:t>
            </a:r>
            <a:r>
              <a:rPr lang="fr-CH" dirty="0" err="1" smtClean="0"/>
              <a:t>regional</a:t>
            </a:r>
            <a:r>
              <a:rPr lang="fr-CH" dirty="0" smtClean="0"/>
              <a:t> collections</a:t>
            </a:r>
          </a:p>
          <a:p>
            <a:r>
              <a:rPr lang="fr-CH" dirty="0" err="1" smtClean="0"/>
              <a:t>Improve</a:t>
            </a:r>
            <a:r>
              <a:rPr lang="fr-CH" dirty="0" smtClean="0"/>
              <a:t> </a:t>
            </a:r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988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webinar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62" y="1484784"/>
            <a:ext cx="9162162" cy="31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sz="4400" b="1" smtClean="0"/>
          </a:p>
          <a:p>
            <a:pPr eaLnBrk="1" hangingPunct="1">
              <a:buFontTx/>
              <a:buNone/>
            </a:pPr>
            <a:r>
              <a:rPr lang="fr-CH" sz="4400" b="1" smtClean="0"/>
              <a:t>	</a:t>
            </a:r>
            <a:endParaRPr lang="en-US" sz="4400" b="1" smtClean="0"/>
          </a:p>
        </p:txBody>
      </p:sp>
      <p:pic>
        <p:nvPicPr>
          <p:cNvPr id="614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6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5676190" imgH="3390476" progId="">
                  <p:embed/>
                </p:oleObj>
              </mc:Choice>
              <mc:Fallback>
                <p:oleObj r:id="rId3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3492" name="Object 5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5" imgW="10171429" imgH="3746032" progId="">
                  <p:embed/>
                </p:oleObj>
              </mc:Choice>
              <mc:Fallback>
                <p:oleObj r:id="rId5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0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collections </a:t>
            </a:r>
            <a:r>
              <a:rPr lang="fr-CH" dirty="0" err="1" smtClean="0"/>
              <a:t>added</a:t>
            </a:r>
            <a:endParaRPr lang="es-BO" dirty="0"/>
          </a:p>
        </p:txBody>
      </p:sp>
      <p:pic>
        <p:nvPicPr>
          <p:cNvPr id="22530" name="Picture 2" descr="http://upload.wikimedia.org/wikipedia/en/thumb/b/ba/Flag_of_Germany.svg/1280px-Flag_of_German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527154" cy="15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684067" cy="15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mrwallpaper.com/wallpapers/snowflake-sunshine-160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8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133" y="5119845"/>
            <a:ext cx="8229600" cy="43529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haparral Pro Light" pitchFamily="18" charset="0"/>
                <a:ea typeface="Adobe Fan Heiti Std B" pitchFamily="34" charset="-128"/>
              </a:rPr>
              <a:t>SEASON’S GREETINGS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haparral Pro Light" pitchFamily="18" charset="0"/>
                <a:ea typeface="Adobe Fan Heiti Std B" pitchFamily="34" charset="-128"/>
              </a:rPr>
              <a:t>WITH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Chaparral Pro Light" pitchFamily="18" charset="0"/>
                <a:ea typeface="Adobe Fan Heiti Std B" pitchFamily="34" charset="-128"/>
              </a:rPr>
              <a:t>ALL GOOD WISHES FOR THE NEXT YEAR </a:t>
            </a:r>
            <a:endParaRPr lang="en-US" sz="2800" b="1" dirty="0">
              <a:solidFill>
                <a:srgbClr val="0070C0"/>
              </a:solidFill>
              <a:latin typeface="Chaparral Pro Light" pitchFamily="18" charset="0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85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sp>
        <p:nvSpPr>
          <p:cNvPr id="64515" name="Rectangle 6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o-RO"/>
              <a:t>mulțumesc</a:t>
            </a:r>
            <a:r>
              <a:rPr lang="en-US"/>
              <a:t> </a:t>
            </a:r>
          </a:p>
        </p:txBody>
      </p:sp>
      <p:graphicFrame>
        <p:nvGraphicFramePr>
          <p:cNvPr id="64516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10679365" imgH="6679365" progId="">
                  <p:embed/>
                </p:oleObj>
              </mc:Choice>
              <mc:Fallback>
                <p:oleObj r:id="rId3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81038"/>
            <a:ext cx="2563813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6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EAPO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6972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8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National </a:t>
            </a:r>
            <a:r>
              <a:rPr lang="fr-CH" dirty="0" err="1" smtClean="0"/>
              <a:t>German</a:t>
            </a:r>
            <a:r>
              <a:rPr lang="fr-CH" dirty="0" smtClean="0"/>
              <a:t> collection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</a:t>
            </a:r>
            <a:r>
              <a:rPr lang="en-US" dirty="0"/>
              <a:t>and the former DDR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over </a:t>
            </a:r>
            <a:r>
              <a:rPr lang="en-US" dirty="0"/>
              <a:t>2,000,000 full-text documents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about </a:t>
            </a:r>
            <a:r>
              <a:rPr lang="en-US" dirty="0"/>
              <a:t>4.5 million older full-text documents were also uploaded but not indexed because the quality of the OCR is not </a:t>
            </a:r>
            <a:r>
              <a:rPr lang="en-US" dirty="0" smtClean="0"/>
              <a:t>reliable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6052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And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soon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On </a:t>
            </a:r>
            <a:r>
              <a:rPr lang="fr-CH" dirty="0" err="1" smtClean="0"/>
              <a:t>December</a:t>
            </a:r>
            <a:r>
              <a:rPr lang="fr-CH" dirty="0" smtClean="0"/>
              <a:t> 15th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3828867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975"/>
            <a:ext cx="8229600" cy="3600450"/>
          </a:xfrm>
        </p:spPr>
        <p:txBody>
          <a:bodyPr/>
          <a:lstStyle/>
          <a:p>
            <a:r>
              <a:rPr lang="en-US" altLang="en-US" sz="2800"/>
              <a:t>PATENTSCOPE</a:t>
            </a:r>
            <a:br>
              <a:rPr lang="en-US" altLang="en-US" sz="2800"/>
            </a:br>
            <a:r>
              <a:rPr lang="en-US" altLang="en-US"/>
              <a:t>account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-17463"/>
            <a:ext cx="6372225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PATENTSCOPE account</a:t>
            </a:r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95288" y="1700213"/>
          <a:ext cx="811530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0819048" imgH="5523810" progId="">
                  <p:embed/>
                </p:oleObj>
              </mc:Choice>
              <mc:Fallback>
                <p:oleObj r:id="rId3" imgW="10819048" imgH="5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8115300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2590800" y="4495800"/>
            <a:ext cx="685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PATENTSCOPE </a:t>
            </a:r>
            <a:r>
              <a:rPr lang="fr-CH" dirty="0" err="1" smtClean="0"/>
              <a:t>account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333500"/>
            <a:ext cx="82391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514600" y="3733800"/>
            <a:ext cx="990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4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template_english-4</Template>
  <TotalTime>0</TotalTime>
  <Words>237</Words>
  <Application>Microsoft Office PowerPoint</Application>
  <PresentationFormat>On-screen Show (4:3)</PresentationFormat>
  <Paragraphs>95</Paragraphs>
  <Slides>31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template_english-4</vt:lpstr>
      <vt:lpstr>PowerPoint Presentation</vt:lpstr>
      <vt:lpstr>Agenda</vt:lpstr>
      <vt:lpstr>New collections added</vt:lpstr>
      <vt:lpstr>EAPO</vt:lpstr>
      <vt:lpstr>National German collection</vt:lpstr>
      <vt:lpstr>And very soon</vt:lpstr>
      <vt:lpstr>PATENTSCOPE account</vt:lpstr>
      <vt:lpstr>PATENTSCOPE account</vt:lpstr>
      <vt:lpstr>PATENTSCOPE account</vt:lpstr>
      <vt:lpstr>Signing up</vt:lpstr>
      <vt:lpstr>Once logged-in</vt:lpstr>
      <vt:lpstr>Search result list – translation tools</vt:lpstr>
      <vt:lpstr>Tapta</vt:lpstr>
      <vt:lpstr>Step 1</vt:lpstr>
      <vt:lpstr>Step 2</vt:lpstr>
      <vt:lpstr>Step 3</vt:lpstr>
      <vt:lpstr>New!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32 Technical domains from the IPC</vt:lpstr>
      <vt:lpstr>How well does it work? </vt:lpstr>
      <vt:lpstr>Tapta: new in 2014</vt:lpstr>
      <vt:lpstr>2015</vt:lpstr>
      <vt:lpstr>Monthly webinar</vt:lpstr>
      <vt:lpstr>PowerPoint Presentation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2014-12-11T14:27:39Z</dcterms:created>
  <dcterms:modified xsi:type="dcterms:W3CDTF">2014-12-11T14:28:28Z</dcterms:modified>
</cp:coreProperties>
</file>