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media1.wav" ContentType="audio/x-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31" d="100"/>
          <a:sy n="131" d="100"/>
        </p:scale>
        <p:origin x="90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8537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30143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13586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6D09A-3761-43C5-8B45-92EBC911877D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Smilar in spelling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15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80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2147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81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3664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82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88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320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1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8.png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0.png"/><Relationship Id="rId4" Type="http://schemas.openxmlformats.org/officeDocument/2006/relationships/image" Target="../media/image58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1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8.png"/><Relationship Id="rId4" Type="http://schemas.openxmlformats.org/officeDocument/2006/relationships/audio" Target="../media/audio1.wav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en/webinar/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reference/en/designdb/webinar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9.png"/><Relationship Id="rId4" Type="http://schemas.openxmlformats.org/officeDocument/2006/relationships/oleObject" Target="../embeddings/oleObject6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7620000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Complex queries in the PATENTSCOPE search system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Online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October  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2018</a:t>
            </a:r>
          </a:p>
          <a:p>
            <a:pPr>
              <a:lnSpc>
                <a:spcPct val="40000"/>
              </a:lnSpc>
            </a:pP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 dirty="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41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r>
              <a:rPr lang="fr-CH" dirty="0" smtClean="0"/>
              <a:t> -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Predefined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fr-CH" dirty="0" smtClean="0"/>
          </a:p>
          <a:p>
            <a:r>
              <a:rPr lang="fr-CH" dirty="0" err="1" smtClean="0"/>
              <a:t>Immediate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 on the </a:t>
            </a:r>
            <a:r>
              <a:rPr lang="fr-CH" dirty="0" err="1" smtClean="0"/>
              <a:t>same</a:t>
            </a:r>
            <a:r>
              <a:rPr lang="fr-CH" dirty="0" smtClean="0"/>
              <a:t> page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95600"/>
            <a:ext cx="2457450" cy="3381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4495800"/>
            <a:ext cx="5629275" cy="208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Field </a:t>
            </a:r>
            <a:r>
              <a:rPr lang="fr-CH" dirty="0" err="1"/>
              <a:t>combination</a:t>
            </a:r>
            <a:r>
              <a:rPr lang="fr-CH" dirty="0"/>
              <a:t> - cons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252662"/>
            <a:ext cx="8820150" cy="2352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57200" y="2895600"/>
            <a:ext cx="838200" cy="1066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733800" y="2514600"/>
            <a:ext cx="4572000" cy="60960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Interface: Advanced </a:t>
            </a:r>
            <a:r>
              <a:rPr lang="fr-CH" dirty="0" err="1"/>
              <a:t>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76400"/>
            <a:ext cx="8848725" cy="247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9058275" cy="70485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534399" y="1485900"/>
            <a:ext cx="502691" cy="3429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0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561975"/>
            <a:ext cx="8820150" cy="57340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914400" y="4800600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6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791575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76600"/>
            <a:ext cx="88677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3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build</a:t>
            </a:r>
            <a:r>
              <a:rPr lang="fr-CH" dirty="0" smtClean="0"/>
              <a:t>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queries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549070"/>
            <a:ext cx="9048750" cy="2543175"/>
          </a:xfrm>
          <a:prstGeom prst="rect">
            <a:avLst/>
          </a:prstGeom>
        </p:spPr>
      </p:pic>
      <p:sp>
        <p:nvSpPr>
          <p:cNvPr id="5" name="Content Placeholder 10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EN_ALLTXT; PA; DP  = </a:t>
            </a:r>
            <a:r>
              <a:rPr lang="fr-CH" dirty="0" err="1" smtClean="0"/>
              <a:t>fields</a:t>
            </a:r>
            <a:endParaRPr lang="fr-CH" dirty="0" smtClean="0"/>
          </a:p>
          <a:p>
            <a:r>
              <a:rPr lang="fr-CH" dirty="0" smtClean="0"/>
              <a:t>AND = </a:t>
            </a:r>
            <a:r>
              <a:rPr lang="fr-CH" dirty="0" err="1" smtClean="0"/>
              <a:t>operator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84302" y="4600808"/>
            <a:ext cx="3101898" cy="3810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14400" y="4981808"/>
            <a:ext cx="609600" cy="428392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83843" y="2095500"/>
            <a:ext cx="609600" cy="2286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438400" y="2066693"/>
            <a:ext cx="152400" cy="219307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10154" y="2074618"/>
            <a:ext cx="152400" cy="2286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133600" y="2095500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905354" y="2134514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Fields: </a:t>
            </a:r>
            <a:r>
              <a:rPr lang="fr-CH" dirty="0" err="1" smtClean="0"/>
              <a:t>where</a:t>
            </a:r>
            <a:r>
              <a:rPr lang="fr-CH" dirty="0" smtClean="0"/>
              <a:t> to </a:t>
            </a:r>
            <a:r>
              <a:rPr lang="fr-CH" dirty="0" err="1" smtClean="0"/>
              <a:t>search</a:t>
            </a:r>
            <a:r>
              <a:rPr lang="fr-CH" dirty="0"/>
              <a:t/>
            </a:r>
            <a:br>
              <a:rPr lang="fr-CH" dirty="0"/>
            </a:br>
            <a:r>
              <a:rPr lang="fr-CH" dirty="0" smtClean="0"/>
              <a:t>				</a:t>
            </a:r>
            <a:r>
              <a:rPr lang="fr-CH" sz="800" dirty="0" smtClean="0"/>
              <a:t>Source</a:t>
            </a:r>
            <a:r>
              <a:rPr lang="fr-CH" sz="800" dirty="0"/>
              <a:t>: http://spicewallpaper.blogspot.ch/2012/08/green-fields-with-blue-sky.html</a:t>
            </a:r>
            <a:r>
              <a:rPr lang="es-BO" dirty="0"/>
              <a:t/>
            </a:r>
            <a:br>
              <a:rPr lang="es-BO" dirty="0"/>
            </a:br>
            <a:endParaRPr lang="en-US" dirty="0"/>
          </a:p>
        </p:txBody>
      </p:sp>
      <p:pic>
        <p:nvPicPr>
          <p:cNvPr id="4" name="Picture 2" descr="D:\Users\ammann\Pictures\Nature_Fields_Green_field_under_blue_sky_016242_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4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813" y="1414463"/>
          <a:ext cx="9096375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12114000" imgH="5371200" progId="Photoshop.Image.13">
                  <p:embed/>
                </p:oleObj>
              </mc:Choice>
              <mc:Fallback>
                <p:oleObj name="Image" r:id="rId3" imgW="12114000" imgH="5371200" progId="Photoshop.Image.1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13" y="1414463"/>
                        <a:ext cx="9096375" cy="402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8534400" y="2286000"/>
            <a:ext cx="239752" cy="273205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543800" y="2576275"/>
            <a:ext cx="1143000" cy="243126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86400" y="3581400"/>
            <a:ext cx="2286000" cy="260195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76" y="114300"/>
            <a:ext cx="8681224" cy="67736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47650" y="290513"/>
            <a:ext cx="5314950" cy="623887"/>
          </a:xfrm>
          <a:prstGeom prst="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5400000">
            <a:off x="-2026445" y="3474243"/>
            <a:ext cx="5500690" cy="685800"/>
          </a:xfrm>
          <a:prstGeom prst="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Examples</a:t>
            </a:r>
            <a:endParaRPr lang="en-US" alt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/>
              <a:t>FP = front page</a:t>
            </a:r>
          </a:p>
          <a:p>
            <a:r>
              <a:rPr lang="fr-CH" altLang="en-US" dirty="0"/>
              <a:t>ALL = 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r>
              <a:rPr lang="fr-CH" altLang="en-US" dirty="0" smtClean="0"/>
              <a:t>ALL_NAMES </a:t>
            </a:r>
            <a:r>
              <a:rPr lang="fr-CH" altLang="en-US" dirty="0"/>
              <a:t>= all </a:t>
            </a:r>
            <a:r>
              <a:rPr lang="fr-CH" altLang="en-US" dirty="0" err="1" smtClean="0"/>
              <a:t>names</a:t>
            </a:r>
            <a:endParaRPr lang="fr-CH" altLang="en-US" dirty="0"/>
          </a:p>
          <a:p>
            <a:r>
              <a:rPr lang="fr-CH" altLang="en-US" dirty="0"/>
              <a:t>IC = IPC</a:t>
            </a:r>
          </a:p>
          <a:p>
            <a:r>
              <a:rPr lang="fr-CH" altLang="en-US" dirty="0"/>
              <a:t>DP = publication date</a:t>
            </a:r>
          </a:p>
          <a:p>
            <a:r>
              <a:rPr lang="fr-CH" altLang="en-US" dirty="0"/>
              <a:t>CTR = country </a:t>
            </a:r>
            <a:r>
              <a:rPr lang="fr-CH" altLang="en-US" dirty="0" err="1"/>
              <a:t>either</a:t>
            </a:r>
            <a:r>
              <a:rPr lang="fr-CH" altLang="en-US" dirty="0"/>
              <a:t> WO or country </a:t>
            </a:r>
            <a:r>
              <a:rPr lang="fr-CH" altLang="en-US" dirty="0" err="1"/>
              <a:t>from</a:t>
            </a:r>
            <a:r>
              <a:rPr lang="fr-CH" altLang="en-US" dirty="0"/>
              <a:t> </a:t>
            </a:r>
            <a:r>
              <a:rPr lang="fr-CH" altLang="en-US" dirty="0" err="1"/>
              <a:t>nat</a:t>
            </a:r>
            <a:r>
              <a:rPr lang="fr-CH" altLang="en-US" dirty="0"/>
              <a:t> collection</a:t>
            </a:r>
          </a:p>
          <a:p>
            <a:r>
              <a:rPr lang="fr-CH" altLang="en-US" dirty="0"/>
              <a:t>NPCC= national phase entry</a:t>
            </a:r>
          </a:p>
          <a:p>
            <a:r>
              <a:rPr lang="fr-CH" altLang="en-US" dirty="0"/>
              <a:t>AN = </a:t>
            </a:r>
            <a:r>
              <a:rPr lang="fr-CH" altLang="en-US" dirty="0" err="1"/>
              <a:t>origin</a:t>
            </a:r>
            <a:r>
              <a:rPr lang="fr-CH" altLang="en-US" dirty="0"/>
              <a:t> of PCT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59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Date </a:t>
            </a:r>
            <a:r>
              <a:rPr lang="fr-CH" dirty="0" err="1" smtClean="0"/>
              <a:t>search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Simple:</a:t>
            </a:r>
          </a:p>
          <a:p>
            <a:pPr lvl="1"/>
            <a:r>
              <a:rPr lang="fr-CH" dirty="0" smtClean="0"/>
              <a:t>DP:01.02.2000</a:t>
            </a:r>
          </a:p>
          <a:p>
            <a:pPr lvl="1"/>
            <a:r>
              <a:rPr lang="fr-CH" dirty="0" smtClean="0"/>
              <a:t>DP:20000201</a:t>
            </a:r>
          </a:p>
          <a:p>
            <a:pPr lvl="1"/>
            <a:r>
              <a:rPr lang="fr-CH" dirty="0" smtClean="0"/>
              <a:t>DP:02.2000</a:t>
            </a:r>
          </a:p>
          <a:p>
            <a:pPr lvl="1"/>
            <a:r>
              <a:rPr lang="fr-CH" dirty="0" smtClean="0"/>
              <a:t>DP:200002</a:t>
            </a:r>
          </a:p>
          <a:p>
            <a:pPr lvl="1"/>
            <a:r>
              <a:rPr lang="fr-CH" dirty="0" smtClean="0"/>
              <a:t>DP:2000 </a:t>
            </a:r>
          </a:p>
          <a:p>
            <a:pPr lvl="1"/>
            <a:endParaRPr lang="fr-CH" dirty="0" smtClean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3366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Interfaces </a:t>
            </a:r>
          </a:p>
          <a:p>
            <a:pPr eaLnBrk="1" hangingPunct="1"/>
            <a:r>
              <a:rPr lang="en-US" dirty="0" smtClean="0"/>
              <a:t>Search fields</a:t>
            </a:r>
          </a:p>
          <a:p>
            <a:pPr eaLnBrk="1" hangingPunct="1"/>
            <a:r>
              <a:rPr lang="en-US" dirty="0" smtClean="0"/>
              <a:t>Syntax </a:t>
            </a:r>
          </a:p>
          <a:p>
            <a:pPr eaLnBrk="1" hangingPunct="1"/>
            <a:r>
              <a:rPr lang="en-US" dirty="0" smtClean="0"/>
              <a:t>Combination </a:t>
            </a:r>
            <a:r>
              <a:rPr lang="en-US" dirty="0" smtClean="0"/>
              <a:t>of interfaces</a:t>
            </a:r>
          </a:p>
          <a:p>
            <a:pPr eaLnBrk="1" hangingPunct="1"/>
            <a:r>
              <a:rPr lang="en-US" dirty="0" smtClean="0"/>
              <a:t>Q&amp;A </a:t>
            </a:r>
          </a:p>
        </p:txBody>
      </p:sp>
    </p:spTree>
    <p:extLst>
      <p:ext uri="{BB962C8B-B14F-4D97-AF65-F5344CB8AC3E}">
        <p14:creationId xmlns:p14="http://schemas.microsoft.com/office/powerpoint/2010/main" val="21711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IPC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IC = International Classification</a:t>
            </a:r>
          </a:p>
          <a:p>
            <a:pPr lvl="1"/>
            <a:r>
              <a:rPr lang="en-US" dirty="0" smtClean="0"/>
              <a:t>IC</a:t>
            </a:r>
            <a:r>
              <a:rPr lang="en-US" dirty="0"/>
              <a:t> :A</a:t>
            </a:r>
            <a:endParaRPr lang="es-BO" dirty="0"/>
          </a:p>
          <a:p>
            <a:pPr lvl="1"/>
            <a:r>
              <a:rPr lang="en-US" dirty="0"/>
              <a:t>IC :A47</a:t>
            </a:r>
            <a:endParaRPr lang="es-BO" dirty="0"/>
          </a:p>
          <a:p>
            <a:pPr lvl="1"/>
            <a:r>
              <a:rPr lang="en-US" dirty="0"/>
              <a:t>IC :A47L</a:t>
            </a:r>
            <a:endParaRPr lang="es-BO" dirty="0"/>
          </a:p>
          <a:p>
            <a:pPr lvl="1"/>
            <a:r>
              <a:rPr lang="en-US" dirty="0"/>
              <a:t>IC :A47L1</a:t>
            </a:r>
            <a:endParaRPr lang="es-BO" dirty="0"/>
          </a:p>
          <a:p>
            <a:pPr lvl="1"/>
            <a:r>
              <a:rPr lang="en-US" dirty="0"/>
              <a:t>IC:A47L11</a:t>
            </a:r>
            <a:endParaRPr lang="es-BO" dirty="0"/>
          </a:p>
          <a:p>
            <a:pPr lvl="1"/>
            <a:r>
              <a:rPr lang="en-US" dirty="0" smtClean="0"/>
              <a:t>IC:A47L11/03</a:t>
            </a:r>
          </a:p>
          <a:p>
            <a:pPr marL="0" indent="0">
              <a:buNone/>
            </a:pPr>
            <a:endParaRPr lang="es-BO" dirty="0"/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6062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352925"/>
          </a:xfrm>
        </p:spPr>
        <p:txBody>
          <a:bodyPr/>
          <a:lstStyle/>
          <a:p>
            <a:r>
              <a:rPr lang="fr-CH" b="1" dirty="0"/>
              <a:t>D06F 1/06 </a:t>
            </a:r>
            <a:r>
              <a:rPr lang="fr-CH" dirty="0" err="1"/>
              <a:t>will</a:t>
            </a:r>
            <a:r>
              <a:rPr lang="fr-CH" dirty="0"/>
              <a:t> </a:t>
            </a:r>
            <a:r>
              <a:rPr lang="fr-CH" dirty="0" err="1"/>
              <a:t>include</a:t>
            </a:r>
            <a:r>
              <a:rPr lang="fr-CH" dirty="0"/>
              <a:t> by default </a:t>
            </a:r>
          </a:p>
          <a:p>
            <a:pPr marL="0" indent="0">
              <a:buNone/>
            </a:pPr>
            <a:r>
              <a:rPr lang="fr-CH" dirty="0" smtClean="0"/>
              <a:t>    D06F </a:t>
            </a:r>
            <a:r>
              <a:rPr lang="fr-CH" b="1" dirty="0"/>
              <a:t>1/08</a:t>
            </a:r>
            <a:r>
              <a:rPr lang="fr-CH" dirty="0"/>
              <a:t> </a:t>
            </a:r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smtClean="0"/>
              <a:t>   </a:t>
            </a:r>
            <a:r>
              <a:rPr lang="fr-CH" b="1" dirty="0" smtClean="0"/>
              <a:t>1/10</a:t>
            </a:r>
            <a:r>
              <a:rPr lang="fr-CH" dirty="0" smtClean="0"/>
              <a:t> </a:t>
            </a:r>
            <a:endParaRPr lang="fr-CH" dirty="0"/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smtClean="0"/>
              <a:t>   </a:t>
            </a:r>
            <a:r>
              <a:rPr lang="fr-CH" b="1" dirty="0" smtClean="0"/>
              <a:t>1/16</a:t>
            </a:r>
          </a:p>
          <a:p>
            <a:pPr marL="0" indent="0">
              <a:buNone/>
            </a:pPr>
            <a:endParaRPr lang="fr-CH" b="1" dirty="0" smtClean="0"/>
          </a:p>
          <a:p>
            <a:pPr marL="0" indent="0">
              <a:buNone/>
            </a:pPr>
            <a:r>
              <a:rPr lang="fr-CH" dirty="0" smtClean="0"/>
              <a:t>To </a:t>
            </a:r>
            <a:r>
              <a:rPr lang="fr-CH" dirty="0" err="1"/>
              <a:t>exclude</a:t>
            </a:r>
            <a:r>
              <a:rPr lang="fr-CH" dirty="0"/>
              <a:t> </a:t>
            </a:r>
            <a:r>
              <a:rPr lang="fr-CH" dirty="0" err="1" smtClean="0"/>
              <a:t>subgroup</a:t>
            </a:r>
            <a:r>
              <a:rPr lang="fr-CH" dirty="0" smtClean="0"/>
              <a:t>: IC_EX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ICI = International Classification Inventive</a:t>
            </a:r>
          </a:p>
          <a:p>
            <a:r>
              <a:rPr lang="fr-CH" dirty="0" smtClean="0"/>
              <a:t>ICN </a:t>
            </a:r>
            <a:r>
              <a:rPr lang="fr-CH" dirty="0"/>
              <a:t>= International Classification Non-inventive</a:t>
            </a:r>
          </a:p>
          <a:p>
            <a:r>
              <a:rPr lang="fr-CH" dirty="0" smtClean="0"/>
              <a:t>ICI_EX    </a:t>
            </a:r>
            <a:r>
              <a:rPr lang="fr-CH" dirty="0"/>
              <a:t>ICN_EX  = no </a:t>
            </a:r>
            <a:r>
              <a:rPr lang="fr-CH" dirty="0" err="1"/>
              <a:t>subgroup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33400" y="3048000"/>
            <a:ext cx="4191000" cy="533400"/>
          </a:xfrm>
          <a:prstGeom prst="roundRect">
            <a:avLst/>
          </a:prstGeom>
          <a:solidFill>
            <a:srgbClr val="FF0000">
              <a:alpha val="16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grant</a:t>
            </a:r>
            <a:endParaRPr lang="es-B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676400"/>
            <a:ext cx="8829675" cy="2447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3" y="1095375"/>
            <a:ext cx="9153525" cy="46672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990600" y="2493038"/>
            <a:ext cx="533400" cy="250162"/>
          </a:xfrm>
          <a:prstGeom prst="ellipse">
            <a:avLst/>
          </a:prstGeom>
          <a:solidFill>
            <a:srgbClr val="FF0000">
              <a:alpha val="3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PCT </a:t>
            </a:r>
            <a:r>
              <a:rPr lang="fr-CH" dirty="0" err="1" smtClean="0"/>
              <a:t>related</a:t>
            </a:r>
            <a:r>
              <a:rPr lang="fr-CH" dirty="0" smtClean="0"/>
              <a:t> </a:t>
            </a:r>
            <a:r>
              <a:rPr lang="fr-CH" dirty="0" smtClean="0"/>
              <a:t>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839200" cy="5638800"/>
          </a:xfrm>
        </p:spPr>
        <p:txBody>
          <a:bodyPr/>
          <a:lstStyle/>
          <a:p>
            <a:r>
              <a:rPr lang="en-US" sz="1600" b="1" dirty="0"/>
              <a:t>ISA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r>
              <a:rPr lang="en-US" sz="1600" dirty="0" smtClean="0"/>
              <a:t>ST.3 </a:t>
            </a:r>
            <a:r>
              <a:rPr lang="en-US" sz="1600" dirty="0"/>
              <a:t>Office code of the patent authority that performed the preliminary search report</a:t>
            </a:r>
          </a:p>
          <a:p>
            <a:pPr marL="0" indent="0">
              <a:buNone/>
            </a:pPr>
            <a:r>
              <a:rPr lang="en-US" sz="1600" i="1" u="sng" dirty="0" smtClean="0"/>
              <a:t>ISA:US </a:t>
            </a:r>
            <a:r>
              <a:rPr lang="en-US" sz="1600" i="1" u="sng" dirty="0"/>
              <a:t>and OF:WO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r>
              <a:rPr lang="en-US" sz="1600" b="1" dirty="0"/>
              <a:t>ISR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For </a:t>
            </a:r>
            <a:r>
              <a:rPr lang="en-US" sz="1600" dirty="0"/>
              <a:t>an ISR document in status filed (ISR): Report </a:t>
            </a:r>
            <a:r>
              <a:rPr lang="en-US" sz="1600" dirty="0" smtClean="0"/>
              <a:t>; if </a:t>
            </a:r>
            <a:r>
              <a:rPr lang="en-US" sz="1600" dirty="0"/>
              <a:t>there is an Article 17(2)(a) declaration in status filed (A172A): Declaration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i="1" u="sng" dirty="0" err="1" smtClean="0"/>
              <a:t>ISR:declaration</a:t>
            </a:r>
            <a:r>
              <a:rPr lang="en-US" sz="1600" i="1" u="sng" dirty="0" smtClean="0"/>
              <a:t> </a:t>
            </a:r>
            <a:r>
              <a:rPr lang="en-US" sz="1600" i="1" u="sng" dirty="0"/>
              <a:t>and OF:WO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/>
              <a:t> </a:t>
            </a:r>
            <a:endParaRPr lang="en-US" sz="1600" dirty="0"/>
          </a:p>
          <a:p>
            <a:r>
              <a:rPr lang="en-US" sz="1600" b="1" dirty="0" smtClean="0"/>
              <a:t>SIS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If </a:t>
            </a:r>
            <a:r>
              <a:rPr lang="en-US" sz="1600" dirty="0"/>
              <a:t>any Supplementary International Search Report has been received, show status “</a:t>
            </a:r>
            <a:r>
              <a:rPr lang="en-US" sz="1600" dirty="0" err="1"/>
              <a:t>report</a:t>
            </a:r>
            <a:r>
              <a:rPr lang="en-US" sz="1600" dirty="0" err="1" smtClean="0"/>
              <a:t>”;If</a:t>
            </a:r>
            <a:r>
              <a:rPr lang="en-US" sz="1600" dirty="0" smtClean="0"/>
              <a:t> </a:t>
            </a:r>
            <a:r>
              <a:rPr lang="en-US" sz="1600" dirty="0"/>
              <a:t>no SIS Reports or Declarations are on file, show status “None</a:t>
            </a:r>
            <a:r>
              <a:rPr lang="en-US" sz="1600" dirty="0" smtClean="0"/>
              <a:t>” </a:t>
            </a:r>
            <a:r>
              <a:rPr lang="en-US" sz="1600" i="1" u="sng" dirty="0" err="1"/>
              <a:t>SIS:report</a:t>
            </a:r>
            <a:r>
              <a:rPr lang="en-US" sz="1600" i="1" u="sng" dirty="0"/>
              <a:t> and </a:t>
            </a:r>
            <a:r>
              <a:rPr lang="en-US" sz="1600" i="1" u="sng" dirty="0" smtClean="0"/>
              <a:t>OF:WO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/>
              <a:t> </a:t>
            </a:r>
            <a:endParaRPr lang="en-US" sz="1600" dirty="0"/>
          </a:p>
          <a:p>
            <a:r>
              <a:rPr lang="en-US" sz="1600" b="1" dirty="0"/>
              <a:t>IPE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If </a:t>
            </a:r>
            <a:r>
              <a:rPr lang="en-US" sz="1600" dirty="0"/>
              <a:t>there is an IPER in status filed (IPER or IPRP2) and the time limit for making the report visible </a:t>
            </a:r>
            <a:r>
              <a:rPr lang="en-US" sz="1600" dirty="0" err="1"/>
              <a:t>i</a:t>
            </a:r>
            <a:r>
              <a:rPr lang="en-US" sz="1600" dirty="0" smtClean="0"/>
              <a:t> PATENTSCOPE </a:t>
            </a:r>
            <a:r>
              <a:rPr lang="en-US" sz="1600" dirty="0"/>
              <a:t>has passed: Report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i="1" u="sng" dirty="0" err="1" smtClean="0"/>
              <a:t>IPE:report</a:t>
            </a:r>
            <a:r>
              <a:rPr lang="en-US" sz="1600" i="1" u="sng" dirty="0" smtClean="0"/>
              <a:t> </a:t>
            </a:r>
            <a:r>
              <a:rPr lang="en-US" sz="1600" i="1" u="sng" dirty="0"/>
              <a:t>and OF:WO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H" altLang="en-US" dirty="0" smtClean="0"/>
              <a:t>Basic </a:t>
            </a:r>
            <a:r>
              <a:rPr lang="fr-CH" altLang="en-US" dirty="0" err="1" smtClean="0"/>
              <a:t>fields</a:t>
            </a:r>
            <a:r>
              <a:rPr lang="fr-CH" altLang="en-US" dirty="0" smtClean="0"/>
              <a:t>: </a:t>
            </a:r>
            <a:r>
              <a:rPr lang="fr-CH" altLang="en-US" dirty="0" err="1" smtClean="0"/>
              <a:t>elements</a:t>
            </a:r>
            <a:r>
              <a:rPr lang="fr-CH" altLang="en-US" dirty="0" smtClean="0"/>
              <a:t> of a patent document</a:t>
            </a:r>
          </a:p>
          <a:p>
            <a:pPr>
              <a:lnSpc>
                <a:spcPct val="90000"/>
              </a:lnSpc>
            </a:pPr>
            <a:r>
              <a:rPr lang="fr-CH" altLang="en-US" dirty="0" err="1" smtClean="0"/>
              <a:t>Derived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fields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dirty="0" smtClean="0"/>
              <a:t>2 </a:t>
            </a:r>
            <a:r>
              <a:rPr lang="fr-CH" altLang="en-US" dirty="0" err="1" smtClean="0"/>
              <a:t>letter</a:t>
            </a:r>
            <a:r>
              <a:rPr lang="fr-CH" altLang="en-US" dirty="0" smtClean="0"/>
              <a:t> code = </a:t>
            </a:r>
            <a:r>
              <a:rPr lang="fr-CH" altLang="en-US" dirty="0" err="1" smtClean="0"/>
              <a:t>individual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EN_TI  	FR_AB 	 ES_DE_S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Convention: </a:t>
            </a:r>
            <a:r>
              <a:rPr lang="fr-CH" altLang="en-US" dirty="0" err="1" smtClean="0"/>
              <a:t>language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by 2 </a:t>
            </a:r>
            <a:r>
              <a:rPr lang="fr-CH" altLang="en-US" dirty="0" err="1" smtClean="0"/>
              <a:t>letters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		          if not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all </a:t>
            </a:r>
            <a:r>
              <a:rPr lang="fr-CH" altLang="en-US" dirty="0" err="1" smtClean="0"/>
              <a:t>languages</a:t>
            </a:r>
            <a:r>
              <a:rPr lang="fr-CH" altLang="en-US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S = </a:t>
            </a:r>
            <a:r>
              <a:rPr lang="fr-CH" altLang="en-US" dirty="0" err="1" smtClean="0"/>
              <a:t>stemmed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b="1" dirty="0" smtClean="0"/>
              <a:t>:</a:t>
            </a:r>
            <a:r>
              <a:rPr lang="fr-CH" altLang="en-US" dirty="0" smtClean="0"/>
              <a:t> to </a:t>
            </a:r>
            <a:r>
              <a:rPr lang="fr-CH" altLang="en-US" dirty="0" err="1" smtClean="0"/>
              <a:t>separate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term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without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any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space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Intuitive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PCTHavingThirdPartyObservations</a:t>
            </a:r>
            <a:endParaRPr lang="en-US" dirty="0"/>
          </a:p>
          <a:p>
            <a:r>
              <a:rPr lang="en-US" dirty="0"/>
              <a:t>PCTPublishedLastWeek</a:t>
            </a:r>
          </a:p>
          <a:p>
            <a:r>
              <a:rPr lang="en-US" dirty="0"/>
              <a:t>PCTHavingApplicantFromUS </a:t>
            </a:r>
            <a:endParaRPr lang="en-US" dirty="0" smtClean="0"/>
          </a:p>
          <a:p>
            <a:r>
              <a:rPr lang="en-US" dirty="0"/>
              <a:t>DP:Last1Year</a:t>
            </a:r>
          </a:p>
          <a:p>
            <a:r>
              <a:rPr lang="en-US" dirty="0"/>
              <a:t>DP:[Today-1Week TO Today]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7630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-38100"/>
            <a:ext cx="8715375" cy="693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81000" y="3200400"/>
            <a:ext cx="8305800" cy="30480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9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Fields: golden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93" y="1324545"/>
            <a:ext cx="8229600" cy="4352925"/>
          </a:xfrm>
        </p:spPr>
        <p:txBody>
          <a:bodyPr/>
          <a:lstStyle/>
          <a:p>
            <a:r>
              <a:rPr lang="en-US" dirty="0" smtClean="0"/>
              <a:t>EN_ALL = default field  </a:t>
            </a:r>
            <a:r>
              <a:rPr lang="en-US" dirty="0"/>
              <a:t> </a:t>
            </a:r>
            <a:r>
              <a:rPr lang="en-US" dirty="0" smtClean="0"/>
              <a:t>    field indicator not required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ield name followed by : ":" or "/"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field is only valid for the term that it directly precedes, so the query:</a:t>
            </a:r>
          </a:p>
          <a:p>
            <a:pPr marL="0" indent="0">
              <a:buNone/>
            </a:pPr>
            <a:r>
              <a:rPr lang="en-US" dirty="0" smtClean="0"/>
              <a:t>    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EN_TI:("wind turbine" AND electric) solar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b="1" dirty="0" smtClean="0"/>
              <a:t>"wind turbine" AND electric</a:t>
            </a:r>
            <a:r>
              <a:rPr lang="en-US" dirty="0" smtClean="0"/>
              <a:t> in the title field 	  	 </a:t>
            </a:r>
            <a:r>
              <a:rPr lang="en-US" b="1" dirty="0" smtClean="0"/>
              <a:t>"solar"</a:t>
            </a:r>
            <a:r>
              <a:rPr lang="en-US" dirty="0" smtClean="0"/>
              <a:t> in the default field (EN_ALL 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4067944" y="1447800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043608" y="5334000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03648" y="4267200"/>
            <a:ext cx="6048672" cy="504056"/>
          </a:xfrm>
          <a:prstGeom prst="rect">
            <a:avLst/>
          </a:prstGeom>
          <a:solidFill>
            <a:srgbClr val="00B0F0">
              <a:alpha val="26000"/>
            </a:srgbClr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1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Grouping- nesting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276068" cy="508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0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Grouping</a:t>
            </a:r>
            <a:r>
              <a:rPr lang="fr-CH" altLang="en-US" dirty="0" smtClean="0"/>
              <a:t>/</a:t>
            </a:r>
            <a:r>
              <a:rPr lang="fr-CH" altLang="en-US" dirty="0" err="1" smtClean="0"/>
              <a:t>nesting</a:t>
            </a:r>
            <a:endParaRPr lang="en-US" alt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 err="1"/>
              <a:t>Solar</a:t>
            </a:r>
            <a:r>
              <a:rPr lang="fr-CH" altLang="en-US" dirty="0"/>
              <a:t> OR (</a:t>
            </a:r>
            <a:r>
              <a:rPr lang="fr-CH" altLang="en-US" dirty="0" err="1"/>
              <a:t>wind</a:t>
            </a:r>
            <a:r>
              <a:rPr lang="fr-CH" altLang="en-US" dirty="0"/>
              <a:t> AND turbine)</a:t>
            </a:r>
          </a:p>
          <a:p>
            <a:r>
              <a:rPr lang="fr-CH" altLang="en-US" dirty="0"/>
              <a:t>(</a:t>
            </a:r>
            <a:r>
              <a:rPr lang="fr-CH" altLang="en-US" dirty="0" err="1"/>
              <a:t>solar</a:t>
            </a:r>
            <a:r>
              <a:rPr lang="fr-CH" altLang="en-US" dirty="0"/>
              <a:t> OR </a:t>
            </a:r>
            <a:r>
              <a:rPr lang="fr-CH" altLang="en-US" dirty="0" err="1"/>
              <a:t>wind</a:t>
            </a:r>
            <a:r>
              <a:rPr lang="fr-CH" altLang="en-US" dirty="0"/>
              <a:t>) AND turbine</a:t>
            </a:r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</a:t>
            </a:r>
            <a:r>
              <a:rPr lang="fr-CH" altLang="en-US" dirty="0" err="1"/>
              <a:t>electric</a:t>
            </a:r>
            <a:r>
              <a:rPr lang="fr-CH" altLang="en-US" dirty="0"/>
              <a:t> car</a:t>
            </a:r>
          </a:p>
          <a:p>
            <a:pPr>
              <a:buFontTx/>
              <a:buNone/>
            </a:pP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English </a:t>
            </a:r>
            <a:r>
              <a:rPr lang="fr-CH" altLang="en-US" dirty="0" err="1"/>
              <a:t>title</a:t>
            </a:r>
            <a:r>
              <a:rPr lang="fr-CH" altLang="en-US" dirty="0"/>
              <a:t> </a:t>
            </a:r>
            <a:r>
              <a:rPr lang="fr-CH" altLang="en-US" dirty="0" smtClean="0"/>
              <a:t>but car in </a:t>
            </a:r>
            <a:r>
              <a:rPr lang="fr-CH" altLang="en-US" dirty="0"/>
              <a:t>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(</a:t>
            </a:r>
            <a:r>
              <a:rPr lang="fr-CH" altLang="en-US" dirty="0" err="1"/>
              <a:t>electric</a:t>
            </a:r>
            <a:r>
              <a:rPr lang="fr-CH" altLang="en-US" dirty="0"/>
              <a:t> car)</a:t>
            </a:r>
          </a:p>
          <a:p>
            <a:pPr>
              <a:buFontTx/>
              <a:buNone/>
            </a:pPr>
            <a:r>
              <a:rPr lang="fr-CH" altLang="en-US" dirty="0" err="1"/>
              <a:t>Both</a:t>
            </a: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and car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the English </a:t>
            </a:r>
            <a:r>
              <a:rPr lang="fr-CH" altLang="en-US" dirty="0" err="1"/>
              <a:t>title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08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Complexity</a:t>
            </a:r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“Complexity” of queries depends on:</a:t>
            </a:r>
          </a:p>
          <a:p>
            <a:pPr eaLnBrk="1" hangingPunct="1">
              <a:buFontTx/>
              <a:buNone/>
            </a:pPr>
            <a:endParaRPr lang="en-US" sz="1050" dirty="0" smtClean="0"/>
          </a:p>
          <a:p>
            <a:pPr marL="457200" lvl="1" indent="0">
              <a:buNone/>
            </a:pPr>
            <a:endParaRPr lang="fr-CH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7170" name="Picture 2" descr="D:\Users\Ammann\AppData\Local\Temp\miguel-a-amutio-578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2082"/>
            <a:ext cx="9144000" cy="513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9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Range </a:t>
            </a:r>
            <a:r>
              <a:rPr lang="fr-CH" dirty="0" err="1" smtClean="0"/>
              <a:t>search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Range:</a:t>
            </a:r>
          </a:p>
          <a:p>
            <a:pPr lvl="1"/>
            <a:r>
              <a:rPr lang="fr-CH" dirty="0" smtClean="0"/>
              <a:t>DP:[01.01.2000 TO 01.01.2001]</a:t>
            </a:r>
            <a:r>
              <a:rPr lang="zh-CN" altLang="en-US" dirty="0" smtClean="0"/>
              <a:t> </a:t>
            </a:r>
            <a:endParaRPr lang="fr-CH" dirty="0" smtClean="0"/>
          </a:p>
          <a:p>
            <a:pPr lvl="1"/>
            <a:endParaRPr lang="fr-CH" dirty="0"/>
          </a:p>
          <a:p>
            <a:pPr lvl="1"/>
            <a:endParaRPr lang="fr-CH" dirty="0" smtClean="0"/>
          </a:p>
          <a:p>
            <a:pPr marL="285750" lvl="1"/>
            <a:r>
              <a:rPr lang="fr-CH" dirty="0" smtClean="0"/>
              <a:t>Can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used</a:t>
            </a:r>
            <a:r>
              <a:rPr lang="fr-CH" dirty="0" smtClean="0"/>
              <a:t> to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non-date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fr-CH" dirty="0" smtClean="0"/>
          </a:p>
          <a:p>
            <a:pPr marL="685800" lvl="2"/>
            <a:r>
              <a:rPr lang="fr-CH" dirty="0" smtClean="0"/>
              <a:t>IN: {Smith to Terence}</a:t>
            </a:r>
          </a:p>
        </p:txBody>
      </p:sp>
    </p:spTree>
    <p:extLst>
      <p:ext uri="{BB962C8B-B14F-4D97-AF65-F5344CB8AC3E}">
        <p14:creationId xmlns:p14="http://schemas.microsoft.com/office/powerpoint/2010/main" val="28209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build</a:t>
            </a:r>
            <a:r>
              <a:rPr lang="fr-CH" dirty="0" smtClean="0"/>
              <a:t>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queries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549070"/>
            <a:ext cx="9048750" cy="2543175"/>
          </a:xfrm>
          <a:prstGeom prst="rect">
            <a:avLst/>
          </a:prstGeom>
        </p:spPr>
      </p:pic>
      <p:sp>
        <p:nvSpPr>
          <p:cNvPr id="5" name="Content Placeholder 10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EN_ALLTXT; PA; DP  = </a:t>
            </a:r>
            <a:r>
              <a:rPr lang="fr-CH" dirty="0" err="1" smtClean="0"/>
              <a:t>fields</a:t>
            </a:r>
            <a:endParaRPr lang="fr-CH" dirty="0" smtClean="0"/>
          </a:p>
          <a:p>
            <a:r>
              <a:rPr lang="fr-CH" dirty="0" smtClean="0"/>
              <a:t>AND = </a:t>
            </a:r>
            <a:r>
              <a:rPr lang="fr-CH" dirty="0" err="1" smtClean="0"/>
              <a:t>operator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84302" y="4600808"/>
            <a:ext cx="3101898" cy="3810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14400" y="4981808"/>
            <a:ext cx="609600" cy="428392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83843" y="2095500"/>
            <a:ext cx="609600" cy="2286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438400" y="2066693"/>
            <a:ext cx="152400" cy="219307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10154" y="2074618"/>
            <a:ext cx="152400" cy="2286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133600" y="2095500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905354" y="2134514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NOT</a:t>
            </a:r>
          </a:p>
          <a:p>
            <a:r>
              <a:rPr lang="en-US" dirty="0" smtClean="0"/>
              <a:t>ANDNOT </a:t>
            </a:r>
          </a:p>
        </p:txBody>
      </p:sp>
      <p:pic>
        <p:nvPicPr>
          <p:cNvPr id="10242" name="Picture 2" descr="http://www.wired.com/images_blogs/thisdayintech/2010/11/George_Boo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3733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ANDNOT -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Use ANDNOT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searching</a:t>
            </a:r>
            <a:r>
              <a:rPr lang="fr-CH" dirty="0" smtClean="0"/>
              <a:t> A </a:t>
            </a:r>
            <a:r>
              <a:rPr lang="fr-CH" dirty="0" err="1" smtClean="0"/>
              <a:t>excluding</a:t>
            </a:r>
            <a:r>
              <a:rPr lang="fr-CH" dirty="0" smtClean="0"/>
              <a:t> B</a:t>
            </a:r>
          </a:p>
          <a:p>
            <a:pPr marL="457200" lvl="1" indent="0">
              <a:buNone/>
            </a:pPr>
            <a:r>
              <a:rPr lang="fr-CH" dirty="0" smtClean="0"/>
              <a:t>Ex: bicycle ANDNOT boat</a:t>
            </a:r>
          </a:p>
          <a:p>
            <a:pPr lvl="1"/>
            <a:endParaRPr lang="fr-CH" dirty="0"/>
          </a:p>
          <a:p>
            <a:pPr marL="0" lvl="1" indent="457200"/>
            <a:r>
              <a:rPr lang="fr-CH" dirty="0" smtClean="0"/>
              <a:t>Use NOT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searching</a:t>
            </a:r>
            <a:r>
              <a:rPr lang="fr-CH" dirty="0" smtClean="0"/>
              <a:t> all documents </a:t>
            </a:r>
            <a:r>
              <a:rPr lang="fr-CH" dirty="0" err="1" smtClean="0"/>
              <a:t>except</a:t>
            </a:r>
            <a:r>
              <a:rPr lang="fr-CH" dirty="0" smtClean="0"/>
              <a:t> A</a:t>
            </a:r>
          </a:p>
          <a:p>
            <a:pPr marL="400050" lvl="2" indent="0">
              <a:buNone/>
            </a:pPr>
            <a:r>
              <a:rPr lang="fr-CH" dirty="0" smtClean="0"/>
              <a:t> </a:t>
            </a:r>
            <a:r>
              <a:rPr lang="fr-CH" dirty="0" err="1" smtClean="0"/>
              <a:t>Ex:NOT</a:t>
            </a:r>
            <a:r>
              <a:rPr lang="fr-CH" dirty="0" smtClean="0"/>
              <a:t>(car AND bicycle AND boat)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559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Proximity</a:t>
            </a:r>
            <a:r>
              <a:rPr lang="fr-CH" dirty="0" smtClean="0"/>
              <a:t> </a:t>
            </a:r>
            <a:r>
              <a:rPr lang="fr-CH" dirty="0" err="1" smtClean="0"/>
              <a:t>operator</a:t>
            </a:r>
            <a:r>
              <a:rPr lang="fr-CH" dirty="0" smtClean="0"/>
              <a:t> 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  <a:p>
            <a:r>
              <a:rPr lang="fr-CH" dirty="0" err="1" smtClean="0"/>
              <a:t>Finds</a:t>
            </a:r>
            <a:r>
              <a:rPr lang="fr-CH" dirty="0" smtClean="0"/>
              <a:t> </a:t>
            </a:r>
            <a:r>
              <a:rPr lang="fr-CH" dirty="0" err="1" smtClean="0"/>
              <a:t>words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are </a:t>
            </a:r>
            <a:r>
              <a:rPr lang="fr-CH" dirty="0" err="1" smtClean="0"/>
              <a:t>next</a:t>
            </a:r>
            <a:r>
              <a:rPr lang="fr-CH" dirty="0" smtClean="0"/>
              <a:t> to </a:t>
            </a:r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NEAR3         3 = the max nb of </a:t>
            </a:r>
            <a:r>
              <a:rPr lang="fr-CH" dirty="0" err="1" smtClean="0"/>
              <a:t>word</a:t>
            </a:r>
            <a:r>
              <a:rPr lang="fr-CH" dirty="0" smtClean="0"/>
              <a:t> gaps </a:t>
            </a:r>
            <a:r>
              <a:rPr lang="fr-CH" dirty="0" err="1" smtClean="0"/>
              <a:t>between</a:t>
            </a:r>
            <a:r>
              <a:rPr lang="fr-CH" dirty="0" smtClean="0"/>
              <a:t> 2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1981200" y="3186461"/>
            <a:ext cx="533400" cy="228600"/>
          </a:xfrm>
          <a:prstGeom prst="rightArrow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371601" y="2438400"/>
            <a:ext cx="381000" cy="1143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133600" y="2381250"/>
            <a:ext cx="3810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143000"/>
            <a:ext cx="8867775" cy="247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251"/>
            <a:ext cx="8782050" cy="81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9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search: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order of terms is significant.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9712" y="3162436"/>
            <a:ext cx="4568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altLang="en-US" b="1" dirty="0" err="1" smtClean="0"/>
              <a:t>keywordA</a:t>
            </a:r>
            <a:r>
              <a:rPr lang="fr-CH" altLang="en-US" b="1" dirty="0" smtClean="0"/>
              <a:t> </a:t>
            </a:r>
            <a:r>
              <a:rPr lang="fr-CH" altLang="en-US" b="1" dirty="0" smtClean="0"/>
              <a:t>BEFORE </a:t>
            </a:r>
            <a:r>
              <a:rPr lang="fr-CH" altLang="en-US" b="1" dirty="0" err="1" smtClean="0"/>
              <a:t>keywordB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01879" y="3033228"/>
            <a:ext cx="4546520" cy="720080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 </a:t>
            </a:r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143000"/>
            <a:ext cx="98964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1828800" y="533400"/>
            <a:ext cx="457200" cy="228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05000" y="609600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505200" y="600307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-56467"/>
            <a:ext cx="6614160" cy="1873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4" y="2057400"/>
            <a:ext cx="90678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1943100" y="687659"/>
            <a:ext cx="4953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81400" y="687659"/>
            <a:ext cx="3810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015698"/>
            <a:ext cx="7772400" cy="4846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5" y="152400"/>
            <a:ext cx="6633555" cy="177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Q:Would </a:t>
            </a:r>
            <a:r>
              <a:rPr lang="fr-CH" sz="2800" dirty="0" err="1" smtClean="0">
                <a:solidFill>
                  <a:srgbClr val="0070C0"/>
                </a:solidFill>
              </a:rPr>
              <a:t>consider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yourself</a:t>
            </a:r>
            <a:r>
              <a:rPr lang="fr-CH" sz="2800" dirty="0" smtClean="0">
                <a:solidFill>
                  <a:srgbClr val="0070C0"/>
                </a:solidFill>
              </a:rPr>
              <a:t> as a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7543800" cy="50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Beginner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seacher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798321" y="2743200"/>
            <a:ext cx="7239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Expert </a:t>
            </a:r>
            <a:r>
              <a:rPr lang="fr-CH" sz="2800" dirty="0" err="1" smtClean="0">
                <a:solidFill>
                  <a:srgbClr val="0070C0"/>
                </a:solidFill>
              </a:rPr>
              <a:t>searcher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098" y="2961034"/>
            <a:ext cx="9269269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581400" y="3200400"/>
            <a:ext cx="152400" cy="228600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523536" y="3199471"/>
            <a:ext cx="152400" cy="228600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858000" y="3200400"/>
            <a:ext cx="152400" cy="228600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077200" y="3226420"/>
            <a:ext cx="304800" cy="201651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" y="838200"/>
            <a:ext cx="9105160" cy="173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62000" y="990600"/>
            <a:ext cx="1524000" cy="3810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733800" y="1066800"/>
            <a:ext cx="266700" cy="3048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715000" y="1028700"/>
            <a:ext cx="342900" cy="3048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124200" y="1066800"/>
            <a:ext cx="609600" cy="304800"/>
          </a:xfrm>
          <a:prstGeom prst="ellipse">
            <a:avLst/>
          </a:prstGeom>
          <a:solidFill>
            <a:srgbClr val="00FF00">
              <a:alpha val="6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105400" y="1028700"/>
            <a:ext cx="609600" cy="304800"/>
          </a:xfrm>
          <a:prstGeom prst="ellipse">
            <a:avLst/>
          </a:prstGeom>
          <a:solidFill>
            <a:srgbClr val="00FF00">
              <a:alpha val="6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fr-CH" dirty="0" smtClean="0"/>
          </a:p>
          <a:p>
            <a:r>
              <a:rPr lang="fr-CH" dirty="0" err="1" smtClean="0"/>
              <a:t>Wildcard</a:t>
            </a:r>
            <a:endParaRPr lang="fr-CH" dirty="0" smtClean="0"/>
          </a:p>
          <a:p>
            <a:r>
              <a:rPr lang="fr-CH" dirty="0" err="1" smtClean="0"/>
              <a:t>Truncation</a:t>
            </a:r>
            <a:endParaRPr lang="fr-CH" dirty="0" smtClean="0"/>
          </a:p>
          <a:p>
            <a:r>
              <a:rPr lang="fr-CH" dirty="0" err="1" smtClean="0"/>
              <a:t>Fuzzy</a:t>
            </a:r>
            <a:r>
              <a:rPr lang="fr-CH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2915816" y="3861048"/>
            <a:ext cx="504056" cy="432048"/>
          </a:xfrm>
          <a:prstGeom prst="ellipse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2224087"/>
            <a:ext cx="9058275" cy="24098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057400" y="3721224"/>
            <a:ext cx="609600" cy="2796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9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= stemming</a:t>
            </a:r>
          </a:p>
          <a:p>
            <a:r>
              <a:rPr lang="en-US" dirty="0"/>
              <a:t>P</a:t>
            </a:r>
            <a:r>
              <a:rPr lang="en-US" dirty="0" smtClean="0"/>
              <a:t>rocess that removes common endings from words.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critical</a:t>
            </a:r>
            <a:br>
              <a:rPr lang="en-US" dirty="0" smtClean="0"/>
            </a:br>
            <a:r>
              <a:rPr lang="en-US" dirty="0" smtClean="0"/>
              <a:t>	critically</a:t>
            </a:r>
            <a:br>
              <a:rPr lang="en-US" dirty="0" smtClean="0"/>
            </a:br>
            <a:r>
              <a:rPr lang="en-US" dirty="0" smtClean="0"/>
              <a:t>	criticism	each word is reduced to ‘critic’</a:t>
            </a:r>
          </a:p>
          <a:p>
            <a:pPr marL="0" indent="0">
              <a:buNone/>
            </a:pPr>
            <a:r>
              <a:rPr lang="en-US" dirty="0" smtClean="0"/>
              <a:t>    	criticisms</a:t>
            </a:r>
            <a:br>
              <a:rPr lang="en-US" dirty="0" smtClean="0"/>
            </a:br>
            <a:r>
              <a:rPr lang="en-US" dirty="0" smtClean="0"/>
              <a:t>     	critics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43608" y="2861019"/>
            <a:ext cx="6984776" cy="24482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 flipH="1">
            <a:off x="2696337" y="2984013"/>
            <a:ext cx="576064" cy="2088232"/>
          </a:xfrm>
          <a:prstGeom prst="leftBrace">
            <a:avLst>
              <a:gd name="adj1" fmla="val 8333"/>
              <a:gd name="adj2" fmla="val 5092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flipH="1">
            <a:off x="2687526" y="3083512"/>
            <a:ext cx="432048" cy="2003285"/>
          </a:xfrm>
          <a:prstGeom prst="leftBrace">
            <a:avLst>
              <a:gd name="adj1" fmla="val 8333"/>
              <a:gd name="adj2" fmla="val 4952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dictionary includes the necessary technical </a:t>
            </a:r>
            <a:r>
              <a:rPr lang="en-US" dirty="0"/>
              <a:t>terms </a:t>
            </a:r>
            <a:r>
              <a:rPr lang="en-US" dirty="0" smtClean="0"/>
              <a:t>to </a:t>
            </a:r>
            <a:r>
              <a:rPr lang="en-US" dirty="0"/>
              <a:t>express patent </a:t>
            </a:r>
            <a:r>
              <a:rPr lang="en-US" dirty="0" smtClean="0"/>
              <a:t>concepts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Porter Stemming Algorithm </a:t>
            </a:r>
            <a:r>
              <a:rPr lang="en-US" dirty="0" smtClean="0"/>
              <a:t>finds </a:t>
            </a:r>
            <a:r>
              <a:rPr lang="en-US" dirty="0"/>
              <a:t>words that contain common </a:t>
            </a:r>
            <a:r>
              <a:rPr lang="en-US" dirty="0" smtClean="0"/>
              <a:t>roots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Save time and effort</a:t>
            </a:r>
          </a:p>
        </p:txBody>
      </p:sp>
      <p:sp>
        <p:nvSpPr>
          <p:cNvPr id="4" name="Curved Left Arrow 3"/>
          <p:cNvSpPr/>
          <p:nvPr/>
        </p:nvSpPr>
        <p:spPr bwMode="auto">
          <a:xfrm>
            <a:off x="3995936" y="2348880"/>
            <a:ext cx="288032" cy="936104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Curved Left Arrow 4"/>
          <p:cNvSpPr/>
          <p:nvPr/>
        </p:nvSpPr>
        <p:spPr bwMode="auto">
          <a:xfrm>
            <a:off x="4139952" y="2348880"/>
            <a:ext cx="216024" cy="720080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rved Left Arrow 5"/>
          <p:cNvSpPr/>
          <p:nvPr/>
        </p:nvSpPr>
        <p:spPr bwMode="auto">
          <a:xfrm>
            <a:off x="4295364" y="2348880"/>
            <a:ext cx="648072" cy="1224136"/>
          </a:xfrm>
          <a:prstGeom prst="curvedLeftArrow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"/>
            <a:ext cx="8596312" cy="70164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219200" y="76200"/>
            <a:ext cx="609600" cy="228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47800" y="685800"/>
            <a:ext cx="1371600" cy="228600"/>
          </a:xfrm>
          <a:prstGeom prst="rect">
            <a:avLst/>
          </a:prstGeom>
          <a:solidFill>
            <a:srgbClr val="FFFF00">
              <a:alpha val="62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057400" y="4800600"/>
            <a:ext cx="6096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8600" y="6477000"/>
            <a:ext cx="762000" cy="511969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61925"/>
            <a:ext cx="8915400" cy="6534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066800" y="228600"/>
            <a:ext cx="609600" cy="228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447800" y="4953000"/>
            <a:ext cx="6477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200400" y="5230091"/>
            <a:ext cx="6477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4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Wildcards/truncation : ?  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 stands for 0 or more characters</a:t>
            </a:r>
          </a:p>
          <a:p>
            <a:r>
              <a:rPr lang="en-US" dirty="0" smtClean="0"/>
              <a:t>? stands single character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te?t</a:t>
            </a:r>
            <a:r>
              <a:rPr lang="en-US" dirty="0" smtClean="0"/>
              <a:t> = test or text </a:t>
            </a:r>
          </a:p>
          <a:p>
            <a:pPr marL="0" indent="0">
              <a:buNone/>
            </a:pPr>
            <a:r>
              <a:rPr lang="en-US" dirty="0" smtClean="0"/>
              <a:t>		electric* = electrical; electricity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behavi</a:t>
            </a:r>
            <a:r>
              <a:rPr lang="en-US" dirty="0" smtClean="0"/>
              <a:t>*r = </a:t>
            </a:r>
            <a:r>
              <a:rPr lang="en-US" dirty="0" err="1" smtClean="0"/>
              <a:t>behaviour</a:t>
            </a:r>
            <a:r>
              <a:rPr lang="en-US" dirty="0" smtClean="0"/>
              <a:t> or behavior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micro?p</a:t>
            </a:r>
            <a:r>
              <a:rPr lang="en-US" dirty="0" smtClean="0"/>
              <a:t>* = </a:t>
            </a:r>
            <a:r>
              <a:rPr lang="en-US" dirty="0" err="1" smtClean="0"/>
              <a:t>microspeaker</a:t>
            </a:r>
            <a:r>
              <a:rPr lang="en-US" dirty="0" smtClean="0"/>
              <a:t>, </a:t>
            </a:r>
            <a:r>
              <a:rPr lang="en-US" dirty="0" err="1" smtClean="0"/>
              <a:t>microsporidial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362200" y="2971800"/>
            <a:ext cx="5460980" cy="2304256"/>
          </a:xfrm>
          <a:prstGeom prst="rect">
            <a:avLst/>
          </a:prstGeom>
          <a:solidFill>
            <a:srgbClr val="00B0F0">
              <a:alpha val="22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 </a:t>
            </a:r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2247900"/>
            <a:ext cx="8867775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" y="-9525"/>
            <a:ext cx="9058275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2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Use of </a:t>
            </a:r>
            <a:r>
              <a:rPr lang="fr-CH" dirty="0" err="1" smtClean="0"/>
              <a:t>wildcards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52925"/>
          </a:xfrm>
        </p:spPr>
        <p:txBody>
          <a:bodyPr/>
          <a:lstStyle/>
          <a:p>
            <a:r>
              <a:rPr lang="en-US" dirty="0" smtClean="0"/>
              <a:t>Spelling uncertainty (plural, </a:t>
            </a:r>
            <a:r>
              <a:rPr lang="en-US" dirty="0"/>
              <a:t>tenses, foreign </a:t>
            </a:r>
            <a:r>
              <a:rPr lang="en-US" dirty="0" smtClean="0"/>
              <a:t>words): </a:t>
            </a:r>
          </a:p>
          <a:p>
            <a:pPr marL="457200" lvl="1" indent="0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tyre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vs.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tire       t*re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University vs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Universität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Universit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* Stuttgart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Multiple spelling </a:t>
            </a:r>
            <a:r>
              <a:rPr lang="en-US" dirty="0"/>
              <a:t>variants </a:t>
            </a:r>
            <a:r>
              <a:rPr lang="en-US" dirty="0" smtClean="0"/>
              <a:t>are known: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color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vs.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colour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col*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Preferred option over stemming: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electric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vs.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electricity 	 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electri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2590800" y="1941241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096322" y="37338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4343400" y="23622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886200" y="50292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2 interfaces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3" y="1624012"/>
            <a:ext cx="9191625" cy="3609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28600" y="3048000"/>
            <a:ext cx="1066800" cy="3885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Wildcard</a:t>
            </a:r>
            <a:r>
              <a:rPr lang="fr-CH" dirty="0" smtClean="0"/>
              <a:t> vs </a:t>
            </a:r>
            <a:r>
              <a:rPr lang="fr-CH" dirty="0" err="1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 results: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avy</a:t>
            </a:r>
            <a:r>
              <a:rPr lang="en-US" dirty="0"/>
              <a:t>,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navies</a:t>
            </a:r>
            <a:r>
              <a:rPr lang="en-US" dirty="0"/>
              <a:t> or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naval</a:t>
            </a:r>
            <a:r>
              <a:rPr lang="en-US" dirty="0"/>
              <a:t> </a:t>
            </a:r>
            <a:r>
              <a:rPr lang="en-US" dirty="0" smtClean="0"/>
              <a:t>if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nav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 =</a:t>
            </a:r>
            <a:r>
              <a:rPr lang="en-US" dirty="0" smtClean="0"/>
              <a:t>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navigating</a:t>
            </a:r>
            <a:r>
              <a:rPr lang="en-US" dirty="0"/>
              <a:t>,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navigation</a:t>
            </a:r>
            <a:r>
              <a:rPr lang="en-US" dirty="0"/>
              <a:t>, </a:t>
            </a:r>
            <a:br>
              <a:rPr lang="en-US" dirty="0"/>
            </a:br>
            <a:endParaRPr lang="en-US" dirty="0"/>
          </a:p>
          <a:p>
            <a:pPr lvl="1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electricity</a:t>
            </a:r>
            <a:r>
              <a:rPr lang="en-US" dirty="0" smtClean="0"/>
              <a:t> or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electric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elect*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electoral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/>
              <a:t>Fuzzy searches					</a:t>
            </a:r>
            <a:endParaRPr lang="en-US" altLang="en-US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439" y="1905000"/>
            <a:ext cx="8229600" cy="4352925"/>
          </a:xfrm>
        </p:spPr>
        <p:txBody>
          <a:bodyPr/>
          <a:lstStyle/>
          <a:p>
            <a:r>
              <a:rPr lang="fr-CH" altLang="en-US" dirty="0"/>
              <a:t>Use of the tilde: </a:t>
            </a:r>
            <a:r>
              <a:rPr lang="fr-CH" altLang="en-US" dirty="0" smtClean="0"/>
              <a:t>~</a:t>
            </a:r>
          </a:p>
          <a:p>
            <a:endParaRPr lang="fr-CH" altLang="en-US" dirty="0"/>
          </a:p>
          <a:p>
            <a:r>
              <a:rPr lang="fr-CH" altLang="en-US" dirty="0" err="1"/>
              <a:t>Examples</a:t>
            </a:r>
            <a:r>
              <a:rPr lang="fr-CH" altLang="en-US" dirty="0"/>
              <a:t>:</a:t>
            </a:r>
          </a:p>
          <a:p>
            <a:pPr>
              <a:buFontTx/>
              <a:buNone/>
            </a:pPr>
            <a:r>
              <a:rPr lang="fr-CH" altLang="en-US" dirty="0"/>
              <a:t> </a:t>
            </a:r>
            <a:r>
              <a:rPr lang="fr-CH" altLang="en-US" dirty="0" err="1"/>
              <a:t>roam</a:t>
            </a:r>
            <a:r>
              <a:rPr lang="fr-CH" altLang="en-US" dirty="0"/>
              <a:t>~      		</a:t>
            </a:r>
            <a:r>
              <a:rPr lang="fr-CH" altLang="en-US" dirty="0" err="1"/>
              <a:t>foam</a:t>
            </a:r>
            <a:r>
              <a:rPr lang="fr-CH" altLang="en-US" dirty="0"/>
              <a:t> / </a:t>
            </a:r>
            <a:r>
              <a:rPr lang="fr-CH" altLang="en-US" dirty="0" err="1"/>
              <a:t>roams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pPr>
              <a:buFontTx/>
              <a:buNone/>
            </a:pPr>
            <a:r>
              <a:rPr lang="fr-CH" altLang="en-US" dirty="0" smtClean="0"/>
              <a:t>Roam~</a:t>
            </a:r>
            <a:r>
              <a:rPr lang="fr-CH" altLang="en-US" dirty="0" smtClean="0">
                <a:solidFill>
                  <a:srgbClr val="FF0000"/>
                </a:solidFill>
              </a:rPr>
              <a:t>0.8</a:t>
            </a:r>
          </a:p>
          <a:p>
            <a:pPr>
              <a:buFontTx/>
              <a:buNone/>
            </a:pPr>
            <a:endParaRPr lang="fr-CH" altLang="en-US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fr-CH" altLang="en-US" dirty="0" smtClean="0"/>
          </a:p>
          <a:p>
            <a:pPr>
              <a:buFontTx/>
              <a:buNone/>
            </a:pPr>
            <a:r>
              <a:rPr lang="fr-CH" altLang="en-US" dirty="0" smtClean="0"/>
              <a:t>      </a:t>
            </a:r>
            <a:r>
              <a:rPr lang="fr-CH" altLang="en-US" dirty="0" err="1" smtClean="0"/>
              <a:t>Useful</a:t>
            </a:r>
            <a:r>
              <a:rPr lang="fr-CH" altLang="en-US" dirty="0" smtClean="0"/>
              <a:t> </a:t>
            </a:r>
            <a:r>
              <a:rPr lang="fr-CH" altLang="en-US" dirty="0"/>
              <a:t>to </a:t>
            </a:r>
            <a:r>
              <a:rPr lang="fr-CH" altLang="en-US" dirty="0" err="1"/>
              <a:t>find</a:t>
            </a:r>
            <a:r>
              <a:rPr lang="fr-CH" altLang="en-US" dirty="0"/>
              <a:t> </a:t>
            </a:r>
            <a:r>
              <a:rPr lang="fr-CH" altLang="en-US" dirty="0" err="1"/>
              <a:t>misstpyed</a:t>
            </a:r>
            <a:r>
              <a:rPr lang="fr-CH" altLang="en-US" dirty="0"/>
              <a:t>, </a:t>
            </a:r>
            <a:r>
              <a:rPr lang="fr-CH" altLang="en-US" dirty="0" err="1"/>
              <a:t>misspelt</a:t>
            </a:r>
            <a:r>
              <a:rPr lang="fr-CH" altLang="en-US" dirty="0"/>
              <a:t> or mis-</a:t>
            </a:r>
            <a:r>
              <a:rPr lang="fr-CH" altLang="en-US" dirty="0" err="1"/>
              <a:t>OCRed</a:t>
            </a:r>
            <a:r>
              <a:rPr lang="fr-CH" altLang="en-US" dirty="0"/>
              <a:t> </a:t>
            </a:r>
            <a:r>
              <a:rPr lang="fr-CH" altLang="en-US" dirty="0" err="1"/>
              <a:t>words</a:t>
            </a:r>
            <a:endParaRPr lang="fr-CH" altLang="en-US" dirty="0"/>
          </a:p>
          <a:p>
            <a:pPr>
              <a:buFontTx/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1908175" y="3357563"/>
            <a:ext cx="11509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91487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 </a:t>
            </a:r>
            <a:r>
              <a:rPr lang="fr-CH" sz="2800" dirty="0" err="1" smtClean="0">
                <a:solidFill>
                  <a:srgbClr val="0070C0"/>
                </a:solidFill>
              </a:rPr>
              <a:t>when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use </a:t>
            </a:r>
            <a:r>
              <a:rPr lang="fr-CH" sz="2800" dirty="0" err="1" smtClean="0">
                <a:solidFill>
                  <a:srgbClr val="0070C0"/>
                </a:solidFill>
              </a:rPr>
              <a:t>wildcard</a:t>
            </a:r>
            <a:r>
              <a:rPr lang="fr-CH" sz="2800" dirty="0" smtClean="0">
                <a:solidFill>
                  <a:srgbClr val="0070C0"/>
                </a:solidFill>
              </a:rPr>
              <a:t>, …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5562600" cy="5056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The </a:t>
            </a:r>
            <a:r>
              <a:rPr lang="fr-CH" sz="2800" dirty="0" err="1" smtClean="0">
                <a:solidFill>
                  <a:srgbClr val="0070C0"/>
                </a:solidFill>
              </a:rPr>
              <a:t>results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retrieved</a:t>
            </a:r>
            <a:r>
              <a:rPr lang="fr-CH" sz="2800" dirty="0" smtClean="0">
                <a:solidFill>
                  <a:srgbClr val="0070C0"/>
                </a:solidFill>
              </a:rPr>
              <a:t> are all relevant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54102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Stemming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is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turned</a:t>
            </a:r>
            <a:r>
              <a:rPr lang="fr-CH" sz="2800" dirty="0" smtClean="0">
                <a:solidFill>
                  <a:srgbClr val="0070C0"/>
                </a:solidFill>
              </a:rPr>
              <a:t> off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chemeClr val="tx2"/>
                </a:solidFill>
              </a:rPr>
              <a:t>Q</a:t>
            </a:r>
            <a:r>
              <a:rPr lang="fr-CH" sz="2800" dirty="0" smtClean="0">
                <a:solidFill>
                  <a:srgbClr val="0070C0"/>
                </a:solidFill>
              </a:rPr>
              <a:t>: </a:t>
            </a:r>
            <a:r>
              <a:rPr lang="fr-CH" sz="2800" dirty="0" err="1">
                <a:solidFill>
                  <a:srgbClr val="0070C0"/>
                </a:solidFill>
              </a:rPr>
              <a:t>when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use </a:t>
            </a:r>
            <a:r>
              <a:rPr lang="fr-CH" sz="2800" dirty="0" err="1" smtClean="0">
                <a:solidFill>
                  <a:srgbClr val="0070C0"/>
                </a:solidFill>
              </a:rPr>
              <a:t>wildcards</a:t>
            </a:r>
            <a:r>
              <a:rPr lang="fr-CH" sz="2800" dirty="0" smtClean="0">
                <a:solidFill>
                  <a:srgbClr val="0070C0"/>
                </a:solidFill>
              </a:rPr>
              <a:t>, </a:t>
            </a:r>
            <a:r>
              <a:rPr lang="fr-CH" sz="2800" dirty="0">
                <a:solidFill>
                  <a:srgbClr val="0070C0"/>
                </a:solidFill>
              </a:rPr>
              <a:t>…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5486400" cy="5056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The </a:t>
            </a:r>
            <a:r>
              <a:rPr lang="fr-CH" sz="2800" dirty="0" err="1">
                <a:solidFill>
                  <a:srgbClr val="0070C0"/>
                </a:solidFill>
              </a:rPr>
              <a:t>results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retrieved</a:t>
            </a:r>
            <a:r>
              <a:rPr lang="fr-CH" sz="2800" dirty="0">
                <a:solidFill>
                  <a:srgbClr val="0070C0"/>
                </a:solidFill>
              </a:rPr>
              <a:t> are all relevant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43200"/>
            <a:ext cx="54102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Stemming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is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turned</a:t>
            </a:r>
            <a:r>
              <a:rPr lang="fr-CH" sz="2800" dirty="0">
                <a:solidFill>
                  <a:srgbClr val="0070C0"/>
                </a:solidFill>
              </a:rPr>
              <a:t> off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8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^ caret = weighting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result but ranking will be different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04153" y="3198168"/>
            <a:ext cx="3138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touch^3 AND polarize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604153" y="3140968"/>
            <a:ext cx="3138039" cy="6480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772525" cy="234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1" y="-30480"/>
            <a:ext cx="8424862" cy="707103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143000" y="-30480"/>
            <a:ext cx="457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6800"/>
            <a:ext cx="8848725" cy="2314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61912"/>
            <a:ext cx="8782050" cy="67341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1143000" y="42516"/>
            <a:ext cx="457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304800"/>
            <a:ext cx="5385218" cy="59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304800"/>
            <a:ext cx="4679289" cy="6096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4836695" y="2771"/>
            <a:ext cx="51918" cy="68580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76200" y="2666999"/>
            <a:ext cx="10591800" cy="3883429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Advanced search interface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Search syntax</a:t>
            </a:r>
          </a:p>
          <a:p>
            <a:r>
              <a:rPr lang="en-US" altLang="en-US" dirty="0" smtClean="0"/>
              <a:t>Search </a:t>
            </a:r>
            <a:r>
              <a:rPr lang="en-US" altLang="en-US" dirty="0"/>
              <a:t>fields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2819400"/>
            <a:ext cx="9201150" cy="2924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334000" y="3949700"/>
            <a:ext cx="914400" cy="3937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6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Tooltip help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5912"/>
            <a:ext cx="91440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Advanced or Field </a:t>
            </a:r>
            <a:r>
              <a:rPr lang="fr-CH" dirty="0" err="1"/>
              <a:t>Combination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6082093" cy="16253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43256" y="1425563"/>
            <a:ext cx="6091237" cy="1676400"/>
          </a:xfrm>
          <a:prstGeom prst="rect">
            <a:avLst/>
          </a:prstGeom>
          <a:noFill/>
          <a:ln w="50800">
            <a:solidFill>
              <a:srgbClr val="00B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76600"/>
            <a:ext cx="5743575" cy="3297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3124200" y="3276600"/>
            <a:ext cx="5702832" cy="3352800"/>
          </a:xfrm>
          <a:prstGeom prst="rect">
            <a:avLst/>
          </a:prstGeom>
          <a:noFill/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Help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8" y="1905000"/>
            <a:ext cx="8753475" cy="25717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152400" y="3810000"/>
            <a:ext cx="8382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Instant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Validates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query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Suggests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Provides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r>
              <a:rPr lang="fr-CH" dirty="0" smtClean="0"/>
              <a:t> of:</a:t>
            </a:r>
          </a:p>
          <a:p>
            <a:pPr lvl="1"/>
            <a:r>
              <a:rPr lang="fr-CH" dirty="0" smtClean="0"/>
              <a:t>IPC codes</a:t>
            </a:r>
          </a:p>
          <a:p>
            <a:pPr lvl="1"/>
            <a:r>
              <a:rPr lang="fr-CH" dirty="0" smtClean="0"/>
              <a:t>countries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7407" y="457200"/>
          <a:ext cx="883920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3" imgW="11771280" imgH="3110760" progId="Photoshop.Image.13">
                  <p:embed/>
                </p:oleObj>
              </mc:Choice>
              <mc:Fallback>
                <p:oleObj name="Image" r:id="rId3" imgW="11771280" imgH="3110760" progId="Photoshop.Image.1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07" y="457200"/>
                        <a:ext cx="8839200" cy="233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5" y="328612"/>
            <a:ext cx="8867775" cy="25908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1694" y="2919412"/>
          <a:ext cx="8810625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6" imgW="11733120" imgH="3085560" progId="Photoshop.Image.13">
                  <p:embed/>
                </p:oleObj>
              </mc:Choice>
              <mc:Fallback>
                <p:oleObj name="Image" r:id="rId6" imgW="11733120" imgH="3085560" progId="Photoshop.Image.1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694" y="2919412"/>
                        <a:ext cx="8810625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51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52400" y="197518"/>
          <a:ext cx="883920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age" r:id="rId3" imgW="11771280" imgH="3276000" progId="Photoshop.Image.13">
                  <p:embed/>
                </p:oleObj>
              </mc:Choice>
              <mc:Fallback>
                <p:oleObj name="Image" r:id="rId3" imgW="11771280" imgH="3276000" progId="Photoshop.Image.1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97518"/>
                        <a:ext cx="8839200" cy="245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20535" y="3124200"/>
          <a:ext cx="874395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Image" r:id="rId5" imgW="11644200" imgH="3123720" progId="Photoshop.Image.13">
                  <p:embed/>
                </p:oleObj>
              </mc:Choice>
              <mc:Fallback>
                <p:oleObj name="Image" r:id="rId5" imgW="11644200" imgH="3123720" progId="Photoshop.Image.1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535" y="3124200"/>
                        <a:ext cx="8743950" cy="234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70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mark help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2143125"/>
            <a:ext cx="8753475" cy="2571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752600"/>
            <a:ext cx="33718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g.clipartfest.com/40edc1f943256ead2e1fb868ade5f994_combination-combination_1543-16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010400" cy="727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858000" y="5791200"/>
            <a:ext cx="213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58000" y="5791200"/>
            <a:ext cx="8382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58000" y="5791200"/>
            <a:ext cx="91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72400" y="6286500"/>
            <a:ext cx="1066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772400" y="6286500"/>
            <a:ext cx="10668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search with chemical structure search</a:t>
            </a:r>
          </a:p>
          <a:p>
            <a:r>
              <a:rPr lang="en-US" dirty="0" smtClean="0"/>
              <a:t>Combine search with CLIR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7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Queries</a:t>
            </a:r>
            <a:r>
              <a:rPr lang="fr-CH" dirty="0" smtClean="0"/>
              <a:t> </a:t>
            </a:r>
            <a:r>
              <a:rPr lang="fr-CH" dirty="0" err="1"/>
              <a:t>with</a:t>
            </a:r>
            <a:r>
              <a:rPr lang="fr-CH" dirty="0"/>
              <a:t> compounds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2085975"/>
            <a:ext cx="9020175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309562"/>
            <a:ext cx="8763000" cy="62388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066800" y="381000"/>
            <a:ext cx="457200" cy="228600"/>
          </a:xfrm>
          <a:prstGeom prst="ellipse">
            <a:avLst/>
          </a:prstGeom>
          <a:solidFill>
            <a:srgbClr val="FF0000">
              <a:alpha val="5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8782050" cy="2524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590550"/>
            <a:ext cx="8763000" cy="56769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143000" y="676275"/>
            <a:ext cx="457200" cy="228600"/>
          </a:xfrm>
          <a:prstGeom prst="ellipse">
            <a:avLst/>
          </a:prstGeom>
          <a:solidFill>
            <a:srgbClr val="FF0000">
              <a:alpha val="5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848600" y="1828800"/>
            <a:ext cx="914400" cy="2514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295400"/>
            <a:ext cx="139065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371475"/>
            <a:ext cx="9010650" cy="61150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990600" y="457200"/>
            <a:ext cx="457200" cy="228600"/>
          </a:xfrm>
          <a:prstGeom prst="ellipse">
            <a:avLst/>
          </a:prstGeom>
          <a:solidFill>
            <a:srgbClr val="FF0000">
              <a:alpha val="5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87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47650"/>
            <a:ext cx="8915400" cy="6362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590898" y="152400"/>
            <a:ext cx="4248302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2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Combining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CLIR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1524000"/>
            <a:ext cx="8886825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" y="557212"/>
            <a:ext cx="8772525" cy="57435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066800" y="617797"/>
            <a:ext cx="457200" cy="228600"/>
          </a:xfrm>
          <a:prstGeom prst="ellipse">
            <a:avLst/>
          </a:prstGeom>
          <a:solidFill>
            <a:srgbClr val="FF0000">
              <a:alpha val="5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9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914400"/>
            <a:ext cx="8705850" cy="2314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14400"/>
            <a:ext cx="9067800" cy="49911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990600" y="990600"/>
            <a:ext cx="457200" cy="228600"/>
          </a:xfrm>
          <a:prstGeom prst="ellipse">
            <a:avLst/>
          </a:prstGeom>
          <a:solidFill>
            <a:srgbClr val="FF0000">
              <a:alpha val="5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172200" y="5334000"/>
            <a:ext cx="304800" cy="219075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33400"/>
            <a:ext cx="8820150" cy="3133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3733800"/>
            <a:ext cx="8734425" cy="2057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4876800" y="5421370"/>
            <a:ext cx="304800" cy="217430"/>
          </a:xfrm>
          <a:prstGeom prst="ellipse">
            <a:avLst/>
          </a:prstGeom>
          <a:solidFill>
            <a:srgbClr val="FF0000">
              <a:alpha val="5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0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Most common errors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/>
              <a:t>(….)   </a:t>
            </a:r>
            <a:r>
              <a:rPr lang="fr-CH" altLang="en-US" dirty="0" smtClean="0"/>
              <a:t>"…</a:t>
            </a:r>
            <a:r>
              <a:rPr lang="fr-CH" altLang="en-US" dirty="0"/>
              <a:t>"</a:t>
            </a:r>
            <a:endParaRPr lang="fr-CH" altLang="en-US" dirty="0" smtClean="0"/>
          </a:p>
          <a:p>
            <a:r>
              <a:rPr lang="en-US" sz="3600" dirty="0" smtClean="0"/>
              <a:t>" </a:t>
            </a:r>
            <a:r>
              <a:rPr lang="en-US" dirty="0" smtClean="0"/>
              <a:t> </a:t>
            </a:r>
            <a:r>
              <a:rPr lang="en-US" dirty="0"/>
              <a:t>not </a:t>
            </a:r>
            <a:r>
              <a:rPr lang="en-US" sz="3600" dirty="0"/>
              <a:t>“</a:t>
            </a:r>
            <a:endParaRPr lang="fr-CH" altLang="en-US" sz="3600" dirty="0"/>
          </a:p>
          <a:p>
            <a:r>
              <a:rPr lang="fr-CH" altLang="en-US" dirty="0"/>
              <a:t>Field </a:t>
            </a:r>
            <a:r>
              <a:rPr lang="fr-CH" altLang="en-US" dirty="0" err="1"/>
              <a:t>name</a:t>
            </a:r>
            <a:endParaRPr lang="fr-CH" altLang="en-US" dirty="0"/>
          </a:p>
          <a:p>
            <a:r>
              <a:rPr lang="fr-CH" altLang="en-US" dirty="0"/>
              <a:t>No </a:t>
            </a:r>
            <a:r>
              <a:rPr lang="fr-CH" altLang="en-US" dirty="0" err="1"/>
              <a:t>space</a:t>
            </a:r>
            <a:endParaRPr lang="fr-CH" altLang="en-US" dirty="0"/>
          </a:p>
          <a:p>
            <a:r>
              <a:rPr lang="fr-CH" altLang="en-US" dirty="0" err="1"/>
              <a:t>W</a:t>
            </a:r>
            <a:r>
              <a:rPr lang="fr-CH" altLang="en-US" dirty="0" err="1" smtClean="0"/>
              <a:t>ildcard</a:t>
            </a:r>
            <a:r>
              <a:rPr lang="fr-CH" altLang="en-US" dirty="0" smtClean="0"/>
              <a:t> </a:t>
            </a:r>
            <a:r>
              <a:rPr lang="fr-CH" altLang="en-US" dirty="0"/>
              <a:t>at the </a:t>
            </a:r>
            <a:r>
              <a:rPr lang="en-US" altLang="en-US" dirty="0"/>
              <a:t>beginning</a:t>
            </a:r>
            <a:r>
              <a:rPr lang="fr-CH" altLang="en-US" dirty="0"/>
              <a:t> of a </a:t>
            </a:r>
            <a:r>
              <a:rPr lang="fr-CH" altLang="en-US" dirty="0" err="1"/>
              <a:t>word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01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44000" cy="49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316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 </a:t>
            </a:r>
            <a:r>
              <a:rPr lang="en-US" sz="2800" dirty="0" smtClean="0">
                <a:solidFill>
                  <a:srgbClr val="0070C0"/>
                </a:solidFill>
              </a:rPr>
              <a:t>how to build a query in order to </a:t>
            </a:r>
            <a:r>
              <a:rPr lang="en-US" sz="2800" dirty="0" smtClean="0">
                <a:solidFill>
                  <a:srgbClr val="0070C0"/>
                </a:solidFill>
              </a:rPr>
              <a:t>retrieve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1. </a:t>
            </a:r>
            <a:r>
              <a:rPr lang="en-US" sz="2800" dirty="0" smtClean="0">
                <a:solidFill>
                  <a:srgbClr val="0070C0"/>
                </a:solidFill>
              </a:rPr>
              <a:t>published </a:t>
            </a:r>
            <a:r>
              <a:rPr lang="en-US" sz="2800" dirty="0" smtClean="0">
                <a:solidFill>
                  <a:srgbClr val="0070C0"/>
                </a:solidFill>
              </a:rPr>
              <a:t>PCT applications between 2000 and 2008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2. with Swiss or American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3. by the company </a:t>
            </a:r>
            <a:r>
              <a:rPr lang="en-US" sz="2800" dirty="0" err="1" smtClean="0">
                <a:solidFill>
                  <a:srgbClr val="0070C0"/>
                </a:solidFill>
              </a:rPr>
              <a:t>Kudelski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7010401" cy="50565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Kudelski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smtClean="0">
                <a:solidFill>
                  <a:srgbClr val="0070C0"/>
                </a:solidFill>
              </a:rPr>
              <a:t>AND </a:t>
            </a:r>
            <a:r>
              <a:rPr lang="fr-CH" sz="2800" dirty="0" err="1" smtClean="0">
                <a:solidFill>
                  <a:srgbClr val="0070C0"/>
                </a:solidFill>
              </a:rPr>
              <a:t>Swiss</a:t>
            </a:r>
            <a:r>
              <a:rPr lang="fr-CH" sz="2800" dirty="0" smtClean="0">
                <a:solidFill>
                  <a:srgbClr val="0070C0"/>
                </a:solidFill>
              </a:rPr>
              <a:t> AND American AND 2000 AND 2008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898130" y="3446443"/>
            <a:ext cx="7093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IADC: (CH </a:t>
            </a:r>
            <a:r>
              <a:rPr lang="en-US" sz="2000" dirty="0" smtClean="0">
                <a:solidFill>
                  <a:srgbClr val="0070C0"/>
                </a:solidFill>
              </a:rPr>
              <a:t>OR US) </a:t>
            </a:r>
            <a:r>
              <a:rPr lang="en-US" sz="2000" dirty="0" smtClean="0">
                <a:solidFill>
                  <a:srgbClr val="0070C0"/>
                </a:solidFill>
              </a:rPr>
              <a:t>AND </a:t>
            </a:r>
            <a:r>
              <a:rPr lang="en-US" sz="2000" dirty="0" err="1" smtClean="0">
                <a:solidFill>
                  <a:srgbClr val="0070C0"/>
                </a:solidFill>
              </a:rPr>
              <a:t>PA:Kudelski</a:t>
            </a:r>
            <a:r>
              <a:rPr lang="en-US" sz="2000" dirty="0" smtClean="0">
                <a:solidFill>
                  <a:srgbClr val="0070C0"/>
                </a:solidFill>
              </a:rPr>
              <a:t> AND DP: [2000 TO 2008] </a:t>
            </a:r>
            <a:endParaRPr lang="es-BO" sz="2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9418" y="2721114"/>
            <a:ext cx="709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 smtClean="0">
                <a:solidFill>
                  <a:srgbClr val="0070C0"/>
                </a:solidFill>
              </a:rPr>
              <a:t>IN:Kudelski</a:t>
            </a:r>
            <a:r>
              <a:rPr lang="fr-CH" sz="2000" dirty="0" smtClean="0">
                <a:solidFill>
                  <a:srgbClr val="0070C0"/>
                </a:solidFill>
              </a:rPr>
              <a:t> AND </a:t>
            </a:r>
            <a:r>
              <a:rPr lang="fr-CH" sz="2000" dirty="0" smtClean="0">
                <a:solidFill>
                  <a:srgbClr val="0070C0"/>
                </a:solidFill>
              </a:rPr>
              <a:t>INA: </a:t>
            </a:r>
            <a:r>
              <a:rPr lang="fr-CH" sz="2000" dirty="0" err="1" smtClean="0">
                <a:solidFill>
                  <a:srgbClr val="0070C0"/>
                </a:solidFill>
              </a:rPr>
              <a:t>Swiss</a:t>
            </a:r>
            <a:r>
              <a:rPr lang="fr-CH" sz="2000" dirty="0" smtClean="0">
                <a:solidFill>
                  <a:srgbClr val="0070C0"/>
                </a:solidFill>
              </a:rPr>
              <a:t> AND American AND DP: 2000 TO 2008</a:t>
            </a:r>
            <a:endParaRPr lang="es-BO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8130" y="4572000"/>
            <a:ext cx="6941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>
                <a:solidFill>
                  <a:srgbClr val="0070C0"/>
                </a:solidFill>
              </a:rPr>
              <a:t>CTR: </a:t>
            </a:r>
            <a:r>
              <a:rPr lang="fr-CH" sz="2000" dirty="0" err="1" smtClean="0">
                <a:solidFill>
                  <a:srgbClr val="0070C0"/>
                </a:solidFill>
              </a:rPr>
              <a:t>Swiss</a:t>
            </a:r>
            <a:r>
              <a:rPr lang="fr-CH" sz="2000" dirty="0" smtClean="0">
                <a:solidFill>
                  <a:srgbClr val="0070C0"/>
                </a:solidFill>
              </a:rPr>
              <a:t> OR </a:t>
            </a:r>
            <a:r>
              <a:rPr lang="fr-CH" sz="2000" dirty="0" err="1" smtClean="0">
                <a:solidFill>
                  <a:srgbClr val="0070C0"/>
                </a:solidFill>
              </a:rPr>
              <a:t>America</a:t>
            </a:r>
            <a:r>
              <a:rPr lang="fr-CH" sz="2000" dirty="0" smtClean="0">
                <a:solidFill>
                  <a:srgbClr val="0070C0"/>
                </a:solidFill>
              </a:rPr>
              <a:t> </a:t>
            </a:r>
            <a:r>
              <a:rPr lang="fr-CH" sz="2000" dirty="0" smtClean="0">
                <a:solidFill>
                  <a:srgbClr val="0070C0"/>
                </a:solidFill>
              </a:rPr>
              <a:t>AND IN: </a:t>
            </a:r>
            <a:r>
              <a:rPr lang="fr-CH" sz="2000" dirty="0" err="1" smtClean="0">
                <a:solidFill>
                  <a:srgbClr val="0070C0"/>
                </a:solidFill>
              </a:rPr>
              <a:t>Kudelski</a:t>
            </a:r>
            <a:r>
              <a:rPr lang="fr-CH" sz="2000" dirty="0" smtClean="0">
                <a:solidFill>
                  <a:srgbClr val="0070C0"/>
                </a:solidFill>
              </a:rPr>
              <a:t> AND 2000-2008</a:t>
            </a:r>
            <a:r>
              <a:rPr lang="fr-CH" sz="2000" dirty="0" smtClean="0">
                <a:solidFill>
                  <a:srgbClr val="0070C0"/>
                </a:solidFill>
              </a:rPr>
              <a:t> </a:t>
            </a:r>
            <a:endParaRPr lang="fr-CH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>
                <a:solidFill>
                  <a:srgbClr val="0070C0"/>
                </a:solidFill>
              </a:rPr>
              <a:t>Q: </a:t>
            </a:r>
            <a:r>
              <a:rPr lang="en-US" sz="2800" dirty="0">
                <a:solidFill>
                  <a:srgbClr val="0070C0"/>
                </a:solidFill>
              </a:rPr>
              <a:t>how to build a query in order to retrieve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1. published PCT applications between 2000 and 2008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2. with Swiss or American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3. by the company </a:t>
            </a:r>
            <a:r>
              <a:rPr lang="en-US" sz="2800" dirty="0" err="1">
                <a:solidFill>
                  <a:srgbClr val="0070C0"/>
                </a:solidFill>
              </a:rPr>
              <a:t>Kudelski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5943600" cy="7303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Kudelski</a:t>
            </a:r>
            <a:r>
              <a:rPr lang="fr-CH" sz="2800" dirty="0">
                <a:solidFill>
                  <a:srgbClr val="0070C0"/>
                </a:solidFill>
              </a:rPr>
              <a:t> AND </a:t>
            </a:r>
            <a:r>
              <a:rPr lang="fr-CH" sz="2800" dirty="0" err="1">
                <a:solidFill>
                  <a:srgbClr val="0070C0"/>
                </a:solidFill>
              </a:rPr>
              <a:t>Swiss</a:t>
            </a:r>
            <a:r>
              <a:rPr lang="fr-CH" sz="2800" dirty="0">
                <a:solidFill>
                  <a:srgbClr val="0070C0"/>
                </a:solidFill>
              </a:rPr>
              <a:t> AND American AND 2000 AND 2008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4533900"/>
            <a:ext cx="64411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56401" y="2691464"/>
            <a:ext cx="624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IN:Kudelski</a:t>
            </a:r>
            <a:r>
              <a:rPr lang="fr-CH" sz="2800" dirty="0">
                <a:solidFill>
                  <a:srgbClr val="0070C0"/>
                </a:solidFill>
              </a:rPr>
              <a:t> AND INA: </a:t>
            </a:r>
            <a:r>
              <a:rPr lang="fr-CH" sz="2800" dirty="0" err="1">
                <a:solidFill>
                  <a:srgbClr val="0070C0"/>
                </a:solidFill>
              </a:rPr>
              <a:t>Swiss</a:t>
            </a:r>
            <a:r>
              <a:rPr lang="fr-CH" sz="2800" dirty="0">
                <a:solidFill>
                  <a:srgbClr val="0070C0"/>
                </a:solidFill>
              </a:rPr>
              <a:t> AND American AND DP: 2000 TO 2008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14825"/>
            <a:ext cx="63898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IADC: (CH OR US) AND </a:t>
            </a:r>
            <a:r>
              <a:rPr lang="en-US" sz="2800" dirty="0" err="1">
                <a:solidFill>
                  <a:srgbClr val="0070C0"/>
                </a:solidFill>
              </a:rPr>
              <a:t>PA:Kudelski</a:t>
            </a:r>
            <a:r>
              <a:rPr lang="en-US" sz="2800" dirty="0">
                <a:solidFill>
                  <a:srgbClr val="0070C0"/>
                </a:solidFill>
              </a:rPr>
              <a:t> AND DP: [2000 TO 2008] 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765434" y="5162550"/>
            <a:ext cx="6405046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2475" y="4390505"/>
            <a:ext cx="6517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dirty="0">
                <a:solidFill>
                  <a:srgbClr val="0070C0"/>
                </a:solidFill>
              </a:rPr>
              <a:t>CTR: </a:t>
            </a:r>
            <a:r>
              <a:rPr lang="fr-CH" sz="2800" dirty="0" err="1">
                <a:solidFill>
                  <a:srgbClr val="0070C0"/>
                </a:solidFill>
              </a:rPr>
              <a:t>Swiss</a:t>
            </a:r>
            <a:r>
              <a:rPr lang="fr-CH" sz="2800" dirty="0">
                <a:solidFill>
                  <a:srgbClr val="0070C0"/>
                </a:solidFill>
              </a:rPr>
              <a:t> OR </a:t>
            </a:r>
            <a:r>
              <a:rPr lang="fr-CH" sz="2800" dirty="0" err="1">
                <a:solidFill>
                  <a:srgbClr val="0070C0"/>
                </a:solidFill>
              </a:rPr>
              <a:t>America</a:t>
            </a:r>
            <a:r>
              <a:rPr lang="fr-CH" sz="2800" dirty="0">
                <a:solidFill>
                  <a:srgbClr val="0070C0"/>
                </a:solidFill>
              </a:rPr>
              <a:t> AND IN: </a:t>
            </a:r>
            <a:r>
              <a:rPr lang="fr-CH" sz="2800" dirty="0" err="1">
                <a:solidFill>
                  <a:srgbClr val="0070C0"/>
                </a:solidFill>
              </a:rPr>
              <a:t>Kudelski</a:t>
            </a:r>
            <a:r>
              <a:rPr lang="fr-CH" sz="2800" dirty="0">
                <a:solidFill>
                  <a:srgbClr val="0070C0"/>
                </a:solidFill>
              </a:rPr>
              <a:t> AND 2000-2008 </a:t>
            </a:r>
          </a:p>
        </p:txBody>
      </p:sp>
    </p:spTree>
    <p:extLst>
      <p:ext uri="{BB962C8B-B14F-4D97-AF65-F5344CB8AC3E}">
        <p14:creationId xmlns:p14="http://schemas.microsoft.com/office/powerpoint/2010/main" val="358765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r>
              <a:rPr lang="fr-CH" dirty="0"/>
              <a:t>: </a:t>
            </a:r>
            <a:r>
              <a:rPr lang="fr-CH" dirty="0" err="1" smtClean="0"/>
              <a:t>November</a:t>
            </a:r>
            <a:r>
              <a:rPr lang="fr-CH" dirty="0" smtClean="0"/>
              <a:t> 13 </a:t>
            </a:r>
            <a:r>
              <a:rPr lang="fr-CH" dirty="0" smtClean="0"/>
              <a:t>or </a:t>
            </a:r>
            <a:r>
              <a:rPr lang="fr-CH" dirty="0" smtClean="0"/>
              <a:t>15</a:t>
            </a:r>
            <a:r>
              <a:rPr lang="fr-CH" dirty="0"/>
              <a:t/>
            </a:r>
            <a:br>
              <a:rPr lang="fr-CH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72000"/>
          </a:xfrm>
        </p:spPr>
        <p:txBody>
          <a:bodyPr/>
          <a:lstStyle/>
          <a:p>
            <a:endParaRPr lang="fr-CH" sz="3200" b="1" dirty="0" smtClean="0"/>
          </a:p>
          <a:p>
            <a:r>
              <a:rPr lang="fr-CH" sz="3200" dirty="0" err="1" smtClean="0"/>
              <a:t>Overview</a:t>
            </a:r>
            <a:r>
              <a:rPr lang="fr-CH" sz="3200" dirty="0" smtClean="0"/>
              <a:t> of </a:t>
            </a:r>
            <a:r>
              <a:rPr lang="fr-CH" sz="3200" dirty="0" smtClean="0"/>
              <a:t>PATENTSCOPE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To </a:t>
            </a:r>
            <a:r>
              <a:rPr lang="fr-CH" dirty="0" err="1" smtClean="0"/>
              <a:t>register</a:t>
            </a:r>
            <a:r>
              <a:rPr lang="fr-CH" dirty="0" smtClean="0"/>
              <a:t>: </a:t>
            </a:r>
            <a:r>
              <a:rPr lang="en-US" sz="2200" dirty="0" smtClean="0">
                <a:hlinkClick r:id="rId2"/>
              </a:rPr>
              <a:t>http://www.wipo.int/patentscope/en/webinar/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395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Future/</a:t>
            </a:r>
            <a:r>
              <a:rPr lang="fr-CH" dirty="0" err="1"/>
              <a:t>past</a:t>
            </a:r>
            <a:r>
              <a:rPr lang="fr-CH" dirty="0"/>
              <a:t> </a:t>
            </a:r>
            <a:r>
              <a:rPr lang="fr-CH" dirty="0" err="1" smtClean="0"/>
              <a:t>webinars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736430"/>
            <a:ext cx="7200900" cy="51215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1186805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219201" y="3810000"/>
            <a:ext cx="3810000" cy="16764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85800" y="5600700"/>
            <a:ext cx="8272914" cy="1295400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2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perform</a:t>
            </a:r>
            <a:r>
              <a:rPr lang="fr-CH" dirty="0" smtClean="0"/>
              <a:t> a </a:t>
            </a:r>
            <a:r>
              <a:rPr lang="fr-CH" dirty="0" err="1" smtClean="0"/>
              <a:t>search</a:t>
            </a:r>
            <a:r>
              <a:rPr lang="fr-CH" dirty="0" smtClean="0"/>
              <a:t> in the </a:t>
            </a:r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fr-CH" dirty="0" err="1" smtClean="0"/>
              <a:t>November</a:t>
            </a:r>
            <a:r>
              <a:rPr lang="fr-CH" dirty="0" smtClean="0"/>
              <a:t> 14 at </a:t>
            </a:r>
            <a:r>
              <a:rPr lang="fr-CH" dirty="0" smtClean="0"/>
              <a:t>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www.wipo.int/reference/en/designdb/webinar/index.html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33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772525" cy="5191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838200" cy="885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81" y="1609534"/>
            <a:ext cx="2476500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355181" y="1524000"/>
            <a:ext cx="381000" cy="2590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86200" y="1295400"/>
            <a:ext cx="4648200" cy="3352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587" y="325107"/>
            <a:ext cx="15430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4800" y="304800"/>
          <a:ext cx="3700017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4" imgW="5676190" imgH="3390476" progId="">
                  <p:embed/>
                </p:oleObj>
              </mc:Choice>
              <mc:Fallback>
                <p:oleObj r:id="rId4" imgW="5676190" imgH="3390476" progId="">
                  <p:embed/>
                  <p:pic>
                    <p:nvPicPr>
                      <p:cNvPr id="665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3700017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7536" y="2971800"/>
          <a:ext cx="913447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Image" r:id="rId6" imgW="12164760" imgH="4799880" progId="Photoshop.Image.13">
                  <p:embed/>
                </p:oleObj>
              </mc:Choice>
              <mc:Fallback>
                <p:oleObj name="Image" r:id="rId6" imgW="12164760" imgH="4799880" progId="Photoshop.Image.1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536" y="2971800"/>
                        <a:ext cx="9134475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81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923925"/>
            <a:ext cx="8963025" cy="5010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57200" y="1600200"/>
            <a:ext cx="7696200" cy="83820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400800" y="5410200"/>
            <a:ext cx="8382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5825"/>
            <a:ext cx="9144000" cy="5086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733800" y="2133600"/>
            <a:ext cx="1066800" cy="15240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72200" y="5379187"/>
            <a:ext cx="8382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template_english-6</Template>
  <TotalTime>0</TotalTime>
  <Words>809</Words>
  <Application>Microsoft Office PowerPoint</Application>
  <PresentationFormat>On-screen Show (4:3)</PresentationFormat>
  <Paragraphs>288</Paragraphs>
  <Slides>82</Slides>
  <Notes>7</Notes>
  <HiddenSlides>0</HiddenSlides>
  <MMClips>4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ヒラギノ角ゴ Pro W3</vt:lpstr>
      <vt:lpstr>Arial</vt:lpstr>
      <vt:lpstr>Arial Black</vt:lpstr>
      <vt:lpstr>template_english</vt:lpstr>
      <vt:lpstr>Adobe Photoshop Image</vt:lpstr>
      <vt:lpstr>PowerPoint Presentation</vt:lpstr>
      <vt:lpstr>Agenda</vt:lpstr>
      <vt:lpstr>Complexity </vt:lpstr>
      <vt:lpstr>Q:Would consider yourself as a</vt:lpstr>
      <vt:lpstr>2 interfaces</vt:lpstr>
      <vt:lpstr>Advanced or Field Combination</vt:lpstr>
      <vt:lpstr>PowerPoint Presentation</vt:lpstr>
      <vt:lpstr>PowerPoint Presentation</vt:lpstr>
      <vt:lpstr>PowerPoint Presentation</vt:lpstr>
      <vt:lpstr>Field Combination - pros</vt:lpstr>
      <vt:lpstr>Field combination - cons</vt:lpstr>
      <vt:lpstr>Interface: Advanced search</vt:lpstr>
      <vt:lpstr>PowerPoint Presentation</vt:lpstr>
      <vt:lpstr>PowerPoint Presentation</vt:lpstr>
      <vt:lpstr>How to build your queries</vt:lpstr>
      <vt:lpstr> Fields: where to search     Source: http://spicewallpaper.blogspot.ch/2012/08/green-fields-with-blue-sky.html </vt:lpstr>
      <vt:lpstr>PowerPoint Presentation</vt:lpstr>
      <vt:lpstr>Examples</vt:lpstr>
      <vt:lpstr>Date search</vt:lpstr>
      <vt:lpstr>Example: IPC</vt:lpstr>
      <vt:lpstr>PowerPoint Presentation</vt:lpstr>
      <vt:lpstr>Example: grant</vt:lpstr>
      <vt:lpstr>PCT related Fields</vt:lpstr>
      <vt:lpstr>Fields rules</vt:lpstr>
      <vt:lpstr>Intuitive queries</vt:lpstr>
      <vt:lpstr>PowerPoint Presentation</vt:lpstr>
      <vt:lpstr>Fields: golden rules</vt:lpstr>
      <vt:lpstr>Grouping- nesting</vt:lpstr>
      <vt:lpstr>Grouping/nesting</vt:lpstr>
      <vt:lpstr>Range search</vt:lpstr>
      <vt:lpstr>How to build your queries</vt:lpstr>
      <vt:lpstr>Boolean operators</vt:lpstr>
      <vt:lpstr>ANDNOT - NOT</vt:lpstr>
      <vt:lpstr>Proximity operator NEAR</vt:lpstr>
      <vt:lpstr>Example</vt:lpstr>
      <vt:lpstr>Proximity search: BEFORE</vt:lpstr>
      <vt:lpstr>An example</vt:lpstr>
      <vt:lpstr>PowerPoint Presentation</vt:lpstr>
      <vt:lpstr>PowerPoint Presentation</vt:lpstr>
      <vt:lpstr>PowerPoint Presentation</vt:lpstr>
      <vt:lpstr>Keywords</vt:lpstr>
      <vt:lpstr>Stemming</vt:lpstr>
      <vt:lpstr>Stemming</vt:lpstr>
      <vt:lpstr>Stemming</vt:lpstr>
      <vt:lpstr>PowerPoint Presentation</vt:lpstr>
      <vt:lpstr>PowerPoint Presentation</vt:lpstr>
      <vt:lpstr>Wildcards/truncation : ?   *</vt:lpstr>
      <vt:lpstr>An example</vt:lpstr>
      <vt:lpstr>Use of wildcards</vt:lpstr>
      <vt:lpstr>Wildcard vs stemming</vt:lpstr>
      <vt:lpstr>Fuzzy searches     </vt:lpstr>
      <vt:lpstr>Q: when you use wildcard, …</vt:lpstr>
      <vt:lpstr>Q: when you use wildcards, …</vt:lpstr>
      <vt:lpstr>^ caret = weighting factor</vt:lpstr>
      <vt:lpstr>PowerPoint Presentation</vt:lpstr>
      <vt:lpstr>PowerPoint Presentation</vt:lpstr>
      <vt:lpstr>PowerPoint Presentation</vt:lpstr>
      <vt:lpstr>Advanced search interface</vt:lpstr>
      <vt:lpstr>Tooltip help</vt:lpstr>
      <vt:lpstr>Help</vt:lpstr>
      <vt:lpstr>Instant help</vt:lpstr>
      <vt:lpstr>PowerPoint Presentation</vt:lpstr>
      <vt:lpstr>PowerPoint Presentation</vt:lpstr>
      <vt:lpstr>Question mark help</vt:lpstr>
      <vt:lpstr>PowerPoint Presentation</vt:lpstr>
      <vt:lpstr>Result combination</vt:lpstr>
      <vt:lpstr>Queries with compounds</vt:lpstr>
      <vt:lpstr>PowerPoint Presentation</vt:lpstr>
      <vt:lpstr>PowerPoint Presentation</vt:lpstr>
      <vt:lpstr>Combining with CLIR</vt:lpstr>
      <vt:lpstr>PowerPoint Presentation</vt:lpstr>
      <vt:lpstr>PowerPoint Presentation</vt:lpstr>
      <vt:lpstr>Most common errors</vt:lpstr>
      <vt:lpstr>PowerPoint Presentation</vt:lpstr>
      <vt:lpstr>Q: how to build a query in order to retrieve 1. published PCT applications between 2000 and 2008 2. with Swiss or American 3. by the company Kudelski</vt:lpstr>
      <vt:lpstr>Q: how to build a query in order to retrieve 1. published PCT applications between 2000 and 2008 2. with Swiss or American 3. by the company Kudelski</vt:lpstr>
      <vt:lpstr> Next webinar: November 13 or 15 </vt:lpstr>
      <vt:lpstr>Future/past webinars</vt:lpstr>
      <vt:lpstr>Global Design Database: webinar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2018-10-25T09:30:49Z</dcterms:created>
  <dcterms:modified xsi:type="dcterms:W3CDTF">2018-10-25T09:31:43Z</dcterms:modified>
</cp:coreProperties>
</file>