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36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62" r:id="rId13"/>
    <p:sldId id="269" r:id="rId14"/>
    <p:sldId id="270" r:id="rId15"/>
    <p:sldId id="352" r:id="rId16"/>
    <p:sldId id="353" r:id="rId17"/>
    <p:sldId id="273" r:id="rId18"/>
    <p:sldId id="354" r:id="rId19"/>
    <p:sldId id="275" r:id="rId20"/>
    <p:sldId id="276" r:id="rId21"/>
    <p:sldId id="277" r:id="rId22"/>
    <p:sldId id="279" r:id="rId23"/>
    <p:sldId id="355" r:id="rId24"/>
    <p:sldId id="356" r:id="rId25"/>
    <p:sldId id="282" r:id="rId26"/>
    <p:sldId id="357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58" r:id="rId36"/>
    <p:sldId id="293" r:id="rId37"/>
    <p:sldId id="294" r:id="rId38"/>
    <p:sldId id="295" r:id="rId39"/>
    <p:sldId id="296" r:id="rId40"/>
    <p:sldId id="297" r:id="rId41"/>
    <p:sldId id="298" r:id="rId42"/>
    <p:sldId id="359" r:id="rId43"/>
    <p:sldId id="300" r:id="rId44"/>
    <p:sldId id="360" r:id="rId45"/>
    <p:sldId id="307" r:id="rId46"/>
    <p:sldId id="308" r:id="rId47"/>
    <p:sldId id="309" r:id="rId48"/>
    <p:sldId id="310" r:id="rId49"/>
    <p:sldId id="311" r:id="rId50"/>
    <p:sldId id="363" r:id="rId51"/>
    <p:sldId id="364" r:id="rId52"/>
    <p:sldId id="321" r:id="rId53"/>
    <p:sldId id="257" r:id="rId54"/>
    <p:sldId id="332" r:id="rId55"/>
    <p:sldId id="333" r:id="rId56"/>
    <p:sldId id="334" r:id="rId57"/>
    <p:sldId id="335" r:id="rId58"/>
    <p:sldId id="336" r:id="rId59"/>
    <p:sldId id="338" r:id="rId60"/>
    <p:sldId id="337" r:id="rId61"/>
    <p:sldId id="339" r:id="rId62"/>
    <p:sldId id="340" r:id="rId63"/>
    <p:sldId id="341" r:id="rId64"/>
    <p:sldId id="342" r:id="rId65"/>
    <p:sldId id="343" r:id="rId66"/>
    <p:sldId id="317" r:id="rId67"/>
    <p:sldId id="318" r:id="rId68"/>
    <p:sldId id="351" r:id="rId69"/>
    <p:sldId id="345" r:id="rId70"/>
    <p:sldId id="347" r:id="rId71"/>
    <p:sldId id="346" r:id="rId72"/>
    <p:sldId id="349" r:id="rId73"/>
    <p:sldId id="350" r:id="rId7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>
      <p:cViewPr varScale="1">
        <p:scale>
          <a:sx n="116" d="100"/>
          <a:sy n="116" d="100"/>
        </p:scale>
        <p:origin x="12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AE2F4C-DBAA-46E5-A972-FDC5830A1A3D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195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indeed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theobromine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recognized</a:t>
            </a:r>
            <a:r>
              <a:rPr lang="fr-CH" dirty="0" smtClean="0"/>
              <a:t> compound,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</a:t>
            </a:r>
            <a:r>
              <a:rPr lang="fr-CH" baseline="0" dirty="0" err="1" smtClean="0"/>
              <a:t>even</a:t>
            </a:r>
            <a:r>
              <a:rPr lang="fr-CH" baseline="0" dirty="0" smtClean="0"/>
              <a:t> a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formula but more </a:t>
            </a:r>
            <a:r>
              <a:rPr lang="fr-CH" baseline="0" dirty="0" err="1" smtClean="0"/>
              <a:t>importantly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have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Inchi</a:t>
            </a:r>
            <a:r>
              <a:rPr lang="fr-CH" baseline="0" dirty="0" smtClean="0"/>
              <a:t> key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.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0787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And the system displays the </a:t>
            </a:r>
            <a:r>
              <a:rPr lang="fr-CH" dirty="0" err="1" smtClean="0"/>
              <a:t>results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of the PATENTSCOPE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or </a:t>
            </a:r>
            <a:r>
              <a:rPr lang="fr-CH" baseline="0" dirty="0" err="1" smtClean="0"/>
              <a:t>any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its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representations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 or abstract or description or claims.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there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almost</a:t>
            </a:r>
            <a:r>
              <a:rPr lang="fr-CH" baseline="0" dirty="0" smtClean="0"/>
              <a:t> 6000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new PATENTSCOPE </a:t>
            </a:r>
            <a:r>
              <a:rPr lang="fr-CH" baseline="0" dirty="0" err="1" smtClean="0"/>
              <a:t>indexed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called</a:t>
            </a:r>
            <a:r>
              <a:rPr lang="fr-CH" baseline="0" dirty="0" smtClean="0"/>
              <a:t> CHEM </a:t>
            </a:r>
            <a:r>
              <a:rPr lang="fr-CH" baseline="0" dirty="0" err="1" smtClean="0"/>
              <a:t>that</a:t>
            </a:r>
            <a:r>
              <a:rPr lang="fr-CH" baseline="0" dirty="0" smtClean="0"/>
              <a:t> has been </a:t>
            </a:r>
            <a:r>
              <a:rPr lang="fr-CH" baseline="0" dirty="0" err="1" smtClean="0"/>
              <a:t>used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perform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smtClean="0"/>
              <a:t>As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PATENTSCOPE </a:t>
            </a:r>
            <a:r>
              <a:rPr lang="fr-CH" baseline="0" dirty="0" err="1" smtClean="0"/>
              <a:t>queries</a:t>
            </a:r>
            <a:r>
              <a:rPr lang="fr-CH" baseline="0" dirty="0" smtClean="0"/>
              <a:t>, the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list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sorted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relevancy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which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will</a:t>
            </a:r>
            <a:r>
              <a:rPr lang="fr-CH" baseline="0" dirty="0" smtClean="0"/>
              <a:t> show first the documents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the compound the </a:t>
            </a:r>
            <a:r>
              <a:rPr lang="fr-CH" baseline="0" dirty="0" err="1" smtClean="0"/>
              <a:t>most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frequently</a:t>
            </a:r>
            <a:r>
              <a:rPr lang="fr-CH" baseline="0" dirty="0" smtClean="0"/>
              <a:t>.</a:t>
            </a:r>
          </a:p>
          <a:p>
            <a:endParaRPr lang="fr-CH" baseline="0" dirty="0" smtClean="0"/>
          </a:p>
          <a:p>
            <a:r>
              <a:rPr lang="fr-CH" baseline="0" dirty="0" err="1" smtClean="0"/>
              <a:t>Now</a:t>
            </a:r>
            <a:r>
              <a:rPr lang="fr-CH" baseline="0" dirty="0" smtClean="0"/>
              <a:t>, let us click on the first </a:t>
            </a:r>
            <a:r>
              <a:rPr lang="fr-CH" baseline="0" dirty="0" err="1" smtClean="0"/>
              <a:t>result</a:t>
            </a:r>
            <a:r>
              <a:rPr lang="fr-CH" baseline="0" dirty="0" smtClean="0"/>
              <a:t> to </a:t>
            </a:r>
            <a:r>
              <a:rPr lang="fr-CH" baseline="0" dirty="0" err="1" smtClean="0"/>
              <a:t>see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details</a:t>
            </a:r>
            <a:r>
              <a:rPr lang="fr-CH" baseline="0" dirty="0" smtClean="0"/>
              <a:t> of the </a:t>
            </a:r>
            <a:r>
              <a:rPr lang="fr-CH" baseline="0" dirty="0" err="1" smtClean="0"/>
              <a:t>retrieved</a:t>
            </a:r>
            <a:r>
              <a:rPr lang="fr-CH" baseline="0" dirty="0" smtClean="0"/>
              <a:t> patent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3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Well</a:t>
            </a:r>
            <a:r>
              <a:rPr lang="fr-CH" dirty="0" smtClean="0"/>
              <a:t>, as </a:t>
            </a:r>
            <a:r>
              <a:rPr lang="fr-CH" dirty="0" err="1" smtClean="0"/>
              <a:t>expected</a:t>
            </a:r>
            <a:r>
              <a:rPr lang="fr-CH" dirty="0" smtClean="0"/>
              <a:t>,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it</a:t>
            </a:r>
            <a:r>
              <a:rPr lang="fr-CH" baseline="0" dirty="0" smtClean="0"/>
              <a:t> shows the compounds </a:t>
            </a:r>
            <a:r>
              <a:rPr lang="fr-CH" baseline="0" dirty="0" err="1" smtClean="0"/>
              <a:t>detected</a:t>
            </a:r>
            <a:r>
              <a:rPr lang="fr-CH" baseline="0" dirty="0" smtClean="0"/>
              <a:t> in the document </a:t>
            </a:r>
            <a:r>
              <a:rPr lang="fr-CH" baseline="0" dirty="0" err="1" smtClean="0"/>
              <a:t>respectîvely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title</a:t>
            </a:r>
            <a:r>
              <a:rPr lang="fr-CH" baseline="0" dirty="0" smtClean="0"/>
              <a:t>, abstract, description and claims of the application.</a:t>
            </a:r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click on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36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339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Then</a:t>
            </a:r>
            <a:r>
              <a:rPr lang="fr-CH" dirty="0" smtClean="0"/>
              <a:t> the system opens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corresponding</a:t>
            </a:r>
            <a:r>
              <a:rPr lang="fr-CH" baseline="0" dirty="0" smtClean="0"/>
              <a:t> part of the document </a:t>
            </a:r>
            <a:r>
              <a:rPr lang="fr-CH" baseline="0" dirty="0" err="1" smtClean="0"/>
              <a:t>containing</a:t>
            </a:r>
            <a:r>
              <a:rPr lang="fr-CH" baseline="0" dirty="0" smtClean="0"/>
              <a:t> the compound,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the description.</a:t>
            </a:r>
          </a:p>
          <a:p>
            <a:endParaRPr lang="fr-CH" baseline="0" dirty="0" smtClean="0"/>
          </a:p>
          <a:p>
            <a:r>
              <a:rPr lang="fr-CH" baseline="0" dirty="0" smtClean="0"/>
              <a:t>If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move </a:t>
            </a:r>
            <a:r>
              <a:rPr lang="fr-CH" baseline="0" dirty="0" err="1" smtClean="0"/>
              <a:t>your</a:t>
            </a:r>
            <a:r>
              <a:rPr lang="fr-CH" baseline="0" dirty="0" smtClean="0"/>
              <a:t> mouse over the compound </a:t>
            </a:r>
            <a:r>
              <a:rPr lang="fr-CH" baseline="0" dirty="0" err="1" smtClean="0"/>
              <a:t>representation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, </a:t>
            </a:r>
            <a:r>
              <a:rPr lang="fr-CH" baseline="0" dirty="0" err="1" smtClean="0"/>
              <a:t>then</a:t>
            </a:r>
            <a:r>
              <a:rPr lang="fr-CH" baseline="0" dirty="0" smtClean="0"/>
              <a:t> the system displays the </a:t>
            </a:r>
            <a:r>
              <a:rPr lang="fr-CH" baseline="0" dirty="0" err="1" smtClean="0"/>
              <a:t>drawing</a:t>
            </a:r>
            <a:r>
              <a:rPr lang="fr-CH" baseline="0" dirty="0" smtClean="0"/>
              <a:t> of the formula. All </a:t>
            </a:r>
            <a:r>
              <a:rPr lang="fr-CH" baseline="0" dirty="0" err="1" smtClean="0"/>
              <a:t>recognized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formulae</a:t>
            </a:r>
            <a:r>
              <a:rPr lang="fr-CH" baseline="0" dirty="0" smtClean="0"/>
              <a:t> are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also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blue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examined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way</a:t>
            </a:r>
            <a:r>
              <a:rPr lang="fr-CH" baseline="0" dirty="0" smtClean="0"/>
              <a:t>, for </a:t>
            </a:r>
            <a:r>
              <a:rPr lang="fr-CH" baseline="0" dirty="0" err="1" smtClean="0"/>
              <a:t>example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caffeine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37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9956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Now</a:t>
            </a:r>
            <a:r>
              <a:rPr lang="fr-CH" dirty="0" smtClean="0"/>
              <a:t> let us imagine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want</a:t>
            </a:r>
            <a:r>
              <a:rPr lang="fr-CH" dirty="0" smtClean="0"/>
              <a:t> to </a:t>
            </a:r>
            <a:r>
              <a:rPr lang="fr-CH" dirty="0" err="1" smtClean="0"/>
              <a:t>restrict</a:t>
            </a:r>
            <a:r>
              <a:rPr lang="fr-CH" dirty="0" smtClean="0"/>
              <a:t>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baseline="0" dirty="0" smtClean="0"/>
              <a:t> to PCT applications </a:t>
            </a:r>
            <a:r>
              <a:rPr lang="fr-CH" baseline="0" dirty="0" err="1" smtClean="0"/>
              <a:t>citing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chocolate</a:t>
            </a:r>
            <a:r>
              <a:rPr lang="fr-CH" baseline="0" dirty="0" smtClean="0"/>
              <a:t> in </a:t>
            </a:r>
            <a:r>
              <a:rPr lang="fr-CH" baseline="0" dirty="0" err="1" smtClean="0"/>
              <a:t>their</a:t>
            </a:r>
            <a:r>
              <a:rPr lang="fr-CH" baseline="0" dirty="0" smtClean="0"/>
              <a:t> abstract.</a:t>
            </a:r>
          </a:p>
          <a:p>
            <a:endParaRPr lang="fr-CH" baseline="0" dirty="0" smtClean="0"/>
          </a:p>
          <a:p>
            <a:r>
              <a:rPr lang="fr-CH" baseline="0" dirty="0" smtClean="0"/>
              <a:t>This </a:t>
            </a:r>
            <a:r>
              <a:rPr lang="fr-CH" baseline="0" dirty="0" err="1" smtClean="0"/>
              <a:t>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done</a:t>
            </a:r>
            <a:r>
              <a:rPr lang="fr-CH" baseline="0" dirty="0" smtClean="0"/>
              <a:t> by </a:t>
            </a:r>
            <a:r>
              <a:rPr lang="fr-CH" baseline="0" dirty="0" err="1" smtClean="0"/>
              <a:t>combining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chemical</a:t>
            </a:r>
            <a:r>
              <a:rPr lang="fr-CH" baseline="0" dirty="0" smtClean="0"/>
              <a:t> compound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with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other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criteria</a:t>
            </a:r>
            <a:r>
              <a:rPr lang="fr-CH" baseline="0" dirty="0" smtClean="0"/>
              <a:t> </a:t>
            </a:r>
            <a:r>
              <a:rPr lang="fr-CH" baseline="0" dirty="0" err="1" smtClean="0"/>
              <a:t>using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boolean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logic</a:t>
            </a:r>
            <a:r>
              <a:rPr lang="fr-CH" baseline="0" dirty="0" smtClean="0"/>
              <a:t> as </a:t>
            </a:r>
            <a:r>
              <a:rPr lang="fr-CH" baseline="0" dirty="0" err="1" smtClean="0"/>
              <a:t>displayed</a:t>
            </a:r>
            <a:r>
              <a:rPr lang="fr-CH" baseline="0" dirty="0" smtClean="0"/>
              <a:t> </a:t>
            </a:r>
            <a:r>
              <a:rPr lang="fr-CH" baseline="0" dirty="0" err="1" smtClean="0"/>
              <a:t>here</a:t>
            </a:r>
            <a:r>
              <a:rPr lang="fr-CH" baseline="0" dirty="0" smtClean="0"/>
              <a:t> and </a:t>
            </a:r>
            <a:r>
              <a:rPr lang="fr-CH" baseline="0" dirty="0" err="1" smtClean="0"/>
              <a:t>now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we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only</a:t>
            </a:r>
            <a:r>
              <a:rPr lang="fr-CH" baseline="0" dirty="0" smtClean="0"/>
              <a:t> have 9 </a:t>
            </a:r>
            <a:r>
              <a:rPr lang="fr-CH" baseline="0" dirty="0" err="1" smtClean="0"/>
              <a:t>results</a:t>
            </a:r>
            <a:r>
              <a:rPr lang="fr-CH" baseline="0" dirty="0" smtClean="0"/>
              <a:t> to look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38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851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Back in October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2016, we added the chemical search tool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baseline="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It’s was developed on by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You can draw the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molecule or c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an search by compound name,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 INN, </a:t>
            </a:r>
            <a:r>
              <a:rPr lang="en-US" altLang="de-DE" sz="1600" baseline="0" dirty="0" err="1" smtClean="0">
                <a:solidFill>
                  <a:srgbClr val="5F5F5F"/>
                </a:solidFill>
                <a:latin typeface="Arial "/>
              </a:rPr>
              <a:t>Inchi</a:t>
            </a:r>
            <a:r>
              <a:rPr lang="en-US" altLang="de-DE" sz="1600" baseline="0" dirty="0" smtClean="0">
                <a:solidFill>
                  <a:srgbClr val="5F5F5F"/>
                </a:solidFill>
                <a:latin typeface="Arial "/>
              </a:rPr>
              <a:t>, SMILES o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r upload a MOL of images file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Chemical annotation of PATENTSCOPE full-text documents using </a:t>
            </a:r>
            <a:r>
              <a:rPr lang="en-US" altLang="de-DE" sz="1600" dirty="0" err="1" smtClean="0">
                <a:solidFill>
                  <a:srgbClr val="5F5F5F"/>
                </a:solidFill>
                <a:latin typeface="Arial "/>
              </a:rPr>
              <a:t>InfoChem’s</a:t>
            </a:r>
            <a:r>
              <a:rPr lang="en-US" altLang="de-DE" sz="1600" dirty="0" smtClean="0">
                <a:solidFill>
                  <a:srgbClr val="5F5F5F"/>
                </a:solidFill>
                <a:latin typeface="Arial "/>
              </a:rPr>
              <a:t> IC</a:t>
            </a:r>
            <a:r>
              <a:rPr lang="en-US" altLang="de-DE" sz="1400" i="1" dirty="0" smtClean="0">
                <a:solidFill>
                  <a:srgbClr val="5F5F5F"/>
                </a:solidFill>
                <a:latin typeface="Arial "/>
              </a:rPr>
              <a:t>ANNOTATOR</a:t>
            </a:r>
            <a:endParaRPr lang="en-US" altLang="de-DE" sz="1600" dirty="0" smtClean="0">
              <a:solidFill>
                <a:srgbClr val="5F5F5F"/>
              </a:solidFill>
              <a:latin typeface="Arial 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7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53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72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5264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73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76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B21617C-881D-40B4-B05E-F44D74587E84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786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A3735B-A827-48EA-B316-D33960D8D4C7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08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1669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Simple formulae like H2O are not captured to avoid information overload (and they can be searched by keywords).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73496" y="5118634"/>
            <a:ext cx="5388611" cy="4846863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now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show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how to use the system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the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endParaRPr lang="fr-CH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IUPAC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of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theobromine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3,7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dimethyl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1H purine 2,6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dione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It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found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in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dark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chocolate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and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responsible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for </a:t>
            </a:r>
            <a:r>
              <a:rPr lang="fr-CH" sz="1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it’s</a:t>
            </a:r>
            <a:r>
              <a:rPr lang="fr-CH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bitter taste.</a:t>
            </a:r>
            <a:endParaRPr lang="en-US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0" name="CustomShape 2"/>
          <p:cNvSpPr/>
          <p:nvPr/>
        </p:nvSpPr>
        <p:spPr>
          <a:xfrm>
            <a:off x="3813163" y="10236904"/>
            <a:ext cx="2922120" cy="53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5000"/>
              </a:lnSpc>
            </a:pPr>
            <a:fld id="{29EBF57D-A1A6-4E2D-9254-AE12E6EA4CA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31</a:t>
            </a:fld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492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 enter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theobromine</a:t>
            </a:r>
            <a:r>
              <a:rPr lang="fr-CH" baseline="0" dirty="0" smtClean="0"/>
              <a:t> in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by component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 </a:t>
            </a:r>
            <a:r>
              <a:rPr lang="fr-CH" baseline="0" dirty="0" err="1" smtClean="0"/>
              <a:t>text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field</a:t>
            </a:r>
            <a:r>
              <a:rPr lang="fr-CH" baseline="0" dirty="0" smtClean="0"/>
              <a:t> but </a:t>
            </a:r>
            <a:r>
              <a:rPr lang="fr-CH" baseline="0" dirty="0" err="1" smtClean="0"/>
              <a:t>instead</a:t>
            </a:r>
            <a:r>
              <a:rPr lang="fr-CH" baseline="0" dirty="0" smtClean="0"/>
              <a:t> of </a:t>
            </a:r>
            <a:r>
              <a:rPr lang="fr-CH" baseline="0" dirty="0" err="1" smtClean="0"/>
              <a:t>clicking</a:t>
            </a:r>
            <a:r>
              <a:rPr lang="fr-CH" baseline="0" dirty="0" smtClean="0"/>
              <a:t> the </a:t>
            </a:r>
            <a:r>
              <a:rPr lang="fr-CH" baseline="0" dirty="0" err="1" smtClean="0"/>
              <a:t>search</a:t>
            </a:r>
            <a:r>
              <a:rPr lang="fr-CH" baseline="0" dirty="0" smtClean="0"/>
              <a:t>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directly</a:t>
            </a:r>
            <a:r>
              <a:rPr lang="fr-CH" baseline="0" dirty="0" smtClean="0"/>
              <a:t>, I click the «show in editor» </a:t>
            </a:r>
            <a:r>
              <a:rPr lang="fr-CH" baseline="0" dirty="0" err="1" smtClean="0"/>
              <a:t>button</a:t>
            </a:r>
            <a:r>
              <a:rPr lang="fr-CH" baseline="0" dirty="0" smtClean="0"/>
              <a:t> to show </a:t>
            </a:r>
            <a:r>
              <a:rPr lang="fr-CH" baseline="0" dirty="0" err="1" smtClean="0"/>
              <a:t>you</a:t>
            </a:r>
            <a:r>
              <a:rPr lang="fr-CH" baseline="0" dirty="0" smtClean="0"/>
              <a:t> the information the system </a:t>
            </a:r>
            <a:r>
              <a:rPr lang="fr-CH" baseline="0" dirty="0" err="1" smtClean="0"/>
              <a:t>can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find</a:t>
            </a:r>
            <a:r>
              <a:rPr lang="fr-CH" baseline="0" dirty="0" smtClean="0"/>
              <a:t> about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</a:t>
            </a:r>
            <a:r>
              <a:rPr lang="fr-CH" baseline="0" dirty="0" err="1" smtClean="0"/>
              <a:t>name</a:t>
            </a:r>
            <a:r>
              <a:rPr lang="fr-CH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CFC3885-6DA3-4A90-8440-85B61F4CF3F4}" type="slidenum"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792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6FDB-E9FB-4CF9-BA50-90229D34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9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7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chem.ncbi.nlm.nih.gov/search/#collection=compounds&amp;query_type=mf&amp;query=C17H19ClF3NO&amp;sort=mw&amp;sort_dir=as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women-doctor?utm_source=unsplash&amp;utm_medium=referral&amp;utm_content=creditCopyText" TargetMode="External"/><Relationship Id="rId2" Type="http://schemas.openxmlformats.org/officeDocument/2006/relationships/hyperlink" Target="https://unsplash.com/photos/7jjnJ-QA9fY?utm_source=unsplash&amp;utm_medium=referral&amp;utm_content=creditCopy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gotowebinar.com/rt/1363658697274907139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tentscope.wipo.int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4587178300327453186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2379638227706712578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upac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-152400"/>
            <a:ext cx="1018189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InchI</a:t>
            </a:r>
            <a:r>
              <a:rPr lang="fr-CH" dirty="0" smtClean="0"/>
              <a:t> – </a:t>
            </a:r>
            <a:r>
              <a:rPr lang="fr-CH" dirty="0" err="1" smtClean="0"/>
              <a:t>InchIKey</a:t>
            </a:r>
            <a:r>
              <a:rPr lang="fr-CH" dirty="0" smtClean="0"/>
              <a:t> for </a:t>
            </a:r>
            <a:r>
              <a:rPr lang="fr-CH" dirty="0" err="1" smtClean="0"/>
              <a:t>aspirin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8" y="3725250"/>
            <a:ext cx="7924800" cy="71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2886075" cy="24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068" y="4724400"/>
            <a:ext cx="821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InChIKey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dirty="0"/>
              <a:t>a fixed-length (27-character) </a:t>
            </a:r>
            <a:r>
              <a:rPr lang="en-US" u="sng" dirty="0"/>
              <a:t>condensed digital representation</a:t>
            </a:r>
            <a:r>
              <a:rPr lang="en-US" dirty="0"/>
              <a:t> of an </a:t>
            </a:r>
            <a:r>
              <a:rPr lang="en-US" b="1" dirty="0" err="1" smtClean="0"/>
              <a:t>InChI</a:t>
            </a:r>
            <a:endParaRPr lang="en-US" b="1" dirty="0" smtClean="0"/>
          </a:p>
          <a:p>
            <a:r>
              <a:rPr lang="en-US" b="1" dirty="0" err="1" smtClean="0"/>
              <a:t>InChI</a:t>
            </a:r>
            <a:r>
              <a:rPr lang="en-US" b="1" dirty="0" smtClean="0"/>
              <a:t> = 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u="sng" dirty="0"/>
              <a:t>textual identifier</a:t>
            </a:r>
            <a:r>
              <a:rPr lang="en-US" dirty="0"/>
              <a:t> developed to make it easy to perform web searches for chemical structures </a:t>
            </a:r>
          </a:p>
        </p:txBody>
      </p:sp>
    </p:spTree>
    <p:extLst>
      <p:ext uri="{BB962C8B-B14F-4D97-AF65-F5344CB8AC3E}">
        <p14:creationId xmlns:p14="http://schemas.microsoft.com/office/powerpoint/2010/main" val="2328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Works on </a:t>
            </a:r>
            <a:r>
              <a:rPr lang="fr-CH" b="1" dirty="0" err="1" smtClean="0"/>
              <a:t>developed</a:t>
            </a:r>
            <a:r>
              <a:rPr lang="fr-CH" b="1" dirty="0" smtClean="0"/>
              <a:t> exact formulas </a:t>
            </a:r>
            <a:r>
              <a:rPr lang="fr-CH" dirty="0" smtClean="0"/>
              <a:t>≠ </a:t>
            </a:r>
            <a:r>
              <a:rPr lang="en-US" dirty="0" err="1" smtClean="0"/>
              <a:t>Markush</a:t>
            </a:r>
            <a:r>
              <a:rPr lang="en-US" dirty="0" smtClean="0"/>
              <a:t> </a:t>
            </a:r>
            <a:r>
              <a:rPr lang="en-US" dirty="0"/>
              <a:t>structures (-R) </a:t>
            </a:r>
            <a:r>
              <a:rPr lang="en-US" dirty="0" smtClean="0"/>
              <a:t>that are </a:t>
            </a:r>
            <a:r>
              <a:rPr lang="en-US" dirty="0"/>
              <a:t>chemical symbols used to indicate a collection of chemicals with similar structures. </a:t>
            </a:r>
            <a:endParaRPr lang="en-US" dirty="0" smtClean="0"/>
          </a:p>
          <a:p>
            <a:endParaRPr lang="fr-CH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786062" cy="174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644"/>
            <a:ext cx="8229600" cy="5389156"/>
          </a:xfrm>
        </p:spPr>
        <p:txBody>
          <a:bodyPr/>
          <a:lstStyle/>
          <a:p>
            <a:r>
              <a:rPr lang="fr-CH" dirty="0" smtClean="0"/>
              <a:t>Collections </a:t>
            </a:r>
            <a:r>
              <a:rPr lang="en-US" dirty="0" smtClean="0"/>
              <a:t>filtered</a:t>
            </a:r>
            <a:r>
              <a:rPr lang="fr-CH" dirty="0" smtClean="0"/>
              <a:t> by IPC codes:</a:t>
            </a:r>
          </a:p>
          <a:p>
            <a:pPr lvl="1"/>
            <a:r>
              <a:rPr lang="fr-CH" dirty="0" smtClean="0"/>
              <a:t>PCT </a:t>
            </a:r>
          </a:p>
          <a:p>
            <a:pPr lvl="1"/>
            <a:r>
              <a:rPr lang="fr-CH" dirty="0" smtClean="0"/>
              <a:t>IP5</a:t>
            </a:r>
          </a:p>
          <a:p>
            <a:pPr lvl="1"/>
            <a:r>
              <a:rPr lang="fr-CH" dirty="0" err="1" smtClean="0"/>
              <a:t>Russia</a:t>
            </a:r>
            <a:endParaRPr lang="fr-CH" dirty="0" smtClean="0"/>
          </a:p>
          <a:p>
            <a:pPr lvl="1"/>
            <a:r>
              <a:rPr lang="fr-CH" dirty="0" err="1" smtClean="0"/>
              <a:t>Eurasian</a:t>
            </a:r>
            <a:r>
              <a:rPr lang="fr-CH" dirty="0" smtClean="0"/>
              <a:t> Patent Office</a:t>
            </a:r>
          </a:p>
          <a:p>
            <a:endParaRPr lang="fr-CH" dirty="0"/>
          </a:p>
          <a:p>
            <a:r>
              <a:rPr lang="fr-CH" dirty="0" smtClean="0"/>
              <a:t>Fields:</a:t>
            </a:r>
          </a:p>
          <a:p>
            <a:pPr lvl="1"/>
            <a:r>
              <a:rPr lang="fr-CH" dirty="0" err="1" smtClean="0"/>
              <a:t>Title</a:t>
            </a:r>
            <a:endParaRPr lang="fr-CH" dirty="0" smtClean="0"/>
          </a:p>
          <a:p>
            <a:pPr lvl="1"/>
            <a:r>
              <a:rPr lang="fr-CH" dirty="0" smtClean="0"/>
              <a:t>Abstract</a:t>
            </a:r>
          </a:p>
          <a:p>
            <a:pPr lvl="1"/>
            <a:r>
              <a:rPr lang="fr-CH" dirty="0" smtClean="0"/>
              <a:t>Description</a:t>
            </a:r>
          </a:p>
          <a:p>
            <a:pPr lvl="1"/>
            <a:r>
              <a:rPr lang="fr-CH" dirty="0" smtClean="0"/>
              <a:t>Claim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Long </a:t>
            </a:r>
            <a:r>
              <a:rPr lang="fr-CH" dirty="0" err="1" smtClean="0"/>
              <a:t>automated</a:t>
            </a:r>
            <a:r>
              <a:rPr lang="fr-CH" dirty="0" smtClean="0"/>
              <a:t> </a:t>
            </a:r>
            <a:r>
              <a:rPr lang="fr-CH" dirty="0" err="1" smtClean="0"/>
              <a:t>procedures</a:t>
            </a:r>
            <a:r>
              <a:rPr lang="fr-CH" dirty="0" smtClean="0"/>
              <a:t>, no supervision</a:t>
            </a:r>
          </a:p>
          <a:p>
            <a:endParaRPr lang="fr-CH" dirty="0"/>
          </a:p>
          <a:p>
            <a:r>
              <a:rPr lang="fr-CH" dirty="0" smtClean="0"/>
              <a:t>Will not </a:t>
            </a:r>
            <a:r>
              <a:rPr lang="fr-CH" dirty="0" err="1" smtClean="0"/>
              <a:t>recognize</a:t>
            </a:r>
            <a:r>
              <a:rPr lang="fr-CH" dirty="0" smtClean="0"/>
              <a:t> 100%! </a:t>
            </a:r>
            <a:r>
              <a:rPr lang="fr-CH" dirty="0" err="1" smtClean="0"/>
              <a:t>Same</a:t>
            </a:r>
            <a:r>
              <a:rPr lang="fr-CH" dirty="0" smtClean="0"/>
              <a:t> drawbacks as the OCR</a:t>
            </a:r>
          </a:p>
          <a:p>
            <a:endParaRPr lang="fr-CH" dirty="0"/>
          </a:p>
          <a:p>
            <a:r>
              <a:rPr lang="fr-CH" dirty="0" err="1" smtClean="0"/>
              <a:t>Depends</a:t>
            </a:r>
            <a:r>
              <a:rPr lang="fr-CH" dirty="0" smtClean="0"/>
              <a:t> on OCR </a:t>
            </a:r>
            <a:r>
              <a:rPr lang="fr-CH" dirty="0" err="1" smtClean="0"/>
              <a:t>quality</a:t>
            </a:r>
            <a:r>
              <a:rPr lang="fr-CH" dirty="0" smtClean="0"/>
              <a:t> for PCT applications</a:t>
            </a:r>
          </a:p>
          <a:p>
            <a:endParaRPr lang="fr-CH" dirty="0"/>
          </a:p>
          <a:p>
            <a:r>
              <a:rPr lang="fr-CH" dirty="0" err="1" smtClean="0"/>
              <a:t>Does</a:t>
            </a:r>
            <a:r>
              <a:rPr lang="fr-CH" dirty="0" smtClean="0"/>
              <a:t> not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simple formulas </a:t>
            </a:r>
            <a:r>
              <a:rPr lang="fr-CH" dirty="0" err="1" smtClean="0"/>
              <a:t>such</a:t>
            </a:r>
            <a:r>
              <a:rPr lang="fr-CH" dirty="0" smtClean="0"/>
              <a:t> H2O</a:t>
            </a:r>
          </a:p>
          <a:p>
            <a:endParaRPr lang="fr-CH" dirty="0"/>
          </a:p>
          <a:p>
            <a:r>
              <a:rPr lang="fr-CH" dirty="0" smtClean="0"/>
              <a:t>Not all collections and </a:t>
            </a:r>
            <a:r>
              <a:rPr lang="fr-CH" dirty="0" err="1" smtClean="0"/>
              <a:t>related</a:t>
            </a:r>
            <a:r>
              <a:rPr lang="fr-CH" dirty="0" smtClean="0"/>
              <a:t> </a:t>
            </a:r>
            <a:r>
              <a:rPr lang="fr-CH" dirty="0" err="1" smtClean="0"/>
              <a:t>languages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names such as “aspirin”, “paracetamol” might not be used in patent documents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many ways of representing </a:t>
            </a:r>
            <a:r>
              <a:rPr lang="en-US" dirty="0" smtClean="0"/>
              <a:t>formulas </a:t>
            </a:r>
          </a:p>
          <a:p>
            <a:endParaRPr lang="fr-CH" dirty="0"/>
          </a:p>
          <a:p>
            <a:r>
              <a:rPr lang="fr-CH" dirty="0" err="1" smtClean="0"/>
              <a:t>Expand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fr-CH" dirty="0" err="1" smtClean="0"/>
              <a:t>substrcture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How </a:t>
            </a:r>
            <a:r>
              <a:rPr lang="fr-CH" dirty="0" err="1"/>
              <a:t>does</a:t>
            </a:r>
            <a:r>
              <a:rPr lang="fr-CH" dirty="0"/>
              <a:t> </a:t>
            </a:r>
            <a:r>
              <a:rPr lang="fr-CH" dirty="0" err="1"/>
              <a:t>it</a:t>
            </a:r>
            <a:r>
              <a:rPr lang="fr-CH" dirty="0"/>
              <a:t> </a:t>
            </a:r>
            <a:r>
              <a:rPr lang="fr-CH" dirty="0" err="1"/>
              <a:t>work</a:t>
            </a:r>
            <a:r>
              <a:rPr lang="fr-CH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7372350" cy="51920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5638800" y="1981200"/>
            <a:ext cx="1600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57200" y="1944014"/>
            <a:ext cx="838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" y="2965438"/>
            <a:ext cx="1371600" cy="45653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4 </a:t>
            </a:r>
            <a:r>
              <a:rPr lang="fr-CH" dirty="0"/>
              <a:t>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70585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81000" y="2514600"/>
            <a:ext cx="47244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81000" y="3657600"/>
            <a:ext cx="1371600" cy="304800"/>
          </a:xfrm>
          <a:prstGeom prst="ellipse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8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Scaffold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skeleton of a molecule to which further groups and moieties are </a:t>
            </a:r>
            <a:r>
              <a:rPr lang="en-US" dirty="0" smtClean="0"/>
              <a:t>attached</a:t>
            </a:r>
          </a:p>
          <a:p>
            <a:endParaRPr lang="fr-CH" dirty="0"/>
          </a:p>
          <a:p>
            <a:r>
              <a:rPr lang="fr-CH" dirty="0" err="1" smtClean="0"/>
              <a:t>Secondary</a:t>
            </a:r>
            <a:r>
              <a:rPr lang="fr-CH" dirty="0" smtClean="0"/>
              <a:t> information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ignored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3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Upload</a:t>
            </a:r>
            <a:r>
              <a:rPr lang="fr-CH" dirty="0"/>
              <a:t> a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4037"/>
            <a:ext cx="8839200" cy="3209925"/>
          </a:xfrm>
          <a:prstGeom prst="rect">
            <a:avLst/>
          </a:prstGeom>
          <a:ln>
            <a:solidFill>
              <a:srgbClr val="FC8746"/>
            </a:solidFill>
          </a:ln>
        </p:spPr>
      </p:pic>
      <p:sp>
        <p:nvSpPr>
          <p:cNvPr id="5" name="Oval 4"/>
          <p:cNvSpPr/>
          <p:nvPr/>
        </p:nvSpPr>
        <p:spPr bwMode="auto">
          <a:xfrm>
            <a:off x="3733800" y="2286000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rgbClr val="FC874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76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1194335" y="2438400"/>
            <a:ext cx="1731962" cy="1277937"/>
          </a:xfrm>
          <a:prstGeom prst="rightArrow">
            <a:avLst>
              <a:gd name="adj1" fmla="val 50000"/>
              <a:gd name="adj2" fmla="val 338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this button if you can hear my voice and see my screen</a:t>
            </a:r>
            <a:endParaRPr lang="en-US" dirty="0"/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73388" y="1773238"/>
          <a:ext cx="3732212" cy="507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4" imgW="3834921" imgH="5219048" progId="">
                  <p:embed/>
                </p:oleObj>
              </mc:Choice>
              <mc:Fallback>
                <p:oleObj r:id="rId4" imgW="3834921" imgH="5219048" progId="">
                  <p:embed/>
                  <p:pic>
                    <p:nvPicPr>
                      <p:cNvPr id="410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1773238"/>
                        <a:ext cx="3732212" cy="507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0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6099"/>
            <a:ext cx="7848600" cy="67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Structure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1066221"/>
            <a:ext cx="6629401" cy="57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a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28800"/>
            <a:ext cx="87344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Convert</a:t>
            </a:r>
            <a:r>
              <a:rPr lang="fr-CH" dirty="0"/>
              <a:t> structure: ex.: </a:t>
            </a:r>
            <a:r>
              <a:rPr lang="fr-CH" dirty="0" err="1"/>
              <a:t>paracetamol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090737"/>
            <a:ext cx="8801100" cy="2676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086600" y="4191000"/>
            <a:ext cx="9144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8305800" cy="6857009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 bwMode="auto">
          <a:xfrm>
            <a:off x="838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rot="10800000">
            <a:off x="6553200" y="4724400"/>
            <a:ext cx="304800" cy="990600"/>
          </a:xfrm>
          <a:prstGeom prst="leftBrac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42862"/>
            <a:ext cx="8867775" cy="67722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676400" y="762000"/>
            <a:ext cx="2057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8112" y="5062538"/>
            <a:ext cx="8777288" cy="126206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1943100"/>
            <a:ext cx="8686800" cy="13335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8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"/>
            <a:ext cx="7696200" cy="671864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953000" y="6096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023550" y="914400"/>
            <a:ext cx="2710249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044"/>
            <a:ext cx="7162800" cy="683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19200"/>
            <a:ext cx="7467600" cy="57029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7696200" y="1943100"/>
            <a:ext cx="762000" cy="4191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14312"/>
            <a:ext cx="866775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searches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205037"/>
            <a:ext cx="8934450" cy="2447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5943" y="2205037"/>
            <a:ext cx="1524257" cy="4619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2743200"/>
            <a:ext cx="23622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34032" y="2755557"/>
            <a:ext cx="2714368" cy="292443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3748"/>
            <a:ext cx="8229600" cy="66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"/>
          <p:cNvSpPr/>
          <p:nvPr/>
        </p:nvSpPr>
        <p:spPr>
          <a:xfrm>
            <a:off x="755640" y="1917000"/>
            <a:ext cx="8228520" cy="94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Its chemical formula is C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7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8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4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</a:t>
            </a:r>
            <a:r>
              <a:rPr lang="en-US" sz="2400" b="0" strike="noStrike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2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and IUPAC name: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3,7-dimethyl-1</a:t>
            </a:r>
            <a:r>
              <a:rPr lang="en-US" sz="2400" b="0" i="1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</a:t>
            </a:r>
            <a:r>
              <a:rPr lang="en-US" sz="24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-purine-2,6-dione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Blip>
                <a:blip r:embed="rId3"/>
              </a:buBlip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 is found in the seeds of the plant </a:t>
            </a:r>
            <a:r>
              <a:rPr lang="en-US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Theobroma Cacao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, which is the well-known source of chocolate and cocoa. It has a bitter flavor, which gives dark chocolate its typical bitter taste.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467640" y="476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Search example: </a:t>
            </a:r>
            <a:r>
              <a:rPr lang="en-US" sz="3600" b="0" strike="noStrike" spc="-1" dirty="0">
                <a:solidFill>
                  <a:srgbClr val="00408C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Theobromine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" y="1524000"/>
            <a:ext cx="8763000" cy="25431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Convert</a:t>
            </a:r>
            <a:r>
              <a:rPr lang="fr-CH" dirty="0" smtClean="0"/>
              <a:t> structure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2438401" y="2667001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858000" y="35814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630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6964200" y="5950080"/>
            <a:ext cx="1854720" cy="58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-27688"/>
            <a:ext cx="8623657" cy="70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8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219075"/>
            <a:ext cx="8734425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1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100137"/>
            <a:ext cx="9010650" cy="46577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4114800" y="1143000"/>
            <a:ext cx="1532384" cy="3810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895600" y="17526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9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457200" y="1773360"/>
            <a:ext cx="822708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66800"/>
            <a:ext cx="9067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19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76199"/>
            <a:ext cx="7137461" cy="678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590800"/>
            <a:ext cx="18954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2387" y="457200"/>
            <a:ext cx="82270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en-US" sz="3600" b="0" strike="noStrike" spc="-1" dirty="0" smtClean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Add </a:t>
            </a:r>
            <a:r>
              <a:rPr lang="en-US" sz="3600" b="0" strike="noStrike" spc="-1" dirty="0">
                <a:solidFill>
                  <a:schemeClr val="accent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 criteria </a:t>
            </a:r>
            <a:endParaRPr lang="en-US" sz="3600" b="0" strike="noStrike" spc="-1" dirty="0">
              <a:solidFill>
                <a:schemeClr val="accent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43400" y="2895600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710" y="1266777"/>
            <a:ext cx="8229600" cy="4352925"/>
          </a:xfrm>
        </p:spPr>
        <p:txBody>
          <a:bodyPr/>
          <a:lstStyle/>
          <a:p>
            <a:r>
              <a:rPr lang="en-US" dirty="0" smtClean="0"/>
              <a:t>PCT applications</a:t>
            </a:r>
          </a:p>
          <a:p>
            <a:r>
              <a:rPr lang="en-US" dirty="0" smtClean="0"/>
              <a:t>Chocolate in English abstract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3" y="2514600"/>
            <a:ext cx="8001000" cy="2370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53" y="2533610"/>
            <a:ext cx="8001000" cy="215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413910" y="3009900"/>
            <a:ext cx="1981200" cy="304800"/>
          </a:xfrm>
          <a:prstGeom prst="rect">
            <a:avLst/>
          </a:prstGeom>
          <a:solidFill>
            <a:srgbClr val="0070C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9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0"/>
            <a:ext cx="8982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41950" cy="5865813"/>
          </a:xfrm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50825" y="1773238"/>
            <a:ext cx="1368425" cy="503237"/>
          </a:xfrm>
          <a:prstGeom prst="rightArrow">
            <a:avLst>
              <a:gd name="adj1" fmla="val 50000"/>
              <a:gd name="adj2" fmla="val 67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en-US" dirty="0" smtClean="0"/>
              <a:t>fluoxetine hydrochloride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</a:t>
            </a:r>
            <a:r>
              <a:rPr lang="en-US" dirty="0"/>
              <a:t>chemical formula is </a:t>
            </a:r>
            <a:r>
              <a:rPr lang="en-US" dirty="0" smtClean="0">
                <a:hlinkClick r:id="rId2" tooltip="Find all compounds with formula C17H19ClF3NO"/>
              </a:rPr>
              <a:t>C</a:t>
            </a:r>
            <a:r>
              <a:rPr lang="en-US" baseline="-25000" dirty="0" smtClean="0">
                <a:hlinkClick r:id="rId2" tooltip="Find all compounds with formula C17H19ClF3NO"/>
              </a:rPr>
              <a:t>17</a:t>
            </a:r>
            <a:r>
              <a:rPr lang="en-US" dirty="0" smtClean="0">
                <a:hlinkClick r:id="rId2" tooltip="Find all compounds with formula C17H19ClF3NO"/>
              </a:rPr>
              <a:t>H</a:t>
            </a:r>
            <a:r>
              <a:rPr lang="en-US" baseline="-25000" dirty="0" smtClean="0">
                <a:hlinkClick r:id="rId2" tooltip="Find all compounds with formula C17H19ClF3NO"/>
              </a:rPr>
              <a:t>19</a:t>
            </a:r>
            <a:r>
              <a:rPr lang="en-US" dirty="0" smtClean="0">
                <a:hlinkClick r:id="rId2" tooltip="Find all compounds with formula C17H19ClF3NO"/>
              </a:rPr>
              <a:t>ClF</a:t>
            </a:r>
            <a:r>
              <a:rPr lang="en-US" baseline="-25000" dirty="0" smtClean="0">
                <a:hlinkClick r:id="rId2" tooltip="Find all compounds with formula C17H19ClF3NO"/>
              </a:rPr>
              <a:t>3</a:t>
            </a:r>
            <a:r>
              <a:rPr lang="en-US" dirty="0" smtClean="0">
                <a:hlinkClick r:id="rId2" tooltip="Find all compounds with formula C17H19ClF3NO"/>
              </a:rPr>
              <a:t>NO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first highly specific serotonin uptake inhibitor. It is used as an antidepressant and often has a more acceptable side-effects profile than traditional antidepressants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fr-CH" dirty="0" err="1" smtClean="0"/>
              <a:t>Synonyms</a:t>
            </a:r>
            <a:r>
              <a:rPr lang="fr-CH" dirty="0" smtClean="0"/>
              <a:t>: Prozac, </a:t>
            </a:r>
            <a:r>
              <a:rPr lang="fr-CH" dirty="0" err="1" smtClean="0"/>
              <a:t>Sarafem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Chemical compound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76400"/>
            <a:ext cx="88011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14312"/>
            <a:ext cx="8801100" cy="6429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232847"/>
            <a:ext cx="381000" cy="304800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782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290512"/>
            <a:ext cx="9020175" cy="6276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90600" y="309047"/>
            <a:ext cx="381000" cy="300553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1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 formula </a:t>
            </a:r>
            <a:r>
              <a:rPr lang="fr-CH" dirty="0" err="1" smtClean="0"/>
              <a:t>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4-(3-chloro-2-fluoroanilino)-7-methoxy-6-((1-(N-</a:t>
            </a:r>
            <a:r>
              <a:rPr lang="en-US" dirty="0" err="1"/>
              <a:t>methylcarbamoylmethyl</a:t>
            </a:r>
            <a:r>
              <a:rPr lang="en-US" dirty="0"/>
              <a:t>)piperidin-4-yl)oxy)</a:t>
            </a:r>
            <a:r>
              <a:rPr lang="en-US" dirty="0" err="1"/>
              <a:t>quinazoline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2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Ritonavir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43113"/>
            <a:ext cx="8696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9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47688"/>
            <a:ext cx="86772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467600" y="3276600"/>
            <a:ext cx="990600" cy="533400"/>
          </a:xfrm>
          <a:prstGeom prst="rect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95" y="304800"/>
            <a:ext cx="8229600" cy="1143000"/>
          </a:xfrm>
        </p:spPr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landscape</a:t>
            </a:r>
            <a:r>
              <a:rPr lang="fr-CH" dirty="0" smtClean="0"/>
              <a:t> Report on </a:t>
            </a:r>
            <a:r>
              <a:rPr lang="fr-CH" dirty="0" err="1" smtClean="0"/>
              <a:t>Ritonavir</a:t>
            </a:r>
            <a:r>
              <a:rPr lang="fr-CH" dirty="0" smtClean="0"/>
              <a:t>-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Ritonavir is an antiretroviral drug from </a:t>
            </a:r>
            <a:r>
              <a:rPr lang="en-US" sz="1600" dirty="0" smtClean="0"/>
              <a:t>the protease </a:t>
            </a:r>
            <a:r>
              <a:rPr lang="en-US" sz="1600" dirty="0"/>
              <a:t>inhibitor class used to treat HIV infection and AIDS. Ritonavir is included in </a:t>
            </a:r>
            <a:r>
              <a:rPr lang="en-US" sz="1600" dirty="0" smtClean="0"/>
              <a:t>the WHO </a:t>
            </a:r>
            <a:r>
              <a:rPr lang="en-US" sz="1600" dirty="0"/>
              <a:t>Model List of Essential Medicines (EML)1.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originator company is Abbott Laboratories</a:t>
            </a:r>
            <a:r>
              <a:rPr lang="en-US" sz="1600" dirty="0" smtClean="0"/>
              <a:t>, which </a:t>
            </a:r>
            <a:r>
              <a:rPr lang="en-US" sz="1600" dirty="0"/>
              <a:t>markets Ritonavir under the brand name </a:t>
            </a:r>
            <a:r>
              <a:rPr lang="en-US" sz="1600" dirty="0" err="1"/>
              <a:t>Norvir</a:t>
            </a:r>
            <a:r>
              <a:rPr lang="en-US" sz="1600" dirty="0"/>
              <a:t>, or in combination with the </a:t>
            </a:r>
            <a:r>
              <a:rPr lang="en-US" sz="1600" dirty="0" smtClean="0"/>
              <a:t>protease inhibitor </a:t>
            </a:r>
            <a:r>
              <a:rPr lang="en-US" sz="1600" dirty="0" err="1"/>
              <a:t>Lopinavir</a:t>
            </a:r>
            <a:r>
              <a:rPr lang="en-US" sz="1600" dirty="0"/>
              <a:t>, as </a:t>
            </a:r>
            <a:r>
              <a:rPr lang="en-US" sz="1600" dirty="0" err="1"/>
              <a:t>Kaletra</a:t>
            </a:r>
            <a:r>
              <a:rPr lang="en-US" sz="1600" dirty="0"/>
              <a:t> or </a:t>
            </a:r>
            <a:r>
              <a:rPr lang="en-US" sz="1600" dirty="0" err="1"/>
              <a:t>Aluvia</a:t>
            </a:r>
            <a:r>
              <a:rPr lang="en-US" sz="1600" dirty="0"/>
              <a:t>. </a:t>
            </a:r>
            <a:r>
              <a:rPr lang="en-US" dirty="0"/>
              <a:t>The U.S. Food and Drug Administration (FDA</a:t>
            </a:r>
            <a:r>
              <a:rPr lang="en-US" dirty="0" smtClean="0"/>
              <a:t>) approved </a:t>
            </a:r>
            <a:r>
              <a:rPr lang="en-US" dirty="0"/>
              <a:t>the drug </a:t>
            </a:r>
            <a:r>
              <a:rPr lang="en-US" b="1" dirty="0"/>
              <a:t>in March 1996 </a:t>
            </a:r>
            <a:r>
              <a:rPr lang="en-US" dirty="0"/>
              <a:t>for oral solution and in June 1999 for capsules. </a:t>
            </a:r>
            <a:endParaRPr lang="en-US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r>
              <a:rPr lang="fr-CH" sz="1200" dirty="0"/>
              <a:t>http://www.wipo.int/edocs/pubdocs/en/patents/946/wipo_pub_946.pdf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222702" y="4846134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3404746"/>
            <a:ext cx="6781800" cy="395404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810000"/>
            <a:ext cx="7696200" cy="762000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Questions/concerns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5400" b="1" smtClean="0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18003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CAS </a:t>
            </a:r>
            <a:r>
              <a:rPr lang="fr-CH" dirty="0" err="1" smtClean="0"/>
              <a:t>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CAS83-88-5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152650"/>
            <a:ext cx="9077325" cy="2552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209800" y="1852638"/>
            <a:ext cx="304800" cy="28416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185263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1868488"/>
            <a:ext cx="152400" cy="284162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50211" y="2821818"/>
            <a:ext cx="838200" cy="99988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882346" y="2136800"/>
            <a:ext cx="98854" cy="6691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209800" y="2168500"/>
            <a:ext cx="129746" cy="63746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61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224468" cy="5867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763000" cy="7800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4953000" y="2895600"/>
            <a:ext cx="1219200" cy="2286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57800" y="3946817"/>
            <a:ext cx="1219200" cy="228600"/>
          </a:xfrm>
          <a:prstGeom prst="rect">
            <a:avLst/>
          </a:prstGeom>
          <a:solidFill>
            <a:srgbClr val="00B050">
              <a:alpha val="3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Sub-structure search – the concept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Identification of </a:t>
            </a:r>
            <a:r>
              <a:rPr lang="fr-CH" dirty="0" err="1" smtClean="0"/>
              <a:t>elements</a:t>
            </a:r>
            <a:r>
              <a:rPr lang="fr-CH" dirty="0" smtClean="0"/>
              <a:t> in </a:t>
            </a:r>
            <a:r>
              <a:rPr lang="fr-CH" dirty="0" err="1" smtClean="0"/>
              <a:t>larger</a:t>
            </a:r>
            <a:r>
              <a:rPr lang="fr-CH" dirty="0" smtClean="0"/>
              <a:t> </a:t>
            </a:r>
            <a:r>
              <a:rPr lang="fr-CH" dirty="0" smtClean="0"/>
              <a:t>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Substructure 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085975"/>
            <a:ext cx="8724900" cy="268605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 bwMode="auto">
          <a:xfrm>
            <a:off x="7010400" y="41148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667000" y="3200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397994"/>
            <a:ext cx="8315325" cy="72334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400800" y="6324600"/>
            <a:ext cx="1524000" cy="4572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5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168"/>
            <a:ext cx="6553200" cy="68388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248400" y="6553200"/>
            <a:ext cx="1371600" cy="304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2037"/>
            <a:ext cx="8991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166812"/>
            <a:ext cx="89058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152525"/>
            <a:ext cx="87058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2"/>
              </a:rPr>
              <a:t>Ani </a:t>
            </a:r>
            <a:r>
              <a:rPr lang="en-US" sz="800" dirty="0" err="1">
                <a:hlinkClick r:id="rId2"/>
              </a:rPr>
              <a:t>Kolleshi</a:t>
            </a:r>
            <a:r>
              <a:rPr lang="en-US" sz="800" dirty="0"/>
              <a:t> on </a:t>
            </a:r>
            <a:r>
              <a:rPr lang="en-US" sz="800" dirty="0" err="1">
                <a:hlinkClick r:id="rId3"/>
              </a:rPr>
              <a:t>Unsplash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26" y="97059"/>
            <a:ext cx="9144000" cy="62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Chemical structure search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Access </a:t>
            </a:r>
          </a:p>
          <a:p>
            <a:pPr eaLnBrk="1" hangingPunct="1"/>
            <a:r>
              <a:rPr lang="fr-CH" dirty="0" smtClean="0"/>
              <a:t>How </a:t>
            </a:r>
            <a:r>
              <a:rPr lang="fr-CH" dirty="0" err="1" smtClean="0"/>
              <a:t>does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?</a:t>
            </a:r>
          </a:p>
          <a:p>
            <a:pPr eaLnBrk="1" hangingPunct="1"/>
            <a:r>
              <a:rPr lang="fr-CH" dirty="0" smtClean="0"/>
              <a:t>Q&amp;A 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142">
            <a:off x="7778252" y="4565286"/>
            <a:ext cx="832332" cy="80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5180">
            <a:off x="971679" y="5082073"/>
            <a:ext cx="1101154" cy="8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727">
            <a:off x="3769419" y="330317"/>
            <a:ext cx="1136077" cy="75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28800"/>
            <a:ext cx="2864778" cy="2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70" y="4747987"/>
            <a:ext cx="32289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70" y="386648"/>
            <a:ext cx="1526237" cy="80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434353" cy="7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5" y="0"/>
            <a:ext cx="797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4" y="0"/>
            <a:ext cx="7986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2" y="0"/>
            <a:ext cx="77912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819400"/>
            <a:ext cx="56134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6" y="0"/>
            <a:ext cx="763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4"/>
            <a:ext cx="9144000" cy="68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03"/>
            <a:ext cx="8229600" cy="4352925"/>
          </a:xfrm>
        </p:spPr>
        <p:txBody>
          <a:bodyPr/>
          <a:lstStyle/>
          <a:p>
            <a:r>
              <a:rPr lang="fr-CH" dirty="0" err="1" smtClean="0">
                <a:solidFill>
                  <a:srgbClr val="00B050"/>
                </a:solidFill>
              </a:rPr>
              <a:t>Stereoisomer</a:t>
            </a:r>
            <a:r>
              <a:rPr lang="fr-CH" dirty="0" smtClean="0">
                <a:solidFill>
                  <a:srgbClr val="00B05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00B050"/>
                </a:solidFill>
              </a:rPr>
              <a:t>Monomer</a:t>
            </a:r>
            <a:endParaRPr lang="fr-CH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Enantiomer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CAS name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Polymer</a:t>
            </a:r>
            <a:r>
              <a:rPr lang="fr-CH" dirty="0" smtClean="0">
                <a:solidFill>
                  <a:srgbClr val="FF0000"/>
                </a:solidFill>
              </a:rPr>
              <a:t>, </a:t>
            </a:r>
            <a:r>
              <a:rPr lang="fr-CH" dirty="0">
                <a:solidFill>
                  <a:srgbClr val="FF0000"/>
                </a:solidFill>
              </a:rPr>
              <a:t>Poly(</a:t>
            </a:r>
            <a:r>
              <a:rPr lang="fr-CH" dirty="0" err="1">
                <a:solidFill>
                  <a:srgbClr val="FF0000"/>
                </a:solidFill>
              </a:rPr>
              <a:t>vinyl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alcohol</a:t>
            </a:r>
            <a:r>
              <a:rPr lang="fr-CH" dirty="0">
                <a:solidFill>
                  <a:srgbClr val="FF0000"/>
                </a:solidFill>
              </a:rPr>
              <a:t>)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Inorganic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>
                <a:solidFill>
                  <a:srgbClr val="FF0000"/>
                </a:solidFill>
              </a:rPr>
              <a:t>cluster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err="1" smtClean="0">
                <a:solidFill>
                  <a:srgbClr val="FF0000"/>
                </a:solidFill>
              </a:rPr>
              <a:t>Metal-organic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framework</a:t>
            </a:r>
            <a:r>
              <a:rPr lang="fr-CH" dirty="0">
                <a:solidFill>
                  <a:srgbClr val="FF0000"/>
                </a:solidFill>
              </a:rPr>
              <a:t> 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Transformable </a:t>
            </a:r>
            <a:r>
              <a:rPr lang="fr-CH" dirty="0" err="1" smtClean="0">
                <a:solidFill>
                  <a:srgbClr val="FF0000"/>
                </a:solidFill>
              </a:rPr>
              <a:t>into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InchI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reactions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r>
              <a:rPr lang="fr-CH" dirty="0" smtClean="0">
                <a:solidFill>
                  <a:srgbClr val="FF0000"/>
                </a:solidFill>
              </a:rPr>
              <a:t>DNA </a:t>
            </a:r>
            <a:r>
              <a:rPr lang="fr-CH" dirty="0" err="1" smtClean="0">
                <a:solidFill>
                  <a:srgbClr val="FF0000"/>
                </a:solidFill>
              </a:rPr>
              <a:t>sequence</a:t>
            </a:r>
            <a:r>
              <a:rPr lang="fr-CH" dirty="0" smtClean="0">
                <a:solidFill>
                  <a:srgbClr val="FF0000"/>
                </a:solidFill>
              </a:rPr>
              <a:t> listing</a:t>
            </a:r>
          </a:p>
          <a:p>
            <a:r>
              <a:rPr lang="fr-CH" dirty="0" err="1" smtClean="0">
                <a:solidFill>
                  <a:srgbClr val="FF0000"/>
                </a:solidFill>
              </a:rPr>
              <a:t>Reaction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search</a:t>
            </a:r>
            <a:endParaRPr lang="fr-CH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Restrict to </a:t>
            </a:r>
            <a:r>
              <a:rPr lang="en-US" dirty="0" smtClean="0"/>
              <a:t>the </a:t>
            </a:r>
            <a:r>
              <a:rPr lang="en-US" i="1" dirty="0" smtClean="0"/>
              <a:t>claims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CHEM:( </a:t>
            </a:r>
            <a:r>
              <a:rPr lang="en-US" dirty="0" err="1"/>
              <a:t>Inchikey</a:t>
            </a:r>
            <a:r>
              <a:rPr lang="en-US" dirty="0"/>
              <a:t> </a:t>
            </a:r>
            <a:r>
              <a:rPr lang="en-US" dirty="0" smtClean="0"/>
              <a:t>BEFORE10000 </a:t>
            </a:r>
            <a:r>
              <a:rPr lang="en-US" dirty="0"/>
              <a:t>description)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Future/</a:t>
            </a:r>
            <a:r>
              <a:rPr lang="fr-CH" dirty="0" err="1"/>
              <a:t>past</a:t>
            </a:r>
            <a:r>
              <a:rPr lang="fr-CH" dirty="0"/>
              <a:t> </a:t>
            </a:r>
            <a:r>
              <a:rPr lang="fr-CH" dirty="0" err="1"/>
              <a:t>webinars</a:t>
            </a:r>
            <a:r>
              <a:rPr lang="fr-CH" dirty="0"/>
              <a:t>:</a:t>
            </a:r>
            <a:br>
              <a:rPr lang="fr-CH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39" y="817487"/>
            <a:ext cx="6324600" cy="59051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061" y="912436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2286000"/>
            <a:ext cx="6096000" cy="17526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6061" y="5333999"/>
            <a:ext cx="6451940" cy="1483581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PATENTSCOPE for beginners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March 19 at 5:30 pm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register.gotowebinar.com/rt/1363658697274907139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March 21 at 8:30 am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register.gotowebinar.com/rt/1363658697274907139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1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Available</a:t>
            </a:r>
            <a:r>
              <a:rPr lang="fr-CH" dirty="0"/>
              <a:t> at </a:t>
            </a:r>
            <a:r>
              <a:rPr lang="fr-CH" dirty="0">
                <a:hlinkClick r:id="rId2"/>
              </a:rPr>
              <a:t>https://</a:t>
            </a:r>
            <a:r>
              <a:rPr lang="fr-CH" dirty="0" smtClean="0">
                <a:hlinkClick r:id="rId2"/>
              </a:rPr>
              <a:t>patentscope.wipo.int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Access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PATENTSCOPE </a:t>
            </a:r>
            <a:r>
              <a:rPr lang="fr-CH" dirty="0" err="1" smtClean="0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read, save and share your results in the Global Brand Database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March 12 at 5:30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https://attendee.gotowebinar.com/register/4587178300327453186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8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perform a search in the Global Design Database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March 13 at </a:t>
            </a:r>
            <a:r>
              <a:rPr lang="en-US" dirty="0" smtClean="0"/>
              <a:t>5:30 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https://attendee.gotowebinar.com/register/2379638227706712578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1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</a:t>
            </a:r>
            <a:r>
              <a:rPr lang="fr-CH" dirty="0" smtClean="0"/>
              <a:t>tructure </a:t>
            </a:r>
            <a:r>
              <a:rPr lang="fr-CH" dirty="0" err="1" smtClean="0"/>
              <a:t>search</a:t>
            </a:r>
            <a:r>
              <a:rPr lang="fr-CH" dirty="0" smtClean="0"/>
              <a:t> - the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Recognize </a:t>
            </a:r>
            <a:r>
              <a:rPr lang="en-US" altLang="en-US" dirty="0" smtClean="0"/>
              <a:t>the names of chemical </a:t>
            </a:r>
            <a:r>
              <a:rPr lang="en-US" altLang="en-US" dirty="0"/>
              <a:t>compounds in patent texts and </a:t>
            </a:r>
            <a:r>
              <a:rPr lang="en-US" altLang="en-US" dirty="0" smtClean="0"/>
              <a:t>their structures from </a:t>
            </a:r>
            <a:r>
              <a:rPr lang="en-US" altLang="en-US" dirty="0"/>
              <a:t>embedded drawings included in patent texts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Standardize all the different representations of chemical structures into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Implement search functions </a:t>
            </a:r>
            <a:r>
              <a:rPr lang="en-US" altLang="en-US" dirty="0" smtClean="0"/>
              <a:t>using </a:t>
            </a:r>
            <a:r>
              <a:rPr lang="en-US" altLang="en-US" dirty="0" err="1" smtClean="0"/>
              <a:t>InchIkeys</a:t>
            </a:r>
            <a:r>
              <a:rPr lang="en-US" altLang="en-US" dirty="0" smtClean="0"/>
              <a:t> </a:t>
            </a:r>
            <a:r>
              <a:rPr lang="en-US" altLang="en-US" dirty="0"/>
              <a:t>that can be used by non chemists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InchI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Inchikeys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52925"/>
          </a:xfrm>
        </p:spPr>
        <p:txBody>
          <a:bodyPr/>
          <a:lstStyle/>
          <a:p>
            <a:r>
              <a:rPr lang="fr-CH" dirty="0" err="1" smtClean="0"/>
              <a:t>Definition</a:t>
            </a:r>
            <a:r>
              <a:rPr lang="fr-CH" dirty="0" smtClean="0"/>
              <a:t>: </a:t>
            </a:r>
            <a:r>
              <a:rPr lang="en-US" dirty="0" smtClean="0"/>
              <a:t>a short, fixed-length character signature based on a hash code of the </a:t>
            </a:r>
            <a:r>
              <a:rPr lang="en-US" dirty="0" err="1" smtClean="0"/>
              <a:t>InChI</a:t>
            </a:r>
            <a:r>
              <a:rPr lang="en-US" dirty="0" smtClean="0"/>
              <a:t> string.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InChIkeys</a:t>
            </a:r>
            <a:r>
              <a:rPr lang="en-US" dirty="0" smtClean="0"/>
              <a:t> provide </a:t>
            </a:r>
            <a:r>
              <a:rPr lang="en-US" dirty="0"/>
              <a:t>a precise, robust, </a:t>
            </a:r>
            <a:r>
              <a:rPr lang="en-US" dirty="0" smtClean="0"/>
              <a:t>IUPAC* </a:t>
            </a:r>
            <a:r>
              <a:rPr lang="en-US" dirty="0"/>
              <a:t>approved structure-derived tag for a chemical substance.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sz="1000" dirty="0" smtClean="0"/>
              <a:t>*</a:t>
            </a:r>
            <a:r>
              <a:rPr lang="en-US" sz="1000" b="1" dirty="0">
                <a:hlinkClick r:id="rId3"/>
              </a:rPr>
              <a:t>International Union of Pure and Applied Chemistry</a:t>
            </a: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 bwMode="auto">
          <a:xfrm rot="1815911">
            <a:off x="4674302" y="2415710"/>
            <a:ext cx="762000" cy="914400"/>
          </a:xfrm>
          <a:prstGeom prst="downArrow">
            <a:avLst/>
          </a:prstGeom>
          <a:solidFill>
            <a:srgbClr val="00B0F0"/>
          </a:solidFill>
          <a:ln w="635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5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template_english-5</Template>
  <TotalTime>8571</TotalTime>
  <Words>1136</Words>
  <Application>Microsoft Office PowerPoint</Application>
  <PresentationFormat>On-screen Show (4:3)</PresentationFormat>
  <Paragraphs>189</Paragraphs>
  <Slides>73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 </vt:lpstr>
      <vt:lpstr>DejaVu Sans</vt:lpstr>
      <vt:lpstr>Microsoft YaHei</vt:lpstr>
      <vt:lpstr>Arial</vt:lpstr>
      <vt:lpstr>Times New Roman</vt:lpstr>
      <vt:lpstr>template_english</vt:lpstr>
      <vt:lpstr>PowerPoint Presentation</vt:lpstr>
      <vt:lpstr>Click this button if you can hear my voice and see my screen</vt:lpstr>
      <vt:lpstr>PowerPoint Presentation</vt:lpstr>
      <vt:lpstr>PowerPoint Presentation</vt:lpstr>
      <vt:lpstr>Questions/concerns</vt:lpstr>
      <vt:lpstr>Agenda</vt:lpstr>
      <vt:lpstr>Access</vt:lpstr>
      <vt:lpstr>Structure search - the concept</vt:lpstr>
      <vt:lpstr>InchI and Inchikeys</vt:lpstr>
      <vt:lpstr>Example: InchI – InchIKey for aspirin</vt:lpstr>
      <vt:lpstr>Scope</vt:lpstr>
      <vt:lpstr>Coverage</vt:lpstr>
      <vt:lpstr>Limitations</vt:lpstr>
      <vt:lpstr>Why is it useful?</vt:lpstr>
      <vt:lpstr>How does it work?</vt:lpstr>
      <vt:lpstr>4 options</vt:lpstr>
      <vt:lpstr>Scaffold</vt:lpstr>
      <vt:lpstr>Upload a structure</vt:lpstr>
      <vt:lpstr>Example</vt:lpstr>
      <vt:lpstr>PowerPoint Presentation</vt:lpstr>
      <vt:lpstr>Structure editor</vt:lpstr>
      <vt:lpstr>Convert a structure</vt:lpstr>
      <vt:lpstr>Convert structure: ex.: paracetamol</vt:lpstr>
      <vt:lpstr>PowerPoint Presentation</vt:lpstr>
      <vt:lpstr>Results</vt:lpstr>
      <vt:lpstr>PowerPoint Presentation</vt:lpstr>
      <vt:lpstr>PowerPoint Presentation</vt:lpstr>
      <vt:lpstr>Analysis</vt:lpstr>
      <vt:lpstr>Combine results with searches</vt:lpstr>
      <vt:lpstr>PowerPoint Presentation</vt:lpstr>
      <vt:lpstr>PowerPoint Presentation</vt:lpstr>
      <vt:lpstr>Convert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fluoxetine hydrochloride</vt:lpstr>
      <vt:lpstr>Chemical compound search</vt:lpstr>
      <vt:lpstr>PowerPoint Presentation</vt:lpstr>
      <vt:lpstr>Advanced search</vt:lpstr>
      <vt:lpstr>PowerPoint Presentation</vt:lpstr>
      <vt:lpstr>Example formula searching</vt:lpstr>
      <vt:lpstr>PowerPoint Presentation</vt:lpstr>
      <vt:lpstr>Example: Ritonavir</vt:lpstr>
      <vt:lpstr>PowerPoint Presentation</vt:lpstr>
      <vt:lpstr>Patent landscape Report on Ritonavir-</vt:lpstr>
      <vt:lpstr>Search by CAS number</vt:lpstr>
      <vt:lpstr>PowerPoint Presentation</vt:lpstr>
      <vt:lpstr>Sub-structure search – the concept</vt:lpstr>
      <vt:lpstr>Substructure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I search?</vt:lpstr>
      <vt:lpstr>Restrict to the claims field</vt:lpstr>
      <vt:lpstr>Future/past webinars: </vt:lpstr>
      <vt:lpstr>Next webinar</vt:lpstr>
      <vt:lpstr>Global Brand Database: webinar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32</cp:revision>
  <cp:lastPrinted>2019-02-18T09:19:34Z</cp:lastPrinted>
  <dcterms:created xsi:type="dcterms:W3CDTF">2019-02-13T09:46:34Z</dcterms:created>
  <dcterms:modified xsi:type="dcterms:W3CDTF">2019-03-05T17:19:19Z</dcterms:modified>
</cp:coreProperties>
</file>