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1" r:id="rId70"/>
    <p:sldId id="332" r:id="rId71"/>
    <p:sldId id="333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4170B-EAD5-40C5-BB82-AF912DD53AB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7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082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1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7.png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7.png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47157" y="4033386"/>
            <a:ext cx="6449043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</a:p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Result list and analysis tools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Web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May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95300"/>
            <a:ext cx="7696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1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3" y="1219200"/>
            <a:ext cx="78295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38777" y="13716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1177" y="15240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43577" y="16764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8777" y="2971800"/>
            <a:ext cx="7797466" cy="34575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6693" y="1371600"/>
            <a:ext cx="7861634" cy="118871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6693" y="2560319"/>
            <a:ext cx="7829550" cy="4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6693" y="2560319"/>
            <a:ext cx="7861634" cy="411481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first box</a:t>
            </a:r>
            <a:endParaRPr lang="es-B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905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" y="2286000"/>
            <a:ext cx="8153400" cy="15240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5" y="2003290"/>
            <a:ext cx="8759834" cy="145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 bwMode="auto">
          <a:xfrm rot="16200000">
            <a:off x="2910588" y="1664563"/>
            <a:ext cx="638175" cy="35814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32630"/>
            <a:ext cx="131298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791200" y="3136175"/>
            <a:ext cx="1167433" cy="1290637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6301716" y="3190598"/>
            <a:ext cx="603176" cy="573881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57200" y="2538776"/>
            <a:ext cx="7467600" cy="38100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275045" y="1438752"/>
            <a:ext cx="533400" cy="1129076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6357856" y="1457199"/>
            <a:ext cx="547036" cy="1129509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762000" y="1457633"/>
            <a:ext cx="533400" cy="1129076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2819400" y="1476006"/>
            <a:ext cx="547036" cy="1129509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2362200"/>
            <a:ext cx="4817845" cy="205628"/>
          </a:xfrm>
          <a:prstGeom prst="rect">
            <a:avLst/>
          </a:prstGeom>
          <a:solidFill>
            <a:srgbClr val="00FF0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75" y="3923071"/>
            <a:ext cx="5800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648200" y="3136175"/>
            <a:ext cx="228600" cy="1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91000" y="2362200"/>
            <a:ext cx="1084045" cy="20562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Stemming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CH" altLang="en-US"/>
              <a:t>Process that removes common ending from words by English Snowball </a:t>
            </a:r>
            <a:r>
              <a:rPr lang="en-US" altLang="en-US"/>
              <a:t>algorithm</a:t>
            </a:r>
          </a:p>
          <a:p>
            <a:pPr>
              <a:buFontTx/>
              <a:buNone/>
            </a:pPr>
            <a:r>
              <a:rPr lang="fr-CH" altLang="en-US"/>
              <a:t>	 </a:t>
            </a:r>
          </a:p>
          <a:p>
            <a:pPr>
              <a:buFontTx/>
              <a:buNone/>
            </a:pPr>
            <a:r>
              <a:rPr lang="fr-CH" altLang="en-US"/>
              <a:t>	electric¦al = electric</a:t>
            </a:r>
          </a:p>
          <a:p>
            <a:pPr>
              <a:buFontTx/>
              <a:buNone/>
            </a:pPr>
            <a:r>
              <a:rPr lang="fr-CH" altLang="en-US"/>
              <a:t>     electric¦ity = electric</a:t>
            </a:r>
          </a:p>
          <a:p>
            <a:pPr>
              <a:buFontTx/>
              <a:buNone/>
            </a:pPr>
            <a:r>
              <a:rPr lang="fr-CH" altLang="en-US"/>
              <a:t>	 electron¦ics = electron   </a:t>
            </a:r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r>
              <a:rPr lang="fr-CH" altLang="en-US"/>
              <a:t>More accurate results than wildcards:</a:t>
            </a:r>
          </a:p>
          <a:p>
            <a:pPr>
              <a:buFontTx/>
              <a:buNone/>
            </a:pPr>
            <a:r>
              <a:rPr lang="fr-CH" altLang="en-US"/>
              <a:t> elect*             electoral, etc.</a:t>
            </a:r>
            <a:endParaRPr lang="en-US" altLang="en-US"/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1547813" y="5516563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logged</a:t>
            </a:r>
            <a:r>
              <a:rPr lang="fr-CH" dirty="0" smtClean="0"/>
              <a:t>-in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605088"/>
            <a:ext cx="88963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648200" y="2438400"/>
            <a:ext cx="2057400" cy="533400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62800" y="3581400"/>
            <a:ext cx="914400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0800000">
            <a:off x="7162800" y="3886200"/>
            <a:ext cx="304800" cy="547687"/>
          </a:xfrm>
          <a:prstGeom prst="downArrow">
            <a:avLst/>
          </a:prstGeom>
          <a:solidFill>
            <a:srgbClr val="18F83D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337656" y="3155156"/>
            <a:ext cx="304800" cy="547687"/>
          </a:xfrm>
          <a:prstGeom prst="downArrow">
            <a:avLst/>
          </a:prstGeom>
          <a:solidFill>
            <a:srgbClr val="FFFF00"/>
          </a:solidFill>
          <a:ln w="19431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7642456" y="3884747"/>
            <a:ext cx="304800" cy="547687"/>
          </a:xfrm>
          <a:prstGeom prst="down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endParaRPr lang="es-B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953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1524000"/>
            <a:ext cx="8029575" cy="447675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8" y="1600200"/>
            <a:ext cx="79819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4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Table – Graph: pie or bar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03523"/>
            <a:ext cx="690360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705600" cy="28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Table/graph </a:t>
            </a:r>
            <a:r>
              <a:rPr lang="fr-CH" dirty="0" err="1"/>
              <a:t>customization</a:t>
            </a:r>
            <a:endParaRPr lang="es-B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42555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505200" y="3276600"/>
            <a:ext cx="25146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Table/graph </a:t>
            </a:r>
            <a:r>
              <a:rPr lang="fr-CH" dirty="0" err="1" smtClean="0"/>
              <a:t>customization</a:t>
            </a:r>
            <a:endParaRPr lang="es-B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447800"/>
            <a:ext cx="79152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3962400"/>
            <a:ext cx="6934200" cy="14478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990600" y="4336582"/>
            <a:ext cx="685800" cy="304800"/>
          </a:xfrm>
          <a:prstGeom prst="ellipse">
            <a:avLst/>
          </a:prstGeom>
          <a:noFill/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What’s news</a:t>
            </a:r>
          </a:p>
          <a:p>
            <a:pPr eaLnBrk="1" hangingPunct="1"/>
            <a:r>
              <a:rPr lang="en-US" dirty="0" smtClean="0"/>
              <a:t>Search result list</a:t>
            </a:r>
          </a:p>
          <a:p>
            <a:r>
              <a:rPr lang="fr-CH" dirty="0"/>
              <a:t>Translation </a:t>
            </a:r>
            <a:r>
              <a:rPr lang="fr-CH" dirty="0" err="1"/>
              <a:t>tools</a:t>
            </a:r>
            <a:endParaRPr lang="fr-CH" dirty="0"/>
          </a:p>
          <a:p>
            <a:pPr eaLnBrk="1" hangingPunct="1"/>
            <a:r>
              <a:rPr lang="fr-CH" dirty="0" smtClean="0"/>
              <a:t>IPC </a:t>
            </a:r>
            <a:r>
              <a:rPr lang="fr-CH" dirty="0" err="1" smtClean="0"/>
              <a:t>statistics</a:t>
            </a:r>
            <a:endParaRPr lang="fr-CH" dirty="0" smtClean="0"/>
          </a:p>
          <a:p>
            <a:pPr eaLnBrk="1" hangingPunct="1"/>
            <a:r>
              <a:rPr lang="fr-CH" dirty="0" smtClean="0"/>
              <a:t>Quiz</a:t>
            </a:r>
          </a:p>
          <a:p>
            <a:pPr eaLnBrk="1" hangingPunct="1"/>
            <a:r>
              <a:rPr lang="fr-CH" dirty="0" smtClean="0"/>
              <a:t>Q&amp;A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7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9941"/>
            <a:ext cx="826452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Narrow down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233488"/>
            <a:ext cx="89725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410200" y="3733800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422231" y="3733800"/>
            <a:ext cx="838200" cy="228600"/>
          </a:xfrm>
          <a:prstGeom prst="rect">
            <a:avLst/>
          </a:prstGeom>
          <a:solidFill>
            <a:srgbClr val="FFC000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33" y="609600"/>
            <a:ext cx="9085872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105400" y="990600"/>
            <a:ext cx="2286000" cy="4495800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0"/>
            <a:ext cx="8291512" cy="681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304800"/>
            <a:ext cx="16002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33513"/>
            <a:ext cx="90011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9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081088"/>
            <a:ext cx="76771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05000" y="1905000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33600"/>
            <a:ext cx="900833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16" y="1981200"/>
            <a:ext cx="932383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1981200"/>
            <a:ext cx="49530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Display options</a:t>
            </a:r>
            <a:endParaRPr lang="es-BO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38" y="2000343"/>
            <a:ext cx="2070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92960"/>
            <a:ext cx="1930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Display </a:t>
            </a:r>
            <a:r>
              <a:rPr lang="fr-CH" dirty="0" err="1" smtClean="0"/>
              <a:t>with</a:t>
            </a:r>
            <a:r>
              <a:rPr lang="fr-CH" dirty="0" smtClean="0"/>
              <a:t> images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200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581400" y="1447800"/>
            <a:ext cx="1143000" cy="228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Translation </a:t>
            </a:r>
            <a:r>
              <a:rPr lang="fr-CH" dirty="0" err="1" smtClean="0"/>
              <a:t>tools</a:t>
            </a:r>
            <a:r>
              <a:rPr lang="fr-CH" dirty="0" smtClean="0"/>
              <a:t> </a:t>
            </a:r>
            <a:r>
              <a:rPr lang="fr-CH" dirty="0" err="1" smtClean="0"/>
              <a:t>integrated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fr-CH" dirty="0" smtClean="0"/>
          </a:p>
          <a:p>
            <a:r>
              <a:rPr lang="fr-CH" dirty="0" smtClean="0"/>
              <a:t>Description</a:t>
            </a:r>
          </a:p>
          <a:p>
            <a:r>
              <a:rPr lang="fr-CH" dirty="0" smtClean="0"/>
              <a:t>Claims</a:t>
            </a:r>
          </a:p>
          <a:p>
            <a:r>
              <a:rPr lang="fr-CH" dirty="0" smtClean="0"/>
              <a:t>Full-</a:t>
            </a:r>
            <a:r>
              <a:rPr lang="fr-CH" dirty="0" err="1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5738"/>
            <a:ext cx="78295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 the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38275"/>
            <a:ext cx="77438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6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What’s</a:t>
            </a:r>
            <a:r>
              <a:rPr lang="fr-CH" dirty="0" smtClean="0"/>
              <a:t>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New </a:t>
            </a:r>
            <a:r>
              <a:rPr lang="fr-CH" dirty="0" err="1" smtClean="0"/>
              <a:t>languages</a:t>
            </a:r>
            <a:r>
              <a:rPr lang="fr-CH" dirty="0" smtClean="0"/>
              <a:t> </a:t>
            </a:r>
            <a:r>
              <a:rPr lang="fr-CH" dirty="0" err="1" smtClean="0"/>
              <a:t>available</a:t>
            </a:r>
            <a:r>
              <a:rPr lang="fr-CH" dirty="0" smtClean="0"/>
              <a:t> in CLIR</a:t>
            </a:r>
          </a:p>
          <a:p>
            <a:r>
              <a:rPr lang="fr-CH" dirty="0" smtClean="0"/>
              <a:t>New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smtClean="0"/>
              <a:t>Our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23888"/>
            <a:ext cx="76866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7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876300"/>
            <a:ext cx="8010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48811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762000"/>
            <a:ext cx="901197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0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s-BO" smtClean="0"/>
              <a:t>Translation tools</a:t>
            </a:r>
            <a:endParaRPr lang="en-US" altLang="es-BO" smtClean="0"/>
          </a:p>
        </p:txBody>
      </p:sp>
      <p:pic>
        <p:nvPicPr>
          <p:cNvPr id="12291" name="Picture 2" descr="\\wipogvafs01\redirected$\ammann\Documents\Images\translation_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66800"/>
            <a:ext cx="58769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</a:t>
            </a:r>
            <a:endParaRPr lang="es-B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905000"/>
            <a:ext cx="87534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8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interface</a:t>
            </a:r>
            <a:endParaRPr lang="es-B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33513"/>
            <a:ext cx="78771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400800" y="1433513"/>
            <a:ext cx="1981200" cy="4714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BO" altLang="es-BO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s-BO" sz="3000" smtClean="0"/>
              <a:t>32 Technical domains from the IPC</a:t>
            </a:r>
            <a:endParaRPr lang="en-US" altLang="es-BO" sz="3000" smtClean="0">
              <a:latin typeface="ＭＳ Ｐゴシック" pitchFamily="34" charset="-128"/>
              <a:ea typeface="ＭＳ Ｐゴシック" pitchFamily="34" charset="-128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  <a:cs typeface="Arial" charset="0"/>
              </a:rPr>
              <a:t>[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9738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</a:t>
            </a:r>
            <a:r>
              <a:rPr lang="fr-CH" dirty="0" smtClean="0"/>
              <a:t>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52925"/>
          </a:xfrm>
        </p:spPr>
        <p:txBody>
          <a:bodyPr/>
          <a:lstStyle/>
          <a:p>
            <a:r>
              <a:rPr lang="en-US" dirty="0"/>
              <a:t>Chinese-English; English </a:t>
            </a:r>
            <a:r>
              <a:rPr lang="en-US" dirty="0" smtClean="0"/>
              <a:t>–Chinese</a:t>
            </a:r>
          </a:p>
          <a:p>
            <a:r>
              <a:rPr lang="en-US" dirty="0" smtClean="0"/>
              <a:t>French-English</a:t>
            </a:r>
            <a:r>
              <a:rPr lang="en-US" dirty="0"/>
              <a:t>; English </a:t>
            </a:r>
            <a:r>
              <a:rPr lang="en-US" dirty="0" smtClean="0"/>
              <a:t>– French</a:t>
            </a:r>
          </a:p>
          <a:p>
            <a:r>
              <a:rPr lang="en-US" dirty="0" smtClean="0"/>
              <a:t>German-English</a:t>
            </a:r>
            <a:r>
              <a:rPr lang="en-US" dirty="0"/>
              <a:t>; </a:t>
            </a:r>
            <a:r>
              <a:rPr lang="en-US" dirty="0" smtClean="0"/>
              <a:t>English-German</a:t>
            </a:r>
          </a:p>
          <a:p>
            <a:r>
              <a:rPr lang="en-US" dirty="0" smtClean="0"/>
              <a:t> </a:t>
            </a:r>
            <a:r>
              <a:rPr lang="en-US" dirty="0"/>
              <a:t>Japanese-English; </a:t>
            </a:r>
            <a:r>
              <a:rPr lang="en-US" dirty="0" smtClean="0"/>
              <a:t>English-Japanese</a:t>
            </a:r>
          </a:p>
          <a:p>
            <a:r>
              <a:rPr lang="en-US" dirty="0" smtClean="0"/>
              <a:t> </a:t>
            </a:r>
            <a:r>
              <a:rPr lang="en-US" dirty="0"/>
              <a:t>Korean-English; Korean </a:t>
            </a:r>
            <a:r>
              <a:rPr lang="en-US" dirty="0" smtClean="0"/>
              <a:t>–English</a:t>
            </a:r>
          </a:p>
          <a:p>
            <a:r>
              <a:rPr lang="en-US" dirty="0" smtClean="0"/>
              <a:t>Russian-English</a:t>
            </a:r>
            <a:r>
              <a:rPr lang="en-US" dirty="0"/>
              <a:t>; English-Russian</a:t>
            </a:r>
          </a:p>
          <a:p>
            <a:r>
              <a:rPr lang="en-US" dirty="0"/>
              <a:t>Spanish-English; English Spanish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619250"/>
            <a:ext cx="7934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038600" y="4648200"/>
            <a:ext cx="914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100"/>
            <a:ext cx="79152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14" y="0"/>
            <a:ext cx="678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3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New </a:t>
            </a:r>
            <a:r>
              <a:rPr lang="fr-CH" dirty="0" err="1"/>
              <a:t>languages</a:t>
            </a:r>
            <a:r>
              <a:rPr lang="fr-CH" dirty="0"/>
              <a:t> in CLIR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52600"/>
            <a:ext cx="88868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600200" y="5867400"/>
            <a:ext cx="12192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4821"/>
            <a:ext cx="6688300" cy="56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2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description/claims</a:t>
            </a:r>
            <a:endParaRPr lang="es-B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9802"/>
            <a:ext cx="7324725" cy="56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0075"/>
            <a:ext cx="9067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6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33400"/>
            <a:ext cx="88487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2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</a:t>
            </a:r>
            <a:endParaRPr lang="es-B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57350"/>
            <a:ext cx="83629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38200" y="3429000"/>
            <a:ext cx="25908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interface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00175"/>
            <a:ext cx="7839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4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query</a:t>
            </a:r>
            <a:r>
              <a:rPr lang="fr-CH" dirty="0" smtClean="0"/>
              <a:t> </a:t>
            </a:r>
            <a:r>
              <a:rPr lang="fr-CH" smtClean="0"/>
              <a:t>language</a:t>
            </a:r>
            <a:endParaRPr lang="es-B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38238"/>
            <a:ext cx="90963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4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expansion mode</a:t>
            </a:r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8750"/>
            <a:ext cx="7953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95425"/>
            <a:ext cx="774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0713"/>
            <a:ext cx="88392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4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ISA: International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Authority</a:t>
            </a:r>
            <a:endParaRPr lang="fr-CH" dirty="0" smtClean="0"/>
          </a:p>
          <a:p>
            <a:r>
              <a:rPr lang="fr-CH" dirty="0" smtClean="0"/>
              <a:t>ISR: International </a:t>
            </a:r>
            <a:r>
              <a:rPr lang="fr-CH" dirty="0" err="1" smtClean="0"/>
              <a:t>Search</a:t>
            </a:r>
            <a:r>
              <a:rPr lang="fr-CH" dirty="0" smtClean="0"/>
              <a:t> Report</a:t>
            </a:r>
          </a:p>
          <a:p>
            <a:r>
              <a:rPr lang="fr-CH" dirty="0" smtClean="0"/>
              <a:t>IPE: International </a:t>
            </a:r>
            <a:r>
              <a:rPr lang="fr-CH" dirty="0" err="1" smtClean="0"/>
              <a:t>Preliminary</a:t>
            </a:r>
            <a:r>
              <a:rPr lang="fr-CH" dirty="0" smtClean="0"/>
              <a:t> </a:t>
            </a:r>
            <a:r>
              <a:rPr lang="fr-CH" dirty="0" err="1" smtClean="0"/>
              <a:t>Examination</a:t>
            </a:r>
            <a:endParaRPr lang="fr-CH" dirty="0" smtClean="0"/>
          </a:p>
          <a:p>
            <a:r>
              <a:rPr lang="fr-CH" dirty="0" smtClean="0"/>
              <a:t>SIS: </a:t>
            </a:r>
            <a:r>
              <a:rPr lang="fr-CH" dirty="0" err="1" smtClean="0"/>
              <a:t>Supplementary</a:t>
            </a:r>
            <a:r>
              <a:rPr lang="fr-CH" dirty="0" smtClean="0"/>
              <a:t> International </a:t>
            </a:r>
            <a:r>
              <a:rPr lang="fr-CH" dirty="0" err="1" smtClean="0"/>
              <a:t>Search</a:t>
            </a:r>
            <a:endParaRPr lang="fr-CH" dirty="0" smtClean="0"/>
          </a:p>
          <a:p>
            <a:endParaRPr lang="fr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supervised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97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9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Domain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38238"/>
            <a:ext cx="7667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6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Variants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3988"/>
            <a:ext cx="7953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4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</a:t>
            </a:r>
            <a:r>
              <a:rPr lang="fr-CH" dirty="0" err="1" smtClean="0"/>
              <a:t>variants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3088"/>
            <a:ext cx="91630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2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s-B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309688"/>
            <a:ext cx="86963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</a:t>
            </a:r>
            <a:r>
              <a:rPr lang="fr-CH" dirty="0" err="1" smtClean="0"/>
              <a:t>statistics</a:t>
            </a:r>
            <a:endParaRPr lang="en-US" dirty="0"/>
          </a:p>
        </p:txBody>
      </p:sp>
      <p:pic>
        <p:nvPicPr>
          <p:cNvPr id="8194" name="Picture 2" descr="http://www.villanovau.com/media/8546933/business-analysis-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8001000" cy="44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38"/>
            <a:ext cx="72009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Oval 4"/>
          <p:cNvSpPr>
            <a:spLocks noChangeArrowheads="1"/>
          </p:cNvSpPr>
          <p:nvPr/>
        </p:nvSpPr>
        <p:spPr bwMode="auto">
          <a:xfrm>
            <a:off x="3348038" y="476250"/>
            <a:ext cx="1295400" cy="360363"/>
          </a:xfrm>
          <a:prstGeom prst="ellips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752600" y="152400"/>
            <a:ext cx="685800" cy="323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83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323850" y="1557338"/>
            <a:ext cx="863600" cy="287337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23850" y="2781300"/>
            <a:ext cx="8636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 last 5 gazettes</a:t>
            </a:r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66875"/>
            <a:ext cx="7734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1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advanced</a:t>
            </a:r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8771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Forum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609725"/>
            <a:ext cx="89820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486400" y="3352800"/>
            <a:ext cx="2514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Breakouts</a:t>
            </a:r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85925"/>
            <a:ext cx="7696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9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>
                <a:solidFill>
                  <a:srgbClr val="0070C0"/>
                </a:solidFill>
              </a:rPr>
              <a:t>How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increase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number</a:t>
            </a:r>
            <a:r>
              <a:rPr lang="fr-CH" sz="2800" dirty="0">
                <a:solidFill>
                  <a:srgbClr val="0070C0"/>
                </a:solidFill>
              </a:rPr>
              <a:t> of items </a:t>
            </a:r>
            <a:r>
              <a:rPr lang="fr-CH" sz="2800" dirty="0" err="1">
                <a:solidFill>
                  <a:srgbClr val="0070C0"/>
                </a:solidFill>
              </a:rPr>
              <a:t>shown</a:t>
            </a:r>
            <a:r>
              <a:rPr lang="fr-CH" sz="2800" dirty="0">
                <a:solidFill>
                  <a:srgbClr val="0070C0"/>
                </a:solidFill>
              </a:rPr>
              <a:t> in the </a:t>
            </a:r>
            <a:r>
              <a:rPr lang="fr-CH" sz="2800" dirty="0" err="1">
                <a:solidFill>
                  <a:srgbClr val="0070C0"/>
                </a:solidFill>
              </a:rPr>
              <a:t>analysis</a:t>
            </a:r>
            <a:r>
              <a:rPr lang="fr-CH" sz="2800" dirty="0">
                <a:solidFill>
                  <a:srgbClr val="0070C0"/>
                </a:solidFill>
              </a:rPr>
              <a:t> bar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6477001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By </a:t>
            </a:r>
            <a:r>
              <a:rPr lang="fr-CH" sz="2800" dirty="0" err="1">
                <a:solidFill>
                  <a:srgbClr val="0070C0"/>
                </a:solidFill>
              </a:rPr>
              <a:t>clicking</a:t>
            </a:r>
            <a:r>
              <a:rPr lang="fr-CH" sz="2800" dirty="0">
                <a:solidFill>
                  <a:srgbClr val="0070C0"/>
                </a:solidFill>
              </a:rPr>
              <a:t> on the </a:t>
            </a:r>
            <a:r>
              <a:rPr lang="fr-CH" sz="2800" dirty="0" err="1">
                <a:solidFill>
                  <a:srgbClr val="0070C0"/>
                </a:solidFill>
              </a:rPr>
              <a:t>different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columns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Options </a:t>
            </a:r>
            <a:r>
              <a:rPr lang="en-US" sz="2800" dirty="0" smtClean="0">
                <a:solidFill>
                  <a:srgbClr val="0070C0"/>
                </a:solidFill>
              </a:rPr>
              <a:t>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CH" sz="2800" dirty="0">
                <a:solidFill>
                  <a:srgbClr val="0070C0"/>
                </a:solidFill>
              </a:rPr>
              <a:t>It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not possible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>
                <a:solidFill>
                  <a:srgbClr val="0070C0"/>
                </a:solidFill>
              </a:rPr>
              <a:t>How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increase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number</a:t>
            </a:r>
            <a:r>
              <a:rPr lang="fr-CH" sz="2800" dirty="0">
                <a:solidFill>
                  <a:srgbClr val="0070C0"/>
                </a:solidFill>
              </a:rPr>
              <a:t> of items </a:t>
            </a:r>
            <a:r>
              <a:rPr lang="fr-CH" sz="2800" dirty="0" err="1">
                <a:solidFill>
                  <a:srgbClr val="0070C0"/>
                </a:solidFill>
              </a:rPr>
              <a:t>shown</a:t>
            </a:r>
            <a:r>
              <a:rPr lang="fr-CH" sz="2800" dirty="0">
                <a:solidFill>
                  <a:srgbClr val="0070C0"/>
                </a:solidFill>
              </a:rPr>
              <a:t> in the </a:t>
            </a:r>
            <a:r>
              <a:rPr lang="fr-CH" sz="2800" dirty="0" err="1">
                <a:solidFill>
                  <a:srgbClr val="0070C0"/>
                </a:solidFill>
              </a:rPr>
              <a:t>analysis</a:t>
            </a:r>
            <a:r>
              <a:rPr lang="fr-CH" sz="2800" dirty="0">
                <a:solidFill>
                  <a:srgbClr val="0070C0"/>
                </a:solidFill>
              </a:rPr>
              <a:t> bar?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65532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By </a:t>
            </a:r>
            <a:r>
              <a:rPr lang="fr-CH" sz="2800" dirty="0" err="1">
                <a:solidFill>
                  <a:srgbClr val="0070C0"/>
                </a:solidFill>
              </a:rPr>
              <a:t>clicking</a:t>
            </a:r>
            <a:r>
              <a:rPr lang="fr-CH" sz="2800" dirty="0">
                <a:solidFill>
                  <a:srgbClr val="0070C0"/>
                </a:solidFill>
              </a:rPr>
              <a:t> on the </a:t>
            </a:r>
            <a:r>
              <a:rPr lang="fr-CH" sz="2800" dirty="0" err="1">
                <a:solidFill>
                  <a:srgbClr val="0070C0"/>
                </a:solidFill>
              </a:rPr>
              <a:t>different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columns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It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not possible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Options </a:t>
            </a:r>
            <a:r>
              <a:rPr lang="fr-CH" sz="2800" dirty="0" smtClean="0">
                <a:solidFill>
                  <a:srgbClr val="0070C0"/>
                </a:solidFill>
              </a:rPr>
              <a:t>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Q2: </a:t>
            </a:r>
            <a:r>
              <a:rPr lang="fr-CH" sz="2800" dirty="0" smtClean="0">
                <a:solidFill>
                  <a:srgbClr val="0070C0"/>
                </a:solidFill>
              </a:rPr>
              <a:t>How </a:t>
            </a:r>
            <a:r>
              <a:rPr lang="fr-CH" sz="2800" dirty="0" err="1" smtClean="0">
                <a:solidFill>
                  <a:srgbClr val="0070C0"/>
                </a:solidFill>
              </a:rPr>
              <a:t>can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translate </a:t>
            </a:r>
            <a:r>
              <a:rPr lang="fr-CH" sz="2800" dirty="0" err="1" smtClean="0">
                <a:solidFill>
                  <a:srgbClr val="0070C0"/>
                </a:solidFill>
              </a:rPr>
              <a:t>into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Chinese</a:t>
            </a:r>
            <a:r>
              <a:rPr lang="fr-CH" sz="2800" dirty="0" smtClean="0">
                <a:solidFill>
                  <a:srgbClr val="0070C0"/>
                </a:solidFill>
              </a:rPr>
              <a:t> a </a:t>
            </a:r>
            <a:r>
              <a:rPr lang="fr-CH" sz="2800" dirty="0" smtClean="0">
                <a:solidFill>
                  <a:srgbClr val="0070C0"/>
                </a:solidFill>
              </a:rPr>
              <a:t>patent abstract in English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CLIR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798321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Q2</a:t>
            </a:r>
            <a:r>
              <a:rPr lang="fr-CH" sz="2800" dirty="0" smtClean="0">
                <a:solidFill>
                  <a:srgbClr val="0070C0"/>
                </a:solidFill>
              </a:rPr>
              <a:t>: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How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translate </a:t>
            </a:r>
            <a:r>
              <a:rPr lang="fr-CH" sz="2800" dirty="0" err="1">
                <a:solidFill>
                  <a:srgbClr val="0070C0"/>
                </a:solidFill>
              </a:rPr>
              <a:t>into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Chinese</a:t>
            </a:r>
            <a:r>
              <a:rPr lang="fr-CH" sz="2800" dirty="0">
                <a:solidFill>
                  <a:srgbClr val="0070C0"/>
                </a:solidFill>
              </a:rPr>
              <a:t> a patent abstract in English?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CLIR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Q3: </a:t>
            </a:r>
            <a:r>
              <a:rPr lang="fr-CH" sz="2800" dirty="0" err="1" smtClean="0">
                <a:solidFill>
                  <a:srgbClr val="0070C0"/>
                </a:solidFill>
              </a:rPr>
              <a:t>Where</a:t>
            </a:r>
            <a:r>
              <a:rPr lang="fr-CH" sz="2800" dirty="0" smtClean="0">
                <a:solidFill>
                  <a:srgbClr val="0070C0"/>
                </a:solidFill>
              </a:rPr>
              <a:t> are the IPC </a:t>
            </a:r>
            <a:r>
              <a:rPr lang="fr-CH" sz="2800" dirty="0" err="1" smtClean="0">
                <a:solidFill>
                  <a:srgbClr val="0070C0"/>
                </a:solidFill>
              </a:rPr>
              <a:t>statistics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6781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In the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6745942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In the </a:t>
            </a:r>
            <a:r>
              <a:rPr lang="fr-CH" sz="2800" i="1" dirty="0" err="1" smtClean="0">
                <a:solidFill>
                  <a:srgbClr val="0070C0"/>
                </a:solidFill>
              </a:rPr>
              <a:t>B</a:t>
            </a:r>
            <a:r>
              <a:rPr lang="fr-CH" sz="2800" i="1" dirty="0" err="1" smtClean="0">
                <a:solidFill>
                  <a:srgbClr val="0070C0"/>
                </a:solidFill>
              </a:rPr>
              <a:t>rowse</a:t>
            </a:r>
            <a:r>
              <a:rPr lang="fr-CH" sz="2800" i="1" dirty="0" smtClean="0">
                <a:solidFill>
                  <a:srgbClr val="0070C0"/>
                </a:solidFill>
              </a:rPr>
              <a:t> </a:t>
            </a:r>
            <a:r>
              <a:rPr lang="fr-CH" sz="2800" dirty="0" smtClean="0">
                <a:solidFill>
                  <a:srgbClr val="0070C0"/>
                </a:solidFill>
              </a:rPr>
              <a:t>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766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In the </a:t>
            </a:r>
            <a:r>
              <a:rPr lang="fr-CH" sz="2800" i="1" dirty="0" err="1" smtClean="0">
                <a:solidFill>
                  <a:srgbClr val="0070C0"/>
                </a:solidFill>
              </a:rPr>
              <a:t>Analysis</a:t>
            </a:r>
            <a:r>
              <a:rPr lang="fr-CH" sz="2800" i="1" dirty="0" smtClean="0">
                <a:solidFill>
                  <a:srgbClr val="0070C0"/>
                </a:solidFill>
              </a:rPr>
              <a:t> </a:t>
            </a:r>
            <a:r>
              <a:rPr lang="fr-CH" sz="2800" dirty="0" smtClean="0">
                <a:solidFill>
                  <a:srgbClr val="0070C0"/>
                </a:solidFill>
              </a:rPr>
              <a:t>bar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487680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In the </a:t>
            </a:r>
            <a:r>
              <a:rPr lang="fr-CH" sz="2800" i="1" dirty="0" smtClean="0">
                <a:solidFill>
                  <a:srgbClr val="0070C0"/>
                </a:solidFill>
              </a:rPr>
              <a:t>Help</a:t>
            </a:r>
            <a:r>
              <a:rPr lang="fr-CH" sz="2800" dirty="0" smtClean="0">
                <a:solidFill>
                  <a:srgbClr val="0070C0"/>
                </a:solidFill>
              </a:rPr>
              <a:t>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24663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Q3</a:t>
            </a:r>
            <a:r>
              <a:rPr lang="fr-CH" sz="2800" dirty="0">
                <a:solidFill>
                  <a:srgbClr val="0070C0"/>
                </a:solidFill>
              </a:rPr>
              <a:t>:  </a:t>
            </a:r>
            <a:r>
              <a:rPr lang="fr-CH" sz="2800" dirty="0" err="1">
                <a:solidFill>
                  <a:srgbClr val="0070C0"/>
                </a:solidFill>
              </a:rPr>
              <a:t>Where</a:t>
            </a:r>
            <a:r>
              <a:rPr lang="fr-CH" sz="2800" dirty="0">
                <a:solidFill>
                  <a:srgbClr val="0070C0"/>
                </a:solidFill>
              </a:rPr>
              <a:t> are the IPC </a:t>
            </a:r>
            <a:r>
              <a:rPr lang="fr-CH" sz="2800" dirty="0" err="1">
                <a:solidFill>
                  <a:srgbClr val="0070C0"/>
                </a:solidFill>
              </a:rPr>
              <a:t>statistics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available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211394" cy="505657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In the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39794" y="2774482"/>
            <a:ext cx="3211394" cy="5197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In the </a:t>
            </a:r>
            <a:r>
              <a:rPr lang="fr-CH" sz="2800" i="1" dirty="0" err="1">
                <a:solidFill>
                  <a:srgbClr val="0070C0"/>
                </a:solidFill>
              </a:rPr>
              <a:t>Analysis</a:t>
            </a:r>
            <a:r>
              <a:rPr lang="fr-CH" sz="2800" i="1" dirty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bar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In the </a:t>
            </a:r>
            <a:r>
              <a:rPr lang="fr-CH" sz="2800" i="1" dirty="0" err="1">
                <a:solidFill>
                  <a:srgbClr val="0070C0"/>
                </a:solidFill>
              </a:rPr>
              <a:t>Browse</a:t>
            </a:r>
            <a:r>
              <a:rPr lang="fr-CH" sz="2800" i="1" dirty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 smtClean="0">
                <a:solidFill>
                  <a:schemeClr val="bg1"/>
                </a:solidFill>
              </a:rPr>
              <a:t>A</a:t>
            </a:r>
            <a:endParaRPr lang="es-BO" sz="3600" b="1" dirty="0">
              <a:solidFill>
                <a:schemeClr val="bg1"/>
              </a:solidFill>
            </a:endParaRPr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In the </a:t>
            </a:r>
            <a:r>
              <a:rPr lang="fr-CH" sz="2800" i="1" dirty="0">
                <a:solidFill>
                  <a:srgbClr val="0070C0"/>
                </a:solidFill>
              </a:rPr>
              <a:t>Help</a:t>
            </a:r>
            <a:r>
              <a:rPr lang="fr-CH" sz="2800" dirty="0">
                <a:solidFill>
                  <a:srgbClr val="0070C0"/>
                </a:solidFill>
              </a:rPr>
              <a:t> menu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1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6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6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36362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4038600"/>
            <a:ext cx="9144000" cy="1981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fr-CH" dirty="0" err="1" smtClean="0"/>
              <a:t>June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 smtClean="0"/>
              <a:t>: </a:t>
            </a:r>
            <a:br>
              <a:rPr lang="fr-CH" dirty="0" smtClean="0"/>
            </a:br>
            <a:r>
              <a:rPr lang="en-US" dirty="0" smtClean="0"/>
              <a:t>Translation tools in PATENTSCOPE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Tue, </a:t>
            </a:r>
            <a:r>
              <a:rPr lang="en-US" dirty="0" smtClean="0"/>
              <a:t>June 28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5:30 PM - 6:30 PM CEST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Thu, </a:t>
            </a:r>
            <a:r>
              <a:rPr lang="en-US" dirty="0" smtClean="0"/>
              <a:t>June</a:t>
            </a:r>
            <a:r>
              <a:rPr lang="en-US" dirty="0" smtClean="0"/>
              <a:t> 30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8:30 AM - 9:30 AM CEST </a:t>
            </a:r>
          </a:p>
          <a:p>
            <a:pPr marL="0" indent="0">
              <a:buNone/>
            </a:pPr>
            <a:endParaRPr lang="en-US" dirty="0"/>
          </a:p>
          <a:p>
            <a:r>
              <a:rPr lang="fr-CH" dirty="0" smtClean="0"/>
              <a:t>To </a:t>
            </a:r>
            <a:r>
              <a:rPr lang="fr-CH" dirty="0" err="1" smtClean="0"/>
              <a:t>sign</a:t>
            </a:r>
            <a:r>
              <a:rPr lang="fr-CH" dirty="0" smtClean="0"/>
              <a:t> </a:t>
            </a:r>
            <a:r>
              <a:rPr lang="fr-CH" dirty="0"/>
              <a:t>up: </a:t>
            </a:r>
            <a:r>
              <a:rPr lang="fr-CH" dirty="0">
                <a:hlinkClick r:id="rId2"/>
              </a:rPr>
              <a:t>http://www.wipo.int/patentscope/en/webinar</a:t>
            </a:r>
            <a:r>
              <a:rPr lang="fr-CH" dirty="0" smtClean="0">
                <a:hlinkClick r:id="rId2"/>
              </a:rPr>
              <a:t>/</a:t>
            </a:r>
            <a:r>
              <a:rPr lang="fr-CH" dirty="0" smtClean="0"/>
              <a:t>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3027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16388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2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 </a:t>
            </a:r>
            <a:r>
              <a:rPr lang="en-US" altLang="en-US" dirty="0" smtClean="0"/>
              <a:t>results </a:t>
            </a:r>
            <a:r>
              <a:rPr lang="en-US" altLang="en-US" dirty="0"/>
              <a:t>list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670550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5738"/>
            <a:ext cx="78295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8001000" y="1524000"/>
            <a:ext cx="485775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14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template_english-14</Template>
  <TotalTime>0</TotalTime>
  <Words>406</Words>
  <Application>Microsoft Office PowerPoint</Application>
  <PresentationFormat>On-screen Show (4:3)</PresentationFormat>
  <Paragraphs>173</Paragraphs>
  <Slides>71</Slides>
  <Notes>4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template_english-14</vt:lpstr>
      <vt:lpstr>PowerPoint Presentation</vt:lpstr>
      <vt:lpstr>Agenda</vt:lpstr>
      <vt:lpstr>What’s new?</vt:lpstr>
      <vt:lpstr>New languages in CLIR</vt:lpstr>
      <vt:lpstr>New search fields</vt:lpstr>
      <vt:lpstr>The Forum</vt:lpstr>
      <vt:lpstr>PowerPoint Presentation</vt:lpstr>
      <vt:lpstr>Search results list</vt:lpstr>
      <vt:lpstr>PowerPoint Presentation</vt:lpstr>
      <vt:lpstr>PowerPoint Presentation</vt:lpstr>
      <vt:lpstr>Result list</vt:lpstr>
      <vt:lpstr>The first box</vt:lpstr>
      <vt:lpstr>PowerPoint Presentation</vt:lpstr>
      <vt:lpstr>Stemming</vt:lpstr>
      <vt:lpstr>When logged-in</vt:lpstr>
      <vt:lpstr>Analysis</vt:lpstr>
      <vt:lpstr>Table – Graph: pie or bar</vt:lpstr>
      <vt:lpstr>Table/graph customization</vt:lpstr>
      <vt:lpstr>Table/graph customization</vt:lpstr>
      <vt:lpstr>PowerPoint Presentation</vt:lpstr>
      <vt:lpstr>Narrow down your results</vt:lpstr>
      <vt:lpstr>PowerPoint Presentation</vt:lpstr>
      <vt:lpstr>PowerPoint Presentation</vt:lpstr>
      <vt:lpstr>PowerPoint Presentation</vt:lpstr>
      <vt:lpstr>Display options</vt:lpstr>
      <vt:lpstr>Display with images</vt:lpstr>
      <vt:lpstr>Translation tools integrated</vt:lpstr>
      <vt:lpstr>PowerPoint Presentation</vt:lpstr>
      <vt:lpstr>In the search result list</vt:lpstr>
      <vt:lpstr>PowerPoint Presentation</vt:lpstr>
      <vt:lpstr>PowerPoint Presentation</vt:lpstr>
      <vt:lpstr>Translation tools</vt:lpstr>
      <vt:lpstr>WIPO Translate</vt:lpstr>
      <vt:lpstr>WIPO translate: interface</vt:lpstr>
      <vt:lpstr>32 Technical domains from the IPC</vt:lpstr>
      <vt:lpstr>Language pairs</vt:lpstr>
      <vt:lpstr>WIPO Translate: an example</vt:lpstr>
      <vt:lpstr>PowerPoint Presentation</vt:lpstr>
      <vt:lpstr>PowerPoint Presentation</vt:lpstr>
      <vt:lpstr>WIPO Translate: search result list</vt:lpstr>
      <vt:lpstr>WIPO Translate: description/claims</vt:lpstr>
      <vt:lpstr>PowerPoint Presentation</vt:lpstr>
      <vt:lpstr>PowerPoint Presentation</vt:lpstr>
      <vt:lpstr>CLIR</vt:lpstr>
      <vt:lpstr>CLIR: interface</vt:lpstr>
      <vt:lpstr>CLIR: query language</vt:lpstr>
      <vt:lpstr>CLIR: expansion mode</vt:lpstr>
      <vt:lpstr>CLIR: an example</vt:lpstr>
      <vt:lpstr>CLIR: an example</vt:lpstr>
      <vt:lpstr>CLIR: supervised</vt:lpstr>
      <vt:lpstr>Domain selection</vt:lpstr>
      <vt:lpstr>Variants selection</vt:lpstr>
      <vt:lpstr>Summary of variants</vt:lpstr>
      <vt:lpstr>Results</vt:lpstr>
      <vt:lpstr>IPC statistics</vt:lpstr>
      <vt:lpstr>PowerPoint Presentation</vt:lpstr>
      <vt:lpstr>PowerPoint Presentation</vt:lpstr>
      <vt:lpstr>Most active last 5 gazettes</vt:lpstr>
      <vt:lpstr>Most advanced</vt:lpstr>
      <vt:lpstr>Breakouts</vt:lpstr>
      <vt:lpstr>PowerPoint Presentation</vt:lpstr>
      <vt:lpstr>Q1: How can you increase the number of items shown in the analysis bar?</vt:lpstr>
      <vt:lpstr>Q1: How can you increase the number of items shown in the analysis bar?</vt:lpstr>
      <vt:lpstr>Q2: How can you translate into Chinese a patent abstract in English?</vt:lpstr>
      <vt:lpstr>Q2: How can you translate into Chinese a patent abstract in English?</vt:lpstr>
      <vt:lpstr>Q3: Where are the IPC statistics available?</vt:lpstr>
      <vt:lpstr>Q3:  Where are the IPC statistics available?</vt:lpstr>
      <vt:lpstr>PowerPoint Presentation</vt:lpstr>
      <vt:lpstr>PowerPoint Presentation</vt:lpstr>
      <vt:lpstr>June webinar:  Translation tools in PATENTSCOPE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2016-05-26T09:29:39Z</dcterms:created>
  <dcterms:modified xsi:type="dcterms:W3CDTF">2016-05-26T09:30:28Z</dcterms:modified>
</cp:coreProperties>
</file>