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theme/themeOverride2.xml" ContentType="application/vnd.openxmlformats-officedocument.themeOverride+xml"/>
  <Override PartName="/ppt/charts/chart8.xml" ContentType="application/vnd.openxmlformats-officedocument.drawingml.chart+xml"/>
  <Override PartName="/ppt/theme/themeOverride3.xml" ContentType="application/vnd.openxmlformats-officedocument.themeOverride+xml"/>
  <Override PartName="/ppt/charts/chart9.xml" ContentType="application/vnd.openxmlformats-officedocument.drawingml.chart+xml"/>
  <Override PartName="/ppt/theme/themeOverride4.xml" ContentType="application/vnd.openxmlformats-officedocument.themeOverride+xml"/>
  <Override PartName="/ppt/charts/chart10.xml" ContentType="application/vnd.openxmlformats-officedocument.drawingml.chart+xml"/>
  <Override PartName="/ppt/theme/themeOverride5.xml" ContentType="application/vnd.openxmlformats-officedocument.themeOverride+xml"/>
  <Override PartName="/ppt/charts/chart11.xml" ContentType="application/vnd.openxmlformats-officedocument.drawingml.chart+xml"/>
  <Override PartName="/ppt/theme/themeOverride6.xml" ContentType="application/vnd.openxmlformats-officedocument.themeOverride+xml"/>
  <Override PartName="/ppt/charts/chart12.xml" ContentType="application/vnd.openxmlformats-officedocument.drawingml.chart+xml"/>
  <Override PartName="/ppt/theme/themeOverride7.xml" ContentType="application/vnd.openxmlformats-officedocument.themeOverride+xml"/>
  <Override PartName="/ppt/charts/chart13.xml" ContentType="application/vnd.openxmlformats-officedocument.drawingml.chart+xml"/>
  <Override PartName="/ppt/theme/themeOverride8.xml" ContentType="application/vnd.openxmlformats-officedocument.themeOverride+xml"/>
  <Override PartName="/ppt/charts/chart14.xml" ContentType="application/vnd.openxmlformats-officedocument.drawingml.chart+xml"/>
  <Override PartName="/ppt/theme/themeOverride9.xml" ContentType="application/vnd.openxmlformats-officedocument.themeOverride+xml"/>
  <Override PartName="/ppt/charts/chart15.xml" ContentType="application/vnd.openxmlformats-officedocument.drawingml.chart+xml"/>
  <Override PartName="/ppt/theme/themeOverride10.xml" ContentType="application/vnd.openxmlformats-officedocument.themeOverride+xml"/>
  <Override PartName="/ppt/charts/chart16.xml" ContentType="application/vnd.openxmlformats-officedocument.drawingml.chart+xml"/>
  <Override PartName="/ppt/theme/themeOverride11.xml" ContentType="application/vnd.openxmlformats-officedocument.themeOverride+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23.xml" ContentType="application/vnd.openxmlformats-officedocument.drawingml.chart+xml"/>
  <Override PartName="/ppt/charts/chart24.xml" ContentType="application/vnd.openxmlformats-officedocument.drawingml.chart+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25.xml" ContentType="application/vnd.openxmlformats-officedocument.drawingml.chart+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rts/chart26.xml" ContentType="application/vnd.openxmlformats-officedocument.drawingml.chart+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rts/chart27.xml" ContentType="application/vnd.openxmlformats-officedocument.drawingml.chart+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1"/>
  </p:notesMasterIdLst>
  <p:handoutMasterIdLst>
    <p:handoutMasterId r:id="rId42"/>
  </p:handoutMasterIdLst>
  <p:sldIdLst>
    <p:sldId id="261" r:id="rId2"/>
    <p:sldId id="381" r:id="rId3"/>
    <p:sldId id="329" r:id="rId4"/>
    <p:sldId id="330" r:id="rId5"/>
    <p:sldId id="331" r:id="rId6"/>
    <p:sldId id="375" r:id="rId7"/>
    <p:sldId id="332" r:id="rId8"/>
    <p:sldId id="270" r:id="rId9"/>
    <p:sldId id="377" r:id="rId10"/>
    <p:sldId id="301" r:id="rId11"/>
    <p:sldId id="273" r:id="rId12"/>
    <p:sldId id="343" r:id="rId13"/>
    <p:sldId id="357" r:id="rId14"/>
    <p:sldId id="299" r:id="rId15"/>
    <p:sldId id="356" r:id="rId16"/>
    <p:sldId id="382" r:id="rId17"/>
    <p:sldId id="383" r:id="rId18"/>
    <p:sldId id="350" r:id="rId19"/>
    <p:sldId id="334" r:id="rId20"/>
    <p:sldId id="361" r:id="rId21"/>
    <p:sldId id="362" r:id="rId22"/>
    <p:sldId id="363" r:id="rId23"/>
    <p:sldId id="364" r:id="rId24"/>
    <p:sldId id="371" r:id="rId25"/>
    <p:sldId id="365" r:id="rId26"/>
    <p:sldId id="366" r:id="rId27"/>
    <p:sldId id="367" r:id="rId28"/>
    <p:sldId id="353" r:id="rId29"/>
    <p:sldId id="326" r:id="rId30"/>
    <p:sldId id="327" r:id="rId31"/>
    <p:sldId id="325" r:id="rId32"/>
    <p:sldId id="384" r:id="rId33"/>
    <p:sldId id="370" r:id="rId34"/>
    <p:sldId id="368" r:id="rId35"/>
    <p:sldId id="379" r:id="rId36"/>
    <p:sldId id="380" r:id="rId37"/>
    <p:sldId id="277" r:id="rId38"/>
    <p:sldId id="298" r:id="rId39"/>
    <p:sldId id="280" r:id="rId40"/>
  </p:sldIdLst>
  <p:sldSz cx="9144000" cy="6858000" type="screen4x3"/>
  <p:notesSz cx="9144000" cy="6858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D8E8"/>
    <a:srgbClr val="DCE6F2"/>
    <a:srgbClr val="FF0000"/>
    <a:srgbClr val="4D4D4D"/>
    <a:srgbClr val="CC3300"/>
    <a:srgbClr val="333333"/>
    <a:srgbClr val="5F5F5F"/>
    <a:srgbClr val="777777"/>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807" autoAdjust="0"/>
    <p:restoredTop sz="84588" autoAdjust="0"/>
  </p:normalViewPr>
  <p:slideViewPr>
    <p:cSldViewPr>
      <p:cViewPr>
        <p:scale>
          <a:sx n="70" d="100"/>
          <a:sy n="70" d="100"/>
        </p:scale>
        <p:origin x="-966" y="-948"/>
      </p:cViewPr>
      <p:guideLst>
        <p:guide orient="horz" pos="2880"/>
        <p:guide pos="2160"/>
      </p:guideLst>
    </p:cSldViewPr>
  </p:slideViewPr>
  <p:notesTextViewPr>
    <p:cViewPr>
      <p:scale>
        <a:sx n="100" d="100"/>
        <a:sy n="100" d="100"/>
      </p:scale>
      <p:origin x="0" y="0"/>
    </p:cViewPr>
  </p:notesTextViewPr>
  <p:sorterViewPr>
    <p:cViewPr>
      <p:scale>
        <a:sx n="70" d="100"/>
        <a:sy n="7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dmin\Downloads\EXP%20DATA%20(1).xlsx" TargetMode="External"/></Relationships>
</file>

<file path=ppt/charts/_rels/chart10.xml.rels><?xml version="1.0" encoding="UTF-8" standalone="yes"?>
<Relationships xmlns="http://schemas.openxmlformats.org/package/2006/relationships"><Relationship Id="rId2" Type="http://schemas.openxmlformats.org/officeDocument/2006/relationships/oleObject" Target="file:///C:\Users\user\Desktop\fam%20reduced%20data.xlsx" TargetMode="External"/><Relationship Id="rId1" Type="http://schemas.openxmlformats.org/officeDocument/2006/relationships/themeOverride" Target="../theme/themeOverride5.xml"/></Relationships>
</file>

<file path=ppt/charts/_rels/chart11.xml.rels><?xml version="1.0" encoding="UTF-8" standalone="yes"?>
<Relationships xmlns="http://schemas.openxmlformats.org/package/2006/relationships"><Relationship Id="rId2" Type="http://schemas.openxmlformats.org/officeDocument/2006/relationships/oleObject" Target="file:///C:\Users\user\Desktop\fam%20reduced%20data.xlsx" TargetMode="External"/><Relationship Id="rId1" Type="http://schemas.openxmlformats.org/officeDocument/2006/relationships/themeOverride" Target="../theme/themeOverride6.xml"/></Relationships>
</file>

<file path=ppt/charts/_rels/chart12.xml.rels><?xml version="1.0" encoding="UTF-8" standalone="yes"?>
<Relationships xmlns="http://schemas.openxmlformats.org/package/2006/relationships"><Relationship Id="rId2" Type="http://schemas.openxmlformats.org/officeDocument/2006/relationships/oleObject" Target="file:///C:\Users\user\Desktop\fam%20reduced%20data.xlsx" TargetMode="External"/><Relationship Id="rId1" Type="http://schemas.openxmlformats.org/officeDocument/2006/relationships/themeOverride" Target="../theme/themeOverride7.xml"/></Relationships>
</file>

<file path=ppt/charts/_rels/chart13.xml.rels><?xml version="1.0" encoding="UTF-8" standalone="yes"?>
<Relationships xmlns="http://schemas.openxmlformats.org/package/2006/relationships"><Relationship Id="rId2" Type="http://schemas.openxmlformats.org/officeDocument/2006/relationships/oleObject" Target="file:///C:\Users\user\Desktop\fam%20reduced%20data.xlsx" TargetMode="External"/><Relationship Id="rId1" Type="http://schemas.openxmlformats.org/officeDocument/2006/relationships/themeOverride" Target="../theme/themeOverride8.xml"/></Relationships>
</file>

<file path=ppt/charts/_rels/chart14.xml.rels><?xml version="1.0" encoding="UTF-8" standalone="yes"?>
<Relationships xmlns="http://schemas.openxmlformats.org/package/2006/relationships"><Relationship Id="rId2" Type="http://schemas.openxmlformats.org/officeDocument/2006/relationships/oleObject" Target="file:///C:\Users\user\Desktop\fam%20reduced%20data.xlsx" TargetMode="External"/><Relationship Id="rId1" Type="http://schemas.openxmlformats.org/officeDocument/2006/relationships/themeOverride" Target="../theme/themeOverride9.xml"/></Relationships>
</file>

<file path=ppt/charts/_rels/chart15.xml.rels><?xml version="1.0" encoding="UTF-8" standalone="yes"?>
<Relationships xmlns="http://schemas.openxmlformats.org/package/2006/relationships"><Relationship Id="rId2" Type="http://schemas.openxmlformats.org/officeDocument/2006/relationships/oleObject" Target="file:///C:\Users\user\Desktop\fam%20reduced%20data.xlsx" TargetMode="External"/><Relationship Id="rId1" Type="http://schemas.openxmlformats.org/officeDocument/2006/relationships/themeOverride" Target="../theme/themeOverride10.xml"/></Relationships>
</file>

<file path=ppt/charts/_rels/chart16.xml.rels><?xml version="1.0" encoding="UTF-8" standalone="yes"?>
<Relationships xmlns="http://schemas.openxmlformats.org/package/2006/relationships"><Relationship Id="rId2" Type="http://schemas.openxmlformats.org/officeDocument/2006/relationships/oleObject" Target="file:///C:\Users\user\Desktop\fam%20reduced%20data.xlsx" TargetMode="External"/><Relationship Id="rId1" Type="http://schemas.openxmlformats.org/officeDocument/2006/relationships/themeOverride" Target="../theme/themeOverride11.xml"/></Relationships>
</file>

<file path=ppt/charts/_rels/chart17.xml.rels><?xml version="1.0" encoding="UTF-8" standalone="yes"?>
<Relationships xmlns="http://schemas.openxmlformats.org/package/2006/relationships"><Relationship Id="rId1" Type="http://schemas.openxmlformats.org/officeDocument/2006/relationships/oleObject" Target="file:///C:\Users\admin\Desktop\Graphs_PEF.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admin\Desktop\Graphs_PEF.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admin\Desktop\Graphs_PEF.xlsx" TargetMode="External"/></Relationships>
</file>

<file path=ppt/charts/_rels/chart2.xml.rels><?xml version="1.0" encoding="UTF-8" standalone="yes"?>
<Relationships xmlns="http://schemas.openxmlformats.org/package/2006/relationships"><Relationship Id="rId2" Type="http://schemas.openxmlformats.org/officeDocument/2006/relationships/oleObject" Target="file:///C:\Users\user\Desktop\EXP%20DATA.xlsx" TargetMode="External"/><Relationship Id="rId1" Type="http://schemas.openxmlformats.org/officeDocument/2006/relationships/themeOverride" Target="../theme/themeOverride1.xml"/></Relationships>
</file>

<file path=ppt/charts/_rels/chart20.xml.rels><?xml version="1.0" encoding="UTF-8" standalone="yes"?>
<Relationships xmlns="http://schemas.openxmlformats.org/package/2006/relationships"><Relationship Id="rId1" Type="http://schemas.openxmlformats.org/officeDocument/2006/relationships/oleObject" Target="file:///C:\Users\admin\Desktop\Graphs_PEF.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C:\Users\ajita_000\Downloads\png.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C:\Users\admin\Desktop\Graphs_PEF.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C:\Users\admin\Downloads\Data%20for%20application%20charts.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C:\Users\admin\Downloads\Data%20for%20application%20charts.xlsx"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file:///C:\Users\admin\Downloads\Data%20for%20application%20charts.xlsx"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file:///C:\Users\ajita_000\Desktop\FTO%20Report-%20Static%20Brake%20Test_changed.xlsx" TargetMode="External"/></Relationships>
</file>

<file path=ppt/charts/_rels/chart27.xml.rels><?xml version="1.0" encoding="UTF-8" standalone="yes"?>
<Relationships xmlns="http://schemas.openxmlformats.org/package/2006/relationships"><Relationship Id="rId1" Type="http://schemas.openxmlformats.org/officeDocument/2006/relationships/oleObject" Target="file:///C:\Users\ajita_000\Desktop\FTO%20Report-%20Static%20Brake%20Test_changed.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admin\Downloads\top%20assignee%20vs%20filing%20trend%20(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admin\Downloads\EXP%20DATA%20(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admin\Downloads\EXP%20DATA%20(1).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admin\Desktop\Graphs_PEF.xlsx" TargetMode="External"/></Relationships>
</file>

<file path=ppt/charts/_rels/chart7.xml.rels><?xml version="1.0" encoding="UTF-8" standalone="yes"?>
<Relationships xmlns="http://schemas.openxmlformats.org/package/2006/relationships"><Relationship Id="rId2" Type="http://schemas.openxmlformats.org/officeDocument/2006/relationships/oleObject" Target="file:///C:\Users\user\Desktop\fam%20reduced%20data.xlsx" TargetMode="External"/><Relationship Id="rId1" Type="http://schemas.openxmlformats.org/officeDocument/2006/relationships/themeOverride" Target="../theme/themeOverride2.xml"/></Relationships>
</file>

<file path=ppt/charts/_rels/chart8.xml.rels><?xml version="1.0" encoding="UTF-8" standalone="yes"?>
<Relationships xmlns="http://schemas.openxmlformats.org/package/2006/relationships"><Relationship Id="rId2" Type="http://schemas.openxmlformats.org/officeDocument/2006/relationships/oleObject" Target="file:///C:\Users\user\Desktop\fam%20reduced%20data.xlsx" TargetMode="External"/><Relationship Id="rId1" Type="http://schemas.openxmlformats.org/officeDocument/2006/relationships/themeOverride" Target="../theme/themeOverride3.xml"/></Relationships>
</file>

<file path=ppt/charts/_rels/chart9.xml.rels><?xml version="1.0" encoding="UTF-8" standalone="yes"?>
<Relationships xmlns="http://schemas.openxmlformats.org/package/2006/relationships"><Relationship Id="rId2" Type="http://schemas.openxmlformats.org/officeDocument/2006/relationships/oleObject" Target="file:///C:\Users\user\Desktop\fam%20reduced%20data.xlsx" TargetMode="External"/><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0.29673405689153598"/>
          <c:y val="0.20617793465472001"/>
          <c:w val="0.44256792225296199"/>
          <c:h val="0.56465562494343602"/>
        </c:manualLayout>
      </c:layout>
      <c:doughnutChart>
        <c:varyColors val="1"/>
        <c:ser>
          <c:idx val="0"/>
          <c:order val="0"/>
          <c:tx>
            <c:strRef>
              <c:f>'Geo Filing'!$F$2</c:f>
              <c:strCache>
                <c:ptCount val="1"/>
                <c:pt idx="0">
                  <c:v>Count</c:v>
                </c:pt>
              </c:strCache>
            </c:strRef>
          </c:tx>
          <c:dLbls>
            <c:dLbl>
              <c:idx val="0"/>
              <c:layout>
                <c:manualLayout>
                  <c:x val="8.0555555555556393E-2"/>
                  <c:y val="-9.2592592592593503E-2"/>
                </c:manualLayout>
              </c:layout>
              <c:showLegendKey val="0"/>
              <c:showVal val="0"/>
              <c:showCatName val="1"/>
              <c:showSerName val="0"/>
              <c:showPercent val="1"/>
              <c:showBubbleSize val="0"/>
            </c:dLbl>
            <c:dLbl>
              <c:idx val="1"/>
              <c:layout>
                <c:manualLayout>
                  <c:x val="6.94444444444446E-2"/>
                  <c:y val="0.106481481481482"/>
                </c:manualLayout>
              </c:layout>
              <c:showLegendKey val="0"/>
              <c:showVal val="0"/>
              <c:showCatName val="1"/>
              <c:showSerName val="0"/>
              <c:showPercent val="1"/>
              <c:showBubbleSize val="0"/>
            </c:dLbl>
            <c:dLbl>
              <c:idx val="2"/>
              <c:layout>
                <c:manualLayout>
                  <c:x val="-5.8333333333333799E-2"/>
                  <c:y val="0.125"/>
                </c:manualLayout>
              </c:layout>
              <c:showLegendKey val="0"/>
              <c:showVal val="0"/>
              <c:showCatName val="1"/>
              <c:showSerName val="0"/>
              <c:showPercent val="1"/>
              <c:showBubbleSize val="0"/>
            </c:dLbl>
            <c:dLbl>
              <c:idx val="3"/>
              <c:layout>
                <c:manualLayout>
                  <c:x val="-8.3333333333333495E-2"/>
                  <c:y val="4.6296296296296502E-2"/>
                </c:manualLayout>
              </c:layout>
              <c:showLegendKey val="0"/>
              <c:showVal val="0"/>
              <c:showCatName val="1"/>
              <c:showSerName val="0"/>
              <c:showPercent val="1"/>
              <c:showBubbleSize val="0"/>
            </c:dLbl>
            <c:dLbl>
              <c:idx val="4"/>
              <c:layout>
                <c:manualLayout>
                  <c:x val="-0.11190476190476201"/>
                  <c:y val="-6.4814632545932199E-2"/>
                </c:manualLayout>
              </c:layout>
              <c:showLegendKey val="0"/>
              <c:showVal val="0"/>
              <c:showCatName val="1"/>
              <c:showSerName val="0"/>
              <c:showPercent val="1"/>
              <c:showBubbleSize val="0"/>
            </c:dLbl>
            <c:dLbl>
              <c:idx val="5"/>
              <c:layout>
                <c:manualLayout>
                  <c:x val="-6.1111111111111199E-2"/>
                  <c:y val="-0.115161991469816"/>
                </c:manualLayout>
              </c:layout>
              <c:showLegendKey val="0"/>
              <c:showVal val="0"/>
              <c:showCatName val="1"/>
              <c:showSerName val="0"/>
              <c:showPercent val="1"/>
              <c:showBubbleSize val="0"/>
            </c:dLbl>
            <c:dLbl>
              <c:idx val="6"/>
              <c:layout>
                <c:manualLayout>
                  <c:x val="-2.0238095238095201E-2"/>
                  <c:y val="-0.14525467519685001"/>
                </c:manualLayout>
              </c:layout>
              <c:showLegendKey val="0"/>
              <c:showVal val="0"/>
              <c:showCatName val="1"/>
              <c:showSerName val="0"/>
              <c:showPercent val="1"/>
              <c:showBubbleSize val="0"/>
            </c:dLbl>
            <c:txPr>
              <a:bodyPr/>
              <a:lstStyle/>
              <a:p>
                <a:pPr>
                  <a:defRPr lang="en-IN" b="1"/>
                </a:pPr>
                <a:endParaRPr lang="es-ES"/>
              </a:p>
            </c:txPr>
            <c:showLegendKey val="0"/>
            <c:showVal val="0"/>
            <c:showCatName val="1"/>
            <c:showSerName val="0"/>
            <c:showPercent val="1"/>
            <c:showBubbleSize val="0"/>
            <c:showLeaderLines val="1"/>
          </c:dLbls>
          <c:cat>
            <c:strRef>
              <c:f>'Geo Filing'!$E$3:$E$9</c:f>
              <c:strCache>
                <c:ptCount val="7"/>
                <c:pt idx="0">
                  <c:v>WO</c:v>
                </c:pt>
                <c:pt idx="1">
                  <c:v>US</c:v>
                </c:pt>
                <c:pt idx="2">
                  <c:v>CN</c:v>
                </c:pt>
                <c:pt idx="3">
                  <c:v>EP</c:v>
                </c:pt>
                <c:pt idx="4">
                  <c:v>JP</c:v>
                </c:pt>
                <c:pt idx="5">
                  <c:v>CA</c:v>
                </c:pt>
                <c:pt idx="6">
                  <c:v>MX</c:v>
                </c:pt>
              </c:strCache>
            </c:strRef>
          </c:cat>
          <c:val>
            <c:numRef>
              <c:f>'Geo Filing'!$F$3:$F$9</c:f>
              <c:numCache>
                <c:formatCode>General</c:formatCode>
                <c:ptCount val="7"/>
                <c:pt idx="0">
                  <c:v>68</c:v>
                </c:pt>
                <c:pt idx="1">
                  <c:v>65</c:v>
                </c:pt>
                <c:pt idx="2">
                  <c:v>45</c:v>
                </c:pt>
                <c:pt idx="3">
                  <c:v>37</c:v>
                </c:pt>
                <c:pt idx="4">
                  <c:v>30</c:v>
                </c:pt>
                <c:pt idx="5">
                  <c:v>18</c:v>
                </c:pt>
                <c:pt idx="6">
                  <c:v>15</c:v>
                </c:pt>
              </c:numCache>
            </c:numRef>
          </c:val>
        </c:ser>
        <c:dLbls>
          <c:showLegendKey val="0"/>
          <c:showVal val="0"/>
          <c:showCatName val="1"/>
          <c:showSerName val="0"/>
          <c:showPercent val="1"/>
          <c:showBubbleSize val="0"/>
          <c:showLeaderLines val="1"/>
        </c:dLbls>
        <c:firstSliceAng val="0"/>
        <c:holeSize val="50"/>
      </c:doughnutChart>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0.27083333333333298"/>
          <c:y val="0.22916666666666699"/>
          <c:w val="0.37777777777777999"/>
          <c:h val="0.36111111111111099"/>
        </c:manualLayout>
      </c:layout>
      <c:pie3DChart>
        <c:varyColors val="1"/>
        <c:ser>
          <c:idx val="0"/>
          <c:order val="0"/>
          <c:tx>
            <c:strRef>
              <c:f>'IPC CLASS'!$E$3</c:f>
              <c:strCache>
                <c:ptCount val="1"/>
                <c:pt idx="0">
                  <c:v>count</c:v>
                </c:pt>
              </c:strCache>
            </c:strRef>
          </c:tx>
          <c:explosion val="25"/>
          <c:dPt>
            <c:idx val="0"/>
            <c:bubble3D val="0"/>
            <c:explosion val="1"/>
          </c:dPt>
          <c:dPt>
            <c:idx val="1"/>
            <c:bubble3D val="0"/>
            <c:explosion val="4"/>
          </c:dPt>
          <c:dPt>
            <c:idx val="2"/>
            <c:bubble3D val="0"/>
            <c:explosion val="4"/>
          </c:dPt>
          <c:dPt>
            <c:idx val="3"/>
            <c:bubble3D val="0"/>
            <c:explosion val="3"/>
          </c:dPt>
          <c:dPt>
            <c:idx val="4"/>
            <c:bubble3D val="0"/>
            <c:explosion val="3"/>
          </c:dPt>
          <c:dPt>
            <c:idx val="5"/>
            <c:bubble3D val="0"/>
            <c:explosion val="3"/>
          </c:dPt>
          <c:dLbls>
            <c:dLbl>
              <c:idx val="0"/>
              <c:layout>
                <c:manualLayout>
                  <c:x val="3.3333333333333298E-2"/>
                  <c:y val="-4.1666666666666699E-2"/>
                </c:manualLayout>
              </c:layout>
              <c:dLblPos val="bestFit"/>
              <c:showLegendKey val="0"/>
              <c:showVal val="0"/>
              <c:showCatName val="1"/>
              <c:showSerName val="0"/>
              <c:showPercent val="1"/>
              <c:showBubbleSize val="0"/>
            </c:dLbl>
            <c:dLbl>
              <c:idx val="1"/>
              <c:layout>
                <c:manualLayout>
                  <c:x val="3.05555555555556E-2"/>
                  <c:y val="-4.6296296296296597E-3"/>
                </c:manualLayout>
              </c:layout>
              <c:dLblPos val="bestFit"/>
              <c:showLegendKey val="0"/>
              <c:showVal val="0"/>
              <c:showCatName val="1"/>
              <c:showSerName val="0"/>
              <c:showPercent val="1"/>
              <c:showBubbleSize val="0"/>
            </c:dLbl>
            <c:dLbl>
              <c:idx val="2"/>
              <c:layout>
                <c:manualLayout>
                  <c:x val="0"/>
                  <c:y val="4.1666666666666699E-2"/>
                </c:manualLayout>
              </c:layout>
              <c:dLblPos val="bestFit"/>
              <c:showLegendKey val="0"/>
              <c:showVal val="0"/>
              <c:showCatName val="1"/>
              <c:showSerName val="0"/>
              <c:showPercent val="1"/>
              <c:showBubbleSize val="0"/>
            </c:dLbl>
            <c:dLbl>
              <c:idx val="3"/>
              <c:layout>
                <c:manualLayout>
                  <c:x val="5.5555555555555497E-3"/>
                  <c:y val="3.7037037037037097E-2"/>
                </c:manualLayout>
              </c:layout>
              <c:dLblPos val="bestFit"/>
              <c:showLegendKey val="0"/>
              <c:showVal val="0"/>
              <c:showCatName val="1"/>
              <c:showSerName val="0"/>
              <c:showPercent val="1"/>
              <c:showBubbleSize val="0"/>
            </c:dLbl>
            <c:dLbl>
              <c:idx val="4"/>
              <c:layout>
                <c:manualLayout>
                  <c:x val="-4.1666666666666699E-2"/>
                  <c:y val="1.8518518518518601E-2"/>
                </c:manualLayout>
              </c:layout>
              <c:dLblPos val="bestFit"/>
              <c:showLegendKey val="0"/>
              <c:showVal val="0"/>
              <c:showCatName val="1"/>
              <c:showSerName val="0"/>
              <c:showPercent val="1"/>
              <c:showBubbleSize val="0"/>
            </c:dLbl>
            <c:dLbl>
              <c:idx val="5"/>
              <c:layout>
                <c:manualLayout>
                  <c:x val="-1.6666666666666701E-2"/>
                  <c:y val="-3.7037037037037097E-2"/>
                </c:manualLayout>
              </c:layout>
              <c:dLblPos val="bestFit"/>
              <c:showLegendKey val="0"/>
              <c:showVal val="0"/>
              <c:showCatName val="1"/>
              <c:showSerName val="0"/>
              <c:showPercent val="1"/>
              <c:showBubbleSize val="0"/>
            </c:dLbl>
            <c:txPr>
              <a:bodyPr/>
              <a:lstStyle/>
              <a:p>
                <a:pPr>
                  <a:defRPr lang="en-IN" b="1"/>
                </a:pPr>
                <a:endParaRPr lang="es-ES"/>
              </a:p>
            </c:txPr>
            <c:dLblPos val="outEnd"/>
            <c:showLegendKey val="0"/>
            <c:showVal val="0"/>
            <c:showCatName val="1"/>
            <c:showSerName val="0"/>
            <c:showPercent val="1"/>
            <c:showBubbleSize val="0"/>
            <c:showLeaderLines val="1"/>
          </c:dLbls>
          <c:cat>
            <c:strRef>
              <c:f>'IPC CLASS'!$D$4:$D$9</c:f>
              <c:strCache>
                <c:ptCount val="6"/>
                <c:pt idx="0">
                  <c:v>C08G</c:v>
                </c:pt>
                <c:pt idx="1">
                  <c:v>B32B</c:v>
                </c:pt>
                <c:pt idx="2">
                  <c:v>C07D</c:v>
                </c:pt>
                <c:pt idx="3">
                  <c:v>B65D</c:v>
                </c:pt>
                <c:pt idx="4">
                  <c:v>C08L</c:v>
                </c:pt>
                <c:pt idx="5">
                  <c:v>Others</c:v>
                </c:pt>
              </c:strCache>
            </c:strRef>
          </c:cat>
          <c:val>
            <c:numRef>
              <c:f>'IPC CLASS'!$E$4:$E$9</c:f>
              <c:numCache>
                <c:formatCode>General</c:formatCode>
                <c:ptCount val="6"/>
                <c:pt idx="0">
                  <c:v>27</c:v>
                </c:pt>
                <c:pt idx="1">
                  <c:v>8</c:v>
                </c:pt>
                <c:pt idx="2">
                  <c:v>7</c:v>
                </c:pt>
                <c:pt idx="3">
                  <c:v>7</c:v>
                </c:pt>
                <c:pt idx="4">
                  <c:v>6</c:v>
                </c:pt>
                <c:pt idx="5">
                  <c:v>30</c:v>
                </c:pt>
              </c:numCache>
            </c:numRef>
          </c:val>
        </c:ser>
        <c:dLbls>
          <c:showLegendKey val="0"/>
          <c:showVal val="0"/>
          <c:showCatName val="0"/>
          <c:showSerName val="0"/>
          <c:showPercent val="0"/>
          <c:showBubbleSize val="0"/>
          <c:showLeaderLines val="1"/>
        </c:dLbls>
      </c:pie3DChart>
    </c:plotArea>
    <c:plotVisOnly val="1"/>
    <c:dispBlanksAs val="gap"/>
    <c:showDLblsOverMax val="0"/>
  </c:chart>
  <c:spPr>
    <a:ln>
      <a:noFill/>
    </a:ln>
  </c:sp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0.26944444444444499"/>
          <c:y val="0.42592592592592798"/>
          <c:w val="0.297222222222223"/>
          <c:h val="0.282407407407407"/>
        </c:manualLayout>
      </c:layout>
      <c:pie3DChart>
        <c:varyColors val="1"/>
        <c:ser>
          <c:idx val="0"/>
          <c:order val="0"/>
          <c:tx>
            <c:strRef>
              <c:f>Sheet9!$E$20</c:f>
              <c:strCache>
                <c:ptCount val="1"/>
                <c:pt idx="0">
                  <c:v>count</c:v>
                </c:pt>
              </c:strCache>
            </c:strRef>
          </c:tx>
          <c:explosion val="25"/>
          <c:dPt>
            <c:idx val="0"/>
            <c:bubble3D val="0"/>
            <c:explosion val="3"/>
          </c:dPt>
          <c:dPt>
            <c:idx val="1"/>
            <c:bubble3D val="0"/>
            <c:explosion val="3"/>
          </c:dPt>
          <c:dPt>
            <c:idx val="2"/>
            <c:bubble3D val="0"/>
            <c:explosion val="4"/>
          </c:dPt>
          <c:dPt>
            <c:idx val="3"/>
            <c:bubble3D val="0"/>
            <c:explosion val="3"/>
          </c:dPt>
          <c:dPt>
            <c:idx val="4"/>
            <c:bubble3D val="0"/>
            <c:explosion val="3"/>
          </c:dPt>
          <c:dLbls>
            <c:dLbl>
              <c:idx val="0"/>
              <c:layout>
                <c:manualLayout>
                  <c:x val="0"/>
                  <c:y val="-4.1666666666666699E-2"/>
                </c:manualLayout>
              </c:layout>
              <c:dLblPos val="bestFit"/>
              <c:showLegendKey val="0"/>
              <c:showVal val="0"/>
              <c:showCatName val="1"/>
              <c:showSerName val="0"/>
              <c:showPercent val="1"/>
              <c:showBubbleSize val="0"/>
            </c:dLbl>
            <c:dLbl>
              <c:idx val="1"/>
              <c:layout>
                <c:manualLayout>
                  <c:x val="-8.3333333333333402E-3"/>
                  <c:y val="4.6296296296296502E-2"/>
                </c:manualLayout>
              </c:layout>
              <c:dLblPos val="bestFit"/>
              <c:showLegendKey val="0"/>
              <c:showVal val="0"/>
              <c:showCatName val="1"/>
              <c:showSerName val="0"/>
              <c:showPercent val="1"/>
              <c:showBubbleSize val="0"/>
            </c:dLbl>
            <c:dLbl>
              <c:idx val="2"/>
              <c:layout>
                <c:manualLayout>
                  <c:x val="-8.3333333333333402E-3"/>
                  <c:y val="4.6296296296296502E-2"/>
                </c:manualLayout>
              </c:layout>
              <c:dLblPos val="bestFit"/>
              <c:showLegendKey val="0"/>
              <c:showVal val="0"/>
              <c:showCatName val="1"/>
              <c:showSerName val="0"/>
              <c:showPercent val="1"/>
              <c:showBubbleSize val="0"/>
            </c:dLbl>
            <c:dLbl>
              <c:idx val="3"/>
              <c:layout>
                <c:manualLayout>
                  <c:x val="-3.05555555555556E-2"/>
                  <c:y val="9.2592592592593403E-3"/>
                </c:manualLayout>
              </c:layout>
              <c:dLblPos val="bestFit"/>
              <c:showLegendKey val="0"/>
              <c:showVal val="0"/>
              <c:showCatName val="1"/>
              <c:showSerName val="0"/>
              <c:showPercent val="1"/>
              <c:showBubbleSize val="0"/>
            </c:dLbl>
            <c:dLbl>
              <c:idx val="4"/>
              <c:layout>
                <c:manualLayout>
                  <c:x val="0"/>
                  <c:y val="-4.6296296296296502E-2"/>
                </c:manualLayout>
              </c:layout>
              <c:dLblPos val="bestFit"/>
              <c:showLegendKey val="0"/>
              <c:showVal val="0"/>
              <c:showCatName val="1"/>
              <c:showSerName val="0"/>
              <c:showPercent val="1"/>
              <c:showBubbleSize val="0"/>
            </c:dLbl>
            <c:txPr>
              <a:bodyPr/>
              <a:lstStyle/>
              <a:p>
                <a:pPr>
                  <a:defRPr lang="en-IN" b="1"/>
                </a:pPr>
                <a:endParaRPr lang="es-ES"/>
              </a:p>
            </c:txPr>
            <c:dLblPos val="outEnd"/>
            <c:showLegendKey val="0"/>
            <c:showVal val="0"/>
            <c:showCatName val="1"/>
            <c:showSerName val="0"/>
            <c:showPercent val="1"/>
            <c:showBubbleSize val="0"/>
            <c:showLeaderLines val="1"/>
          </c:dLbls>
          <c:cat>
            <c:strRef>
              <c:f>Sheet9!$D$21:$D$25</c:f>
              <c:strCache>
                <c:ptCount val="5"/>
                <c:pt idx="0">
                  <c:v>B65D 01/02</c:v>
                </c:pt>
                <c:pt idx="1">
                  <c:v>B65D 21/02</c:v>
                </c:pt>
                <c:pt idx="2">
                  <c:v>B65D 35/28</c:v>
                </c:pt>
                <c:pt idx="3">
                  <c:v>B65D 81/00</c:v>
                </c:pt>
                <c:pt idx="4">
                  <c:v>B65D 85/84</c:v>
                </c:pt>
              </c:strCache>
            </c:strRef>
          </c:cat>
          <c:val>
            <c:numRef>
              <c:f>Sheet9!$E$21:$E$25</c:f>
              <c:numCache>
                <c:formatCode>General</c:formatCode>
                <c:ptCount val="5"/>
                <c:pt idx="0">
                  <c:v>3</c:v>
                </c:pt>
                <c:pt idx="1">
                  <c:v>1</c:v>
                </c:pt>
                <c:pt idx="2">
                  <c:v>1</c:v>
                </c:pt>
                <c:pt idx="3">
                  <c:v>1</c:v>
                </c:pt>
                <c:pt idx="4">
                  <c:v>1</c:v>
                </c:pt>
              </c:numCache>
            </c:numRef>
          </c:val>
        </c:ser>
        <c:dLbls>
          <c:showLegendKey val="0"/>
          <c:showVal val="0"/>
          <c:showCatName val="0"/>
          <c:showSerName val="0"/>
          <c:showPercent val="0"/>
          <c:showBubbleSize val="0"/>
          <c:showLeaderLines val="1"/>
        </c:dLbls>
      </c:pie3DChart>
    </c:plotArea>
    <c:plotVisOnly val="1"/>
    <c:dispBlanksAs val="gap"/>
    <c:showDLblsOverMax val="0"/>
  </c:chart>
  <c:spPr>
    <a:ln>
      <a:noFill/>
    </a:ln>
  </c:sp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0.25833333333333303"/>
          <c:y val="0.263888888888892"/>
          <c:w val="0.30833333333333302"/>
          <c:h val="0.296296296296296"/>
        </c:manualLayout>
      </c:layout>
      <c:pie3DChart>
        <c:varyColors val="1"/>
        <c:ser>
          <c:idx val="0"/>
          <c:order val="0"/>
          <c:tx>
            <c:strRef>
              <c:f>Sheet9!$L$15</c:f>
              <c:strCache>
                <c:ptCount val="1"/>
                <c:pt idx="0">
                  <c:v>count</c:v>
                </c:pt>
              </c:strCache>
            </c:strRef>
          </c:tx>
          <c:explosion val="25"/>
          <c:dPt>
            <c:idx val="0"/>
            <c:bubble3D val="0"/>
            <c:explosion val="2"/>
          </c:dPt>
          <c:dPt>
            <c:idx val="1"/>
            <c:bubble3D val="0"/>
            <c:explosion val="2"/>
          </c:dPt>
          <c:dPt>
            <c:idx val="2"/>
            <c:bubble3D val="0"/>
            <c:explosion val="3"/>
          </c:dPt>
          <c:dPt>
            <c:idx val="3"/>
            <c:bubble3D val="0"/>
            <c:explosion val="4"/>
          </c:dPt>
          <c:dLbls>
            <c:dLbl>
              <c:idx val="0"/>
              <c:layout>
                <c:manualLayout>
                  <c:x val="0"/>
                  <c:y val="-0.12037037037037"/>
                </c:manualLayout>
              </c:layout>
              <c:dLblPos val="bestFit"/>
              <c:showLegendKey val="0"/>
              <c:showVal val="0"/>
              <c:showCatName val="1"/>
              <c:showSerName val="0"/>
              <c:showPercent val="1"/>
              <c:showBubbleSize val="0"/>
            </c:dLbl>
            <c:dLbl>
              <c:idx val="1"/>
              <c:layout>
                <c:manualLayout>
                  <c:x val="-2.7777777777778399E-3"/>
                  <c:y val="4.1666666666666803E-2"/>
                </c:manualLayout>
              </c:layout>
              <c:dLblPos val="bestFit"/>
              <c:showLegendKey val="0"/>
              <c:showVal val="0"/>
              <c:showCatName val="1"/>
              <c:showSerName val="0"/>
              <c:showPercent val="1"/>
              <c:showBubbleSize val="0"/>
            </c:dLbl>
            <c:dLbl>
              <c:idx val="2"/>
              <c:layout>
                <c:manualLayout>
                  <c:x val="-1.1111111111111099E-2"/>
                  <c:y val="-4.1666666666666699E-2"/>
                </c:manualLayout>
              </c:layout>
              <c:dLblPos val="bestFit"/>
              <c:showLegendKey val="0"/>
              <c:showVal val="0"/>
              <c:showCatName val="1"/>
              <c:showSerName val="0"/>
              <c:showPercent val="1"/>
              <c:showBubbleSize val="0"/>
            </c:dLbl>
            <c:dLbl>
              <c:idx val="3"/>
              <c:layout>
                <c:manualLayout>
                  <c:x val="2.77777777777781E-3"/>
                  <c:y val="-4.6296296296296502E-2"/>
                </c:manualLayout>
              </c:layout>
              <c:dLblPos val="bestFit"/>
              <c:showLegendKey val="0"/>
              <c:showVal val="0"/>
              <c:showCatName val="1"/>
              <c:showSerName val="0"/>
              <c:showPercent val="1"/>
              <c:showBubbleSize val="0"/>
            </c:dLbl>
            <c:txPr>
              <a:bodyPr/>
              <a:lstStyle/>
              <a:p>
                <a:pPr>
                  <a:defRPr lang="en-IN" b="1"/>
                </a:pPr>
                <a:endParaRPr lang="es-ES"/>
              </a:p>
            </c:txPr>
            <c:dLblPos val="outEnd"/>
            <c:showLegendKey val="0"/>
            <c:showVal val="0"/>
            <c:showCatName val="1"/>
            <c:showSerName val="0"/>
            <c:showPercent val="1"/>
            <c:showBubbleSize val="0"/>
            <c:showLeaderLines val="1"/>
          </c:dLbls>
          <c:cat>
            <c:strRef>
              <c:f>Sheet9!$K$16:$K$19</c:f>
              <c:strCache>
                <c:ptCount val="4"/>
                <c:pt idx="0">
                  <c:v>C08L 67/02</c:v>
                </c:pt>
                <c:pt idx="1">
                  <c:v>C08L 03/00</c:v>
                </c:pt>
                <c:pt idx="2">
                  <c:v>C08L 67/06</c:v>
                </c:pt>
                <c:pt idx="3">
                  <c:v>C08L 67/04</c:v>
                </c:pt>
              </c:strCache>
            </c:strRef>
          </c:cat>
          <c:val>
            <c:numRef>
              <c:f>Sheet9!$L$16:$L$19</c:f>
              <c:numCache>
                <c:formatCode>General</c:formatCode>
                <c:ptCount val="4"/>
                <c:pt idx="0">
                  <c:v>3</c:v>
                </c:pt>
                <c:pt idx="1">
                  <c:v>1</c:v>
                </c:pt>
                <c:pt idx="2">
                  <c:v>1</c:v>
                </c:pt>
                <c:pt idx="3">
                  <c:v>1</c:v>
                </c:pt>
              </c:numCache>
            </c:numRef>
          </c:val>
        </c:ser>
        <c:dLbls>
          <c:showLegendKey val="0"/>
          <c:showVal val="0"/>
          <c:showCatName val="0"/>
          <c:showSerName val="0"/>
          <c:showPercent val="0"/>
          <c:showBubbleSize val="0"/>
          <c:showLeaderLines val="1"/>
        </c:dLbls>
      </c:pie3DChart>
    </c:plotArea>
    <c:plotVisOnly val="1"/>
    <c:dispBlanksAs val="gap"/>
    <c:showDLblsOverMax val="0"/>
  </c:chart>
  <c:spPr>
    <a:ln>
      <a:noFill/>
    </a:ln>
  </c:sp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1"/>
    <c:plotArea>
      <c:layout/>
      <c:barChart>
        <c:barDir val="col"/>
        <c:grouping val="stacked"/>
        <c:varyColors val="0"/>
        <c:ser>
          <c:idx val="0"/>
          <c:order val="0"/>
          <c:tx>
            <c:strRef>
              <c:f>geo!$E$3</c:f>
              <c:strCache>
                <c:ptCount val="1"/>
                <c:pt idx="0">
                  <c:v>COUNT</c:v>
                </c:pt>
              </c:strCache>
            </c:strRef>
          </c:tx>
          <c:spPr>
            <a:solidFill>
              <a:srgbClr val="1F497D"/>
            </a:solidFill>
            <a:ln>
              <a:solidFill>
                <a:srgbClr val="1F497D"/>
              </a:solidFill>
            </a:ln>
          </c:spPr>
          <c:invertIfNegative val="0"/>
          <c:dLbls>
            <c:dLbl>
              <c:idx val="0"/>
              <c:layout>
                <c:manualLayout>
                  <c:x val="-3.2362459546925498E-3"/>
                  <c:y val="-0.413811739441662"/>
                </c:manualLayout>
              </c:layout>
              <c:dLblPos val="ctr"/>
              <c:showLegendKey val="0"/>
              <c:showVal val="1"/>
              <c:showCatName val="0"/>
              <c:showSerName val="0"/>
              <c:showPercent val="0"/>
              <c:showBubbleSize val="0"/>
            </c:dLbl>
            <c:dLbl>
              <c:idx val="1"/>
              <c:layout>
                <c:manualLayout>
                  <c:x val="0"/>
                  <c:y val="-0.17897674249052301"/>
                </c:manualLayout>
              </c:layout>
              <c:dLblPos val="ctr"/>
              <c:showLegendKey val="0"/>
              <c:showVal val="1"/>
              <c:showCatName val="0"/>
              <c:showSerName val="0"/>
              <c:showPercent val="0"/>
              <c:showBubbleSize val="0"/>
            </c:dLbl>
            <c:dLbl>
              <c:idx val="2"/>
              <c:layout>
                <c:manualLayout>
                  <c:x val="2.5462668816040399E-17"/>
                  <c:y val="-0.17897674249052301"/>
                </c:manualLayout>
              </c:layout>
              <c:dLblPos val="ctr"/>
              <c:showLegendKey val="0"/>
              <c:showVal val="1"/>
              <c:showCatName val="0"/>
              <c:showSerName val="0"/>
              <c:showPercent val="0"/>
              <c:showBubbleSize val="0"/>
            </c:dLbl>
            <c:dLbl>
              <c:idx val="3"/>
              <c:layout>
                <c:manualLayout>
                  <c:x val="0"/>
                  <c:y val="-0.15319298629337999"/>
                </c:manualLayout>
              </c:layout>
              <c:dLblPos val="ctr"/>
              <c:showLegendKey val="0"/>
              <c:showVal val="1"/>
              <c:showCatName val="0"/>
              <c:showSerName val="0"/>
              <c:showPercent val="0"/>
              <c:showBubbleSize val="0"/>
            </c:dLbl>
            <c:dLbl>
              <c:idx val="4"/>
              <c:layout>
                <c:manualLayout>
                  <c:x val="0"/>
                  <c:y val="-0.11750947798192"/>
                </c:manualLayout>
              </c:layout>
              <c:dLblPos val="ctr"/>
              <c:showLegendKey val="0"/>
              <c:showVal val="1"/>
              <c:showCatName val="0"/>
              <c:showSerName val="0"/>
              <c:showPercent val="0"/>
              <c:showBubbleSize val="0"/>
            </c:dLbl>
            <c:dLbl>
              <c:idx val="5"/>
              <c:layout>
                <c:manualLayout>
                  <c:x val="0"/>
                  <c:y val="-8.6455234762321406E-2"/>
                </c:manualLayout>
              </c:layout>
              <c:dLblPos val="ctr"/>
              <c:showLegendKey val="0"/>
              <c:showVal val="1"/>
              <c:showCatName val="0"/>
              <c:showSerName val="0"/>
              <c:showPercent val="0"/>
              <c:showBubbleSize val="0"/>
            </c:dLbl>
            <c:dLbl>
              <c:idx val="6"/>
              <c:layout>
                <c:manualLayout>
                  <c:x val="0"/>
                  <c:y val="-6.9931102362204595E-2"/>
                </c:manualLayout>
              </c:layout>
              <c:dLblPos val="ctr"/>
              <c:showLegendKey val="0"/>
              <c:showVal val="1"/>
              <c:showCatName val="0"/>
              <c:showSerName val="0"/>
              <c:showPercent val="0"/>
              <c:showBubbleSize val="0"/>
            </c:dLbl>
            <c:dLbl>
              <c:idx val="7"/>
              <c:layout>
                <c:manualLayout>
                  <c:x val="0"/>
                  <c:y val="-6.72958588509769E-2"/>
                </c:manualLayout>
              </c:layout>
              <c:dLblPos val="ctr"/>
              <c:showLegendKey val="0"/>
              <c:showVal val="1"/>
              <c:showCatName val="0"/>
              <c:showSerName val="0"/>
              <c:showPercent val="0"/>
              <c:showBubbleSize val="0"/>
            </c:dLbl>
            <c:dLbl>
              <c:idx val="8"/>
              <c:layout>
                <c:manualLayout>
                  <c:x val="0"/>
                  <c:y val="-5.8036599591717697E-2"/>
                </c:manualLayout>
              </c:layout>
              <c:dLblPos val="ctr"/>
              <c:showLegendKey val="0"/>
              <c:showVal val="1"/>
              <c:showCatName val="0"/>
              <c:showSerName val="0"/>
              <c:showPercent val="0"/>
              <c:showBubbleSize val="0"/>
            </c:dLbl>
            <c:dLbl>
              <c:idx val="9"/>
              <c:layout>
                <c:manualLayout>
                  <c:x val="0"/>
                  <c:y val="-5.5401356080489801E-2"/>
                </c:manualLayout>
              </c:layout>
              <c:dLblPos val="ctr"/>
              <c:showLegendKey val="0"/>
              <c:showVal val="1"/>
              <c:showCatName val="0"/>
              <c:showSerName val="0"/>
              <c:showPercent val="0"/>
              <c:showBubbleSize val="0"/>
            </c:dLbl>
            <c:dLbl>
              <c:idx val="10"/>
              <c:layout>
                <c:manualLayout>
                  <c:x val="0"/>
                  <c:y val="-5.5401356080489801E-2"/>
                </c:manualLayout>
              </c:layout>
              <c:dLblPos val="ctr"/>
              <c:showLegendKey val="0"/>
              <c:showVal val="1"/>
              <c:showCatName val="0"/>
              <c:showSerName val="0"/>
              <c:showPercent val="0"/>
              <c:showBubbleSize val="0"/>
            </c:dLbl>
            <c:dLbl>
              <c:idx val="11"/>
              <c:layout>
                <c:manualLayout>
                  <c:x val="-1.01850675264161E-16"/>
                  <c:y val="-5.5401356080489801E-2"/>
                </c:manualLayout>
              </c:layout>
              <c:dLblPos val="ctr"/>
              <c:showLegendKey val="0"/>
              <c:showVal val="1"/>
              <c:showCatName val="0"/>
              <c:showSerName val="0"/>
              <c:showPercent val="0"/>
              <c:showBubbleSize val="0"/>
            </c:dLbl>
            <c:dLbl>
              <c:idx val="12"/>
              <c:layout>
                <c:manualLayout>
                  <c:x val="0"/>
                  <c:y val="-5.5401356080489801E-2"/>
                </c:manualLayout>
              </c:layout>
              <c:dLblPos val="ctr"/>
              <c:showLegendKey val="0"/>
              <c:showVal val="1"/>
              <c:showCatName val="0"/>
              <c:showSerName val="0"/>
              <c:showPercent val="0"/>
              <c:showBubbleSize val="0"/>
            </c:dLbl>
            <c:dLbl>
              <c:idx val="13"/>
              <c:layout>
                <c:manualLayout>
                  <c:x val="0"/>
                  <c:y val="-5.0771726450860297E-2"/>
                </c:manualLayout>
              </c:layout>
              <c:dLblPos val="ctr"/>
              <c:showLegendKey val="0"/>
              <c:showVal val="1"/>
              <c:showCatName val="0"/>
              <c:showSerName val="0"/>
              <c:showPercent val="0"/>
              <c:showBubbleSize val="0"/>
            </c:dLbl>
            <c:txPr>
              <a:bodyPr/>
              <a:lstStyle/>
              <a:p>
                <a:pPr>
                  <a:defRPr lang="en-IN" b="1"/>
                </a:pPr>
                <a:endParaRPr lang="es-ES"/>
              </a:p>
            </c:txPr>
            <c:dLblPos val="inEnd"/>
            <c:showLegendKey val="0"/>
            <c:showVal val="1"/>
            <c:showCatName val="0"/>
            <c:showSerName val="0"/>
            <c:showPercent val="0"/>
            <c:showBubbleSize val="0"/>
            <c:showLeaderLines val="0"/>
          </c:dLbls>
          <c:cat>
            <c:strRef>
              <c:f>geo!$D$4:$D$17</c:f>
              <c:strCache>
                <c:ptCount val="14"/>
                <c:pt idx="0">
                  <c:v>US</c:v>
                </c:pt>
                <c:pt idx="1">
                  <c:v>CN</c:v>
                </c:pt>
                <c:pt idx="2">
                  <c:v>JP</c:v>
                </c:pt>
                <c:pt idx="3">
                  <c:v>WO</c:v>
                </c:pt>
                <c:pt idx="4">
                  <c:v>EP</c:v>
                </c:pt>
                <c:pt idx="5">
                  <c:v>NL</c:v>
                </c:pt>
                <c:pt idx="6">
                  <c:v>IT</c:v>
                </c:pt>
                <c:pt idx="7">
                  <c:v>DE</c:v>
                </c:pt>
                <c:pt idx="8">
                  <c:v>FR</c:v>
                </c:pt>
                <c:pt idx="9">
                  <c:v>BR</c:v>
                </c:pt>
                <c:pt idx="10">
                  <c:v>GB</c:v>
                </c:pt>
                <c:pt idx="11">
                  <c:v>KR</c:v>
                </c:pt>
                <c:pt idx="12">
                  <c:v>MX</c:v>
                </c:pt>
                <c:pt idx="13">
                  <c:v>SG</c:v>
                </c:pt>
              </c:strCache>
            </c:strRef>
          </c:cat>
          <c:val>
            <c:numRef>
              <c:f>geo!$E$4:$E$17</c:f>
              <c:numCache>
                <c:formatCode>General</c:formatCode>
                <c:ptCount val="14"/>
                <c:pt idx="0">
                  <c:v>30</c:v>
                </c:pt>
                <c:pt idx="1">
                  <c:v>11</c:v>
                </c:pt>
                <c:pt idx="2">
                  <c:v>11</c:v>
                </c:pt>
                <c:pt idx="3">
                  <c:v>10</c:v>
                </c:pt>
                <c:pt idx="4">
                  <c:v>7</c:v>
                </c:pt>
                <c:pt idx="5">
                  <c:v>4</c:v>
                </c:pt>
                <c:pt idx="6">
                  <c:v>3</c:v>
                </c:pt>
                <c:pt idx="7">
                  <c:v>2</c:v>
                </c:pt>
                <c:pt idx="8">
                  <c:v>2</c:v>
                </c:pt>
                <c:pt idx="9">
                  <c:v>1</c:v>
                </c:pt>
                <c:pt idx="10">
                  <c:v>1</c:v>
                </c:pt>
                <c:pt idx="11">
                  <c:v>1</c:v>
                </c:pt>
                <c:pt idx="12">
                  <c:v>1</c:v>
                </c:pt>
                <c:pt idx="13">
                  <c:v>1</c:v>
                </c:pt>
              </c:numCache>
            </c:numRef>
          </c:val>
        </c:ser>
        <c:dLbls>
          <c:showLegendKey val="0"/>
          <c:showVal val="0"/>
          <c:showCatName val="0"/>
          <c:showSerName val="0"/>
          <c:showPercent val="0"/>
          <c:showBubbleSize val="0"/>
        </c:dLbls>
        <c:gapWidth val="150"/>
        <c:overlap val="100"/>
        <c:axId val="59406976"/>
        <c:axId val="59449728"/>
      </c:barChart>
      <c:catAx>
        <c:axId val="59406976"/>
        <c:scaling>
          <c:orientation val="minMax"/>
        </c:scaling>
        <c:delete val="0"/>
        <c:axPos val="b"/>
        <c:majorTickMark val="out"/>
        <c:minorTickMark val="none"/>
        <c:tickLblPos val="nextTo"/>
        <c:txPr>
          <a:bodyPr/>
          <a:lstStyle/>
          <a:p>
            <a:pPr>
              <a:defRPr lang="en-IN" b="1"/>
            </a:pPr>
            <a:endParaRPr lang="es-ES"/>
          </a:p>
        </c:txPr>
        <c:crossAx val="59449728"/>
        <c:crosses val="autoZero"/>
        <c:auto val="1"/>
        <c:lblAlgn val="ctr"/>
        <c:lblOffset val="100"/>
        <c:noMultiLvlLbl val="0"/>
      </c:catAx>
      <c:valAx>
        <c:axId val="59449728"/>
        <c:scaling>
          <c:orientation val="minMax"/>
        </c:scaling>
        <c:delete val="0"/>
        <c:axPos val="l"/>
        <c:numFmt formatCode="General" sourceLinked="1"/>
        <c:majorTickMark val="out"/>
        <c:minorTickMark val="none"/>
        <c:tickLblPos val="nextTo"/>
        <c:txPr>
          <a:bodyPr/>
          <a:lstStyle/>
          <a:p>
            <a:pPr>
              <a:defRPr lang="en-IN" b="1"/>
            </a:pPr>
            <a:endParaRPr lang="es-ES"/>
          </a:p>
        </c:txPr>
        <c:crossAx val="59406976"/>
        <c:crosses val="autoZero"/>
        <c:crossBetween val="between"/>
      </c:valAx>
    </c:plotArea>
    <c:plotVisOnly val="1"/>
    <c:dispBlanksAs val="gap"/>
    <c:showDLblsOverMax val="0"/>
  </c:chart>
  <c:spPr>
    <a:ln>
      <a:noFill/>
    </a:ln>
  </c:spPr>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0.18472222222222301"/>
          <c:y val="0.141203703703704"/>
          <c:w val="0.263888888888891"/>
          <c:h val="0.25"/>
        </c:manualLayout>
      </c:layout>
      <c:pie3DChart>
        <c:varyColors val="1"/>
        <c:ser>
          <c:idx val="0"/>
          <c:order val="0"/>
          <c:tx>
            <c:strRef>
              <c:f>us!$E$3</c:f>
              <c:strCache>
                <c:ptCount val="1"/>
                <c:pt idx="0">
                  <c:v>COUNT</c:v>
                </c:pt>
              </c:strCache>
            </c:strRef>
          </c:tx>
          <c:explosion val="25"/>
          <c:dPt>
            <c:idx val="0"/>
            <c:bubble3D val="0"/>
            <c:explosion val="0"/>
          </c:dPt>
          <c:dPt>
            <c:idx val="1"/>
            <c:bubble3D val="0"/>
            <c:explosion val="2"/>
          </c:dPt>
          <c:dPt>
            <c:idx val="2"/>
            <c:bubble3D val="0"/>
            <c:explosion val="4"/>
          </c:dPt>
          <c:dPt>
            <c:idx val="3"/>
            <c:bubble3D val="0"/>
            <c:explosion val="3"/>
          </c:dPt>
          <c:dPt>
            <c:idx val="4"/>
            <c:bubble3D val="0"/>
            <c:explosion val="2"/>
          </c:dPt>
          <c:dPt>
            <c:idx val="5"/>
            <c:bubble3D val="0"/>
            <c:explosion val="3"/>
          </c:dPt>
          <c:dLbls>
            <c:dLbl>
              <c:idx val="0"/>
              <c:layout>
                <c:manualLayout>
                  <c:x val="3.6111111111111198E-2"/>
                  <c:y val="-5.55555555555554E-2"/>
                </c:manualLayout>
              </c:layout>
              <c:dLblPos val="bestFit"/>
              <c:showLegendKey val="0"/>
              <c:showVal val="0"/>
              <c:showCatName val="1"/>
              <c:showSerName val="0"/>
              <c:showPercent val="1"/>
              <c:showBubbleSize val="0"/>
            </c:dLbl>
            <c:dLbl>
              <c:idx val="1"/>
              <c:layout>
                <c:manualLayout>
                  <c:x val="0.05"/>
                  <c:y val="-4.6296660834062399E-2"/>
                </c:manualLayout>
              </c:layout>
              <c:dLblPos val="bestFit"/>
              <c:showLegendKey val="0"/>
              <c:showVal val="0"/>
              <c:showCatName val="1"/>
              <c:showSerName val="0"/>
              <c:showPercent val="1"/>
              <c:showBubbleSize val="0"/>
            </c:dLbl>
            <c:dLbl>
              <c:idx val="2"/>
              <c:layout>
                <c:manualLayout>
                  <c:x val="6.3888888888888898E-2"/>
                  <c:y val="0.106481481481482"/>
                </c:manualLayout>
              </c:layout>
              <c:dLblPos val="bestFit"/>
              <c:showLegendKey val="0"/>
              <c:showVal val="0"/>
              <c:showCatName val="1"/>
              <c:showSerName val="0"/>
              <c:showPercent val="1"/>
              <c:showBubbleSize val="0"/>
            </c:dLbl>
            <c:dLbl>
              <c:idx val="3"/>
              <c:layout>
                <c:manualLayout>
                  <c:x val="-5.0000437445319602E-2"/>
                  <c:y val="9.2592592592593299E-3"/>
                </c:manualLayout>
              </c:layout>
              <c:dLblPos val="bestFit"/>
              <c:showLegendKey val="0"/>
              <c:showVal val="0"/>
              <c:showCatName val="1"/>
              <c:showSerName val="0"/>
              <c:showPercent val="1"/>
              <c:showBubbleSize val="0"/>
            </c:dLbl>
            <c:dLbl>
              <c:idx val="4"/>
              <c:layout>
                <c:manualLayout>
                  <c:x val="-0.1"/>
                  <c:y val="-7.8703703703703706E-2"/>
                </c:manualLayout>
              </c:layout>
              <c:dLblPos val="bestFit"/>
              <c:showLegendKey val="0"/>
              <c:showVal val="0"/>
              <c:showCatName val="1"/>
              <c:showSerName val="0"/>
              <c:showPercent val="1"/>
              <c:showBubbleSize val="0"/>
            </c:dLbl>
            <c:dLbl>
              <c:idx val="5"/>
              <c:layout>
                <c:manualLayout>
                  <c:x val="-2.2222222222222199E-2"/>
                  <c:y val="-1.3888888888888999E-2"/>
                </c:manualLayout>
              </c:layout>
              <c:dLblPos val="bestFit"/>
              <c:showLegendKey val="0"/>
              <c:showVal val="0"/>
              <c:showCatName val="1"/>
              <c:showSerName val="0"/>
              <c:showPercent val="1"/>
              <c:showBubbleSize val="0"/>
            </c:dLbl>
            <c:txPr>
              <a:bodyPr/>
              <a:lstStyle/>
              <a:p>
                <a:pPr>
                  <a:defRPr lang="en-IN" b="1"/>
                </a:pPr>
                <a:endParaRPr lang="es-ES"/>
              </a:p>
            </c:txPr>
            <c:dLblPos val="outEnd"/>
            <c:showLegendKey val="0"/>
            <c:showVal val="0"/>
            <c:showCatName val="1"/>
            <c:showSerName val="0"/>
            <c:showPercent val="1"/>
            <c:showBubbleSize val="0"/>
            <c:showLeaderLines val="1"/>
          </c:dLbls>
          <c:cat>
            <c:strRef>
              <c:f>us!$D$4:$D$9</c:f>
              <c:strCache>
                <c:ptCount val="6"/>
                <c:pt idx="0">
                  <c:v>PROCTER &amp; GAMBLE</c:v>
                </c:pt>
                <c:pt idx="1">
                  <c:v>TORAY PLASTICS</c:v>
                </c:pt>
                <c:pt idx="2">
                  <c:v>DU PONT DE NEMOURS </c:v>
                </c:pt>
                <c:pt idx="3">
                  <c:v>FURANIX TECHNOLOGIES </c:v>
                </c:pt>
                <c:pt idx="4">
                  <c:v>KRIEGEL ROBERT</c:v>
                </c:pt>
                <c:pt idx="5">
                  <c:v>Others</c:v>
                </c:pt>
              </c:strCache>
            </c:strRef>
          </c:cat>
          <c:val>
            <c:numRef>
              <c:f>us!$E$4:$E$9</c:f>
              <c:numCache>
                <c:formatCode>General</c:formatCode>
                <c:ptCount val="6"/>
                <c:pt idx="0">
                  <c:v>12</c:v>
                </c:pt>
                <c:pt idx="1">
                  <c:v>2</c:v>
                </c:pt>
                <c:pt idx="2">
                  <c:v>2</c:v>
                </c:pt>
                <c:pt idx="3">
                  <c:v>2</c:v>
                </c:pt>
                <c:pt idx="4">
                  <c:v>2</c:v>
                </c:pt>
                <c:pt idx="5">
                  <c:v>10</c:v>
                </c:pt>
              </c:numCache>
            </c:numRef>
          </c:val>
        </c:ser>
        <c:dLbls>
          <c:showLegendKey val="0"/>
          <c:showVal val="0"/>
          <c:showCatName val="0"/>
          <c:showSerName val="0"/>
          <c:showPercent val="0"/>
          <c:showBubbleSize val="0"/>
          <c:showLeaderLines val="1"/>
        </c:dLbls>
      </c:pie3DChart>
    </c:plotArea>
    <c:plotVisOnly val="1"/>
    <c:dispBlanksAs val="gap"/>
    <c:showDLblsOverMax val="0"/>
  </c:chart>
  <c:spPr>
    <a:ln>
      <a:noFill/>
    </a:ln>
  </c:spPr>
  <c:externalData r:id="rId2">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0.34861111111111098"/>
          <c:y val="0.33101851851851899"/>
          <c:w val="0.25"/>
          <c:h val="0.240740740740741"/>
        </c:manualLayout>
      </c:layout>
      <c:pie3DChart>
        <c:varyColors val="1"/>
        <c:ser>
          <c:idx val="0"/>
          <c:order val="0"/>
          <c:tx>
            <c:strRef>
              <c:f>cn!$E$3</c:f>
              <c:strCache>
                <c:ptCount val="1"/>
                <c:pt idx="0">
                  <c:v>count</c:v>
                </c:pt>
              </c:strCache>
            </c:strRef>
          </c:tx>
          <c:explosion val="25"/>
          <c:dPt>
            <c:idx val="0"/>
            <c:bubble3D val="0"/>
            <c:explosion val="2"/>
          </c:dPt>
          <c:dPt>
            <c:idx val="1"/>
            <c:bubble3D val="0"/>
            <c:explosion val="3"/>
          </c:dPt>
          <c:dPt>
            <c:idx val="2"/>
            <c:bubble3D val="0"/>
            <c:explosion val="4"/>
          </c:dPt>
          <c:dPt>
            <c:idx val="3"/>
            <c:bubble3D val="0"/>
            <c:explosion val="4"/>
          </c:dPt>
          <c:dPt>
            <c:idx val="4"/>
            <c:bubble3D val="0"/>
            <c:explosion val="4"/>
          </c:dPt>
          <c:dPt>
            <c:idx val="5"/>
            <c:bubble3D val="0"/>
            <c:explosion val="3"/>
          </c:dPt>
          <c:dPt>
            <c:idx val="6"/>
            <c:bubble3D val="0"/>
            <c:explosion val="0"/>
          </c:dPt>
          <c:dLbls>
            <c:dLbl>
              <c:idx val="0"/>
              <c:layout>
                <c:manualLayout>
                  <c:x val="5.55555555555554E-2"/>
                  <c:y val="-1.8518518518518601E-2"/>
                </c:manualLayout>
              </c:layout>
              <c:dLblPos val="bestFit"/>
              <c:showLegendKey val="0"/>
              <c:showVal val="0"/>
              <c:showCatName val="1"/>
              <c:showSerName val="0"/>
              <c:showPercent val="1"/>
              <c:showBubbleSize val="0"/>
            </c:dLbl>
            <c:dLbl>
              <c:idx val="1"/>
              <c:layout>
                <c:manualLayout>
                  <c:x val="3.05555555555556E-2"/>
                  <c:y val="8.7962962962963395E-2"/>
                </c:manualLayout>
              </c:layout>
              <c:dLblPos val="bestFit"/>
              <c:showLegendKey val="0"/>
              <c:showVal val="0"/>
              <c:showCatName val="1"/>
              <c:showSerName val="0"/>
              <c:showPercent val="1"/>
              <c:showBubbleSize val="0"/>
            </c:dLbl>
            <c:dLbl>
              <c:idx val="2"/>
              <c:layout>
                <c:manualLayout>
                  <c:x val="3.0555555555555499E-2"/>
                  <c:y val="0.115740740740741"/>
                </c:manualLayout>
              </c:layout>
              <c:dLblPos val="bestFit"/>
              <c:showLegendKey val="0"/>
              <c:showVal val="0"/>
              <c:showCatName val="1"/>
              <c:showSerName val="0"/>
              <c:showPercent val="1"/>
              <c:showBubbleSize val="0"/>
            </c:dLbl>
            <c:dLbl>
              <c:idx val="3"/>
              <c:layout>
                <c:manualLayout>
                  <c:x val="-8.3333333333333301E-2"/>
                  <c:y val="0.148148148148149"/>
                </c:manualLayout>
              </c:layout>
              <c:dLblPos val="bestFit"/>
              <c:showLegendKey val="0"/>
              <c:showVal val="0"/>
              <c:showCatName val="1"/>
              <c:showSerName val="0"/>
              <c:showPercent val="1"/>
              <c:showBubbleSize val="0"/>
            </c:dLbl>
            <c:dLbl>
              <c:idx val="4"/>
              <c:layout>
                <c:manualLayout>
                  <c:x val="-0.155555555555556"/>
                  <c:y val="4.1666666666666699E-2"/>
                </c:manualLayout>
              </c:layout>
              <c:dLblPos val="bestFit"/>
              <c:showLegendKey val="0"/>
              <c:showVal val="0"/>
              <c:showCatName val="1"/>
              <c:showSerName val="0"/>
              <c:showPercent val="1"/>
              <c:showBubbleSize val="0"/>
            </c:dLbl>
            <c:dLbl>
              <c:idx val="5"/>
              <c:layout>
                <c:manualLayout>
                  <c:x val="-8.8888888888889406E-2"/>
                  <c:y val="-9.7222222222222196E-2"/>
                </c:manualLayout>
              </c:layout>
              <c:dLblPos val="bestFit"/>
              <c:showLegendKey val="0"/>
              <c:showVal val="0"/>
              <c:showCatName val="1"/>
              <c:showSerName val="0"/>
              <c:showPercent val="1"/>
              <c:showBubbleSize val="0"/>
            </c:dLbl>
            <c:dLbl>
              <c:idx val="6"/>
              <c:layout>
                <c:manualLayout>
                  <c:x val="7.7777777777777807E-2"/>
                  <c:y val="-7.8703703703703706E-2"/>
                </c:manualLayout>
              </c:layout>
              <c:dLblPos val="bestFit"/>
              <c:showLegendKey val="0"/>
              <c:showVal val="0"/>
              <c:showCatName val="1"/>
              <c:showSerName val="0"/>
              <c:showPercent val="1"/>
              <c:showBubbleSize val="0"/>
            </c:dLbl>
            <c:txPr>
              <a:bodyPr/>
              <a:lstStyle/>
              <a:p>
                <a:pPr>
                  <a:defRPr lang="en-IN" b="1"/>
                </a:pPr>
                <a:endParaRPr lang="es-ES"/>
              </a:p>
            </c:txPr>
            <c:dLblPos val="outEnd"/>
            <c:showLegendKey val="0"/>
            <c:showVal val="0"/>
            <c:showCatName val="1"/>
            <c:showSerName val="0"/>
            <c:showPercent val="1"/>
            <c:showBubbleSize val="0"/>
            <c:showLeaderLines val="1"/>
          </c:dLbls>
          <c:cat>
            <c:strRef>
              <c:f>cn!$D$4:$D$10</c:f>
              <c:strCache>
                <c:ptCount val="7"/>
                <c:pt idx="0">
                  <c:v>CHANGCHUN APPLIED CHEMISTRY</c:v>
                </c:pt>
                <c:pt idx="1">
                  <c:v>ZHEJIANG UNIVERSITY</c:v>
                </c:pt>
                <c:pt idx="2">
                  <c:v>UNIVERSITY JIANGXI NORMAL SCIENTIFIC &amp; TECHNOLOGY</c:v>
                </c:pt>
                <c:pt idx="3">
                  <c:v>SUZHOU UHNHI CHEMICAL</c:v>
                </c:pt>
                <c:pt idx="4">
                  <c:v>DALIAN INSTITUTE OF CHEMICAL PHYSICS</c:v>
                </c:pt>
                <c:pt idx="5">
                  <c:v>JIANGNAN OF UNIVERSITY</c:v>
                </c:pt>
                <c:pt idx="6">
                  <c:v>NANJING UNIVERSITY OF TECHNOLOGY</c:v>
                </c:pt>
              </c:strCache>
            </c:strRef>
          </c:cat>
          <c:val>
            <c:numRef>
              <c:f>cn!$E$4:$E$10</c:f>
              <c:numCache>
                <c:formatCode>General</c:formatCode>
                <c:ptCount val="7"/>
                <c:pt idx="0">
                  <c:v>3</c:v>
                </c:pt>
                <c:pt idx="1">
                  <c:v>3</c:v>
                </c:pt>
                <c:pt idx="2">
                  <c:v>1</c:v>
                </c:pt>
                <c:pt idx="3">
                  <c:v>1</c:v>
                </c:pt>
                <c:pt idx="4">
                  <c:v>1</c:v>
                </c:pt>
                <c:pt idx="5">
                  <c:v>1</c:v>
                </c:pt>
                <c:pt idx="6">
                  <c:v>1</c:v>
                </c:pt>
              </c:numCache>
            </c:numRef>
          </c:val>
        </c:ser>
        <c:dLbls>
          <c:showLegendKey val="0"/>
          <c:showVal val="0"/>
          <c:showCatName val="0"/>
          <c:showSerName val="0"/>
          <c:showPercent val="0"/>
          <c:showBubbleSize val="0"/>
          <c:showLeaderLines val="1"/>
        </c:dLbls>
      </c:pie3DChart>
    </c:plotArea>
    <c:plotVisOnly val="1"/>
    <c:dispBlanksAs val="gap"/>
    <c:showDLblsOverMax val="0"/>
  </c:chart>
  <c:spPr>
    <a:ln>
      <a:noFill/>
    </a:ln>
  </c:spPr>
  <c:externalData r:id="rId2">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0.41666666666666802"/>
          <c:y val="0.55555555555555602"/>
          <c:w val="0.21666666666666701"/>
          <c:h val="0.20833333333333401"/>
        </c:manualLayout>
      </c:layout>
      <c:pie3DChart>
        <c:varyColors val="1"/>
        <c:ser>
          <c:idx val="0"/>
          <c:order val="0"/>
          <c:tx>
            <c:strRef>
              <c:f>jp!$E$3</c:f>
              <c:strCache>
                <c:ptCount val="1"/>
                <c:pt idx="0">
                  <c:v>count</c:v>
                </c:pt>
              </c:strCache>
            </c:strRef>
          </c:tx>
          <c:dLbls>
            <c:dLbl>
              <c:idx val="0"/>
              <c:layout>
                <c:manualLayout>
                  <c:x val="2.7777777777777998E-2"/>
                  <c:y val="1.8518518518518701E-2"/>
                </c:manualLayout>
              </c:layout>
              <c:dLblPos val="bestFit"/>
              <c:showLegendKey val="0"/>
              <c:showVal val="0"/>
              <c:showCatName val="1"/>
              <c:showSerName val="0"/>
              <c:showPercent val="1"/>
              <c:showBubbleSize val="0"/>
            </c:dLbl>
            <c:dLbl>
              <c:idx val="1"/>
              <c:layout>
                <c:manualLayout>
                  <c:x val="-1.6666666666666701E-2"/>
                  <c:y val="8.7962962962963298E-2"/>
                </c:manualLayout>
              </c:layout>
              <c:dLblPos val="bestFit"/>
              <c:showLegendKey val="0"/>
              <c:showVal val="0"/>
              <c:showCatName val="1"/>
              <c:showSerName val="0"/>
              <c:showPercent val="1"/>
              <c:showBubbleSize val="0"/>
            </c:dLbl>
            <c:dLbl>
              <c:idx val="2"/>
              <c:layout>
                <c:manualLayout>
                  <c:x val="-1.3888888888888999E-2"/>
                  <c:y val="-3.7037037037037097E-2"/>
                </c:manualLayout>
              </c:layout>
              <c:dLblPos val="bestFit"/>
              <c:showLegendKey val="0"/>
              <c:showVal val="0"/>
              <c:showCatName val="1"/>
              <c:showSerName val="0"/>
              <c:showPercent val="1"/>
              <c:showBubbleSize val="0"/>
            </c:dLbl>
            <c:dLbl>
              <c:idx val="3"/>
              <c:layout>
                <c:manualLayout>
                  <c:x val="5.2777777777777798E-2"/>
                  <c:y val="-0.101851851851852"/>
                </c:manualLayout>
              </c:layout>
              <c:dLblPos val="bestFit"/>
              <c:showLegendKey val="0"/>
              <c:showVal val="0"/>
              <c:showCatName val="1"/>
              <c:showSerName val="0"/>
              <c:showPercent val="1"/>
              <c:showBubbleSize val="0"/>
            </c:dLbl>
            <c:txPr>
              <a:bodyPr/>
              <a:lstStyle/>
              <a:p>
                <a:pPr>
                  <a:defRPr lang="en-IN" b="1"/>
                </a:pPr>
                <a:endParaRPr lang="es-ES"/>
              </a:p>
            </c:txPr>
            <c:dLblPos val="outEnd"/>
            <c:showLegendKey val="0"/>
            <c:showVal val="0"/>
            <c:showCatName val="1"/>
            <c:showSerName val="0"/>
            <c:showPercent val="1"/>
            <c:showBubbleSize val="0"/>
            <c:showLeaderLines val="1"/>
          </c:dLbls>
          <c:cat>
            <c:strRef>
              <c:f>jp!$D$4:$D$7</c:f>
              <c:strCache>
                <c:ptCount val="4"/>
                <c:pt idx="0">
                  <c:v>CANON </c:v>
                </c:pt>
                <c:pt idx="1">
                  <c:v>HITACHI </c:v>
                </c:pt>
                <c:pt idx="2">
                  <c:v>TORAY INDUSTRIES </c:v>
                </c:pt>
                <c:pt idx="3">
                  <c:v>FUJIFILM</c:v>
                </c:pt>
              </c:strCache>
            </c:strRef>
          </c:cat>
          <c:val>
            <c:numRef>
              <c:f>jp!$E$4:$E$7</c:f>
              <c:numCache>
                <c:formatCode>General</c:formatCode>
                <c:ptCount val="4"/>
                <c:pt idx="0">
                  <c:v>8</c:v>
                </c:pt>
                <c:pt idx="1">
                  <c:v>1</c:v>
                </c:pt>
                <c:pt idx="2">
                  <c:v>1</c:v>
                </c:pt>
                <c:pt idx="3">
                  <c:v>1</c:v>
                </c:pt>
              </c:numCache>
            </c:numRef>
          </c:val>
        </c:ser>
        <c:dLbls>
          <c:showLegendKey val="0"/>
          <c:showVal val="0"/>
          <c:showCatName val="0"/>
          <c:showSerName val="0"/>
          <c:showPercent val="0"/>
          <c:showBubbleSize val="0"/>
          <c:showLeaderLines val="1"/>
        </c:dLbls>
      </c:pie3DChart>
    </c:plotArea>
    <c:plotVisOnly val="1"/>
    <c:dispBlanksAs val="gap"/>
    <c:showDLblsOverMax val="0"/>
  </c:chart>
  <c:spPr>
    <a:ln>
      <a:noFill/>
    </a:ln>
  </c:spPr>
  <c:externalData r:id="rId2">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0.25990696870573998"/>
          <c:y val="0.15927398188129799"/>
          <c:w val="0.55044955992446198"/>
          <c:h val="0.520161713656761"/>
        </c:manualLayout>
      </c:layout>
      <c:pie3DChart>
        <c:varyColors val="1"/>
        <c:ser>
          <c:idx val="0"/>
          <c:order val="0"/>
          <c:dPt>
            <c:idx val="0"/>
            <c:bubble3D val="0"/>
            <c:explosion val="1"/>
          </c:dPt>
          <c:dPt>
            <c:idx val="1"/>
            <c:bubble3D val="0"/>
            <c:explosion val="3"/>
          </c:dPt>
          <c:dPt>
            <c:idx val="3"/>
            <c:bubble3D val="0"/>
            <c:explosion val="1"/>
          </c:dPt>
          <c:dLbls>
            <c:dLbl>
              <c:idx val="0"/>
              <c:layout>
                <c:manualLayout>
                  <c:x val="3.7081326703691499E-2"/>
                  <c:y val="1.4654948434476E-2"/>
                </c:manualLayout>
              </c:layout>
              <c:showLegendKey val="0"/>
              <c:showVal val="0"/>
              <c:showCatName val="1"/>
              <c:showSerName val="0"/>
              <c:showPercent val="1"/>
              <c:showBubbleSize val="0"/>
            </c:dLbl>
            <c:dLbl>
              <c:idx val="1"/>
              <c:layout>
                <c:manualLayout>
                  <c:x val="1.40555974742025E-2"/>
                  <c:y val="0.11442934552535799"/>
                </c:manualLayout>
              </c:layout>
              <c:showLegendKey val="0"/>
              <c:showVal val="0"/>
              <c:showCatName val="1"/>
              <c:showSerName val="0"/>
              <c:showPercent val="1"/>
              <c:showBubbleSize val="0"/>
            </c:dLbl>
            <c:dLbl>
              <c:idx val="2"/>
              <c:layout>
                <c:manualLayout>
                  <c:x val="-6.8569480508531802E-2"/>
                  <c:y val="4.0872915079163498E-2"/>
                </c:manualLayout>
              </c:layout>
              <c:showLegendKey val="0"/>
              <c:showVal val="0"/>
              <c:showCatName val="1"/>
              <c:showSerName val="0"/>
              <c:showPercent val="1"/>
              <c:showBubbleSize val="0"/>
            </c:dLbl>
            <c:dLbl>
              <c:idx val="3"/>
              <c:layout>
                <c:manualLayout>
                  <c:x val="-3.6656100357455999E-2"/>
                  <c:y val="5.73054779442893E-2"/>
                </c:manualLayout>
              </c:layout>
              <c:showLegendKey val="0"/>
              <c:showVal val="0"/>
              <c:showCatName val="1"/>
              <c:showSerName val="0"/>
              <c:showPercent val="1"/>
              <c:showBubbleSize val="0"/>
            </c:dLbl>
            <c:dLbl>
              <c:idx val="4"/>
              <c:layout>
                <c:manualLayout>
                  <c:x val="-8.6575051020974098E-2"/>
                  <c:y val="3.36170099949628E-3"/>
                </c:manualLayout>
              </c:layout>
              <c:showLegendKey val="0"/>
              <c:showVal val="0"/>
              <c:showCatName val="1"/>
              <c:showSerName val="0"/>
              <c:showPercent val="1"/>
              <c:showBubbleSize val="0"/>
            </c:dLbl>
            <c:txPr>
              <a:bodyPr/>
              <a:lstStyle/>
              <a:p>
                <a:pPr>
                  <a:defRPr lang="en-IN" sz="1000" b="1"/>
                </a:pPr>
                <a:endParaRPr lang="es-ES"/>
              </a:p>
            </c:txPr>
            <c:showLegendKey val="0"/>
            <c:showVal val="0"/>
            <c:showCatName val="1"/>
            <c:showSerName val="0"/>
            <c:showPercent val="1"/>
            <c:showBubbleSize val="0"/>
            <c:showLeaderLines val="1"/>
          </c:dLbls>
          <c:cat>
            <c:strRef>
              <c:f>Sheet3!$A$26:$A$30</c:f>
              <c:strCache>
                <c:ptCount val="5"/>
                <c:pt idx="0">
                  <c:v>FIBRES AND  FIBROUS WEBS</c:v>
                </c:pt>
                <c:pt idx="1">
                  <c:v>BOTTLES</c:v>
                </c:pt>
                <c:pt idx="2">
                  <c:v>DISPOSABLE ABSORBENT ARTICLE</c:v>
                </c:pt>
                <c:pt idx="3">
                  <c:v>PACKAGING PRODUCT</c:v>
                </c:pt>
                <c:pt idx="4">
                  <c:v>FILMS</c:v>
                </c:pt>
              </c:strCache>
            </c:strRef>
          </c:cat>
          <c:val>
            <c:numRef>
              <c:f>Sheet3!$B$26:$B$30</c:f>
              <c:numCache>
                <c:formatCode>General</c:formatCode>
                <c:ptCount val="5"/>
                <c:pt idx="0">
                  <c:v>9</c:v>
                </c:pt>
                <c:pt idx="1">
                  <c:v>8</c:v>
                </c:pt>
                <c:pt idx="2">
                  <c:v>4</c:v>
                </c:pt>
                <c:pt idx="3">
                  <c:v>10</c:v>
                </c:pt>
                <c:pt idx="4">
                  <c:v>5</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0.32500000000000001"/>
          <c:y val="0.35583307086614202"/>
          <c:w val="0.42499999999999999"/>
          <c:h val="0.38833385826771699"/>
        </c:manualLayout>
      </c:layout>
      <c:pie3DChart>
        <c:varyColors val="1"/>
        <c:ser>
          <c:idx val="0"/>
          <c:order val="0"/>
          <c:tx>
            <c:strRef>
              <c:f>Sheet3!$H$28:$H$29</c:f>
              <c:strCache>
                <c:ptCount val="1"/>
                <c:pt idx="0">
                  <c:v>FIBRES AND  FIBROUS WEBS</c:v>
                </c:pt>
              </c:strCache>
            </c:strRef>
          </c:tx>
          <c:dPt>
            <c:idx val="0"/>
            <c:bubble3D val="0"/>
            <c:explosion val="3"/>
          </c:dPt>
          <c:dPt>
            <c:idx val="2"/>
            <c:bubble3D val="0"/>
            <c:explosion val="6"/>
          </c:dPt>
          <c:dLbls>
            <c:dLbl>
              <c:idx val="0"/>
              <c:layout>
                <c:manualLayout>
                  <c:x val="-2.52109580052494E-2"/>
                  <c:y val="-0.16039212598425201"/>
                </c:manualLayout>
              </c:layout>
              <c:showLegendKey val="0"/>
              <c:showVal val="0"/>
              <c:showCatName val="1"/>
              <c:showSerName val="0"/>
              <c:showPercent val="1"/>
              <c:showBubbleSize val="0"/>
            </c:dLbl>
            <c:dLbl>
              <c:idx val="1"/>
              <c:layout>
                <c:manualLayout>
                  <c:x val="7.0299540682414702E-2"/>
                  <c:y val="-1.3912860892388501E-2"/>
                </c:manualLayout>
              </c:layout>
              <c:showLegendKey val="0"/>
              <c:showVal val="0"/>
              <c:showCatName val="1"/>
              <c:showSerName val="0"/>
              <c:showPercent val="1"/>
              <c:showBubbleSize val="0"/>
            </c:dLbl>
            <c:dLbl>
              <c:idx val="2"/>
              <c:layout>
                <c:manualLayout>
                  <c:x val="0"/>
                  <c:y val="0.13020778652668399"/>
                </c:manualLayout>
              </c:layout>
              <c:showLegendKey val="0"/>
              <c:showVal val="0"/>
              <c:showCatName val="1"/>
              <c:showSerName val="0"/>
              <c:showPercent val="1"/>
              <c:showBubbleSize val="0"/>
            </c:dLbl>
            <c:dLbl>
              <c:idx val="3"/>
              <c:layout>
                <c:manualLayout>
                  <c:x val="3.1571194225721799E-2"/>
                  <c:y val="-9.8333858267716498E-2"/>
                </c:manualLayout>
              </c:layout>
              <c:showLegendKey val="0"/>
              <c:showVal val="0"/>
              <c:showCatName val="1"/>
              <c:showSerName val="0"/>
              <c:showPercent val="1"/>
              <c:showBubbleSize val="0"/>
            </c:dLbl>
            <c:txPr>
              <a:bodyPr/>
              <a:lstStyle/>
              <a:p>
                <a:pPr>
                  <a:defRPr lang="en-IN" sz="1000" b="1"/>
                </a:pPr>
                <a:endParaRPr lang="es-ES"/>
              </a:p>
            </c:txPr>
            <c:showLegendKey val="0"/>
            <c:showVal val="0"/>
            <c:showCatName val="1"/>
            <c:showSerName val="0"/>
            <c:showPercent val="1"/>
            <c:showBubbleSize val="0"/>
            <c:showLeaderLines val="1"/>
          </c:dLbls>
          <c:cat>
            <c:strRef>
              <c:f>Sheet3!$G$30:$G$33</c:f>
              <c:strCache>
                <c:ptCount val="4"/>
                <c:pt idx="0">
                  <c:v>PROCTER &amp; GAMBLE</c:v>
                </c:pt>
                <c:pt idx="1">
                  <c:v>FURANIX TECHNOLOGIES</c:v>
                </c:pt>
                <c:pt idx="2">
                  <c:v>TORAY PLASTICS</c:v>
                </c:pt>
                <c:pt idx="3">
                  <c:v>DU POINT</c:v>
                </c:pt>
              </c:strCache>
            </c:strRef>
          </c:cat>
          <c:val>
            <c:numRef>
              <c:f>Sheet3!$H$30:$H$33</c:f>
              <c:numCache>
                <c:formatCode>General</c:formatCode>
                <c:ptCount val="4"/>
                <c:pt idx="0">
                  <c:v>3</c:v>
                </c:pt>
                <c:pt idx="1">
                  <c:v>1</c:v>
                </c:pt>
                <c:pt idx="2">
                  <c:v>4</c:v>
                </c:pt>
                <c:pt idx="3">
                  <c:v>1</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0.301448649563966"/>
          <c:y val="0.39203593085347099"/>
          <c:w val="0.53901193802387604"/>
          <c:h val="0.40903158656892002"/>
        </c:manualLayout>
      </c:layout>
      <c:pie3DChart>
        <c:varyColors val="1"/>
        <c:ser>
          <c:idx val="0"/>
          <c:order val="0"/>
          <c:tx>
            <c:strRef>
              <c:f>Sheet3!$H$39</c:f>
              <c:strCache>
                <c:ptCount val="1"/>
                <c:pt idx="0">
                  <c:v>BOTTLES</c:v>
                </c:pt>
              </c:strCache>
            </c:strRef>
          </c:tx>
          <c:dPt>
            <c:idx val="1"/>
            <c:bubble3D val="0"/>
            <c:explosion val="21"/>
          </c:dPt>
          <c:dLbls>
            <c:dLbl>
              <c:idx val="0"/>
              <c:layout>
                <c:manualLayout>
                  <c:x val="0.125223097112861"/>
                  <c:y val="-4.49628925694633E-2"/>
                </c:manualLayout>
              </c:layout>
              <c:showLegendKey val="0"/>
              <c:showVal val="0"/>
              <c:showCatName val="1"/>
              <c:showSerName val="0"/>
              <c:showPercent val="1"/>
              <c:showBubbleSize val="0"/>
            </c:dLbl>
            <c:dLbl>
              <c:idx val="1"/>
              <c:layout>
                <c:manualLayout>
                  <c:x val="-9.9136680495583204E-2"/>
                  <c:y val="9.9726219567381702E-2"/>
                </c:manualLayout>
              </c:layout>
              <c:showLegendKey val="0"/>
              <c:showVal val="0"/>
              <c:showCatName val="1"/>
              <c:showSerName val="0"/>
              <c:showPercent val="1"/>
              <c:showBubbleSize val="0"/>
            </c:dLbl>
            <c:txPr>
              <a:bodyPr/>
              <a:lstStyle/>
              <a:p>
                <a:pPr>
                  <a:defRPr lang="en-IN" sz="1000" b="1"/>
                </a:pPr>
                <a:endParaRPr lang="es-ES"/>
              </a:p>
            </c:txPr>
            <c:showLegendKey val="0"/>
            <c:showVal val="0"/>
            <c:showCatName val="1"/>
            <c:showSerName val="0"/>
            <c:showPercent val="1"/>
            <c:showBubbleSize val="0"/>
            <c:showLeaderLines val="1"/>
          </c:dLbls>
          <c:cat>
            <c:strRef>
              <c:f>Sheet3!$G$40:$G$41</c:f>
              <c:strCache>
                <c:ptCount val="2"/>
                <c:pt idx="0">
                  <c:v>EVIAN EAUX MINERALES</c:v>
                </c:pt>
                <c:pt idx="1">
                  <c:v> SUZLER CHEMTECH AG</c:v>
                </c:pt>
              </c:strCache>
            </c:strRef>
          </c:cat>
          <c:val>
            <c:numRef>
              <c:f>Sheet3!$H$40:$H$41</c:f>
              <c:numCache>
                <c:formatCode>General</c:formatCode>
                <c:ptCount val="2"/>
                <c:pt idx="0">
                  <c:v>7</c:v>
                </c:pt>
                <c:pt idx="1">
                  <c:v>1</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[EXP DATA.xlsx]Filing!PivotTable5</c:name>
    <c:fmtId val="-1"/>
  </c:pivotSource>
  <c:chart>
    <c:autoTitleDeleted val="1"/>
    <c:pivotFmts>
      <c:pivotFmt>
        <c:idx val="0"/>
        <c:dLbl>
          <c:idx val="0"/>
          <c:spPr/>
          <c:txPr>
            <a:bodyPr/>
            <a:lstStyle/>
            <a:p>
              <a:pPr>
                <a:defRPr b="1"/>
              </a:pPr>
              <a:endParaRPr lang="es-ES"/>
            </a:p>
          </c:txPr>
          <c:dLblPos val="t"/>
          <c:showLegendKey val="0"/>
          <c:showVal val="1"/>
          <c:showCatName val="0"/>
          <c:showSerName val="0"/>
          <c:showPercent val="0"/>
          <c:showBubbleSize val="0"/>
        </c:dLbl>
      </c:pivotFmt>
      <c:pivotFmt>
        <c:idx val="1"/>
        <c:dLbl>
          <c:idx val="0"/>
          <c:spPr/>
          <c:txPr>
            <a:bodyPr/>
            <a:lstStyle/>
            <a:p>
              <a:pPr>
                <a:defRPr b="1"/>
              </a:pPr>
              <a:endParaRPr lang="es-ES"/>
            </a:p>
          </c:txPr>
          <c:dLblPos val="t"/>
          <c:showLegendKey val="0"/>
          <c:showVal val="1"/>
          <c:showCatName val="0"/>
          <c:showSerName val="0"/>
          <c:showPercent val="0"/>
          <c:showBubbleSize val="0"/>
        </c:dLbl>
      </c:pivotFmt>
    </c:pivotFmts>
    <c:plotArea>
      <c:layout/>
      <c:lineChart>
        <c:grouping val="standard"/>
        <c:varyColors val="0"/>
        <c:ser>
          <c:idx val="0"/>
          <c:order val="0"/>
          <c:tx>
            <c:strRef>
              <c:f>Filing!$B$3</c:f>
              <c:strCache>
                <c:ptCount val="1"/>
                <c:pt idx="0">
                  <c:v>Total</c:v>
                </c:pt>
              </c:strCache>
            </c:strRef>
          </c:tx>
          <c:marker>
            <c:spPr>
              <a:solidFill>
                <a:srgbClr val="1F497D"/>
              </a:solidFill>
            </c:spPr>
          </c:marker>
          <c:dLbls>
            <c:txPr>
              <a:bodyPr/>
              <a:lstStyle/>
              <a:p>
                <a:pPr>
                  <a:defRPr lang="en-IN" b="1"/>
                </a:pPr>
                <a:endParaRPr lang="es-ES"/>
              </a:p>
            </c:txPr>
            <c:dLblPos val="t"/>
            <c:showLegendKey val="0"/>
            <c:showVal val="1"/>
            <c:showCatName val="0"/>
            <c:showSerName val="0"/>
            <c:showPercent val="0"/>
            <c:showBubbleSize val="0"/>
            <c:showLeaderLines val="0"/>
          </c:dLbls>
          <c:cat>
            <c:strRef>
              <c:f>Filing!$A$4:$A$14</c:f>
              <c:strCache>
                <c:ptCount val="10"/>
                <c:pt idx="0">
                  <c:v>2006</c:v>
                </c:pt>
                <c:pt idx="1">
                  <c:v>2007</c:v>
                </c:pt>
                <c:pt idx="2">
                  <c:v>2008</c:v>
                </c:pt>
                <c:pt idx="3">
                  <c:v>2009</c:v>
                </c:pt>
                <c:pt idx="4">
                  <c:v>2010</c:v>
                </c:pt>
                <c:pt idx="5">
                  <c:v>2011</c:v>
                </c:pt>
                <c:pt idx="6">
                  <c:v>2012</c:v>
                </c:pt>
                <c:pt idx="7">
                  <c:v>2013</c:v>
                </c:pt>
                <c:pt idx="8">
                  <c:v>2014</c:v>
                </c:pt>
                <c:pt idx="9">
                  <c:v>2015</c:v>
                </c:pt>
              </c:strCache>
            </c:strRef>
          </c:cat>
          <c:val>
            <c:numRef>
              <c:f>Filing!$B$4:$B$14</c:f>
              <c:numCache>
                <c:formatCode>General</c:formatCode>
                <c:ptCount val="10"/>
                <c:pt idx="0">
                  <c:v>4</c:v>
                </c:pt>
                <c:pt idx="1">
                  <c:v>1</c:v>
                </c:pt>
                <c:pt idx="2">
                  <c:v>10</c:v>
                </c:pt>
                <c:pt idx="3">
                  <c:v>21</c:v>
                </c:pt>
                <c:pt idx="4">
                  <c:v>26</c:v>
                </c:pt>
                <c:pt idx="5">
                  <c:v>26</c:v>
                </c:pt>
                <c:pt idx="6">
                  <c:v>106</c:v>
                </c:pt>
                <c:pt idx="7">
                  <c:v>76</c:v>
                </c:pt>
                <c:pt idx="8">
                  <c:v>40</c:v>
                </c:pt>
                <c:pt idx="9">
                  <c:v>7</c:v>
                </c:pt>
              </c:numCache>
            </c:numRef>
          </c:val>
          <c:smooth val="0"/>
        </c:ser>
        <c:dLbls>
          <c:showLegendKey val="0"/>
          <c:showVal val="0"/>
          <c:showCatName val="0"/>
          <c:showSerName val="0"/>
          <c:showPercent val="0"/>
          <c:showBubbleSize val="0"/>
        </c:dLbls>
        <c:marker val="1"/>
        <c:smooth val="0"/>
        <c:axId val="61956480"/>
        <c:axId val="61958016"/>
      </c:lineChart>
      <c:catAx>
        <c:axId val="61956480"/>
        <c:scaling>
          <c:orientation val="minMax"/>
        </c:scaling>
        <c:delete val="0"/>
        <c:axPos val="b"/>
        <c:majorTickMark val="out"/>
        <c:minorTickMark val="none"/>
        <c:tickLblPos val="nextTo"/>
        <c:txPr>
          <a:bodyPr rot="-2400000"/>
          <a:lstStyle/>
          <a:p>
            <a:pPr>
              <a:defRPr lang="en-IN" b="1"/>
            </a:pPr>
            <a:endParaRPr lang="es-ES"/>
          </a:p>
        </c:txPr>
        <c:crossAx val="61958016"/>
        <c:crosses val="autoZero"/>
        <c:auto val="1"/>
        <c:lblAlgn val="ctr"/>
        <c:lblOffset val="100"/>
        <c:noMultiLvlLbl val="0"/>
      </c:catAx>
      <c:valAx>
        <c:axId val="61958016"/>
        <c:scaling>
          <c:orientation val="minMax"/>
        </c:scaling>
        <c:delete val="0"/>
        <c:axPos val="l"/>
        <c:numFmt formatCode="General" sourceLinked="1"/>
        <c:majorTickMark val="out"/>
        <c:minorTickMark val="none"/>
        <c:tickLblPos val="nextTo"/>
        <c:txPr>
          <a:bodyPr/>
          <a:lstStyle/>
          <a:p>
            <a:pPr>
              <a:defRPr lang="en-IN" b="1"/>
            </a:pPr>
            <a:endParaRPr lang="es-ES"/>
          </a:p>
        </c:txPr>
        <c:crossAx val="61956480"/>
        <c:crosses val="autoZero"/>
        <c:crossBetween val="between"/>
      </c:valAx>
    </c:plotArea>
    <c:plotVisOnly val="1"/>
    <c:dispBlanksAs val="gap"/>
    <c:showDLblsOverMax val="0"/>
  </c:chart>
  <c:spPr>
    <a:ln>
      <a:noFill/>
    </a:ln>
  </c:spPr>
  <c:externalData r:id="rId2">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0.29191312976121903"/>
          <c:y val="0.35147965879265097"/>
          <c:w val="0.450608155687856"/>
          <c:h val="0.35374250093738302"/>
        </c:manualLayout>
      </c:layout>
      <c:pie3DChart>
        <c:varyColors val="1"/>
        <c:ser>
          <c:idx val="0"/>
          <c:order val="0"/>
          <c:tx>
            <c:strRef>
              <c:f>Sheet3!$I$70</c:f>
              <c:strCache>
                <c:ptCount val="1"/>
                <c:pt idx="0">
                  <c:v>FILMS</c:v>
                </c:pt>
              </c:strCache>
            </c:strRef>
          </c:tx>
          <c:dPt>
            <c:idx val="1"/>
            <c:bubble3D val="0"/>
            <c:explosion val="5"/>
          </c:dPt>
          <c:dPt>
            <c:idx val="2"/>
            <c:bubble3D val="0"/>
            <c:explosion val="7"/>
          </c:dPt>
          <c:dLbls>
            <c:dLbl>
              <c:idx val="0"/>
              <c:layout>
                <c:manualLayout>
                  <c:x val="-2.43111836630177E-2"/>
                  <c:y val="-0.30492829021372297"/>
                </c:manualLayout>
              </c:layout>
              <c:showLegendKey val="0"/>
              <c:showVal val="0"/>
              <c:showCatName val="1"/>
              <c:showSerName val="0"/>
              <c:showPercent val="1"/>
              <c:showBubbleSize val="0"/>
            </c:dLbl>
            <c:dLbl>
              <c:idx val="1"/>
              <c:layout>
                <c:manualLayout>
                  <c:x val="-3.7276742846168602E-2"/>
                  <c:y val="9.6964754405699294E-2"/>
                </c:manualLayout>
              </c:layout>
              <c:showLegendKey val="0"/>
              <c:showVal val="0"/>
              <c:showCatName val="1"/>
              <c:showSerName val="0"/>
              <c:showPercent val="1"/>
              <c:showBubbleSize val="0"/>
            </c:dLbl>
            <c:dLbl>
              <c:idx val="2"/>
              <c:layout>
                <c:manualLayout>
                  <c:x val="-1.08362034343852E-3"/>
                  <c:y val="-9.8883064546110205E-2"/>
                </c:manualLayout>
              </c:layout>
              <c:showLegendKey val="0"/>
              <c:showVal val="0"/>
              <c:showCatName val="1"/>
              <c:showSerName val="0"/>
              <c:showPercent val="1"/>
              <c:showBubbleSize val="0"/>
            </c:dLbl>
            <c:txPr>
              <a:bodyPr/>
              <a:lstStyle/>
              <a:p>
                <a:pPr>
                  <a:defRPr lang="en-IN" sz="1000" b="1"/>
                </a:pPr>
                <a:endParaRPr lang="es-ES"/>
              </a:p>
            </c:txPr>
            <c:showLegendKey val="0"/>
            <c:showVal val="0"/>
            <c:showCatName val="1"/>
            <c:showSerName val="0"/>
            <c:showPercent val="1"/>
            <c:showBubbleSize val="0"/>
            <c:showLeaderLines val="1"/>
          </c:dLbls>
          <c:cat>
            <c:strRef>
              <c:f>Sheet3!$H$71:$H$73</c:f>
              <c:strCache>
                <c:ptCount val="3"/>
                <c:pt idx="0">
                  <c:v>TORAY PLASTICS</c:v>
                </c:pt>
                <c:pt idx="1">
                  <c:v>CRYOVAC</c:v>
                </c:pt>
                <c:pt idx="2">
                  <c:v>UNIV NANJING </c:v>
                </c:pt>
              </c:strCache>
            </c:strRef>
          </c:cat>
          <c:val>
            <c:numRef>
              <c:f>Sheet3!$I$71:$I$73</c:f>
              <c:numCache>
                <c:formatCode>General</c:formatCode>
                <c:ptCount val="3"/>
                <c:pt idx="0">
                  <c:v>2</c:v>
                </c:pt>
                <c:pt idx="1">
                  <c:v>1</c:v>
                </c:pt>
                <c:pt idx="2">
                  <c:v>1</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0.13888888888888901"/>
          <c:y val="0.19871794871794901"/>
          <c:w val="0.39026392534266602"/>
          <c:h val="0.59615384615384603"/>
        </c:manualLayout>
      </c:layout>
      <c:pie3DChart>
        <c:varyColors val="1"/>
        <c:ser>
          <c:idx val="0"/>
          <c:order val="0"/>
          <c:tx>
            <c:strRef>
              <c:f>[1]Sheet3!$I$54</c:f>
              <c:strCache>
                <c:ptCount val="1"/>
                <c:pt idx="0">
                  <c:v>DISPOSABLE ABSORBENT ARTICLE</c:v>
                </c:pt>
              </c:strCache>
            </c:strRef>
          </c:tx>
          <c:cat>
            <c:strRef>
              <c:f>[1]Sheet3!$H$55</c:f>
              <c:strCache>
                <c:ptCount val="1"/>
                <c:pt idx="0">
                  <c:v>PROCTER &amp; GAMBLE</c:v>
                </c:pt>
              </c:strCache>
            </c:strRef>
          </c:cat>
          <c:val>
            <c:numRef>
              <c:f>[1]Sheet3!$I$55</c:f>
              <c:numCache>
                <c:formatCode>General</c:formatCode>
                <c:ptCount val="1"/>
                <c:pt idx="0">
                  <c:v>4</c:v>
                </c:pt>
              </c:numCache>
            </c:numRef>
          </c:val>
        </c:ser>
        <c:dLbls>
          <c:showLegendKey val="0"/>
          <c:showVal val="0"/>
          <c:showCatName val="0"/>
          <c:showSerName val="0"/>
          <c:showPercent val="0"/>
          <c:showBubbleSize val="0"/>
          <c:showLeaderLines val="1"/>
        </c:dLbls>
      </c:pie3DChart>
    </c:plotArea>
    <c:legend>
      <c:legendPos val="r"/>
      <c:legendEntry>
        <c:idx val="0"/>
        <c:txPr>
          <a:bodyPr/>
          <a:lstStyle/>
          <a:p>
            <a:pPr>
              <a:defRPr sz="1050" b="1"/>
            </a:pPr>
            <a:endParaRPr lang="es-ES"/>
          </a:p>
        </c:txPr>
      </c:legendEntry>
      <c:layout>
        <c:manualLayout>
          <c:xMode val="edge"/>
          <c:yMode val="edge"/>
          <c:x val="0.465899679206766"/>
          <c:y val="0.26974813244498302"/>
          <c:w val="0.31766527230971198"/>
          <c:h val="0.43556940799066901"/>
        </c:manualLayout>
      </c:layout>
      <c:overlay val="0"/>
      <c:txPr>
        <a:bodyPr/>
        <a:lstStyle/>
        <a:p>
          <a:pPr>
            <a:defRPr lang="en-IN" sz="1100"/>
          </a:pPr>
          <a:endParaRPr lang="es-ES"/>
        </a:p>
      </c:txPr>
    </c:legend>
    <c:plotVisOnly val="1"/>
    <c:dispBlanksAs val="gap"/>
    <c:showDLblsOverMax val="0"/>
  </c:chart>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0.255632434243592"/>
          <c:y val="0.36077109679471903"/>
          <c:w val="0.440127324509968"/>
          <c:h val="0.30408852302553102"/>
        </c:manualLayout>
      </c:layout>
      <c:pie3DChart>
        <c:varyColors val="1"/>
        <c:ser>
          <c:idx val="0"/>
          <c:order val="0"/>
          <c:tx>
            <c:strRef>
              <c:f>Sheet3!$G$60</c:f>
              <c:strCache>
                <c:ptCount val="1"/>
                <c:pt idx="0">
                  <c:v>PACKAGING PRODUCT</c:v>
                </c:pt>
              </c:strCache>
            </c:strRef>
          </c:tx>
          <c:dPt>
            <c:idx val="1"/>
            <c:bubble3D val="0"/>
            <c:explosion val="4"/>
          </c:dPt>
          <c:dPt>
            <c:idx val="2"/>
            <c:bubble3D val="0"/>
            <c:explosion val="3"/>
          </c:dPt>
          <c:dLbls>
            <c:dLbl>
              <c:idx val="0"/>
              <c:layout>
                <c:manualLayout>
                  <c:x val="3.9957173670123101E-2"/>
                  <c:y val="0.139955890930301"/>
                </c:manualLayout>
              </c:layout>
              <c:showLegendKey val="0"/>
              <c:showVal val="0"/>
              <c:showCatName val="1"/>
              <c:showSerName val="0"/>
              <c:showPercent val="1"/>
              <c:showBubbleSize val="0"/>
            </c:dLbl>
            <c:dLbl>
              <c:idx val="1"/>
              <c:layout>
                <c:manualLayout>
                  <c:x val="9.4862204724409493E-3"/>
                  <c:y val="0.20129848352289401"/>
                </c:manualLayout>
              </c:layout>
              <c:showLegendKey val="0"/>
              <c:showVal val="0"/>
              <c:showCatName val="1"/>
              <c:showSerName val="0"/>
              <c:showPercent val="1"/>
              <c:showBubbleSize val="0"/>
            </c:dLbl>
            <c:dLbl>
              <c:idx val="2"/>
              <c:layout>
                <c:manualLayout>
                  <c:x val="-6.7293416447944204E-2"/>
                  <c:y val="-2.09864391951006E-3"/>
                </c:manualLayout>
              </c:layout>
              <c:showLegendKey val="0"/>
              <c:showVal val="0"/>
              <c:showCatName val="1"/>
              <c:showSerName val="0"/>
              <c:showPercent val="1"/>
              <c:showBubbleSize val="0"/>
            </c:dLbl>
            <c:txPr>
              <a:bodyPr/>
              <a:lstStyle/>
              <a:p>
                <a:pPr>
                  <a:defRPr lang="en-IN" sz="1000" b="1"/>
                </a:pPr>
                <a:endParaRPr lang="es-ES"/>
              </a:p>
            </c:txPr>
            <c:showLegendKey val="0"/>
            <c:showVal val="0"/>
            <c:showCatName val="1"/>
            <c:showSerName val="0"/>
            <c:showPercent val="1"/>
            <c:showBubbleSize val="0"/>
            <c:showLeaderLines val="1"/>
          </c:dLbls>
          <c:cat>
            <c:strRef>
              <c:f>Sheet3!$F$61:$F$63</c:f>
              <c:strCache>
                <c:ptCount val="3"/>
                <c:pt idx="0">
                  <c:v>PROCTER &amp; GAMBLE</c:v>
                </c:pt>
                <c:pt idx="1">
                  <c:v> SUZLER CHEMTECH AG</c:v>
                </c:pt>
                <c:pt idx="2">
                  <c:v>PEPSICO</c:v>
                </c:pt>
              </c:strCache>
            </c:strRef>
          </c:cat>
          <c:val>
            <c:numRef>
              <c:f>Sheet3!$G$61:$G$63</c:f>
              <c:numCache>
                <c:formatCode>General</c:formatCode>
                <c:ptCount val="3"/>
                <c:pt idx="0">
                  <c:v>4</c:v>
                </c:pt>
                <c:pt idx="1">
                  <c:v>2</c:v>
                </c:pt>
                <c:pt idx="2">
                  <c:v>1</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0.22419144435303801"/>
          <c:y val="0.25297600299962603"/>
          <c:w val="0.55161711129392399"/>
          <c:h val="0.517857517810274"/>
        </c:manualLayout>
      </c:layout>
      <c:pie3DChart>
        <c:varyColors val="1"/>
        <c:ser>
          <c:idx val="0"/>
          <c:order val="0"/>
          <c:dLbls>
            <c:dLbl>
              <c:idx val="0"/>
              <c:layout>
                <c:manualLayout>
                  <c:x val="5.6390292631331801E-2"/>
                  <c:y val="-9.84289463817027E-2"/>
                </c:manualLayout>
              </c:layout>
              <c:tx>
                <c:rich>
                  <a:bodyPr/>
                  <a:lstStyle/>
                  <a:p>
                    <a:r>
                      <a:rPr lang="en-US" dirty="0" smtClean="0"/>
                      <a:t>Process for preparation of PEF</a:t>
                    </a:r>
                    <a:r>
                      <a:rPr lang="en-US" dirty="0"/>
                      <a:t>
72%</a:t>
                    </a:r>
                  </a:p>
                </c:rich>
              </c:tx>
              <c:showLegendKey val="0"/>
              <c:showVal val="0"/>
              <c:showCatName val="1"/>
              <c:showSerName val="0"/>
              <c:showPercent val="1"/>
              <c:showBubbleSize val="0"/>
            </c:dLbl>
            <c:dLbl>
              <c:idx val="1"/>
              <c:layout>
                <c:manualLayout>
                  <c:x val="-4.7263681592039898E-2"/>
                  <c:y val="6.6738657667791496E-2"/>
                </c:manualLayout>
              </c:layout>
              <c:tx>
                <c:rich>
                  <a:bodyPr/>
                  <a:lstStyle/>
                  <a:p>
                    <a:r>
                      <a:rPr lang="en-US" dirty="0" smtClean="0"/>
                      <a:t>Application in </a:t>
                    </a:r>
                    <a:r>
                      <a:rPr lang="en-US" dirty="0" err="1" smtClean="0"/>
                      <a:t>Fibre</a:t>
                    </a:r>
                    <a:r>
                      <a:rPr lang="en-US" dirty="0"/>
                      <a:t>
14%</a:t>
                    </a:r>
                  </a:p>
                </c:rich>
              </c:tx>
              <c:showLegendKey val="0"/>
              <c:showVal val="0"/>
              <c:showCatName val="1"/>
              <c:showSerName val="0"/>
              <c:showPercent val="1"/>
              <c:showBubbleSize val="0"/>
            </c:dLbl>
            <c:dLbl>
              <c:idx val="2"/>
              <c:layout>
                <c:manualLayout>
                  <c:x val="-4.0555294394170903E-2"/>
                  <c:y val="7.6895388076490502E-3"/>
                </c:manualLayout>
              </c:layout>
              <c:tx>
                <c:rich>
                  <a:bodyPr/>
                  <a:lstStyle/>
                  <a:p>
                    <a:r>
                      <a:rPr lang="en-US" dirty="0" smtClean="0"/>
                      <a:t>Process for Recycling</a:t>
                    </a:r>
                    <a:r>
                      <a:rPr lang="en-US" dirty="0"/>
                      <a:t>
14%</a:t>
                    </a:r>
                  </a:p>
                </c:rich>
              </c:tx>
              <c:showLegendKey val="0"/>
              <c:showVal val="0"/>
              <c:showCatName val="1"/>
              <c:showSerName val="0"/>
              <c:showPercent val="1"/>
              <c:showBubbleSize val="0"/>
            </c:dLbl>
            <c:txPr>
              <a:bodyPr/>
              <a:lstStyle/>
              <a:p>
                <a:pPr>
                  <a:defRPr lang="en-IN" sz="1200" b="1"/>
                </a:pPr>
                <a:endParaRPr lang="es-ES"/>
              </a:p>
            </c:txPr>
            <c:showLegendKey val="0"/>
            <c:showVal val="0"/>
            <c:showCatName val="1"/>
            <c:showSerName val="0"/>
            <c:showPercent val="1"/>
            <c:showBubbleSize val="0"/>
            <c:showLeaderLines val="1"/>
          </c:dLbls>
          <c:cat>
            <c:strRef>
              <c:f>Sheet1!$C$8:$C$10</c:f>
              <c:strCache>
                <c:ptCount val="3"/>
                <c:pt idx="0">
                  <c:v>Polyesters having FDCA and diol content</c:v>
                </c:pt>
                <c:pt idx="1">
                  <c:v>Fibre composition having PEF</c:v>
                </c:pt>
                <c:pt idx="2">
                  <c:v>Recycling of PEF</c:v>
                </c:pt>
              </c:strCache>
            </c:strRef>
          </c:cat>
          <c:val>
            <c:numRef>
              <c:f>Sheet1!$D$8:$D$10</c:f>
              <c:numCache>
                <c:formatCode>General</c:formatCode>
                <c:ptCount val="3"/>
                <c:pt idx="0">
                  <c:v>5</c:v>
                </c:pt>
                <c:pt idx="1">
                  <c:v>1</c:v>
                </c:pt>
                <c:pt idx="2">
                  <c:v>1</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0.26249989905108001"/>
          <c:y val="0.33234126984127099"/>
          <c:w val="0.47756430446194198"/>
          <c:h val="0.45833333333333298"/>
        </c:manualLayout>
      </c:layout>
      <c:pie3DChart>
        <c:varyColors val="1"/>
        <c:ser>
          <c:idx val="0"/>
          <c:order val="0"/>
          <c:dPt>
            <c:idx val="2"/>
            <c:bubble3D val="0"/>
            <c:explosion val="7"/>
          </c:dPt>
          <c:dLbls>
            <c:dLbl>
              <c:idx val="0"/>
              <c:layout>
                <c:manualLayout>
                  <c:x val="2.4710478497879999E-2"/>
                  <c:y val="-6.3415510561179805E-2"/>
                </c:manualLayout>
              </c:layout>
              <c:tx>
                <c:rich>
                  <a:bodyPr/>
                  <a:lstStyle/>
                  <a:p>
                    <a:r>
                      <a:rPr lang="en-US" sz="1200" b="1" dirty="0" smtClean="0"/>
                      <a:t>F</a:t>
                    </a:r>
                    <a:r>
                      <a:rPr lang="en-US" dirty="0" smtClean="0"/>
                      <a:t>ibrous Webs </a:t>
                    </a:r>
                    <a:r>
                      <a:rPr lang="en-US" dirty="0"/>
                      <a:t>
</a:t>
                    </a:r>
                    <a:r>
                      <a:rPr lang="en-US" dirty="0" smtClean="0"/>
                      <a:t>36.3%</a:t>
                    </a:r>
                    <a:endParaRPr lang="en-US" dirty="0"/>
                  </a:p>
                </c:rich>
              </c:tx>
              <c:showLegendKey val="0"/>
              <c:showVal val="0"/>
              <c:showCatName val="1"/>
              <c:showSerName val="0"/>
              <c:showPercent val="1"/>
              <c:showBubbleSize val="0"/>
            </c:dLbl>
            <c:dLbl>
              <c:idx val="1"/>
              <c:layout>
                <c:manualLayout>
                  <c:x val="0.15557338986472899"/>
                  <c:y val="-0.119047619047619"/>
                </c:manualLayout>
              </c:layout>
              <c:tx>
                <c:rich>
                  <a:bodyPr/>
                  <a:lstStyle/>
                  <a:p>
                    <a:r>
                      <a:rPr lang="en-US" sz="1200" b="1" dirty="0" smtClean="0"/>
                      <a:t>D</a:t>
                    </a:r>
                    <a:r>
                      <a:rPr lang="en-US" dirty="0" smtClean="0"/>
                      <a:t>isposable Articles</a:t>
                    </a:r>
                    <a:r>
                      <a:rPr lang="en-US" dirty="0"/>
                      <a:t>
</a:t>
                    </a:r>
                    <a:r>
                      <a:rPr lang="en-US" dirty="0" smtClean="0"/>
                      <a:t>36.3%</a:t>
                    </a:r>
                    <a:endParaRPr lang="en-US" dirty="0"/>
                  </a:p>
                </c:rich>
              </c:tx>
              <c:showLegendKey val="0"/>
              <c:showVal val="0"/>
              <c:showCatName val="1"/>
              <c:showSerName val="0"/>
              <c:showPercent val="1"/>
              <c:showBubbleSize val="0"/>
            </c:dLbl>
            <c:dLbl>
              <c:idx val="2"/>
              <c:layout>
                <c:manualLayout>
                  <c:x val="3.4955380577427898E-2"/>
                  <c:y val="-0.103075553055868"/>
                </c:manualLayout>
              </c:layout>
              <c:tx>
                <c:rich>
                  <a:bodyPr/>
                  <a:lstStyle/>
                  <a:p>
                    <a:r>
                      <a:rPr lang="en-US" sz="1200" b="1" dirty="0" smtClean="0"/>
                      <a:t>P</a:t>
                    </a:r>
                    <a:r>
                      <a:rPr lang="en-US" dirty="0" smtClean="0"/>
                      <a:t>ackaging Material</a:t>
                    </a:r>
                    <a:r>
                      <a:rPr lang="en-US" dirty="0"/>
                      <a:t>
</a:t>
                    </a:r>
                    <a:r>
                      <a:rPr lang="en-US" dirty="0" smtClean="0"/>
                      <a:t>27.3%</a:t>
                    </a:r>
                    <a:endParaRPr lang="en-US" dirty="0"/>
                  </a:p>
                </c:rich>
              </c:tx>
              <c:showLegendKey val="0"/>
              <c:showVal val="0"/>
              <c:showCatName val="1"/>
              <c:showSerName val="0"/>
              <c:showPercent val="1"/>
              <c:showBubbleSize val="0"/>
            </c:dLbl>
            <c:txPr>
              <a:bodyPr/>
              <a:lstStyle/>
              <a:p>
                <a:pPr>
                  <a:defRPr lang="en-IN" sz="1200" b="1"/>
                </a:pPr>
                <a:endParaRPr lang="es-ES"/>
              </a:p>
            </c:txPr>
            <c:showLegendKey val="0"/>
            <c:showVal val="0"/>
            <c:showCatName val="1"/>
            <c:showSerName val="0"/>
            <c:showPercent val="1"/>
            <c:showBubbleSize val="0"/>
            <c:showLeaderLines val="1"/>
          </c:dLbls>
          <c:cat>
            <c:strRef>
              <c:f>Sheet1!$C$2:$C$4</c:f>
              <c:strCache>
                <c:ptCount val="3"/>
                <c:pt idx="0">
                  <c:v>In fibrous webs </c:v>
                </c:pt>
                <c:pt idx="1">
                  <c:v>In disposable absorbent as polyester</c:v>
                </c:pt>
                <c:pt idx="2">
                  <c:v>In Packaging</c:v>
                </c:pt>
              </c:strCache>
            </c:strRef>
          </c:cat>
          <c:val>
            <c:numRef>
              <c:f>Sheet1!$D$2:$D$4</c:f>
              <c:numCache>
                <c:formatCode>General</c:formatCode>
                <c:ptCount val="3"/>
                <c:pt idx="0">
                  <c:v>3</c:v>
                </c:pt>
                <c:pt idx="1">
                  <c:v>4</c:v>
                </c:pt>
                <c:pt idx="2">
                  <c:v>4</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IN" sz="1100"/>
            </a:pPr>
            <a:r>
              <a:rPr lang="en-US" sz="1000" dirty="0" smtClean="0"/>
              <a:t>Bottles with </a:t>
            </a:r>
            <a:r>
              <a:rPr lang="en-US" sz="1000" dirty="0"/>
              <a:t>specific properties </a:t>
            </a:r>
          </a:p>
        </c:rich>
      </c:tx>
      <c:layout>
        <c:manualLayout>
          <c:xMode val="edge"/>
          <c:yMode val="edge"/>
          <c:x val="0.63645854562297299"/>
          <c:y val="0.17045681789776301"/>
        </c:manualLayout>
      </c:layout>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0.32945592095105902"/>
          <c:y val="0.25714068241469801"/>
          <c:w val="0.40526817971283102"/>
          <c:h val="0.35234724409448798"/>
        </c:manualLayout>
      </c:layout>
      <c:pie3DChart>
        <c:varyColors val="1"/>
        <c:ser>
          <c:idx val="0"/>
          <c:order val="0"/>
          <c:tx>
            <c:strRef>
              <c:f>Sheet1!$C$7</c:f>
              <c:strCache>
                <c:ptCount val="1"/>
                <c:pt idx="0">
                  <c:v>Used to make bottles having specific properties. </c:v>
                </c:pt>
              </c:strCache>
            </c:strRef>
          </c:tx>
          <c:dLbls>
            <c:delete val="1"/>
          </c:dLbls>
          <c:val>
            <c:numRef>
              <c:f>Sheet1!$D$7</c:f>
              <c:numCache>
                <c:formatCode>General</c:formatCode>
                <c:ptCount val="1"/>
                <c:pt idx="0">
                  <c:v>7</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9.30555555555556E-2"/>
          <c:y val="0.30575961093098702"/>
          <c:w val="0.75555555555555598"/>
          <c:h val="0.54632391539292902"/>
        </c:manualLayout>
      </c:layout>
      <c:pie3DChart>
        <c:varyColors val="1"/>
        <c:ser>
          <c:idx val="0"/>
          <c:order val="0"/>
          <c:explosion val="25"/>
          <c:dPt>
            <c:idx val="0"/>
            <c:bubble3D val="0"/>
            <c:explosion val="0"/>
          </c:dPt>
          <c:dPt>
            <c:idx val="1"/>
            <c:bubble3D val="0"/>
            <c:explosion val="0"/>
          </c:dPt>
          <c:dPt>
            <c:idx val="2"/>
            <c:bubble3D val="0"/>
            <c:explosion val="0"/>
          </c:dPt>
          <c:dLbls>
            <c:dLbl>
              <c:idx val="0"/>
              <c:layout>
                <c:manualLayout>
                  <c:x val="7.6639545056867903E-2"/>
                  <c:y val="-1.6824146981627298E-2"/>
                </c:manualLayout>
              </c:layout>
              <c:tx>
                <c:rich>
                  <a:bodyPr/>
                  <a:lstStyle/>
                  <a:p>
                    <a:r>
                      <a:rPr lang="en-US" sz="1000" b="1" dirty="0"/>
                      <a:t>P</a:t>
                    </a:r>
                    <a:r>
                      <a:rPr lang="en-US" sz="1000" dirty="0"/>
                      <a:t>EF Composition</a:t>
                    </a:r>
                    <a:r>
                      <a:rPr lang="en-US" sz="1000" dirty="0" smtClean="0"/>
                      <a:t>/</a:t>
                    </a:r>
                  </a:p>
                  <a:p>
                    <a:r>
                      <a:rPr lang="en-US" sz="1000" dirty="0" smtClean="0"/>
                      <a:t>Blend</a:t>
                    </a:r>
                    <a:r>
                      <a:rPr lang="en-US" sz="1000" dirty="0"/>
                      <a:t>
75%</a:t>
                    </a:r>
                  </a:p>
                </c:rich>
              </c:tx>
              <c:showLegendKey val="0"/>
              <c:showVal val="0"/>
              <c:showCatName val="1"/>
              <c:showSerName val="0"/>
              <c:showPercent val="1"/>
              <c:showBubbleSize val="0"/>
            </c:dLbl>
            <c:dLbl>
              <c:idx val="1"/>
              <c:layout>
                <c:manualLayout>
                  <c:x val="-8.9140638670166195E-2"/>
                  <c:y val="0.178298337707787"/>
                </c:manualLayout>
              </c:layout>
              <c:tx>
                <c:rich>
                  <a:bodyPr/>
                  <a:lstStyle/>
                  <a:p>
                    <a:r>
                      <a:rPr lang="en-US" sz="1000" b="1" dirty="0"/>
                      <a:t>A</a:t>
                    </a:r>
                    <a:r>
                      <a:rPr lang="en-US" sz="1000" dirty="0"/>
                      <a:t>pplication in Film
</a:t>
                    </a:r>
                    <a:r>
                      <a:rPr lang="en-US" sz="1000" dirty="0" smtClean="0"/>
                      <a:t>12.5%</a:t>
                    </a:r>
                    <a:endParaRPr lang="en-US" sz="1000" dirty="0"/>
                  </a:p>
                </c:rich>
              </c:tx>
              <c:showLegendKey val="0"/>
              <c:showVal val="0"/>
              <c:showCatName val="1"/>
              <c:showSerName val="0"/>
              <c:showPercent val="1"/>
              <c:showBubbleSize val="0"/>
            </c:dLbl>
            <c:dLbl>
              <c:idx val="2"/>
              <c:layout>
                <c:manualLayout>
                  <c:x val="-0.16565944881889799"/>
                  <c:y val="7.0447784935973895E-2"/>
                </c:manualLayout>
              </c:layout>
              <c:tx>
                <c:rich>
                  <a:bodyPr/>
                  <a:lstStyle/>
                  <a:p>
                    <a:r>
                      <a:rPr lang="en-US" sz="1000" b="1" dirty="0"/>
                      <a:t>P</a:t>
                    </a:r>
                    <a:r>
                      <a:rPr lang="en-US" sz="1000" dirty="0"/>
                      <a:t>rocess of preparation of modified PEF
</a:t>
                    </a:r>
                    <a:r>
                      <a:rPr lang="en-US" sz="1000" dirty="0" smtClean="0"/>
                      <a:t>12.5%</a:t>
                    </a:r>
                    <a:endParaRPr lang="en-US" sz="1000" dirty="0"/>
                  </a:p>
                </c:rich>
              </c:tx>
              <c:showLegendKey val="0"/>
              <c:showVal val="0"/>
              <c:showCatName val="1"/>
              <c:showSerName val="0"/>
              <c:showPercent val="1"/>
              <c:showBubbleSize val="0"/>
            </c:dLbl>
            <c:txPr>
              <a:bodyPr/>
              <a:lstStyle/>
              <a:p>
                <a:pPr>
                  <a:defRPr lang="en-IN" sz="1000" b="1"/>
                </a:pPr>
                <a:endParaRPr lang="es-ES"/>
              </a:p>
            </c:txPr>
            <c:showLegendKey val="0"/>
            <c:showVal val="0"/>
            <c:showCatName val="1"/>
            <c:showSerName val="0"/>
            <c:showPercent val="1"/>
            <c:showBubbleSize val="0"/>
            <c:showLeaderLines val="1"/>
          </c:dLbls>
          <c:cat>
            <c:strRef>
              <c:f>Sheet1!$D$4:$D$6</c:f>
              <c:strCache>
                <c:ptCount val="3"/>
                <c:pt idx="0">
                  <c:v>PEF Composition/Blend
</c:v>
                </c:pt>
                <c:pt idx="1">
                  <c:v>Application in Film
 </c:v>
                </c:pt>
                <c:pt idx="2">
                  <c:v>Process of preparation of modified PEF
</c:v>
                </c:pt>
              </c:strCache>
            </c:strRef>
          </c:cat>
          <c:val>
            <c:numRef>
              <c:f>Sheet1!$E$4:$E$6</c:f>
              <c:numCache>
                <c:formatCode>General</c:formatCode>
                <c:ptCount val="3"/>
                <c:pt idx="0">
                  <c:v>6</c:v>
                </c:pt>
                <c:pt idx="1">
                  <c:v>1</c:v>
                </c:pt>
                <c:pt idx="2">
                  <c:v>1</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0.116172205169269"/>
          <c:y val="0.33582924775912498"/>
          <c:w val="0.81285332977445601"/>
          <c:h val="0.59305848561382701"/>
        </c:manualLayout>
      </c:layout>
      <c:pie3DChart>
        <c:varyColors val="1"/>
        <c:ser>
          <c:idx val="0"/>
          <c:order val="0"/>
          <c:dLbls>
            <c:dLbl>
              <c:idx val="0"/>
              <c:layout>
                <c:manualLayout>
                  <c:x val="9.5581987632901697E-2"/>
                  <c:y val="-6.53959292824247E-2"/>
                </c:manualLayout>
              </c:layout>
              <c:tx>
                <c:rich>
                  <a:bodyPr/>
                  <a:lstStyle/>
                  <a:p>
                    <a:r>
                      <a:rPr lang="en-US" sz="1000" b="1"/>
                      <a:t>D</a:t>
                    </a:r>
                    <a:r>
                      <a:rPr lang="en-US" sz="1000"/>
                      <a:t>isposable Articles
37%</a:t>
                    </a:r>
                  </a:p>
                </c:rich>
              </c:tx>
              <c:showLegendKey val="0"/>
              <c:showVal val="0"/>
              <c:showCatName val="1"/>
              <c:showSerName val="0"/>
              <c:showPercent val="1"/>
              <c:showBubbleSize val="0"/>
            </c:dLbl>
            <c:dLbl>
              <c:idx val="1"/>
              <c:layout>
                <c:manualLayout>
                  <c:x val="-0.104979536456248"/>
                  <c:y val="0.15096023374436701"/>
                </c:manualLayout>
              </c:layout>
              <c:tx>
                <c:rich>
                  <a:bodyPr/>
                  <a:lstStyle/>
                  <a:p>
                    <a:r>
                      <a:rPr lang="en-US" sz="1000" b="1"/>
                      <a:t>P</a:t>
                    </a:r>
                    <a:r>
                      <a:rPr lang="en-US" sz="1000"/>
                      <a:t>ackaging Materials</a:t>
                    </a:r>
                    <a:r>
                      <a:rPr lang="en-US" sz="1000" baseline="0"/>
                      <a:t> </a:t>
                    </a:r>
                    <a:r>
                      <a:rPr lang="en-US" sz="1000"/>
                      <a:t>27%</a:t>
                    </a:r>
                  </a:p>
                </c:rich>
              </c:tx>
              <c:showLegendKey val="0"/>
              <c:showVal val="0"/>
              <c:showCatName val="1"/>
              <c:showSerName val="0"/>
              <c:showPercent val="1"/>
              <c:showBubbleSize val="0"/>
            </c:dLbl>
            <c:dLbl>
              <c:idx val="2"/>
              <c:layout>
                <c:manualLayout>
                  <c:x val="-0.195902620223319"/>
                  <c:y val="5.0845837666518102E-2"/>
                </c:manualLayout>
              </c:layout>
              <c:tx>
                <c:rich>
                  <a:bodyPr/>
                  <a:lstStyle/>
                  <a:p>
                    <a:endParaRPr lang="en-US" sz="1000" b="1"/>
                  </a:p>
                  <a:p>
                    <a:r>
                      <a:rPr lang="en-US" sz="1000"/>
                      <a:t>Fibrous Webs
36%</a:t>
                    </a:r>
                  </a:p>
                </c:rich>
              </c:tx>
              <c:showLegendKey val="0"/>
              <c:showVal val="0"/>
              <c:showCatName val="1"/>
              <c:showSerName val="0"/>
              <c:showPercent val="1"/>
              <c:showBubbleSize val="0"/>
            </c:dLbl>
            <c:txPr>
              <a:bodyPr/>
              <a:lstStyle/>
              <a:p>
                <a:pPr>
                  <a:defRPr lang="en-IN" sz="1000" b="1"/>
                </a:pPr>
                <a:endParaRPr lang="es-ES"/>
              </a:p>
            </c:txPr>
            <c:showLegendKey val="0"/>
            <c:showVal val="0"/>
            <c:showCatName val="1"/>
            <c:showSerName val="0"/>
            <c:showPercent val="1"/>
            <c:showBubbleSize val="0"/>
            <c:showLeaderLines val="1"/>
          </c:dLbls>
          <c:cat>
            <c:strRef>
              <c:f>Sheet1!$D$4:$D$6</c:f>
              <c:strCache>
                <c:ptCount val="3"/>
                <c:pt idx="0">
                  <c:v>PEF Composition/Blend
</c:v>
                </c:pt>
                <c:pt idx="1">
                  <c:v>Application in Film
 </c:v>
                </c:pt>
                <c:pt idx="2">
                  <c:v>Process of preparation of modified PEF
</c:v>
                </c:pt>
              </c:strCache>
            </c:strRef>
          </c:cat>
          <c:val>
            <c:numRef>
              <c:f>Sheet1!$E$4:$E$6</c:f>
              <c:numCache>
                <c:formatCode>General</c:formatCode>
                <c:ptCount val="3"/>
                <c:pt idx="0">
                  <c:v>6</c:v>
                </c:pt>
                <c:pt idx="1">
                  <c:v>1</c:v>
                </c:pt>
                <c:pt idx="2">
                  <c:v>1</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762240926780801E-2"/>
          <c:y val="3.2738095238095198E-2"/>
          <c:w val="0.89332609285908304"/>
          <c:h val="0.68393232095987999"/>
        </c:manualLayout>
      </c:layout>
      <c:scatterChart>
        <c:scatterStyle val="lineMarker"/>
        <c:varyColors val="0"/>
        <c:ser>
          <c:idx val="0"/>
          <c:order val="0"/>
          <c:tx>
            <c:strRef>
              <c:f>Sheet1!$A$3</c:f>
              <c:strCache>
                <c:ptCount val="1"/>
                <c:pt idx="0">
                  <c:v>PROCTER &amp; GAMBLE</c:v>
                </c:pt>
              </c:strCache>
            </c:strRef>
          </c:tx>
          <c:spPr>
            <a:ln w="28575" cap="rnd">
              <a:noFill/>
              <a:round/>
            </a:ln>
            <a:effectLst/>
          </c:spPr>
          <c:marker>
            <c:symbol val="plus"/>
            <c:size val="8"/>
            <c:spPr>
              <a:solidFill>
                <a:schemeClr val="accent1"/>
              </a:solidFill>
              <a:ln w="9525">
                <a:solidFill>
                  <a:schemeClr val="accent1"/>
                </a:solidFill>
              </a:ln>
              <a:effectLst/>
            </c:spPr>
          </c:marker>
          <c:xVal>
            <c:numRef>
              <c:f>Sheet1!$B$2:$L$2</c:f>
              <c:numCache>
                <c:formatCode>General</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xVal>
          <c:yVal>
            <c:numRef>
              <c:f>Sheet1!$B$3:$L$3</c:f>
              <c:numCache>
                <c:formatCode>General</c:formatCode>
                <c:ptCount val="11"/>
                <c:pt idx="0">
                  <c:v>0</c:v>
                </c:pt>
                <c:pt idx="1">
                  <c:v>0</c:v>
                </c:pt>
                <c:pt idx="2">
                  <c:v>0</c:v>
                </c:pt>
                <c:pt idx="3">
                  <c:v>0</c:v>
                </c:pt>
                <c:pt idx="4">
                  <c:v>0</c:v>
                </c:pt>
                <c:pt idx="5">
                  <c:v>0</c:v>
                </c:pt>
                <c:pt idx="6">
                  <c:v>4</c:v>
                </c:pt>
                <c:pt idx="7">
                  <c:v>5</c:v>
                </c:pt>
                <c:pt idx="8">
                  <c:v>1</c:v>
                </c:pt>
                <c:pt idx="9">
                  <c:v>1</c:v>
                </c:pt>
                <c:pt idx="10">
                  <c:v>0</c:v>
                </c:pt>
              </c:numCache>
            </c:numRef>
          </c:yVal>
          <c:smooth val="0"/>
        </c:ser>
        <c:ser>
          <c:idx val="1"/>
          <c:order val="1"/>
          <c:tx>
            <c:strRef>
              <c:f>Sheet1!$A$4</c:f>
              <c:strCache>
                <c:ptCount val="1"/>
                <c:pt idx="0">
                  <c:v>EVIAN EAUX MINERALES</c:v>
                </c:pt>
              </c:strCache>
            </c:strRef>
          </c:tx>
          <c:spPr>
            <a:ln w="28575" cap="rnd">
              <a:noFill/>
              <a:round/>
            </a:ln>
            <a:effectLst/>
          </c:spPr>
          <c:marker>
            <c:symbol val="circle"/>
            <c:size val="8"/>
            <c:spPr>
              <a:solidFill>
                <a:schemeClr val="accent2"/>
              </a:solidFill>
              <a:ln w="9525">
                <a:solidFill>
                  <a:schemeClr val="accent2"/>
                </a:solidFill>
              </a:ln>
              <a:effectLst/>
            </c:spPr>
          </c:marker>
          <c:xVal>
            <c:numRef>
              <c:f>Sheet1!$B$2:$L$2</c:f>
              <c:numCache>
                <c:formatCode>General</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xVal>
          <c:yVal>
            <c:numRef>
              <c:f>Sheet1!$B$4:$L$4</c:f>
              <c:numCache>
                <c:formatCode>General</c:formatCode>
                <c:ptCount val="11"/>
                <c:pt idx="0">
                  <c:v>0</c:v>
                </c:pt>
                <c:pt idx="1">
                  <c:v>0</c:v>
                </c:pt>
                <c:pt idx="2">
                  <c:v>0</c:v>
                </c:pt>
                <c:pt idx="3">
                  <c:v>0</c:v>
                </c:pt>
                <c:pt idx="4">
                  <c:v>0</c:v>
                </c:pt>
                <c:pt idx="5">
                  <c:v>0</c:v>
                </c:pt>
                <c:pt idx="6">
                  <c:v>1</c:v>
                </c:pt>
                <c:pt idx="7">
                  <c:v>3</c:v>
                </c:pt>
                <c:pt idx="8">
                  <c:v>3</c:v>
                </c:pt>
                <c:pt idx="9">
                  <c:v>0</c:v>
                </c:pt>
                <c:pt idx="10">
                  <c:v>0</c:v>
                </c:pt>
              </c:numCache>
            </c:numRef>
          </c:yVal>
          <c:smooth val="0"/>
        </c:ser>
        <c:ser>
          <c:idx val="2"/>
          <c:order val="2"/>
          <c:tx>
            <c:strRef>
              <c:f>Sheet1!$A$5</c:f>
              <c:strCache>
                <c:ptCount val="1"/>
                <c:pt idx="0">
                  <c:v>CANON</c:v>
                </c:pt>
              </c:strCache>
            </c:strRef>
          </c:tx>
          <c:spPr>
            <a:ln w="28575" cap="rnd">
              <a:noFill/>
              <a:round/>
            </a:ln>
            <a:effectLst/>
          </c:spPr>
          <c:marker>
            <c:symbol val="circle"/>
            <c:size val="8"/>
            <c:spPr>
              <a:solidFill>
                <a:schemeClr val="accent3"/>
              </a:solidFill>
              <a:ln w="9525">
                <a:solidFill>
                  <a:schemeClr val="accent3"/>
                </a:solidFill>
              </a:ln>
              <a:effectLst/>
            </c:spPr>
          </c:marker>
          <c:xVal>
            <c:numRef>
              <c:f>Sheet1!$B$2:$L$2</c:f>
              <c:numCache>
                <c:formatCode>General</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xVal>
          <c:yVal>
            <c:numRef>
              <c:f>Sheet1!$B$5:$L$5</c:f>
              <c:numCache>
                <c:formatCode>General</c:formatCode>
                <c:ptCount val="11"/>
                <c:pt idx="0">
                  <c:v>0</c:v>
                </c:pt>
                <c:pt idx="1">
                  <c:v>1</c:v>
                </c:pt>
                <c:pt idx="2">
                  <c:v>0</c:v>
                </c:pt>
                <c:pt idx="3">
                  <c:v>1</c:v>
                </c:pt>
                <c:pt idx="4">
                  <c:v>2</c:v>
                </c:pt>
                <c:pt idx="5">
                  <c:v>2</c:v>
                </c:pt>
                <c:pt idx="6">
                  <c:v>0</c:v>
                </c:pt>
                <c:pt idx="7">
                  <c:v>1</c:v>
                </c:pt>
                <c:pt idx="8">
                  <c:v>1</c:v>
                </c:pt>
                <c:pt idx="9">
                  <c:v>0</c:v>
                </c:pt>
                <c:pt idx="10">
                  <c:v>0</c:v>
                </c:pt>
              </c:numCache>
            </c:numRef>
          </c:yVal>
          <c:smooth val="0"/>
        </c:ser>
        <c:ser>
          <c:idx val="3"/>
          <c:order val="3"/>
          <c:tx>
            <c:strRef>
              <c:f>Sheet1!$A$6</c:f>
              <c:strCache>
                <c:ptCount val="1"/>
                <c:pt idx="0">
                  <c:v>FURANIX TECHNOLOGIES</c:v>
                </c:pt>
              </c:strCache>
            </c:strRef>
          </c:tx>
          <c:spPr>
            <a:ln w="28575" cap="rnd">
              <a:noFill/>
              <a:round/>
            </a:ln>
            <a:effectLst/>
          </c:spPr>
          <c:marker>
            <c:symbol val="diamond"/>
            <c:size val="8"/>
            <c:spPr>
              <a:solidFill>
                <a:schemeClr val="accent3">
                  <a:lumMod val="75000"/>
                </a:schemeClr>
              </a:solidFill>
              <a:ln w="9525">
                <a:solidFill>
                  <a:schemeClr val="accent4"/>
                </a:solidFill>
              </a:ln>
              <a:effectLst/>
            </c:spPr>
          </c:marker>
          <c:xVal>
            <c:numRef>
              <c:f>Sheet1!$B$2:$L$2</c:f>
              <c:numCache>
                <c:formatCode>General</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xVal>
          <c:yVal>
            <c:numRef>
              <c:f>Sheet1!$B$6:$L$6</c:f>
              <c:numCache>
                <c:formatCode>General</c:formatCode>
                <c:ptCount val="11"/>
                <c:pt idx="0">
                  <c:v>0</c:v>
                </c:pt>
                <c:pt idx="1">
                  <c:v>0</c:v>
                </c:pt>
                <c:pt idx="2">
                  <c:v>0</c:v>
                </c:pt>
                <c:pt idx="3">
                  <c:v>0</c:v>
                </c:pt>
                <c:pt idx="4">
                  <c:v>1</c:v>
                </c:pt>
                <c:pt idx="5">
                  <c:v>0</c:v>
                </c:pt>
                <c:pt idx="6">
                  <c:v>1</c:v>
                </c:pt>
                <c:pt idx="7">
                  <c:v>1</c:v>
                </c:pt>
                <c:pt idx="8">
                  <c:v>0</c:v>
                </c:pt>
                <c:pt idx="9">
                  <c:v>1</c:v>
                </c:pt>
                <c:pt idx="10">
                  <c:v>3</c:v>
                </c:pt>
              </c:numCache>
            </c:numRef>
          </c:yVal>
          <c:smooth val="0"/>
        </c:ser>
        <c:ser>
          <c:idx val="4"/>
          <c:order val="4"/>
          <c:tx>
            <c:strRef>
              <c:f>Sheet1!$A$7</c:f>
              <c:strCache>
                <c:ptCount val="1"/>
                <c:pt idx="0">
                  <c:v>TORAY </c:v>
                </c:pt>
              </c:strCache>
            </c:strRef>
          </c:tx>
          <c:spPr>
            <a:ln w="28575" cap="rnd">
              <a:noFill/>
              <a:round/>
            </a:ln>
            <a:effectLst/>
          </c:spPr>
          <c:marker>
            <c:symbol val="circle"/>
            <c:size val="5"/>
            <c:spPr>
              <a:solidFill>
                <a:schemeClr val="accent5"/>
              </a:solidFill>
              <a:ln w="9525">
                <a:solidFill>
                  <a:schemeClr val="accent5"/>
                </a:solidFill>
              </a:ln>
              <a:effectLst/>
            </c:spPr>
          </c:marker>
          <c:xVal>
            <c:numRef>
              <c:f>Sheet1!$B$2:$L$2</c:f>
              <c:numCache>
                <c:formatCode>General</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xVal>
          <c:yVal>
            <c:numRef>
              <c:f>Sheet1!$B$7:$L$7</c:f>
              <c:numCache>
                <c:formatCode>General</c:formatCode>
                <c:ptCount val="11"/>
                <c:pt idx="0">
                  <c:v>0</c:v>
                </c:pt>
                <c:pt idx="1">
                  <c:v>0</c:v>
                </c:pt>
                <c:pt idx="2">
                  <c:v>0</c:v>
                </c:pt>
                <c:pt idx="3">
                  <c:v>0</c:v>
                </c:pt>
                <c:pt idx="4">
                  <c:v>0</c:v>
                </c:pt>
                <c:pt idx="5">
                  <c:v>0</c:v>
                </c:pt>
                <c:pt idx="6">
                  <c:v>1</c:v>
                </c:pt>
                <c:pt idx="7">
                  <c:v>1</c:v>
                </c:pt>
                <c:pt idx="8">
                  <c:v>1</c:v>
                </c:pt>
                <c:pt idx="9">
                  <c:v>0</c:v>
                </c:pt>
                <c:pt idx="10">
                  <c:v>0</c:v>
                </c:pt>
              </c:numCache>
            </c:numRef>
          </c:yVal>
          <c:smooth val="0"/>
        </c:ser>
        <c:ser>
          <c:idx val="5"/>
          <c:order val="5"/>
          <c:tx>
            <c:strRef>
              <c:f>Sheet1!$A$8</c:f>
              <c:strCache>
                <c:ptCount val="1"/>
                <c:pt idx="0">
                  <c:v>COCA COLA</c:v>
                </c:pt>
              </c:strCache>
            </c:strRef>
          </c:tx>
          <c:spPr>
            <a:ln w="28575" cap="rnd">
              <a:noFill/>
              <a:round/>
            </a:ln>
            <a:effectLst/>
          </c:spPr>
          <c:marker>
            <c:symbol val="circle"/>
            <c:size val="8"/>
            <c:spPr>
              <a:solidFill>
                <a:schemeClr val="accent6"/>
              </a:solidFill>
              <a:ln w="9525">
                <a:solidFill>
                  <a:schemeClr val="accent6"/>
                </a:solidFill>
              </a:ln>
              <a:effectLst/>
            </c:spPr>
          </c:marker>
          <c:xVal>
            <c:numRef>
              <c:f>Sheet1!$B$2:$L$2</c:f>
              <c:numCache>
                <c:formatCode>General</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xVal>
          <c:yVal>
            <c:numRef>
              <c:f>Sheet1!$B$8:$L$8</c:f>
              <c:numCache>
                <c:formatCode>General</c:formatCode>
                <c:ptCount val="11"/>
                <c:pt idx="0">
                  <c:v>0</c:v>
                </c:pt>
                <c:pt idx="1">
                  <c:v>0</c:v>
                </c:pt>
                <c:pt idx="2">
                  <c:v>0</c:v>
                </c:pt>
                <c:pt idx="3">
                  <c:v>0</c:v>
                </c:pt>
                <c:pt idx="4">
                  <c:v>0</c:v>
                </c:pt>
                <c:pt idx="5">
                  <c:v>0</c:v>
                </c:pt>
                <c:pt idx="6">
                  <c:v>0</c:v>
                </c:pt>
                <c:pt idx="7">
                  <c:v>0</c:v>
                </c:pt>
                <c:pt idx="8">
                  <c:v>0</c:v>
                </c:pt>
                <c:pt idx="9">
                  <c:v>3</c:v>
                </c:pt>
                <c:pt idx="10">
                  <c:v>0</c:v>
                </c:pt>
              </c:numCache>
            </c:numRef>
          </c:yVal>
          <c:smooth val="0"/>
        </c:ser>
        <c:ser>
          <c:idx val="6"/>
          <c:order val="6"/>
          <c:tx>
            <c:strRef>
              <c:f>Sheet1!$A$9</c:f>
              <c:strCache>
                <c:ptCount val="1"/>
                <c:pt idx="0">
                  <c:v>DU PONT DE NEMOURS </c:v>
                </c:pt>
              </c:strCache>
            </c:strRef>
          </c:tx>
          <c:spPr>
            <a:ln w="28575" cap="rnd">
              <a:noFill/>
              <a:round/>
            </a:ln>
            <a:effectLst/>
          </c:spPr>
          <c:marker>
            <c:symbol val="circle"/>
            <c:size val="5"/>
            <c:spPr>
              <a:solidFill>
                <a:schemeClr val="accent1">
                  <a:lumMod val="60000"/>
                </a:schemeClr>
              </a:solidFill>
              <a:ln w="9525">
                <a:solidFill>
                  <a:schemeClr val="accent1">
                    <a:lumMod val="60000"/>
                  </a:schemeClr>
                </a:solidFill>
              </a:ln>
              <a:effectLst/>
            </c:spPr>
          </c:marker>
          <c:xVal>
            <c:numRef>
              <c:f>Sheet1!$B$2:$L$2</c:f>
              <c:numCache>
                <c:formatCode>General</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xVal>
          <c:yVal>
            <c:numRef>
              <c:f>Sheet1!$B$9:$L$9</c:f>
              <c:numCache>
                <c:formatCode>General</c:formatCode>
                <c:ptCount val="11"/>
                <c:pt idx="0">
                  <c:v>0</c:v>
                </c:pt>
                <c:pt idx="1">
                  <c:v>0</c:v>
                </c:pt>
                <c:pt idx="2">
                  <c:v>0</c:v>
                </c:pt>
                <c:pt idx="3">
                  <c:v>0</c:v>
                </c:pt>
                <c:pt idx="4">
                  <c:v>0</c:v>
                </c:pt>
                <c:pt idx="5">
                  <c:v>0</c:v>
                </c:pt>
                <c:pt idx="6">
                  <c:v>0</c:v>
                </c:pt>
                <c:pt idx="7">
                  <c:v>0</c:v>
                </c:pt>
                <c:pt idx="8">
                  <c:v>2</c:v>
                </c:pt>
                <c:pt idx="9">
                  <c:v>1</c:v>
                </c:pt>
                <c:pt idx="10">
                  <c:v>0</c:v>
                </c:pt>
              </c:numCache>
            </c:numRef>
          </c:yVal>
          <c:smooth val="0"/>
        </c:ser>
        <c:ser>
          <c:idx val="7"/>
          <c:order val="7"/>
          <c:tx>
            <c:strRef>
              <c:f>Sheet1!$A$10</c:f>
              <c:strCache>
                <c:ptCount val="1"/>
                <c:pt idx="0">
                  <c:v>NOVAMONT </c:v>
                </c:pt>
              </c:strCache>
            </c:strRef>
          </c:tx>
          <c:spPr>
            <a:ln w="28575" cap="rnd">
              <a:noFill/>
              <a:round/>
            </a:ln>
            <a:effectLst/>
          </c:spPr>
          <c:marker>
            <c:symbol val="circle"/>
            <c:size val="8"/>
            <c:spPr>
              <a:solidFill>
                <a:schemeClr val="accent2">
                  <a:lumMod val="60000"/>
                </a:schemeClr>
              </a:solidFill>
              <a:ln w="9525">
                <a:solidFill>
                  <a:schemeClr val="accent2">
                    <a:lumMod val="60000"/>
                  </a:schemeClr>
                </a:solidFill>
              </a:ln>
              <a:effectLst/>
            </c:spPr>
          </c:marker>
          <c:xVal>
            <c:numRef>
              <c:f>Sheet1!$B$2:$L$2</c:f>
              <c:numCache>
                <c:formatCode>General</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xVal>
          <c:yVal>
            <c:numRef>
              <c:f>Sheet1!$B$10:$L$10</c:f>
              <c:numCache>
                <c:formatCode>General</c:formatCode>
                <c:ptCount val="11"/>
                <c:pt idx="0">
                  <c:v>0</c:v>
                </c:pt>
                <c:pt idx="1">
                  <c:v>0</c:v>
                </c:pt>
                <c:pt idx="2">
                  <c:v>0</c:v>
                </c:pt>
                <c:pt idx="3">
                  <c:v>0</c:v>
                </c:pt>
                <c:pt idx="4">
                  <c:v>0</c:v>
                </c:pt>
                <c:pt idx="5">
                  <c:v>3</c:v>
                </c:pt>
                <c:pt idx="6">
                  <c:v>0</c:v>
                </c:pt>
                <c:pt idx="7">
                  <c:v>0</c:v>
                </c:pt>
                <c:pt idx="8">
                  <c:v>0</c:v>
                </c:pt>
                <c:pt idx="9">
                  <c:v>0</c:v>
                </c:pt>
                <c:pt idx="10">
                  <c:v>0</c:v>
                </c:pt>
              </c:numCache>
            </c:numRef>
          </c:yVal>
          <c:smooth val="0"/>
        </c:ser>
        <c:ser>
          <c:idx val="8"/>
          <c:order val="8"/>
          <c:tx>
            <c:strRef>
              <c:f>Sheet1!$A$11</c:f>
              <c:strCache>
                <c:ptCount val="1"/>
                <c:pt idx="0">
                  <c:v>ZHEJIANG UNIVERSITY</c:v>
                </c:pt>
              </c:strCache>
            </c:strRef>
          </c:tx>
          <c:spPr>
            <a:ln w="28575" cap="rnd">
              <a:noFill/>
              <a:round/>
            </a:ln>
            <a:effectLst/>
          </c:spPr>
          <c:marker>
            <c:symbol val="circle"/>
            <c:size val="5"/>
            <c:spPr>
              <a:solidFill>
                <a:schemeClr val="accent3">
                  <a:lumMod val="60000"/>
                </a:schemeClr>
              </a:solidFill>
              <a:ln w="9525">
                <a:solidFill>
                  <a:schemeClr val="accent3">
                    <a:lumMod val="60000"/>
                  </a:schemeClr>
                </a:solidFill>
              </a:ln>
              <a:effectLst/>
            </c:spPr>
          </c:marker>
          <c:xVal>
            <c:numRef>
              <c:f>Sheet1!$B$2:$L$2</c:f>
              <c:numCache>
                <c:formatCode>General</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xVal>
          <c:yVal>
            <c:numRef>
              <c:f>Sheet1!$B$11:$L$11</c:f>
              <c:numCache>
                <c:formatCode>General</c:formatCode>
                <c:ptCount val="11"/>
                <c:pt idx="0">
                  <c:v>0</c:v>
                </c:pt>
                <c:pt idx="1">
                  <c:v>0</c:v>
                </c:pt>
                <c:pt idx="2">
                  <c:v>0</c:v>
                </c:pt>
                <c:pt idx="3">
                  <c:v>0</c:v>
                </c:pt>
                <c:pt idx="4">
                  <c:v>0</c:v>
                </c:pt>
                <c:pt idx="5">
                  <c:v>0</c:v>
                </c:pt>
                <c:pt idx="6">
                  <c:v>0</c:v>
                </c:pt>
                <c:pt idx="7">
                  <c:v>0</c:v>
                </c:pt>
                <c:pt idx="8">
                  <c:v>1</c:v>
                </c:pt>
                <c:pt idx="9">
                  <c:v>2</c:v>
                </c:pt>
                <c:pt idx="10">
                  <c:v>0</c:v>
                </c:pt>
              </c:numCache>
            </c:numRef>
          </c:yVal>
          <c:smooth val="0"/>
        </c:ser>
        <c:ser>
          <c:idx val="9"/>
          <c:order val="9"/>
          <c:tx>
            <c:strRef>
              <c:f>Sheet1!$A$12</c:f>
              <c:strCache>
                <c:ptCount val="1"/>
                <c:pt idx="0">
                  <c:v>CARBIOS </c:v>
                </c:pt>
              </c:strCache>
            </c:strRef>
          </c:tx>
          <c:spPr>
            <a:ln w="28575" cap="rnd">
              <a:noFill/>
              <a:round/>
            </a:ln>
            <a:effectLst/>
          </c:spPr>
          <c:marker>
            <c:symbol val="circle"/>
            <c:size val="8"/>
            <c:spPr>
              <a:solidFill>
                <a:schemeClr val="accent4">
                  <a:lumMod val="60000"/>
                </a:schemeClr>
              </a:solidFill>
              <a:ln w="9525">
                <a:solidFill>
                  <a:schemeClr val="accent4">
                    <a:lumMod val="60000"/>
                  </a:schemeClr>
                </a:solidFill>
              </a:ln>
              <a:effectLst/>
            </c:spPr>
          </c:marker>
          <c:xVal>
            <c:numRef>
              <c:f>Sheet1!$B$2:$L$2</c:f>
              <c:numCache>
                <c:formatCode>General</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xVal>
          <c:yVal>
            <c:numRef>
              <c:f>Sheet1!$B$12:$L$12</c:f>
              <c:numCache>
                <c:formatCode>General</c:formatCode>
                <c:ptCount val="11"/>
                <c:pt idx="0">
                  <c:v>0</c:v>
                </c:pt>
                <c:pt idx="1">
                  <c:v>0</c:v>
                </c:pt>
                <c:pt idx="2">
                  <c:v>0</c:v>
                </c:pt>
                <c:pt idx="3">
                  <c:v>0</c:v>
                </c:pt>
                <c:pt idx="4">
                  <c:v>0</c:v>
                </c:pt>
                <c:pt idx="5">
                  <c:v>0</c:v>
                </c:pt>
                <c:pt idx="6">
                  <c:v>0</c:v>
                </c:pt>
                <c:pt idx="7">
                  <c:v>0</c:v>
                </c:pt>
                <c:pt idx="8">
                  <c:v>1</c:v>
                </c:pt>
                <c:pt idx="9">
                  <c:v>2</c:v>
                </c:pt>
                <c:pt idx="10">
                  <c:v>0</c:v>
                </c:pt>
              </c:numCache>
            </c:numRef>
          </c:yVal>
          <c:smooth val="0"/>
        </c:ser>
        <c:ser>
          <c:idx val="10"/>
          <c:order val="10"/>
          <c:tx>
            <c:strRef>
              <c:f>Sheet1!$A$13</c:f>
              <c:strCache>
                <c:ptCount val="1"/>
                <c:pt idx="0">
                  <c:v>CHANGCHUN APPLIED CHEMISTRY </c:v>
                </c:pt>
              </c:strCache>
            </c:strRef>
          </c:tx>
          <c:spPr>
            <a:ln w="28575" cap="rnd">
              <a:noFill/>
              <a:round/>
            </a:ln>
            <a:effectLst/>
          </c:spPr>
          <c:marker>
            <c:symbol val="circle"/>
            <c:size val="8"/>
            <c:spPr>
              <a:solidFill>
                <a:schemeClr val="accent5">
                  <a:lumMod val="60000"/>
                </a:schemeClr>
              </a:solidFill>
              <a:ln w="9525">
                <a:solidFill>
                  <a:schemeClr val="accent5">
                    <a:lumMod val="60000"/>
                  </a:schemeClr>
                </a:solidFill>
              </a:ln>
              <a:effectLst/>
            </c:spPr>
          </c:marker>
          <c:xVal>
            <c:numRef>
              <c:f>Sheet1!$B$2:$L$2</c:f>
              <c:numCache>
                <c:formatCode>General</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xVal>
          <c:yVal>
            <c:numRef>
              <c:f>Sheet1!$B$13:$L$13</c:f>
              <c:numCache>
                <c:formatCode>General</c:formatCode>
                <c:ptCount val="11"/>
                <c:pt idx="0">
                  <c:v>0</c:v>
                </c:pt>
                <c:pt idx="1">
                  <c:v>0</c:v>
                </c:pt>
                <c:pt idx="2">
                  <c:v>0</c:v>
                </c:pt>
                <c:pt idx="3">
                  <c:v>0</c:v>
                </c:pt>
                <c:pt idx="4">
                  <c:v>0</c:v>
                </c:pt>
                <c:pt idx="5">
                  <c:v>1</c:v>
                </c:pt>
                <c:pt idx="6">
                  <c:v>1</c:v>
                </c:pt>
                <c:pt idx="7">
                  <c:v>0</c:v>
                </c:pt>
                <c:pt idx="8">
                  <c:v>0</c:v>
                </c:pt>
                <c:pt idx="9">
                  <c:v>1</c:v>
                </c:pt>
                <c:pt idx="10">
                  <c:v>0</c:v>
                </c:pt>
              </c:numCache>
            </c:numRef>
          </c:yVal>
          <c:smooth val="0"/>
        </c:ser>
        <c:ser>
          <c:idx val="11"/>
          <c:order val="11"/>
          <c:tx>
            <c:strRef>
              <c:f>Sheet1!$A$14</c:f>
              <c:strCache>
                <c:ptCount val="1"/>
                <c:pt idx="0">
                  <c:v>SULZER</c:v>
                </c:pt>
              </c:strCache>
            </c:strRef>
          </c:tx>
          <c:spPr>
            <a:ln w="25400" cap="rnd">
              <a:noFill/>
              <a:round/>
            </a:ln>
            <a:effectLst/>
          </c:spPr>
          <c:marker>
            <c:symbol val="circle"/>
            <c:size val="8"/>
            <c:spPr>
              <a:solidFill>
                <a:schemeClr val="accent6">
                  <a:lumMod val="60000"/>
                </a:schemeClr>
              </a:solidFill>
              <a:ln w="9525">
                <a:solidFill>
                  <a:schemeClr val="accent6">
                    <a:lumMod val="60000"/>
                  </a:schemeClr>
                </a:solidFill>
              </a:ln>
              <a:effectLst/>
            </c:spPr>
          </c:marker>
          <c:xVal>
            <c:numRef>
              <c:f>Sheet1!$B$2:$L$2</c:f>
              <c:numCache>
                <c:formatCode>General</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xVal>
          <c:yVal>
            <c:numRef>
              <c:f>Sheet1!$B$14:$L$14</c:f>
              <c:numCache>
                <c:formatCode>General</c:formatCode>
                <c:ptCount val="11"/>
                <c:pt idx="0">
                  <c:v>0</c:v>
                </c:pt>
                <c:pt idx="1">
                  <c:v>0</c:v>
                </c:pt>
                <c:pt idx="2">
                  <c:v>0</c:v>
                </c:pt>
                <c:pt idx="3">
                  <c:v>0</c:v>
                </c:pt>
                <c:pt idx="4">
                  <c:v>0</c:v>
                </c:pt>
                <c:pt idx="5">
                  <c:v>0</c:v>
                </c:pt>
                <c:pt idx="6">
                  <c:v>0</c:v>
                </c:pt>
                <c:pt idx="7">
                  <c:v>0</c:v>
                </c:pt>
                <c:pt idx="8">
                  <c:v>2</c:v>
                </c:pt>
                <c:pt idx="9">
                  <c:v>0</c:v>
                </c:pt>
                <c:pt idx="10">
                  <c:v>0</c:v>
                </c:pt>
              </c:numCache>
            </c:numRef>
          </c:yVal>
          <c:smooth val="0"/>
        </c:ser>
        <c:ser>
          <c:idx val="12"/>
          <c:order val="12"/>
          <c:tx>
            <c:strRef>
              <c:f>Sheet1!$A$15</c:f>
              <c:strCache>
                <c:ptCount val="1"/>
                <c:pt idx="0">
                  <c:v>CSEM-CENTRE SUISSE </c:v>
                </c:pt>
              </c:strCache>
            </c:strRef>
          </c:tx>
          <c:spPr>
            <a:ln w="25400" cap="rnd">
              <a:noFill/>
              <a:round/>
            </a:ln>
            <a:effectLst/>
          </c:spPr>
          <c:marker>
            <c:symbol val="star"/>
            <c:size val="8"/>
            <c:spPr>
              <a:solidFill>
                <a:schemeClr val="accent1">
                  <a:lumMod val="80000"/>
                  <a:lumOff val="20000"/>
                </a:schemeClr>
              </a:solidFill>
              <a:ln w="9525">
                <a:solidFill>
                  <a:schemeClr val="accent1">
                    <a:lumMod val="80000"/>
                    <a:lumOff val="20000"/>
                  </a:schemeClr>
                </a:solidFill>
              </a:ln>
              <a:effectLst/>
            </c:spPr>
          </c:marker>
          <c:xVal>
            <c:numRef>
              <c:f>Sheet1!$B$2:$L$2</c:f>
              <c:numCache>
                <c:formatCode>General</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xVal>
          <c:yVal>
            <c:numRef>
              <c:f>Sheet1!$B$15:$L$15</c:f>
              <c:numCache>
                <c:formatCode>General</c:formatCode>
                <c:ptCount val="11"/>
                <c:pt idx="0">
                  <c:v>0</c:v>
                </c:pt>
                <c:pt idx="1">
                  <c:v>0</c:v>
                </c:pt>
                <c:pt idx="2">
                  <c:v>0</c:v>
                </c:pt>
                <c:pt idx="3">
                  <c:v>0</c:v>
                </c:pt>
                <c:pt idx="4">
                  <c:v>0</c:v>
                </c:pt>
                <c:pt idx="5">
                  <c:v>0</c:v>
                </c:pt>
                <c:pt idx="6">
                  <c:v>0</c:v>
                </c:pt>
                <c:pt idx="7">
                  <c:v>0</c:v>
                </c:pt>
                <c:pt idx="8">
                  <c:v>1</c:v>
                </c:pt>
                <c:pt idx="9">
                  <c:v>1</c:v>
                </c:pt>
                <c:pt idx="10">
                  <c:v>0</c:v>
                </c:pt>
              </c:numCache>
            </c:numRef>
          </c:yVal>
          <c:smooth val="0"/>
        </c:ser>
        <c:dLbls>
          <c:showLegendKey val="0"/>
          <c:showVal val="0"/>
          <c:showCatName val="0"/>
          <c:showSerName val="0"/>
          <c:showPercent val="0"/>
          <c:showBubbleSize val="0"/>
        </c:dLbls>
        <c:axId val="63398272"/>
        <c:axId val="63400192"/>
      </c:scatterChart>
      <c:valAx>
        <c:axId val="63398272"/>
        <c:scaling>
          <c:orientation val="minMax"/>
          <c:max val="2015"/>
          <c:min val="2005"/>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lang="en-IN" sz="900" b="1" i="0" u="none" strike="noStrike" kern="1200" baseline="0">
                <a:solidFill>
                  <a:schemeClr val="tx1">
                    <a:lumMod val="65000"/>
                    <a:lumOff val="35000"/>
                  </a:schemeClr>
                </a:solidFill>
                <a:latin typeface="+mn-lt"/>
                <a:ea typeface="+mn-ea"/>
                <a:cs typeface="+mn-cs"/>
              </a:defRPr>
            </a:pPr>
            <a:endParaRPr lang="es-ES"/>
          </a:p>
        </c:txPr>
        <c:crossAx val="63400192"/>
        <c:crosses val="autoZero"/>
        <c:crossBetween val="midCat"/>
      </c:valAx>
      <c:valAx>
        <c:axId val="634001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lang="en-IN" sz="900" b="1" i="0" u="none" strike="noStrike" kern="1200" baseline="0">
                <a:solidFill>
                  <a:schemeClr val="tx1">
                    <a:lumMod val="65000"/>
                    <a:lumOff val="35000"/>
                  </a:schemeClr>
                </a:solidFill>
                <a:latin typeface="+mn-lt"/>
                <a:ea typeface="+mn-ea"/>
                <a:cs typeface="+mn-cs"/>
              </a:defRPr>
            </a:pPr>
            <a:endParaRPr lang="es-ES"/>
          </a:p>
        </c:txPr>
        <c:crossAx val="63398272"/>
        <c:crosses val="autoZero"/>
        <c:crossBetween val="midCat"/>
      </c:valAx>
      <c:spPr>
        <a:noFill/>
        <a:ln>
          <a:noFill/>
        </a:ln>
        <a:effectLst/>
      </c:spPr>
    </c:plotArea>
    <c:legend>
      <c:legendPos val="b"/>
      <c:layout>
        <c:manualLayout>
          <c:xMode val="edge"/>
          <c:yMode val="edge"/>
          <c:x val="8.7246857300732103E-2"/>
          <c:y val="0.85714145106861706"/>
          <c:w val="0.82258230879034699"/>
          <c:h val="0.142858548931384"/>
        </c:manualLayout>
      </c:layout>
      <c:overlay val="0"/>
      <c:spPr>
        <a:noFill/>
        <a:ln>
          <a:noFill/>
        </a:ln>
        <a:effectLst/>
      </c:spPr>
      <c:txPr>
        <a:bodyPr rot="0" spcFirstLastPara="1" vertOverflow="ellipsis" vert="horz" wrap="square" anchor="ctr" anchorCtr="1"/>
        <a:lstStyle/>
        <a:p>
          <a:pPr>
            <a:defRPr lang="en-IN" sz="900" b="1" i="0" u="none" strike="noStrike" kern="1200" baseline="0">
              <a:solidFill>
                <a:schemeClr val="tx1">
                  <a:lumMod val="65000"/>
                  <a:lumOff val="35000"/>
                </a:schemeClr>
              </a:solidFill>
              <a:latin typeface="+mn-lt"/>
              <a:ea typeface="+mn-ea"/>
              <a:cs typeface="+mn-cs"/>
            </a:defRPr>
          </a:pPr>
          <a:endParaRPr lang="es-ES"/>
        </a:p>
      </c:txPr>
    </c:legend>
    <c:plotVisOnly val="1"/>
    <c:dispBlanksAs val="gap"/>
    <c:showDLblsOverMax val="0"/>
  </c:chart>
  <c:spPr>
    <a:solidFill>
      <a:schemeClr val="bg1"/>
    </a:solidFill>
    <a:ln w="9525" cap="flat" cmpd="sng" algn="ctr">
      <a:noFill/>
      <a:round/>
    </a:ln>
    <a:effectLst/>
  </c:spPr>
  <c:txPr>
    <a:bodyPr/>
    <a:lstStyle/>
    <a:p>
      <a:pPr>
        <a:defRPr/>
      </a:pPr>
      <a:endParaRPr lang="es-E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[EXP DATA (1).xlsx]Pub!PivotTable7</c:name>
    <c:fmtId val="2"/>
  </c:pivotSource>
  <c:chart>
    <c:autoTitleDeleted val="1"/>
    <c:pivotFmts>
      <c:pivotFmt>
        <c:idx val="0"/>
        <c:dLbl>
          <c:idx val="0"/>
          <c:spPr/>
          <c:txPr>
            <a:bodyPr/>
            <a:lstStyle/>
            <a:p>
              <a:pPr>
                <a:defRPr lang="en-IN" b="1"/>
              </a:pPr>
              <a:endParaRPr lang="es-ES"/>
            </a:p>
          </c:txPr>
          <c:dLblPos val="t"/>
          <c:showLegendKey val="0"/>
          <c:showVal val="1"/>
          <c:showCatName val="0"/>
          <c:showSerName val="0"/>
          <c:showPercent val="0"/>
          <c:showBubbleSize val="0"/>
        </c:dLbl>
      </c:pivotFmt>
      <c:pivotFmt>
        <c:idx val="1"/>
        <c:dLbl>
          <c:idx val="0"/>
          <c:spPr/>
          <c:txPr>
            <a:bodyPr/>
            <a:lstStyle/>
            <a:p>
              <a:pPr>
                <a:defRPr lang="en-IN" b="1"/>
              </a:pPr>
              <a:endParaRPr lang="es-ES"/>
            </a:p>
          </c:txPr>
          <c:dLblPos val="t"/>
          <c:showLegendKey val="0"/>
          <c:showVal val="1"/>
          <c:showCatName val="0"/>
          <c:showSerName val="0"/>
          <c:showPercent val="0"/>
          <c:showBubbleSize val="0"/>
        </c:dLbl>
      </c:pivotFmt>
    </c:pivotFmts>
    <c:plotArea>
      <c:layout>
        <c:manualLayout>
          <c:layoutTarget val="inner"/>
          <c:xMode val="edge"/>
          <c:yMode val="edge"/>
          <c:x val="7.4496517262265499E-2"/>
          <c:y val="4.5487343743049101E-2"/>
          <c:w val="0.92550348273773297"/>
          <c:h val="0.87688309088482697"/>
        </c:manualLayout>
      </c:layout>
      <c:lineChart>
        <c:grouping val="standard"/>
        <c:varyColors val="0"/>
        <c:ser>
          <c:idx val="0"/>
          <c:order val="0"/>
          <c:tx>
            <c:strRef>
              <c:f>Pub!$B$3</c:f>
              <c:strCache>
                <c:ptCount val="1"/>
                <c:pt idx="0">
                  <c:v>Total</c:v>
                </c:pt>
              </c:strCache>
            </c:strRef>
          </c:tx>
          <c:spPr>
            <a:ln>
              <a:solidFill>
                <a:schemeClr val="tx2"/>
              </a:solidFill>
            </a:ln>
          </c:spPr>
          <c:dLbls>
            <c:txPr>
              <a:bodyPr/>
              <a:lstStyle/>
              <a:p>
                <a:pPr>
                  <a:defRPr lang="en-IN" b="1"/>
                </a:pPr>
                <a:endParaRPr lang="es-ES"/>
              </a:p>
            </c:txPr>
            <c:dLblPos val="t"/>
            <c:showLegendKey val="0"/>
            <c:showVal val="1"/>
            <c:showCatName val="0"/>
            <c:showSerName val="0"/>
            <c:showPercent val="0"/>
            <c:showBubbleSize val="0"/>
            <c:showLeaderLines val="0"/>
          </c:dLbls>
          <c:cat>
            <c:strRef>
              <c:f>Pub!$A$4:$A$13</c:f>
              <c:strCache>
                <c:ptCount val="9"/>
                <c:pt idx="0">
                  <c:v>2007</c:v>
                </c:pt>
                <c:pt idx="1">
                  <c:v>2008</c:v>
                </c:pt>
                <c:pt idx="2">
                  <c:v>2009</c:v>
                </c:pt>
                <c:pt idx="3">
                  <c:v>2010</c:v>
                </c:pt>
                <c:pt idx="4">
                  <c:v>2011</c:v>
                </c:pt>
                <c:pt idx="5">
                  <c:v>2012</c:v>
                </c:pt>
                <c:pt idx="6">
                  <c:v>2013</c:v>
                </c:pt>
                <c:pt idx="7">
                  <c:v>2014</c:v>
                </c:pt>
                <c:pt idx="8">
                  <c:v>2015</c:v>
                </c:pt>
              </c:strCache>
            </c:strRef>
          </c:cat>
          <c:val>
            <c:numRef>
              <c:f>Pub!$B$4:$B$13</c:f>
              <c:numCache>
                <c:formatCode>General</c:formatCode>
                <c:ptCount val="9"/>
                <c:pt idx="0">
                  <c:v>2</c:v>
                </c:pt>
                <c:pt idx="1">
                  <c:v>6</c:v>
                </c:pt>
                <c:pt idx="2">
                  <c:v>10</c:v>
                </c:pt>
                <c:pt idx="3">
                  <c:v>9</c:v>
                </c:pt>
                <c:pt idx="4">
                  <c:v>22</c:v>
                </c:pt>
                <c:pt idx="5">
                  <c:v>46</c:v>
                </c:pt>
                <c:pt idx="6">
                  <c:v>67</c:v>
                </c:pt>
                <c:pt idx="7">
                  <c:v>89</c:v>
                </c:pt>
                <c:pt idx="8">
                  <c:v>66</c:v>
                </c:pt>
              </c:numCache>
            </c:numRef>
          </c:val>
          <c:smooth val="0"/>
        </c:ser>
        <c:dLbls>
          <c:showLegendKey val="0"/>
          <c:showVal val="0"/>
          <c:showCatName val="0"/>
          <c:showSerName val="0"/>
          <c:showPercent val="0"/>
          <c:showBubbleSize val="0"/>
        </c:dLbls>
        <c:marker val="1"/>
        <c:smooth val="0"/>
        <c:axId val="63433728"/>
        <c:axId val="63435520"/>
      </c:lineChart>
      <c:catAx>
        <c:axId val="63433728"/>
        <c:scaling>
          <c:orientation val="minMax"/>
        </c:scaling>
        <c:delete val="0"/>
        <c:axPos val="b"/>
        <c:majorTickMark val="out"/>
        <c:minorTickMark val="none"/>
        <c:tickLblPos val="nextTo"/>
        <c:txPr>
          <a:bodyPr/>
          <a:lstStyle/>
          <a:p>
            <a:pPr>
              <a:defRPr lang="en-IN" b="1"/>
            </a:pPr>
            <a:endParaRPr lang="es-ES"/>
          </a:p>
        </c:txPr>
        <c:crossAx val="63435520"/>
        <c:crosses val="autoZero"/>
        <c:auto val="1"/>
        <c:lblAlgn val="ctr"/>
        <c:lblOffset val="100"/>
        <c:noMultiLvlLbl val="0"/>
      </c:catAx>
      <c:valAx>
        <c:axId val="63435520"/>
        <c:scaling>
          <c:orientation val="minMax"/>
        </c:scaling>
        <c:delete val="0"/>
        <c:axPos val="l"/>
        <c:numFmt formatCode="General" sourceLinked="1"/>
        <c:majorTickMark val="out"/>
        <c:minorTickMark val="none"/>
        <c:tickLblPos val="nextTo"/>
        <c:txPr>
          <a:bodyPr/>
          <a:lstStyle/>
          <a:p>
            <a:pPr>
              <a:defRPr lang="en-IN" b="1"/>
            </a:pPr>
            <a:endParaRPr lang="es-ES"/>
          </a:p>
        </c:txPr>
        <c:crossAx val="63433728"/>
        <c:crosses val="autoZero"/>
        <c:crossBetween val="between"/>
      </c:valAx>
      <c:spPr>
        <a:noFill/>
        <a:ln w="25400">
          <a:noFill/>
        </a:ln>
      </c:spPr>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6.3814386482939606E-2"/>
          <c:y val="3.77358490566038E-2"/>
          <c:w val="0.91194266732283502"/>
          <c:h val="0.66936760263457795"/>
        </c:manualLayout>
      </c:layout>
      <c:barChart>
        <c:barDir val="col"/>
        <c:grouping val="stacked"/>
        <c:varyColors val="0"/>
        <c:ser>
          <c:idx val="0"/>
          <c:order val="0"/>
          <c:tx>
            <c:strRef>
              <c:f>Assignee!$E$3</c:f>
              <c:strCache>
                <c:ptCount val="1"/>
                <c:pt idx="0">
                  <c:v>Count</c:v>
                </c:pt>
              </c:strCache>
            </c:strRef>
          </c:tx>
          <c:invertIfNegative val="0"/>
          <c:dLbls>
            <c:dLbl>
              <c:idx val="0"/>
              <c:layout>
                <c:manualLayout>
                  <c:x val="-1.05745570866142E-2"/>
                  <c:y val="-0.35649234883375402"/>
                </c:manualLayout>
              </c:layout>
              <c:dLblPos val="ctr"/>
              <c:showLegendKey val="0"/>
              <c:showVal val="1"/>
              <c:showCatName val="0"/>
              <c:showSerName val="0"/>
              <c:showPercent val="0"/>
              <c:showBubbleSize val="0"/>
            </c:dLbl>
            <c:dLbl>
              <c:idx val="1"/>
              <c:layout>
                <c:manualLayout>
                  <c:x val="0"/>
                  <c:y val="-0.17972358923884499"/>
                </c:manualLayout>
              </c:layout>
              <c:dLblPos val="ctr"/>
              <c:showLegendKey val="0"/>
              <c:showVal val="1"/>
              <c:showCatName val="0"/>
              <c:showSerName val="0"/>
              <c:showPercent val="0"/>
              <c:showBubbleSize val="0"/>
            </c:dLbl>
            <c:dLbl>
              <c:idx val="2"/>
              <c:layout>
                <c:manualLayout>
                  <c:x val="0"/>
                  <c:y val="-0.12661827427821501"/>
                </c:manualLayout>
              </c:layout>
              <c:dLblPos val="ctr"/>
              <c:showLegendKey val="0"/>
              <c:showVal val="1"/>
              <c:showCatName val="0"/>
              <c:showSerName val="0"/>
              <c:showPercent val="0"/>
              <c:showBubbleSize val="0"/>
            </c:dLbl>
            <c:dLbl>
              <c:idx val="3"/>
              <c:layout>
                <c:manualLayout>
                  <c:x val="-3.31433180227472E-3"/>
                  <c:y val="-0.117942356262071"/>
                </c:manualLayout>
              </c:layout>
              <c:dLblPos val="ctr"/>
              <c:showLegendKey val="0"/>
              <c:showVal val="1"/>
              <c:showCatName val="0"/>
              <c:showSerName val="0"/>
              <c:showPercent val="0"/>
              <c:showBubbleSize val="0"/>
            </c:dLbl>
            <c:dLbl>
              <c:idx val="4"/>
              <c:layout>
                <c:manualLayout>
                  <c:x val="-1.7361111111111099E-3"/>
                  <c:y val="-9.9986876640420094E-2"/>
                </c:manualLayout>
              </c:layout>
              <c:dLblPos val="ctr"/>
              <c:showLegendKey val="0"/>
              <c:showVal val="1"/>
              <c:showCatName val="0"/>
              <c:showSerName val="0"/>
              <c:showPercent val="0"/>
              <c:showBubbleSize val="0"/>
            </c:dLbl>
            <c:dLbl>
              <c:idx val="5"/>
              <c:layout>
                <c:manualLayout>
                  <c:x val="0"/>
                  <c:y val="-9.9986876640420094E-2"/>
                </c:manualLayout>
              </c:layout>
              <c:dLblPos val="ctr"/>
              <c:showLegendKey val="0"/>
              <c:showVal val="1"/>
              <c:showCatName val="0"/>
              <c:showSerName val="0"/>
              <c:showPercent val="0"/>
              <c:showBubbleSize val="0"/>
            </c:dLbl>
            <c:dLbl>
              <c:idx val="6"/>
              <c:layout>
                <c:manualLayout>
                  <c:x val="1.7361111111111099E-3"/>
                  <c:y val="-9.6908582181944203E-2"/>
                </c:manualLayout>
              </c:layout>
              <c:dLblPos val="ctr"/>
              <c:showLegendKey val="0"/>
              <c:showVal val="1"/>
              <c:showCatName val="0"/>
              <c:showSerName val="0"/>
              <c:showPercent val="0"/>
              <c:showBubbleSize val="0"/>
            </c:dLbl>
            <c:dLbl>
              <c:idx val="7"/>
              <c:layout>
                <c:manualLayout>
                  <c:x val="-2.7777777777776998E-3"/>
                  <c:y val="-7.9542140565762601E-2"/>
                </c:manualLayout>
              </c:layout>
              <c:dLblPos val="ctr"/>
              <c:showLegendKey val="0"/>
              <c:showVal val="1"/>
              <c:showCatName val="0"/>
              <c:showSerName val="0"/>
              <c:showPercent val="0"/>
              <c:showBubbleSize val="0"/>
            </c:dLbl>
            <c:dLbl>
              <c:idx val="8"/>
              <c:layout>
                <c:manualLayout>
                  <c:x val="1.01850675264161E-16"/>
                  <c:y val="-7.4787474482356606E-2"/>
                </c:manualLayout>
              </c:layout>
              <c:dLblPos val="ctr"/>
              <c:showLegendKey val="0"/>
              <c:showVal val="1"/>
              <c:showCatName val="0"/>
              <c:showSerName val="0"/>
              <c:showPercent val="0"/>
              <c:showBubbleSize val="0"/>
            </c:dLbl>
            <c:dLbl>
              <c:idx val="9"/>
              <c:layout>
                <c:manualLayout>
                  <c:x val="0"/>
                  <c:y val="-7.6621849155648E-2"/>
                </c:manualLayout>
              </c:layout>
              <c:dLblPos val="ctr"/>
              <c:showLegendKey val="0"/>
              <c:showVal val="1"/>
              <c:showCatName val="0"/>
              <c:showSerName val="0"/>
              <c:showPercent val="0"/>
              <c:showBubbleSize val="0"/>
            </c:dLbl>
            <c:txPr>
              <a:bodyPr/>
              <a:lstStyle/>
              <a:p>
                <a:pPr>
                  <a:defRPr lang="en-IN" b="1"/>
                </a:pPr>
                <a:endParaRPr lang="es-ES"/>
              </a:p>
            </c:txPr>
            <c:dLblPos val="inEnd"/>
            <c:showLegendKey val="0"/>
            <c:showVal val="1"/>
            <c:showCatName val="0"/>
            <c:showSerName val="0"/>
            <c:showPercent val="0"/>
            <c:showBubbleSize val="0"/>
            <c:showLeaderLines val="0"/>
          </c:dLbls>
          <c:cat>
            <c:strRef>
              <c:f>Assignee!$D$4:$D$13</c:f>
              <c:strCache>
                <c:ptCount val="10"/>
                <c:pt idx="0">
                  <c:v>PROCTER &amp; GAMBLE</c:v>
                </c:pt>
                <c:pt idx="1">
                  <c:v>CANON</c:v>
                </c:pt>
                <c:pt idx="2">
                  <c:v>DU PONT DE NEMOURS </c:v>
                </c:pt>
                <c:pt idx="3">
                  <c:v>NOVAMONT </c:v>
                </c:pt>
                <c:pt idx="4">
                  <c:v>FURANIX TECHNOLOGIES </c:v>
                </c:pt>
                <c:pt idx="5">
                  <c:v>EVIAN EAUX MINERALES </c:v>
                </c:pt>
                <c:pt idx="6">
                  <c:v>NOVAMONT</c:v>
                </c:pt>
                <c:pt idx="7">
                  <c:v>TORAY INDUSTRIES </c:v>
                </c:pt>
                <c:pt idx="8">
                  <c:v>INNOVIA FILMS </c:v>
                </c:pt>
                <c:pt idx="9">
                  <c:v>EASTMAN CHEMICAL</c:v>
                </c:pt>
              </c:strCache>
            </c:strRef>
          </c:cat>
          <c:val>
            <c:numRef>
              <c:f>Assignee!$E$4:$E$13</c:f>
              <c:numCache>
                <c:formatCode>General</c:formatCode>
                <c:ptCount val="10"/>
                <c:pt idx="0">
                  <c:v>74</c:v>
                </c:pt>
                <c:pt idx="1">
                  <c:v>37</c:v>
                </c:pt>
                <c:pt idx="2">
                  <c:v>23</c:v>
                </c:pt>
                <c:pt idx="3">
                  <c:v>23</c:v>
                </c:pt>
                <c:pt idx="4">
                  <c:v>18</c:v>
                </c:pt>
                <c:pt idx="5">
                  <c:v>18</c:v>
                </c:pt>
                <c:pt idx="6">
                  <c:v>14</c:v>
                </c:pt>
                <c:pt idx="7">
                  <c:v>13</c:v>
                </c:pt>
                <c:pt idx="8">
                  <c:v>10</c:v>
                </c:pt>
                <c:pt idx="9">
                  <c:v>10</c:v>
                </c:pt>
              </c:numCache>
            </c:numRef>
          </c:val>
        </c:ser>
        <c:dLbls>
          <c:showLegendKey val="0"/>
          <c:showVal val="0"/>
          <c:showCatName val="0"/>
          <c:showSerName val="0"/>
          <c:showPercent val="0"/>
          <c:showBubbleSize val="0"/>
        </c:dLbls>
        <c:gapWidth val="150"/>
        <c:overlap val="100"/>
        <c:axId val="63500672"/>
        <c:axId val="63502208"/>
      </c:barChart>
      <c:catAx>
        <c:axId val="63500672"/>
        <c:scaling>
          <c:orientation val="minMax"/>
        </c:scaling>
        <c:delete val="0"/>
        <c:axPos val="b"/>
        <c:majorTickMark val="out"/>
        <c:minorTickMark val="none"/>
        <c:tickLblPos val="nextTo"/>
        <c:txPr>
          <a:bodyPr/>
          <a:lstStyle/>
          <a:p>
            <a:pPr>
              <a:defRPr lang="en-IN" sz="1000" b="1">
                <a:latin typeface="Calibri (Body)"/>
              </a:defRPr>
            </a:pPr>
            <a:endParaRPr lang="es-ES"/>
          </a:p>
        </c:txPr>
        <c:crossAx val="63502208"/>
        <c:crosses val="autoZero"/>
        <c:auto val="1"/>
        <c:lblAlgn val="ctr"/>
        <c:lblOffset val="100"/>
        <c:noMultiLvlLbl val="0"/>
      </c:catAx>
      <c:valAx>
        <c:axId val="63502208"/>
        <c:scaling>
          <c:orientation val="minMax"/>
          <c:max val="80"/>
        </c:scaling>
        <c:delete val="0"/>
        <c:axPos val="l"/>
        <c:numFmt formatCode="General" sourceLinked="1"/>
        <c:majorTickMark val="out"/>
        <c:minorTickMark val="none"/>
        <c:tickLblPos val="nextTo"/>
        <c:txPr>
          <a:bodyPr/>
          <a:lstStyle/>
          <a:p>
            <a:pPr>
              <a:defRPr lang="en-IN" b="1"/>
            </a:pPr>
            <a:endParaRPr lang="es-ES"/>
          </a:p>
        </c:txPr>
        <c:crossAx val="63500672"/>
        <c:crosses val="autoZero"/>
        <c:crossBetween val="between"/>
      </c:valAx>
    </c:plotArea>
    <c:plotVisOnly val="1"/>
    <c:dispBlanksAs val="gap"/>
    <c:showDLblsOverMax val="0"/>
  </c:chart>
  <c:txPr>
    <a:bodyPr/>
    <a:lstStyle/>
    <a:p>
      <a:pPr>
        <a:defRPr sz="1000">
          <a:latin typeface="Calibri (Body)"/>
        </a:defRPr>
      </a:pPr>
      <a:endParaRPr lang="es-E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barChart>
        <c:barDir val="col"/>
        <c:grouping val="clustered"/>
        <c:varyColors val="0"/>
        <c:ser>
          <c:idx val="0"/>
          <c:order val="0"/>
          <c:invertIfNegative val="0"/>
          <c:dLbls>
            <c:txPr>
              <a:bodyPr/>
              <a:lstStyle/>
              <a:p>
                <a:pPr>
                  <a:defRPr lang="en-IN" sz="1000" b="1"/>
                </a:pPr>
                <a:endParaRPr lang="es-ES"/>
              </a:p>
            </c:txPr>
            <c:showLegendKey val="0"/>
            <c:showVal val="1"/>
            <c:showCatName val="0"/>
            <c:showSerName val="0"/>
            <c:showPercent val="0"/>
            <c:showBubbleSize val="0"/>
            <c:showLeaderLines val="0"/>
          </c:dLbls>
          <c:cat>
            <c:strRef>
              <c:f>INVENTOR!$A$1:$A$8</c:f>
              <c:strCache>
                <c:ptCount val="8"/>
                <c:pt idx="0">
                  <c:v>TANAKA YUICHIRO (CANON)</c:v>
                </c:pt>
                <c:pt idx="1">
                  <c:v>MCDANIEL  ANDREW (PROCTER &amp; GAMBLE)</c:v>
                </c:pt>
                <c:pt idx="2">
                  <c:v>COLLIAS IOANNIS (PROCTER &amp; GAMBLE)</c:v>
                </c:pt>
                <c:pt idx="3">
                  <c:v>REUTENAUER PHILIPPE (EVIAN EAUX MINERALES)</c:v>
                </c:pt>
                <c:pt idx="4">
                  <c:v>COLLOUD ALAIN (EVIAN EAUX MINERALES)</c:v>
                </c:pt>
                <c:pt idx="5">
                  <c:v>DAM ADRIANUS (FURANIX TECHNOLOGIES)</c:v>
                </c:pt>
                <c:pt idx="6">
                  <c:v>KELLETT PATTI JEAN (PROCTER &amp; GAMBLE)</c:v>
                </c:pt>
                <c:pt idx="7">
                  <c:v>OKUBO TAKURO (TORAY INDUSTRIES)
</c:v>
                </c:pt>
              </c:strCache>
            </c:strRef>
          </c:cat>
          <c:val>
            <c:numRef>
              <c:f>INVENTOR!$B$1:$B$8</c:f>
              <c:numCache>
                <c:formatCode>General</c:formatCode>
                <c:ptCount val="8"/>
                <c:pt idx="0">
                  <c:v>4</c:v>
                </c:pt>
                <c:pt idx="1">
                  <c:v>2</c:v>
                </c:pt>
                <c:pt idx="2">
                  <c:v>2</c:v>
                </c:pt>
                <c:pt idx="3">
                  <c:v>2</c:v>
                </c:pt>
                <c:pt idx="4">
                  <c:v>2</c:v>
                </c:pt>
                <c:pt idx="5">
                  <c:v>2</c:v>
                </c:pt>
                <c:pt idx="6">
                  <c:v>2</c:v>
                </c:pt>
                <c:pt idx="7">
                  <c:v>1</c:v>
                </c:pt>
              </c:numCache>
            </c:numRef>
          </c:val>
        </c:ser>
        <c:dLbls>
          <c:showLegendKey val="0"/>
          <c:showVal val="1"/>
          <c:showCatName val="0"/>
          <c:showSerName val="0"/>
          <c:showPercent val="0"/>
          <c:showBubbleSize val="0"/>
        </c:dLbls>
        <c:gapWidth val="175"/>
        <c:axId val="63218816"/>
        <c:axId val="63225856"/>
      </c:barChart>
      <c:catAx>
        <c:axId val="63218816"/>
        <c:scaling>
          <c:orientation val="minMax"/>
        </c:scaling>
        <c:delete val="0"/>
        <c:axPos val="b"/>
        <c:majorTickMark val="none"/>
        <c:minorTickMark val="none"/>
        <c:tickLblPos val="nextTo"/>
        <c:txPr>
          <a:bodyPr/>
          <a:lstStyle/>
          <a:p>
            <a:pPr>
              <a:defRPr lang="en-IN" sz="1000" b="1"/>
            </a:pPr>
            <a:endParaRPr lang="es-ES"/>
          </a:p>
        </c:txPr>
        <c:crossAx val="63225856"/>
        <c:crosses val="autoZero"/>
        <c:auto val="1"/>
        <c:lblAlgn val="ctr"/>
        <c:lblOffset val="100"/>
        <c:noMultiLvlLbl val="0"/>
      </c:catAx>
      <c:valAx>
        <c:axId val="63225856"/>
        <c:scaling>
          <c:orientation val="minMax"/>
          <c:max val="5"/>
        </c:scaling>
        <c:delete val="0"/>
        <c:axPos val="l"/>
        <c:numFmt formatCode="General" sourceLinked="1"/>
        <c:majorTickMark val="none"/>
        <c:minorTickMark val="none"/>
        <c:tickLblPos val="nextTo"/>
        <c:txPr>
          <a:bodyPr/>
          <a:lstStyle/>
          <a:p>
            <a:pPr>
              <a:defRPr lang="en-IN" sz="1000" b="1"/>
            </a:pPr>
            <a:endParaRPr lang="es-ES"/>
          </a:p>
        </c:txPr>
        <c:crossAx val="63218816"/>
        <c:crosses val="autoZero"/>
        <c:crossBetween val="between"/>
        <c:majorUnit val="1"/>
      </c:valAx>
    </c:plotArea>
    <c:plotVisOnly val="1"/>
    <c:dispBlanksAs val="gap"/>
    <c:showDLblsOverMax val="0"/>
  </c:chart>
  <c:txPr>
    <a:bodyPr/>
    <a:lstStyle/>
    <a:p>
      <a:pPr>
        <a:defRPr sz="1800"/>
      </a:pPr>
      <a:endParaRPr lang="es-E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0.36805555555555602"/>
          <c:y val="0.141203703703704"/>
          <c:w val="0.31388888888889299"/>
          <c:h val="0.30092592592592798"/>
        </c:manualLayout>
      </c:layout>
      <c:pie3DChart>
        <c:varyColors val="1"/>
        <c:ser>
          <c:idx val="0"/>
          <c:order val="0"/>
          <c:tx>
            <c:strRef>
              <c:f>'c08g'!$E$3</c:f>
              <c:strCache>
                <c:ptCount val="1"/>
                <c:pt idx="0">
                  <c:v>count</c:v>
                </c:pt>
              </c:strCache>
            </c:strRef>
          </c:tx>
          <c:explosion val="25"/>
          <c:dPt>
            <c:idx val="0"/>
            <c:bubble3D val="0"/>
            <c:explosion val="3"/>
          </c:dPt>
          <c:dPt>
            <c:idx val="1"/>
            <c:bubble3D val="0"/>
            <c:explosion val="2"/>
          </c:dPt>
          <c:dPt>
            <c:idx val="2"/>
            <c:bubble3D val="0"/>
            <c:explosion val="4"/>
          </c:dPt>
          <c:dPt>
            <c:idx val="3"/>
            <c:bubble3D val="0"/>
            <c:explosion val="6"/>
          </c:dPt>
          <c:dPt>
            <c:idx val="4"/>
            <c:bubble3D val="0"/>
            <c:explosion val="2"/>
            <c:spPr>
              <a:solidFill>
                <a:srgbClr val="F79646">
                  <a:lumMod val="75000"/>
                </a:srgbClr>
              </a:solidFill>
            </c:spPr>
          </c:dPt>
          <c:dLbls>
            <c:dLbl>
              <c:idx val="0"/>
              <c:layout>
                <c:manualLayout>
                  <c:x val="2.77777777777781E-3"/>
                  <c:y val="-3.24074074074076E-2"/>
                </c:manualLayout>
              </c:layout>
              <c:dLblPos val="bestFit"/>
              <c:showLegendKey val="0"/>
              <c:showVal val="0"/>
              <c:showCatName val="1"/>
              <c:showSerName val="0"/>
              <c:showPercent val="1"/>
              <c:showBubbleSize val="0"/>
            </c:dLbl>
            <c:dLbl>
              <c:idx val="1"/>
              <c:layout>
                <c:manualLayout>
                  <c:x val="4.1666666666666699E-2"/>
                  <c:y val="1.8518518518518601E-2"/>
                </c:manualLayout>
              </c:layout>
              <c:dLblPos val="bestFit"/>
              <c:showLegendKey val="0"/>
              <c:showVal val="0"/>
              <c:showCatName val="1"/>
              <c:showSerName val="0"/>
              <c:showPercent val="1"/>
              <c:showBubbleSize val="0"/>
            </c:dLbl>
            <c:dLbl>
              <c:idx val="2"/>
              <c:layout>
                <c:manualLayout>
                  <c:x val="2.2222222222222199E-2"/>
                  <c:y val="2.3148148148148098E-2"/>
                </c:manualLayout>
              </c:layout>
              <c:dLblPos val="bestFit"/>
              <c:showLegendKey val="0"/>
              <c:showVal val="0"/>
              <c:showCatName val="1"/>
              <c:showSerName val="0"/>
              <c:showPercent val="1"/>
              <c:showBubbleSize val="0"/>
            </c:dLbl>
            <c:dLbl>
              <c:idx val="3"/>
              <c:layout>
                <c:manualLayout>
                  <c:x val="-0.113889107611548"/>
                  <c:y val="9.2592592592593403E-3"/>
                </c:manualLayout>
              </c:layout>
              <c:dLblPos val="bestFit"/>
              <c:showLegendKey val="0"/>
              <c:showVal val="0"/>
              <c:showCatName val="1"/>
              <c:showSerName val="0"/>
              <c:showPercent val="1"/>
              <c:showBubbleSize val="0"/>
            </c:dLbl>
            <c:dLbl>
              <c:idx val="4"/>
              <c:layout>
                <c:manualLayout>
                  <c:x val="-0.05"/>
                  <c:y val="-1.3888888888888999E-2"/>
                </c:manualLayout>
              </c:layout>
              <c:dLblPos val="bestFit"/>
              <c:showLegendKey val="0"/>
              <c:showVal val="0"/>
              <c:showCatName val="1"/>
              <c:showSerName val="0"/>
              <c:showPercent val="1"/>
              <c:showBubbleSize val="0"/>
            </c:dLbl>
            <c:txPr>
              <a:bodyPr/>
              <a:lstStyle/>
              <a:p>
                <a:pPr>
                  <a:defRPr lang="en-IN" b="1"/>
                </a:pPr>
                <a:endParaRPr lang="es-ES"/>
              </a:p>
            </c:txPr>
            <c:dLblPos val="outEnd"/>
            <c:showLegendKey val="0"/>
            <c:showVal val="0"/>
            <c:showCatName val="1"/>
            <c:showSerName val="0"/>
            <c:showPercent val="1"/>
            <c:showBubbleSize val="0"/>
            <c:showLeaderLines val="1"/>
          </c:dLbls>
          <c:cat>
            <c:strRef>
              <c:f>'c08g'!$D$4:$D$8</c:f>
              <c:strCache>
                <c:ptCount val="5"/>
                <c:pt idx="0">
                  <c:v>C08G 63/16</c:v>
                </c:pt>
                <c:pt idx="1">
                  <c:v>C08G 63/181</c:v>
                </c:pt>
                <c:pt idx="2">
                  <c:v>C08G 63/78</c:v>
                </c:pt>
                <c:pt idx="3">
                  <c:v>C08G 63/42</c:v>
                </c:pt>
                <c:pt idx="4">
                  <c:v>Others</c:v>
                </c:pt>
              </c:strCache>
            </c:strRef>
          </c:cat>
          <c:val>
            <c:numRef>
              <c:f>'c08g'!$E$4:$E$8</c:f>
              <c:numCache>
                <c:formatCode>General</c:formatCode>
                <c:ptCount val="5"/>
                <c:pt idx="0">
                  <c:v>6</c:v>
                </c:pt>
                <c:pt idx="1">
                  <c:v>3</c:v>
                </c:pt>
                <c:pt idx="2">
                  <c:v>3</c:v>
                </c:pt>
                <c:pt idx="3">
                  <c:v>3</c:v>
                </c:pt>
                <c:pt idx="4">
                  <c:v>12</c:v>
                </c:pt>
              </c:numCache>
            </c:numRef>
          </c:val>
        </c:ser>
        <c:dLbls>
          <c:showLegendKey val="0"/>
          <c:showVal val="0"/>
          <c:showCatName val="0"/>
          <c:showSerName val="0"/>
          <c:showPercent val="0"/>
          <c:showBubbleSize val="0"/>
          <c:showLeaderLines val="1"/>
        </c:dLbls>
      </c:pie3DChart>
    </c:plotArea>
    <c:plotVisOnly val="1"/>
    <c:dispBlanksAs val="gap"/>
    <c:showDLblsOverMax val="0"/>
  </c:chart>
  <c:spPr>
    <a:ln>
      <a:noFill/>
    </a:ln>
  </c:sp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0.31666666666666898"/>
          <c:y val="0.44444444444444398"/>
          <c:w val="0.31111111111111101"/>
          <c:h val="0.29166666666666802"/>
        </c:manualLayout>
      </c:layout>
      <c:pie3DChart>
        <c:varyColors val="1"/>
        <c:ser>
          <c:idx val="0"/>
          <c:order val="0"/>
          <c:tx>
            <c:strRef>
              <c:f>'c07d'!$E$3</c:f>
              <c:strCache>
                <c:ptCount val="1"/>
                <c:pt idx="0">
                  <c:v>count</c:v>
                </c:pt>
              </c:strCache>
            </c:strRef>
          </c:tx>
          <c:explosion val="25"/>
          <c:dPt>
            <c:idx val="0"/>
            <c:bubble3D val="0"/>
            <c:explosion val="0"/>
          </c:dPt>
          <c:dPt>
            <c:idx val="1"/>
            <c:bubble3D val="0"/>
            <c:explosion val="9"/>
          </c:dPt>
          <c:dPt>
            <c:idx val="2"/>
            <c:bubble3D val="0"/>
            <c:explosion val="4"/>
          </c:dPt>
          <c:dLbls>
            <c:dLbl>
              <c:idx val="0"/>
              <c:layout>
                <c:manualLayout>
                  <c:x val="1.1111111111111099E-2"/>
                  <c:y val="-3.24074074074076E-2"/>
                </c:manualLayout>
              </c:layout>
              <c:dLblPos val="bestFit"/>
              <c:showLegendKey val="0"/>
              <c:showVal val="0"/>
              <c:showCatName val="1"/>
              <c:showSerName val="0"/>
              <c:showPercent val="1"/>
              <c:showBubbleSize val="0"/>
            </c:dLbl>
            <c:dLbl>
              <c:idx val="1"/>
              <c:layout>
                <c:manualLayout>
                  <c:x val="-8.3333333333333506E-3"/>
                  <c:y val="4.1666666666666699E-2"/>
                </c:manualLayout>
              </c:layout>
              <c:dLblPos val="bestFit"/>
              <c:showLegendKey val="0"/>
              <c:showVal val="0"/>
              <c:showCatName val="1"/>
              <c:showSerName val="0"/>
              <c:showPercent val="1"/>
              <c:showBubbleSize val="0"/>
            </c:dLbl>
            <c:dLbl>
              <c:idx val="2"/>
              <c:layout>
                <c:manualLayout>
                  <c:x val="-2.2222222222222199E-2"/>
                  <c:y val="1.8518153980752398E-2"/>
                </c:manualLayout>
              </c:layout>
              <c:dLblPos val="bestFit"/>
              <c:showLegendKey val="0"/>
              <c:showVal val="0"/>
              <c:showCatName val="1"/>
              <c:showSerName val="0"/>
              <c:showPercent val="1"/>
              <c:showBubbleSize val="0"/>
            </c:dLbl>
            <c:txPr>
              <a:bodyPr/>
              <a:lstStyle/>
              <a:p>
                <a:pPr>
                  <a:defRPr lang="en-IN" b="1"/>
                </a:pPr>
                <a:endParaRPr lang="es-ES"/>
              </a:p>
            </c:txPr>
            <c:dLblPos val="outEnd"/>
            <c:showLegendKey val="0"/>
            <c:showVal val="0"/>
            <c:showCatName val="1"/>
            <c:showSerName val="0"/>
            <c:showPercent val="1"/>
            <c:showBubbleSize val="0"/>
            <c:showLeaderLines val="1"/>
          </c:dLbls>
          <c:cat>
            <c:strRef>
              <c:f>'c07d'!$D$4:$D$6</c:f>
              <c:strCache>
                <c:ptCount val="3"/>
                <c:pt idx="0">
                  <c:v>C07D 307/46</c:v>
                </c:pt>
                <c:pt idx="1">
                  <c:v>C07D 307/68</c:v>
                </c:pt>
                <c:pt idx="2">
                  <c:v>C07D 493/04</c:v>
                </c:pt>
              </c:strCache>
            </c:strRef>
          </c:cat>
          <c:val>
            <c:numRef>
              <c:f>'c07d'!$E$4:$E$6</c:f>
              <c:numCache>
                <c:formatCode>General</c:formatCode>
                <c:ptCount val="3"/>
                <c:pt idx="0">
                  <c:v>3</c:v>
                </c:pt>
                <c:pt idx="1">
                  <c:v>3</c:v>
                </c:pt>
                <c:pt idx="2">
                  <c:v>1</c:v>
                </c:pt>
              </c:numCache>
            </c:numRef>
          </c:val>
        </c:ser>
        <c:dLbls>
          <c:showLegendKey val="0"/>
          <c:showVal val="0"/>
          <c:showCatName val="0"/>
          <c:showSerName val="0"/>
          <c:showPercent val="0"/>
          <c:showBubbleSize val="0"/>
          <c:showLeaderLines val="1"/>
        </c:dLbls>
      </c:pie3DChart>
    </c:plotArea>
    <c:plotVisOnly val="1"/>
    <c:dispBlanksAs val="gap"/>
    <c:showDLblsOverMax val="0"/>
  </c:chart>
  <c:spPr>
    <a:ln>
      <a:noFill/>
    </a:ln>
  </c:sp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[fam reduced data.xlsx]Sheet12!PivotTable16</c:name>
    <c:fmtId val="-1"/>
  </c:pivotSource>
  <c:chart>
    <c:autoTitleDeleted val="1"/>
    <c:pivotFmts>
      <c:pivotFmt>
        <c:idx val="0"/>
        <c:marker>
          <c:symbol val="none"/>
        </c:marker>
        <c:dLbl>
          <c:idx val="0"/>
          <c:spPr/>
          <c:txPr>
            <a:bodyPr/>
            <a:lstStyle/>
            <a:p>
              <a:pPr>
                <a:defRPr b="1"/>
              </a:pPr>
              <a:endParaRPr lang="es-ES"/>
            </a:p>
          </c:txPr>
          <c:dLblPos val="outEnd"/>
          <c:showLegendKey val="0"/>
          <c:showVal val="0"/>
          <c:showCatName val="1"/>
          <c:showSerName val="0"/>
          <c:showPercent val="1"/>
          <c:showBubbleSize val="0"/>
        </c:dLbl>
      </c:pivotFmt>
      <c:pivotFmt>
        <c:idx val="1"/>
        <c:dLbl>
          <c:idx val="0"/>
          <c:layout>
            <c:manualLayout>
              <c:x val="8.3333333333333402E-3"/>
              <c:y val="-3.24074074074076E-2"/>
            </c:manualLayout>
          </c:layout>
          <c:dLblPos val="bestFit"/>
          <c:showLegendKey val="0"/>
          <c:showVal val="0"/>
          <c:showCatName val="1"/>
          <c:showSerName val="0"/>
          <c:showPercent val="1"/>
          <c:showBubbleSize val="0"/>
        </c:dLbl>
      </c:pivotFmt>
      <c:pivotFmt>
        <c:idx val="2"/>
        <c:dLbl>
          <c:idx val="0"/>
          <c:layout>
            <c:manualLayout>
              <c:x val="0"/>
              <c:y val="-5.0925925925925902E-2"/>
            </c:manualLayout>
          </c:layout>
          <c:dLblPos val="bestFit"/>
          <c:showLegendKey val="0"/>
          <c:showVal val="0"/>
          <c:showCatName val="1"/>
          <c:showSerName val="0"/>
          <c:showPercent val="1"/>
          <c:showBubbleSize val="0"/>
        </c:dLbl>
      </c:pivotFmt>
      <c:pivotFmt>
        <c:idx val="3"/>
        <c:dLbl>
          <c:idx val="0"/>
          <c:layout>
            <c:manualLayout>
              <c:x val="-8.3333333333333402E-3"/>
              <c:y val="-1.3888888888888999E-2"/>
            </c:manualLayout>
          </c:layout>
          <c:dLblPos val="bestFit"/>
          <c:showLegendKey val="0"/>
          <c:showVal val="0"/>
          <c:showCatName val="1"/>
          <c:showSerName val="0"/>
          <c:showPercent val="1"/>
          <c:showBubbleSize val="0"/>
        </c:dLbl>
      </c:pivotFmt>
      <c:pivotFmt>
        <c:idx val="4"/>
        <c:dLbl>
          <c:idx val="0"/>
          <c:layout>
            <c:manualLayout>
              <c:x val="-1.94444444444445E-2"/>
              <c:y val="0"/>
            </c:manualLayout>
          </c:layout>
          <c:dLblPos val="bestFit"/>
          <c:showLegendKey val="0"/>
          <c:showVal val="0"/>
          <c:showCatName val="1"/>
          <c:showSerName val="0"/>
          <c:showPercent val="1"/>
          <c:showBubbleSize val="0"/>
        </c:dLbl>
      </c:pivotFmt>
      <c:pivotFmt>
        <c:idx val="5"/>
        <c:dLbl>
          <c:idx val="0"/>
          <c:layout>
            <c:manualLayout>
              <c:x val="-2.54626688160405E-17"/>
              <c:y val="1.3888888888888999E-2"/>
            </c:manualLayout>
          </c:layout>
          <c:dLblPos val="bestFit"/>
          <c:showLegendKey val="0"/>
          <c:showVal val="0"/>
          <c:showCatName val="1"/>
          <c:showSerName val="0"/>
          <c:showPercent val="1"/>
          <c:showBubbleSize val="0"/>
        </c:dLbl>
      </c:pivotFmt>
      <c:pivotFmt>
        <c:idx val="6"/>
        <c:dLbl>
          <c:idx val="0"/>
          <c:layout>
            <c:manualLayout>
              <c:x val="0"/>
              <c:y val="4.1666666666666699E-2"/>
            </c:manualLayout>
          </c:layout>
          <c:dLblPos val="bestFit"/>
          <c:showLegendKey val="0"/>
          <c:showVal val="0"/>
          <c:showCatName val="1"/>
          <c:showSerName val="0"/>
          <c:showPercent val="1"/>
          <c:showBubbleSize val="0"/>
        </c:dLbl>
      </c:pivotFmt>
      <c:pivotFmt>
        <c:idx val="7"/>
        <c:marker>
          <c:symbol val="none"/>
        </c:marker>
        <c:dLbl>
          <c:idx val="0"/>
          <c:spPr/>
          <c:txPr>
            <a:bodyPr/>
            <a:lstStyle/>
            <a:p>
              <a:pPr>
                <a:defRPr b="1"/>
              </a:pPr>
              <a:endParaRPr lang="es-ES"/>
            </a:p>
          </c:txPr>
          <c:dLblPos val="outEnd"/>
          <c:showLegendKey val="0"/>
          <c:showVal val="0"/>
          <c:showCatName val="1"/>
          <c:showSerName val="0"/>
          <c:showPercent val="1"/>
          <c:showBubbleSize val="0"/>
        </c:dLbl>
      </c:pivotFmt>
      <c:pivotFmt>
        <c:idx val="8"/>
        <c:dLbl>
          <c:idx val="0"/>
          <c:layout>
            <c:manualLayout>
              <c:x val="8.3333333333333402E-3"/>
              <c:y val="-3.24074074074076E-2"/>
            </c:manualLayout>
          </c:layout>
          <c:dLblPos val="bestFit"/>
          <c:showLegendKey val="0"/>
          <c:showVal val="0"/>
          <c:showCatName val="1"/>
          <c:showSerName val="0"/>
          <c:showPercent val="1"/>
          <c:showBubbleSize val="0"/>
        </c:dLbl>
      </c:pivotFmt>
      <c:pivotFmt>
        <c:idx val="9"/>
        <c:dLbl>
          <c:idx val="0"/>
          <c:layout>
            <c:manualLayout>
              <c:x val="0"/>
              <c:y val="4.1666666666666699E-2"/>
            </c:manualLayout>
          </c:layout>
          <c:dLblPos val="bestFit"/>
          <c:showLegendKey val="0"/>
          <c:showVal val="0"/>
          <c:showCatName val="1"/>
          <c:showSerName val="0"/>
          <c:showPercent val="1"/>
          <c:showBubbleSize val="0"/>
        </c:dLbl>
      </c:pivotFmt>
      <c:pivotFmt>
        <c:idx val="10"/>
        <c:dLbl>
          <c:idx val="0"/>
          <c:layout>
            <c:manualLayout>
              <c:x val="-2.54626688160405E-17"/>
              <c:y val="1.3888888888888999E-2"/>
            </c:manualLayout>
          </c:layout>
          <c:dLblPos val="bestFit"/>
          <c:showLegendKey val="0"/>
          <c:showVal val="0"/>
          <c:showCatName val="1"/>
          <c:showSerName val="0"/>
          <c:showPercent val="1"/>
          <c:showBubbleSize val="0"/>
        </c:dLbl>
      </c:pivotFmt>
      <c:pivotFmt>
        <c:idx val="11"/>
        <c:dLbl>
          <c:idx val="0"/>
          <c:layout>
            <c:manualLayout>
              <c:x val="-1.94444444444445E-2"/>
              <c:y val="0"/>
            </c:manualLayout>
          </c:layout>
          <c:dLblPos val="bestFit"/>
          <c:showLegendKey val="0"/>
          <c:showVal val="0"/>
          <c:showCatName val="1"/>
          <c:showSerName val="0"/>
          <c:showPercent val="1"/>
          <c:showBubbleSize val="0"/>
        </c:dLbl>
      </c:pivotFmt>
      <c:pivotFmt>
        <c:idx val="12"/>
        <c:dLbl>
          <c:idx val="0"/>
          <c:layout>
            <c:manualLayout>
              <c:x val="-8.3333333333333402E-3"/>
              <c:y val="-1.3888888888888999E-2"/>
            </c:manualLayout>
          </c:layout>
          <c:dLblPos val="bestFit"/>
          <c:showLegendKey val="0"/>
          <c:showVal val="0"/>
          <c:showCatName val="1"/>
          <c:showSerName val="0"/>
          <c:showPercent val="1"/>
          <c:showBubbleSize val="0"/>
        </c:dLbl>
      </c:pivotFmt>
      <c:pivotFmt>
        <c:idx val="13"/>
        <c:dLbl>
          <c:idx val="0"/>
          <c:layout>
            <c:manualLayout>
              <c:x val="0"/>
              <c:y val="-5.0925925925925902E-2"/>
            </c:manualLayout>
          </c:layout>
          <c:dLblPos val="bestFit"/>
          <c:showLegendKey val="0"/>
          <c:showVal val="0"/>
          <c:showCatName val="1"/>
          <c:showSerName val="0"/>
          <c:showPercent val="1"/>
          <c:showBubbleSize val="0"/>
        </c:dLbl>
      </c:pivotFmt>
    </c:pivotFmts>
    <c:view3D>
      <c:rotX val="30"/>
      <c:rotY val="0"/>
      <c:rAngAx val="0"/>
      <c:perspective val="30"/>
    </c:view3D>
    <c:floor>
      <c:thickness val="0"/>
    </c:floor>
    <c:sideWall>
      <c:thickness val="0"/>
    </c:sideWall>
    <c:backWall>
      <c:thickness val="0"/>
    </c:backWall>
    <c:plotArea>
      <c:layout>
        <c:manualLayout>
          <c:layoutTarget val="inner"/>
          <c:xMode val="edge"/>
          <c:yMode val="edge"/>
          <c:x val="0.25"/>
          <c:y val="0.23148148148148301"/>
          <c:w val="0.25"/>
          <c:h val="0.240740740740741"/>
        </c:manualLayout>
      </c:layout>
      <c:pie3DChart>
        <c:varyColors val="1"/>
        <c:ser>
          <c:idx val="0"/>
          <c:order val="0"/>
          <c:tx>
            <c:strRef>
              <c:f>Sheet12!$B$3</c:f>
              <c:strCache>
                <c:ptCount val="1"/>
                <c:pt idx="0">
                  <c:v>Total</c:v>
                </c:pt>
              </c:strCache>
            </c:strRef>
          </c:tx>
          <c:explosion val="5"/>
          <c:dLbls>
            <c:dLbl>
              <c:idx val="0"/>
              <c:layout>
                <c:manualLayout>
                  <c:x val="8.3333333333333402E-3"/>
                  <c:y val="-3.24074074074076E-2"/>
                </c:manualLayout>
              </c:layout>
              <c:dLblPos val="bestFit"/>
              <c:showLegendKey val="0"/>
              <c:showVal val="0"/>
              <c:showCatName val="1"/>
              <c:showSerName val="0"/>
              <c:showPercent val="1"/>
              <c:showBubbleSize val="0"/>
            </c:dLbl>
            <c:dLbl>
              <c:idx val="1"/>
              <c:layout>
                <c:manualLayout>
                  <c:x val="0"/>
                  <c:y val="4.1666666666666699E-2"/>
                </c:manualLayout>
              </c:layout>
              <c:dLblPos val="bestFit"/>
              <c:showLegendKey val="0"/>
              <c:showVal val="0"/>
              <c:showCatName val="1"/>
              <c:showSerName val="0"/>
              <c:showPercent val="1"/>
              <c:showBubbleSize val="0"/>
            </c:dLbl>
            <c:dLbl>
              <c:idx val="2"/>
              <c:layout>
                <c:manualLayout>
                  <c:x val="-2.54626688160405E-17"/>
                  <c:y val="1.3888888888888999E-2"/>
                </c:manualLayout>
              </c:layout>
              <c:dLblPos val="bestFit"/>
              <c:showLegendKey val="0"/>
              <c:showVal val="0"/>
              <c:showCatName val="1"/>
              <c:showSerName val="0"/>
              <c:showPercent val="1"/>
              <c:showBubbleSize val="0"/>
            </c:dLbl>
            <c:dLbl>
              <c:idx val="3"/>
              <c:layout>
                <c:manualLayout>
                  <c:x val="-1.94444444444445E-2"/>
                  <c:y val="0"/>
                </c:manualLayout>
              </c:layout>
              <c:dLblPos val="bestFit"/>
              <c:showLegendKey val="0"/>
              <c:showVal val="0"/>
              <c:showCatName val="1"/>
              <c:showSerName val="0"/>
              <c:showPercent val="1"/>
              <c:showBubbleSize val="0"/>
            </c:dLbl>
            <c:dLbl>
              <c:idx val="4"/>
              <c:layout>
                <c:manualLayout>
                  <c:x val="-8.3333333333333402E-3"/>
                  <c:y val="-1.3888888888888999E-2"/>
                </c:manualLayout>
              </c:layout>
              <c:dLblPos val="bestFit"/>
              <c:showLegendKey val="0"/>
              <c:showVal val="0"/>
              <c:showCatName val="1"/>
              <c:showSerName val="0"/>
              <c:showPercent val="1"/>
              <c:showBubbleSize val="0"/>
            </c:dLbl>
            <c:dLbl>
              <c:idx val="5"/>
              <c:layout>
                <c:manualLayout>
                  <c:x val="9.7222222222222196E-2"/>
                  <c:y val="-2.7777777777777998E-2"/>
                </c:manualLayout>
              </c:layout>
              <c:dLblPos val="bestFit"/>
              <c:showLegendKey val="0"/>
              <c:showVal val="0"/>
              <c:showCatName val="1"/>
              <c:showSerName val="0"/>
              <c:showPercent val="1"/>
              <c:showBubbleSize val="0"/>
            </c:dLbl>
            <c:txPr>
              <a:bodyPr/>
              <a:lstStyle/>
              <a:p>
                <a:pPr>
                  <a:defRPr lang="en-IN" b="1"/>
                </a:pPr>
                <a:endParaRPr lang="es-ES"/>
              </a:p>
            </c:txPr>
            <c:dLblPos val="outEnd"/>
            <c:showLegendKey val="0"/>
            <c:showVal val="0"/>
            <c:showCatName val="1"/>
            <c:showSerName val="0"/>
            <c:showPercent val="1"/>
            <c:showBubbleSize val="0"/>
            <c:showLeaderLines val="1"/>
          </c:dLbls>
          <c:cat>
            <c:strRef>
              <c:f>Sheet12!$A$4:$A$10</c:f>
              <c:strCache>
                <c:ptCount val="6"/>
                <c:pt idx="0">
                  <c:v>B32B 27/08</c:v>
                </c:pt>
                <c:pt idx="1">
                  <c:v>B32B 27/36</c:v>
                </c:pt>
                <c:pt idx="2">
                  <c:v>B32B 27/18</c:v>
                </c:pt>
                <c:pt idx="3">
                  <c:v>B32B 05/00</c:v>
                </c:pt>
                <c:pt idx="4">
                  <c:v>B32B 03/10</c:v>
                </c:pt>
                <c:pt idx="5">
                  <c:v>B32B 05/02</c:v>
                </c:pt>
              </c:strCache>
            </c:strRef>
          </c:cat>
          <c:val>
            <c:numRef>
              <c:f>Sheet12!$B$4:$B$10</c:f>
              <c:numCache>
                <c:formatCode>General</c:formatCode>
                <c:ptCount val="6"/>
                <c:pt idx="0">
                  <c:v>3</c:v>
                </c:pt>
                <c:pt idx="1">
                  <c:v>1</c:v>
                </c:pt>
                <c:pt idx="2">
                  <c:v>1</c:v>
                </c:pt>
                <c:pt idx="3">
                  <c:v>1</c:v>
                </c:pt>
                <c:pt idx="4">
                  <c:v>1</c:v>
                </c:pt>
                <c:pt idx="5">
                  <c:v>1</c:v>
                </c:pt>
              </c:numCache>
            </c:numRef>
          </c:val>
        </c:ser>
        <c:dLbls>
          <c:showLegendKey val="0"/>
          <c:showVal val="0"/>
          <c:showCatName val="0"/>
          <c:showSerName val="0"/>
          <c:showPercent val="0"/>
          <c:showBubbleSize val="0"/>
          <c:showLeaderLines val="1"/>
        </c:dLbls>
      </c:pie3DChart>
    </c:plotArea>
    <c:plotVisOnly val="1"/>
    <c:dispBlanksAs val="gap"/>
    <c:showDLblsOverMax val="0"/>
  </c:chart>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B3967C-51A4-4906-8995-A74FBB7D84E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IN"/>
        </a:p>
      </dgm:t>
    </dgm:pt>
    <dgm:pt modelId="{C13FD98C-809E-4901-B96D-45A4033C685E}">
      <dgm:prSet phldrT="[Text]" custT="1"/>
      <dgm:spPr/>
      <dgm:t>
        <a:bodyPr/>
        <a:lstStyle/>
        <a:p>
          <a:r>
            <a:rPr lang="en-IN" sz="1400" dirty="0" smtClean="0">
              <a:solidFill>
                <a:schemeClr val="bg1"/>
              </a:solidFill>
              <a:latin typeface="Arial" pitchFamily="34" charset="0"/>
              <a:cs typeface="Arial" pitchFamily="34" charset="0"/>
            </a:rPr>
            <a:t>Process for preparation of PEF</a:t>
          </a:r>
          <a:endParaRPr lang="en-IN" sz="1400" dirty="0">
            <a:solidFill>
              <a:schemeClr val="bg1"/>
            </a:solidFill>
            <a:latin typeface="Arial" pitchFamily="34" charset="0"/>
            <a:cs typeface="Arial" pitchFamily="34" charset="0"/>
          </a:endParaRPr>
        </a:p>
      </dgm:t>
    </dgm:pt>
    <dgm:pt modelId="{29CD55D1-7D54-400A-A114-64FDFEF2FFB3}" type="parTrans" cxnId="{855F7C0B-3011-4606-9F5A-7E2E4CAAB339}">
      <dgm:prSet/>
      <dgm:spPr/>
      <dgm:t>
        <a:bodyPr/>
        <a:lstStyle/>
        <a:p>
          <a:endParaRPr lang="en-IN"/>
        </a:p>
      </dgm:t>
    </dgm:pt>
    <dgm:pt modelId="{E51248C6-9405-4545-9BEC-47DE895BE115}" type="sibTrans" cxnId="{855F7C0B-3011-4606-9F5A-7E2E4CAAB339}">
      <dgm:prSet/>
      <dgm:spPr/>
      <dgm:t>
        <a:bodyPr/>
        <a:lstStyle/>
        <a:p>
          <a:endParaRPr lang="en-IN"/>
        </a:p>
      </dgm:t>
    </dgm:pt>
    <dgm:pt modelId="{3EAF9889-2C36-4913-8D6B-90C24DAA32E9}">
      <dgm:prSet phldrT="[Text]" custT="1"/>
      <dgm:spPr/>
      <dgm:t>
        <a:bodyPr/>
        <a:lstStyle/>
        <a:p>
          <a:pPr>
            <a:lnSpc>
              <a:spcPct val="100000"/>
            </a:lnSpc>
          </a:pPr>
          <a:r>
            <a:rPr lang="en-IN" sz="1400" dirty="0" smtClean="0">
              <a:solidFill>
                <a:schemeClr val="tx1"/>
              </a:solidFill>
              <a:latin typeface="Calibri (Body)"/>
              <a:cs typeface="Arial" pitchFamily="34" charset="0"/>
            </a:rPr>
            <a:t>US20140336349</a:t>
          </a:r>
          <a:endParaRPr lang="en-IN" sz="1400" dirty="0">
            <a:solidFill>
              <a:schemeClr val="tx1"/>
            </a:solidFill>
            <a:latin typeface="Calibri (Body)"/>
            <a:cs typeface="Arial" pitchFamily="34" charset="0"/>
          </a:endParaRPr>
        </a:p>
      </dgm:t>
    </dgm:pt>
    <dgm:pt modelId="{1A59415B-91C2-4F58-8250-9C6E775F1EC1}" type="parTrans" cxnId="{535A68CF-870B-4028-93A4-1E5D615802D4}">
      <dgm:prSet/>
      <dgm:spPr/>
      <dgm:t>
        <a:bodyPr/>
        <a:lstStyle/>
        <a:p>
          <a:endParaRPr lang="en-IN"/>
        </a:p>
      </dgm:t>
    </dgm:pt>
    <dgm:pt modelId="{14F2BEB8-C2F4-4716-952B-E8B985322562}" type="sibTrans" cxnId="{535A68CF-870B-4028-93A4-1E5D615802D4}">
      <dgm:prSet/>
      <dgm:spPr/>
      <dgm:t>
        <a:bodyPr/>
        <a:lstStyle/>
        <a:p>
          <a:endParaRPr lang="en-IN"/>
        </a:p>
      </dgm:t>
    </dgm:pt>
    <dgm:pt modelId="{FF8F045F-8A5B-4BA7-B2B4-7252DC6CA9DB}">
      <dgm:prSet phldrT="[Text]" custT="1"/>
      <dgm:spPr/>
      <dgm:t>
        <a:bodyPr/>
        <a:lstStyle/>
        <a:p>
          <a:pPr>
            <a:lnSpc>
              <a:spcPct val="100000"/>
            </a:lnSpc>
          </a:pPr>
          <a:r>
            <a:rPr lang="en-IN" sz="1400" dirty="0" smtClean="0">
              <a:solidFill>
                <a:schemeClr val="tx1"/>
              </a:solidFill>
              <a:latin typeface="Calibri (Body)"/>
              <a:cs typeface="Arial" pitchFamily="34" charset="0"/>
            </a:rPr>
            <a:t>US20110282020</a:t>
          </a:r>
          <a:endParaRPr lang="en-IN" sz="1400" dirty="0">
            <a:solidFill>
              <a:schemeClr val="tx1"/>
            </a:solidFill>
            <a:latin typeface="Calibri (Body)"/>
            <a:cs typeface="Arial" pitchFamily="34" charset="0"/>
          </a:endParaRPr>
        </a:p>
      </dgm:t>
    </dgm:pt>
    <dgm:pt modelId="{28301BF5-8A1D-4481-B544-B32B78BAE0BC}" type="parTrans" cxnId="{0DE372A6-D116-4B8C-A59E-D798D0C1D212}">
      <dgm:prSet/>
      <dgm:spPr/>
      <dgm:t>
        <a:bodyPr/>
        <a:lstStyle/>
        <a:p>
          <a:endParaRPr lang="en-IN"/>
        </a:p>
      </dgm:t>
    </dgm:pt>
    <dgm:pt modelId="{0E49BFAA-B029-4494-A0D4-D85CEE1A05E1}" type="sibTrans" cxnId="{0DE372A6-D116-4B8C-A59E-D798D0C1D212}">
      <dgm:prSet/>
      <dgm:spPr/>
      <dgm:t>
        <a:bodyPr/>
        <a:lstStyle/>
        <a:p>
          <a:endParaRPr lang="en-IN"/>
        </a:p>
      </dgm:t>
    </dgm:pt>
    <dgm:pt modelId="{CA33AFDB-1E0F-4D57-86CF-617CF85A6EBB}">
      <dgm:prSet phldrT="[Text]" custT="1"/>
      <dgm:spPr/>
      <dgm:t>
        <a:bodyPr/>
        <a:lstStyle/>
        <a:p>
          <a:pPr>
            <a:lnSpc>
              <a:spcPct val="100000"/>
            </a:lnSpc>
          </a:pPr>
          <a:r>
            <a:rPr lang="en-IN" sz="1400" dirty="0" smtClean="0">
              <a:solidFill>
                <a:schemeClr val="tx1"/>
              </a:solidFill>
              <a:latin typeface="Calibri (Body)"/>
              <a:cs typeface="Arial" pitchFamily="34" charset="0"/>
            </a:rPr>
            <a:t>WO2015137804</a:t>
          </a:r>
          <a:endParaRPr lang="en-IN" sz="1400" dirty="0">
            <a:solidFill>
              <a:schemeClr val="tx1"/>
            </a:solidFill>
            <a:latin typeface="Calibri (Body)"/>
            <a:cs typeface="Arial" pitchFamily="34" charset="0"/>
          </a:endParaRPr>
        </a:p>
      </dgm:t>
    </dgm:pt>
    <dgm:pt modelId="{E4F16E4A-EF74-405B-8190-D5432C3D6D14}" type="parTrans" cxnId="{5E30234C-B3E4-4376-B45B-ABB6C313BABB}">
      <dgm:prSet/>
      <dgm:spPr/>
      <dgm:t>
        <a:bodyPr/>
        <a:lstStyle/>
        <a:p>
          <a:endParaRPr lang="en-IN"/>
        </a:p>
      </dgm:t>
    </dgm:pt>
    <dgm:pt modelId="{1ED3E118-C573-43B8-8AF4-8C0DE729E08C}" type="sibTrans" cxnId="{5E30234C-B3E4-4376-B45B-ABB6C313BABB}">
      <dgm:prSet/>
      <dgm:spPr/>
      <dgm:t>
        <a:bodyPr/>
        <a:lstStyle/>
        <a:p>
          <a:endParaRPr lang="en-IN"/>
        </a:p>
      </dgm:t>
    </dgm:pt>
    <dgm:pt modelId="{7F219F16-940D-4745-82C3-0F35A3FFEFDB}">
      <dgm:prSet phldrT="[Text]" custT="1"/>
      <dgm:spPr/>
      <dgm:t>
        <a:bodyPr/>
        <a:lstStyle/>
        <a:p>
          <a:pPr>
            <a:lnSpc>
              <a:spcPct val="100000"/>
            </a:lnSpc>
          </a:pPr>
          <a:r>
            <a:rPr lang="en-IN" sz="1400" dirty="0" smtClean="0">
              <a:solidFill>
                <a:schemeClr val="tx1"/>
              </a:solidFill>
              <a:latin typeface="Calibri (Body)"/>
              <a:cs typeface="Arial" pitchFamily="34" charset="0"/>
            </a:rPr>
            <a:t>WO2015142181</a:t>
          </a:r>
          <a:endParaRPr lang="en-IN" sz="1400" dirty="0">
            <a:solidFill>
              <a:schemeClr val="tx1"/>
            </a:solidFill>
            <a:latin typeface="Calibri (Body)"/>
            <a:cs typeface="Arial" pitchFamily="34" charset="0"/>
          </a:endParaRPr>
        </a:p>
      </dgm:t>
    </dgm:pt>
    <dgm:pt modelId="{FD72B06C-3E44-4549-9A95-C11A48575E29}" type="parTrans" cxnId="{3C9D4793-FE13-478B-8C1B-FB43E5DC99E4}">
      <dgm:prSet/>
      <dgm:spPr/>
      <dgm:t>
        <a:bodyPr/>
        <a:lstStyle/>
        <a:p>
          <a:endParaRPr lang="en-IN"/>
        </a:p>
      </dgm:t>
    </dgm:pt>
    <dgm:pt modelId="{80A1001B-6ECE-4C17-85C7-640D2EC62ED1}" type="sibTrans" cxnId="{3C9D4793-FE13-478B-8C1B-FB43E5DC99E4}">
      <dgm:prSet/>
      <dgm:spPr/>
      <dgm:t>
        <a:bodyPr/>
        <a:lstStyle/>
        <a:p>
          <a:endParaRPr lang="en-IN"/>
        </a:p>
      </dgm:t>
    </dgm:pt>
    <dgm:pt modelId="{D126566B-6A4E-47C6-B5DF-531294EF5FB4}">
      <dgm:prSet phldrT="[Text]" custT="1"/>
      <dgm:spPr/>
      <dgm:t>
        <a:bodyPr/>
        <a:lstStyle/>
        <a:p>
          <a:pPr>
            <a:lnSpc>
              <a:spcPct val="100000"/>
            </a:lnSpc>
          </a:pPr>
          <a:r>
            <a:rPr lang="en-IN" sz="1400" dirty="0" smtClean="0">
              <a:solidFill>
                <a:schemeClr val="tx1"/>
              </a:solidFill>
              <a:latin typeface="Calibri (Body)"/>
              <a:cs typeface="Arial" pitchFamily="34" charset="0"/>
            </a:rPr>
            <a:t>WO2015137805</a:t>
          </a:r>
          <a:endParaRPr lang="en-IN" sz="1400" dirty="0">
            <a:solidFill>
              <a:schemeClr val="tx1"/>
            </a:solidFill>
            <a:latin typeface="Calibri (Body)"/>
            <a:cs typeface="Arial" pitchFamily="34" charset="0"/>
          </a:endParaRPr>
        </a:p>
      </dgm:t>
    </dgm:pt>
    <dgm:pt modelId="{BA2E4056-DDB2-4952-B463-D290FE9DE6BA}" type="parTrans" cxnId="{AB92A941-7279-4B2F-8750-C53EC55D24F8}">
      <dgm:prSet/>
      <dgm:spPr/>
      <dgm:t>
        <a:bodyPr/>
        <a:lstStyle/>
        <a:p>
          <a:endParaRPr lang="en-IN"/>
        </a:p>
      </dgm:t>
    </dgm:pt>
    <dgm:pt modelId="{F1781859-AE70-4478-BE0F-FDB27EB7D931}" type="sibTrans" cxnId="{AB92A941-7279-4B2F-8750-C53EC55D24F8}">
      <dgm:prSet/>
      <dgm:spPr/>
      <dgm:t>
        <a:bodyPr/>
        <a:lstStyle/>
        <a:p>
          <a:endParaRPr lang="en-IN"/>
        </a:p>
      </dgm:t>
    </dgm:pt>
    <dgm:pt modelId="{6AE2B2C6-B4B8-47FC-83C0-FEAFD972EC05}">
      <dgm:prSet phldrT="[Text]" custT="1"/>
      <dgm:spPr/>
      <dgm:t>
        <a:bodyPr/>
        <a:lstStyle/>
        <a:p>
          <a:r>
            <a:rPr lang="en-IN" sz="1400" dirty="0" smtClean="0">
              <a:solidFill>
                <a:schemeClr val="bg1"/>
              </a:solidFill>
              <a:latin typeface="Arial" pitchFamily="34" charset="0"/>
              <a:cs typeface="Arial" pitchFamily="34" charset="0"/>
            </a:rPr>
            <a:t>Application </a:t>
          </a:r>
        </a:p>
        <a:p>
          <a:r>
            <a:rPr lang="en-IN" sz="1400" dirty="0" smtClean="0">
              <a:solidFill>
                <a:schemeClr val="bg1"/>
              </a:solidFill>
              <a:latin typeface="Arial" pitchFamily="34" charset="0"/>
              <a:cs typeface="Arial" pitchFamily="34" charset="0"/>
            </a:rPr>
            <a:t>in Fibres</a:t>
          </a:r>
          <a:endParaRPr lang="en-IN" sz="1400" dirty="0">
            <a:solidFill>
              <a:schemeClr val="bg1"/>
            </a:solidFill>
            <a:latin typeface="Arial" pitchFamily="34" charset="0"/>
            <a:cs typeface="Arial" pitchFamily="34" charset="0"/>
          </a:endParaRPr>
        </a:p>
      </dgm:t>
    </dgm:pt>
    <dgm:pt modelId="{E1B4845E-6756-4E61-B46F-672BA74B8E83}" type="sibTrans" cxnId="{68194A16-067D-493B-A0A2-5EAD3CB87DDE}">
      <dgm:prSet/>
      <dgm:spPr/>
      <dgm:t>
        <a:bodyPr/>
        <a:lstStyle/>
        <a:p>
          <a:endParaRPr lang="en-IN"/>
        </a:p>
      </dgm:t>
    </dgm:pt>
    <dgm:pt modelId="{9BB20651-4C7F-44E2-9C15-A533587A5090}" type="parTrans" cxnId="{68194A16-067D-493B-A0A2-5EAD3CB87DDE}">
      <dgm:prSet/>
      <dgm:spPr/>
      <dgm:t>
        <a:bodyPr/>
        <a:lstStyle/>
        <a:p>
          <a:endParaRPr lang="en-IN"/>
        </a:p>
      </dgm:t>
    </dgm:pt>
    <dgm:pt modelId="{E4B617AA-5B68-475E-9E13-433537498A35}">
      <dgm:prSet phldrT="[Text]" custT="1"/>
      <dgm:spPr/>
      <dgm:t>
        <a:bodyPr/>
        <a:lstStyle/>
        <a:p>
          <a:r>
            <a:rPr lang="en-IN" sz="1400" dirty="0" smtClean="0">
              <a:solidFill>
                <a:schemeClr val="tx1"/>
              </a:solidFill>
              <a:latin typeface="Calibri (Body)"/>
              <a:cs typeface="Arial" pitchFamily="34" charset="0"/>
            </a:rPr>
            <a:t>WO2014204313</a:t>
          </a:r>
          <a:endParaRPr lang="en-IN" sz="1400" dirty="0">
            <a:solidFill>
              <a:schemeClr val="tx1"/>
            </a:solidFill>
            <a:latin typeface="Calibri (Body)"/>
            <a:cs typeface="Arial" pitchFamily="34" charset="0"/>
          </a:endParaRPr>
        </a:p>
      </dgm:t>
    </dgm:pt>
    <dgm:pt modelId="{F26BF15C-7C02-4B45-94C1-25DB3FC91A51}" type="sibTrans" cxnId="{609E6F37-ED99-4743-8588-FA20E0472294}">
      <dgm:prSet/>
      <dgm:spPr/>
      <dgm:t>
        <a:bodyPr/>
        <a:lstStyle/>
        <a:p>
          <a:endParaRPr lang="en-IN"/>
        </a:p>
      </dgm:t>
    </dgm:pt>
    <dgm:pt modelId="{8B589E7F-2F06-42D5-BE34-9F820A45CCAE}" type="parTrans" cxnId="{609E6F37-ED99-4743-8588-FA20E0472294}">
      <dgm:prSet/>
      <dgm:spPr/>
      <dgm:t>
        <a:bodyPr/>
        <a:lstStyle/>
        <a:p>
          <a:endParaRPr lang="en-IN"/>
        </a:p>
      </dgm:t>
    </dgm:pt>
    <dgm:pt modelId="{68C2A0DD-A344-47A3-8656-E06810F48F1D}">
      <dgm:prSet phldrT="[Text]" custT="1"/>
      <dgm:spPr/>
      <dgm:t>
        <a:bodyPr/>
        <a:lstStyle/>
        <a:p>
          <a:r>
            <a:rPr lang="en-IN" sz="1400" dirty="0" smtClean="0">
              <a:solidFill>
                <a:schemeClr val="bg1"/>
              </a:solidFill>
              <a:latin typeface="Arial" pitchFamily="34" charset="0"/>
              <a:cs typeface="Arial" pitchFamily="34" charset="0"/>
            </a:rPr>
            <a:t>Process for Recycling</a:t>
          </a:r>
          <a:endParaRPr lang="en-IN" sz="1400" dirty="0">
            <a:solidFill>
              <a:schemeClr val="bg1"/>
            </a:solidFill>
            <a:latin typeface="Arial" pitchFamily="34" charset="0"/>
            <a:cs typeface="Arial" pitchFamily="34" charset="0"/>
          </a:endParaRPr>
        </a:p>
      </dgm:t>
    </dgm:pt>
    <dgm:pt modelId="{B305CE9F-166F-4F03-BD70-E7E02D54994D}" type="parTrans" cxnId="{18C49AA5-6CB0-403B-989C-9A32A391A3D2}">
      <dgm:prSet/>
      <dgm:spPr/>
      <dgm:t>
        <a:bodyPr/>
        <a:lstStyle/>
        <a:p>
          <a:endParaRPr lang="en-IN"/>
        </a:p>
      </dgm:t>
    </dgm:pt>
    <dgm:pt modelId="{94E9683D-520E-4678-B8EA-5DBA9F3F8FE1}" type="sibTrans" cxnId="{18C49AA5-6CB0-403B-989C-9A32A391A3D2}">
      <dgm:prSet/>
      <dgm:spPr/>
      <dgm:t>
        <a:bodyPr/>
        <a:lstStyle/>
        <a:p>
          <a:endParaRPr lang="en-IN"/>
        </a:p>
      </dgm:t>
    </dgm:pt>
    <dgm:pt modelId="{E8E8D942-0458-42A2-988F-709880FB3C12}">
      <dgm:prSet phldrT="[Text]" custT="1"/>
      <dgm:spPr/>
      <dgm:t>
        <a:bodyPr/>
        <a:lstStyle/>
        <a:p>
          <a:r>
            <a:rPr lang="en-US" sz="1400" dirty="0" smtClean="0">
              <a:solidFill>
                <a:schemeClr val="tx1"/>
              </a:solidFill>
              <a:latin typeface="Calibri (Body)"/>
              <a:cs typeface="Arial" pitchFamily="34" charset="0"/>
            </a:rPr>
            <a:t>US9073886</a:t>
          </a:r>
          <a:endParaRPr lang="en-IN" sz="1400" dirty="0">
            <a:solidFill>
              <a:schemeClr val="tx1"/>
            </a:solidFill>
            <a:latin typeface="Calibri (Body)"/>
            <a:cs typeface="Arial" pitchFamily="34" charset="0"/>
          </a:endParaRPr>
        </a:p>
      </dgm:t>
    </dgm:pt>
    <dgm:pt modelId="{4AB96FBE-A07E-48BF-A654-16BD5E48E990}" type="parTrans" cxnId="{9109C764-93ED-4961-9A5D-E9E3D0D3B47B}">
      <dgm:prSet/>
      <dgm:spPr/>
      <dgm:t>
        <a:bodyPr/>
        <a:lstStyle/>
        <a:p>
          <a:endParaRPr lang="en-IN"/>
        </a:p>
      </dgm:t>
    </dgm:pt>
    <dgm:pt modelId="{0881DBD3-C2B2-43C1-BFF4-A5590CD733E3}" type="sibTrans" cxnId="{9109C764-93ED-4961-9A5D-E9E3D0D3B47B}">
      <dgm:prSet/>
      <dgm:spPr/>
      <dgm:t>
        <a:bodyPr/>
        <a:lstStyle/>
        <a:p>
          <a:endParaRPr lang="en-IN"/>
        </a:p>
      </dgm:t>
    </dgm:pt>
    <dgm:pt modelId="{C04D6EAB-3C64-404B-971D-643AF7141170}" type="pres">
      <dgm:prSet presAssocID="{52B3967C-51A4-4906-8995-A74FBB7D84EF}" presName="Name0" presStyleCnt="0">
        <dgm:presLayoutVars>
          <dgm:dir/>
          <dgm:animLvl val="lvl"/>
          <dgm:resizeHandles val="exact"/>
        </dgm:presLayoutVars>
      </dgm:prSet>
      <dgm:spPr/>
      <dgm:t>
        <a:bodyPr/>
        <a:lstStyle/>
        <a:p>
          <a:endParaRPr lang="en-IN"/>
        </a:p>
      </dgm:t>
    </dgm:pt>
    <dgm:pt modelId="{75E9EF14-4DD6-4BC1-B418-887F4A85A036}" type="pres">
      <dgm:prSet presAssocID="{C13FD98C-809E-4901-B96D-45A4033C685E}" presName="linNode" presStyleCnt="0"/>
      <dgm:spPr/>
    </dgm:pt>
    <dgm:pt modelId="{EC716B16-A604-45A9-8E11-1FDE74F63F45}" type="pres">
      <dgm:prSet presAssocID="{C13FD98C-809E-4901-B96D-45A4033C685E}" presName="parentText" presStyleLbl="node1" presStyleIdx="0" presStyleCnt="3" custScaleX="78197" custScaleY="109896">
        <dgm:presLayoutVars>
          <dgm:chMax val="1"/>
          <dgm:bulletEnabled val="1"/>
        </dgm:presLayoutVars>
      </dgm:prSet>
      <dgm:spPr/>
      <dgm:t>
        <a:bodyPr/>
        <a:lstStyle/>
        <a:p>
          <a:endParaRPr lang="en-IN"/>
        </a:p>
      </dgm:t>
    </dgm:pt>
    <dgm:pt modelId="{B84C2751-E647-4FBD-9F1F-910A01D9B33A}" type="pres">
      <dgm:prSet presAssocID="{C13FD98C-809E-4901-B96D-45A4033C685E}" presName="descendantText" presStyleLbl="alignAccFollowNode1" presStyleIdx="0" presStyleCnt="3" custScaleY="120278">
        <dgm:presLayoutVars>
          <dgm:bulletEnabled val="1"/>
        </dgm:presLayoutVars>
      </dgm:prSet>
      <dgm:spPr/>
      <dgm:t>
        <a:bodyPr/>
        <a:lstStyle/>
        <a:p>
          <a:endParaRPr lang="en-IN"/>
        </a:p>
      </dgm:t>
    </dgm:pt>
    <dgm:pt modelId="{DCBC2276-C7C7-4775-89F6-0A061A531BC5}" type="pres">
      <dgm:prSet presAssocID="{E51248C6-9405-4545-9BEC-47DE895BE115}" presName="sp" presStyleCnt="0"/>
      <dgm:spPr/>
    </dgm:pt>
    <dgm:pt modelId="{B314A34B-8F38-4F55-A047-7648261F83D2}" type="pres">
      <dgm:prSet presAssocID="{6AE2B2C6-B4B8-47FC-83C0-FEAFD972EC05}" presName="linNode" presStyleCnt="0"/>
      <dgm:spPr/>
    </dgm:pt>
    <dgm:pt modelId="{26C545F1-89C2-4975-B7E3-07D0239C297D}" type="pres">
      <dgm:prSet presAssocID="{6AE2B2C6-B4B8-47FC-83C0-FEAFD972EC05}" presName="parentText" presStyleLbl="node1" presStyleIdx="1" presStyleCnt="3" custScaleX="78197">
        <dgm:presLayoutVars>
          <dgm:chMax val="1"/>
          <dgm:bulletEnabled val="1"/>
        </dgm:presLayoutVars>
      </dgm:prSet>
      <dgm:spPr/>
      <dgm:t>
        <a:bodyPr/>
        <a:lstStyle/>
        <a:p>
          <a:endParaRPr lang="en-IN"/>
        </a:p>
      </dgm:t>
    </dgm:pt>
    <dgm:pt modelId="{8135E01A-6C33-4A7A-B9D8-ACA31F2994E8}" type="pres">
      <dgm:prSet presAssocID="{6AE2B2C6-B4B8-47FC-83C0-FEAFD972EC05}" presName="descendantText" presStyleLbl="alignAccFollowNode1" presStyleIdx="1" presStyleCnt="3">
        <dgm:presLayoutVars>
          <dgm:bulletEnabled val="1"/>
        </dgm:presLayoutVars>
      </dgm:prSet>
      <dgm:spPr/>
      <dgm:t>
        <a:bodyPr/>
        <a:lstStyle/>
        <a:p>
          <a:endParaRPr lang="en-IN"/>
        </a:p>
      </dgm:t>
    </dgm:pt>
    <dgm:pt modelId="{ACA7C17D-AA2A-4340-8C27-0D846EE7EFB5}" type="pres">
      <dgm:prSet presAssocID="{E1B4845E-6756-4E61-B46F-672BA74B8E83}" presName="sp" presStyleCnt="0"/>
      <dgm:spPr/>
    </dgm:pt>
    <dgm:pt modelId="{021284C4-AFF1-4B65-97AC-B949464AC728}" type="pres">
      <dgm:prSet presAssocID="{68C2A0DD-A344-47A3-8656-E06810F48F1D}" presName="linNode" presStyleCnt="0"/>
      <dgm:spPr/>
    </dgm:pt>
    <dgm:pt modelId="{C8CA0606-9BD1-4BE3-BA2E-8E9DFA6DCBC4}" type="pres">
      <dgm:prSet presAssocID="{68C2A0DD-A344-47A3-8656-E06810F48F1D}" presName="parentText" presStyleLbl="node1" presStyleIdx="2" presStyleCnt="3" custScaleX="78197">
        <dgm:presLayoutVars>
          <dgm:chMax val="1"/>
          <dgm:bulletEnabled val="1"/>
        </dgm:presLayoutVars>
      </dgm:prSet>
      <dgm:spPr/>
      <dgm:t>
        <a:bodyPr/>
        <a:lstStyle/>
        <a:p>
          <a:endParaRPr lang="en-IN"/>
        </a:p>
      </dgm:t>
    </dgm:pt>
    <dgm:pt modelId="{93297962-1618-4B5B-8072-AD789D2D01FA}" type="pres">
      <dgm:prSet presAssocID="{68C2A0DD-A344-47A3-8656-E06810F48F1D}" presName="descendantText" presStyleLbl="alignAccFollowNode1" presStyleIdx="2" presStyleCnt="3">
        <dgm:presLayoutVars>
          <dgm:bulletEnabled val="1"/>
        </dgm:presLayoutVars>
      </dgm:prSet>
      <dgm:spPr/>
      <dgm:t>
        <a:bodyPr/>
        <a:lstStyle/>
        <a:p>
          <a:endParaRPr lang="en-IN"/>
        </a:p>
      </dgm:t>
    </dgm:pt>
  </dgm:ptLst>
  <dgm:cxnLst>
    <dgm:cxn modelId="{68194A16-067D-493B-A0A2-5EAD3CB87DDE}" srcId="{52B3967C-51A4-4906-8995-A74FBB7D84EF}" destId="{6AE2B2C6-B4B8-47FC-83C0-FEAFD972EC05}" srcOrd="1" destOrd="0" parTransId="{9BB20651-4C7F-44E2-9C15-A533587A5090}" sibTransId="{E1B4845E-6756-4E61-B46F-672BA74B8E83}"/>
    <dgm:cxn modelId="{5E30234C-B3E4-4376-B45B-ABB6C313BABB}" srcId="{C13FD98C-809E-4901-B96D-45A4033C685E}" destId="{CA33AFDB-1E0F-4D57-86CF-617CF85A6EBB}" srcOrd="2" destOrd="0" parTransId="{E4F16E4A-EF74-405B-8190-D5432C3D6D14}" sibTransId="{1ED3E118-C573-43B8-8AF4-8C0DE729E08C}"/>
    <dgm:cxn modelId="{30C4B1DF-72CA-48B9-8756-99BDB18EAA7D}" type="presOf" srcId="{FF8F045F-8A5B-4BA7-B2B4-7252DC6CA9DB}" destId="{B84C2751-E647-4FBD-9F1F-910A01D9B33A}" srcOrd="0" destOrd="1" presId="urn:microsoft.com/office/officeart/2005/8/layout/vList5"/>
    <dgm:cxn modelId="{0DE372A6-D116-4B8C-A59E-D798D0C1D212}" srcId="{C13FD98C-809E-4901-B96D-45A4033C685E}" destId="{FF8F045F-8A5B-4BA7-B2B4-7252DC6CA9DB}" srcOrd="1" destOrd="0" parTransId="{28301BF5-8A1D-4481-B544-B32B78BAE0BC}" sibTransId="{0E49BFAA-B029-4494-A0D4-D85CEE1A05E1}"/>
    <dgm:cxn modelId="{E25407D2-7825-4A6D-9E3D-23F8FFF13205}" type="presOf" srcId="{D126566B-6A4E-47C6-B5DF-531294EF5FB4}" destId="{B84C2751-E647-4FBD-9F1F-910A01D9B33A}" srcOrd="0" destOrd="4" presId="urn:microsoft.com/office/officeart/2005/8/layout/vList5"/>
    <dgm:cxn modelId="{E1D1FE9B-0E74-4B24-BFDA-78EF38F386CC}" type="presOf" srcId="{E8E8D942-0458-42A2-988F-709880FB3C12}" destId="{93297962-1618-4B5B-8072-AD789D2D01FA}" srcOrd="0" destOrd="0" presId="urn:microsoft.com/office/officeart/2005/8/layout/vList5"/>
    <dgm:cxn modelId="{A397DC52-DA16-450A-8C11-7A76405064B3}" type="presOf" srcId="{6AE2B2C6-B4B8-47FC-83C0-FEAFD972EC05}" destId="{26C545F1-89C2-4975-B7E3-07D0239C297D}" srcOrd="0" destOrd="0" presId="urn:microsoft.com/office/officeart/2005/8/layout/vList5"/>
    <dgm:cxn modelId="{AB92A941-7279-4B2F-8750-C53EC55D24F8}" srcId="{C13FD98C-809E-4901-B96D-45A4033C685E}" destId="{D126566B-6A4E-47C6-B5DF-531294EF5FB4}" srcOrd="4" destOrd="0" parTransId="{BA2E4056-DDB2-4952-B463-D290FE9DE6BA}" sibTransId="{F1781859-AE70-4478-BE0F-FDB27EB7D931}"/>
    <dgm:cxn modelId="{5CC0D3C2-725B-4E6C-ACB0-5509EC85E87F}" type="presOf" srcId="{52B3967C-51A4-4906-8995-A74FBB7D84EF}" destId="{C04D6EAB-3C64-404B-971D-643AF7141170}" srcOrd="0" destOrd="0" presId="urn:microsoft.com/office/officeart/2005/8/layout/vList5"/>
    <dgm:cxn modelId="{18C49AA5-6CB0-403B-989C-9A32A391A3D2}" srcId="{52B3967C-51A4-4906-8995-A74FBB7D84EF}" destId="{68C2A0DD-A344-47A3-8656-E06810F48F1D}" srcOrd="2" destOrd="0" parTransId="{B305CE9F-166F-4F03-BD70-E7E02D54994D}" sibTransId="{94E9683D-520E-4678-B8EA-5DBA9F3F8FE1}"/>
    <dgm:cxn modelId="{98A9B91B-4945-4E0F-A765-2971D4757A17}" type="presOf" srcId="{3EAF9889-2C36-4913-8D6B-90C24DAA32E9}" destId="{B84C2751-E647-4FBD-9F1F-910A01D9B33A}" srcOrd="0" destOrd="0" presId="urn:microsoft.com/office/officeart/2005/8/layout/vList5"/>
    <dgm:cxn modelId="{60911FBB-0487-4C63-A992-E56E6586B63F}" type="presOf" srcId="{C13FD98C-809E-4901-B96D-45A4033C685E}" destId="{EC716B16-A604-45A9-8E11-1FDE74F63F45}" srcOrd="0" destOrd="0" presId="urn:microsoft.com/office/officeart/2005/8/layout/vList5"/>
    <dgm:cxn modelId="{3C9D4793-FE13-478B-8C1B-FB43E5DC99E4}" srcId="{C13FD98C-809E-4901-B96D-45A4033C685E}" destId="{7F219F16-940D-4745-82C3-0F35A3FFEFDB}" srcOrd="3" destOrd="0" parTransId="{FD72B06C-3E44-4549-9A95-C11A48575E29}" sibTransId="{80A1001B-6ECE-4C17-85C7-640D2EC62ED1}"/>
    <dgm:cxn modelId="{5909C20E-10DD-420D-BA46-905229D2BBD2}" type="presOf" srcId="{E4B617AA-5B68-475E-9E13-433537498A35}" destId="{8135E01A-6C33-4A7A-B9D8-ACA31F2994E8}" srcOrd="0" destOrd="0" presId="urn:microsoft.com/office/officeart/2005/8/layout/vList5"/>
    <dgm:cxn modelId="{855F7C0B-3011-4606-9F5A-7E2E4CAAB339}" srcId="{52B3967C-51A4-4906-8995-A74FBB7D84EF}" destId="{C13FD98C-809E-4901-B96D-45A4033C685E}" srcOrd="0" destOrd="0" parTransId="{29CD55D1-7D54-400A-A114-64FDFEF2FFB3}" sibTransId="{E51248C6-9405-4545-9BEC-47DE895BE115}"/>
    <dgm:cxn modelId="{8AD06297-5E09-4C6E-8137-76714CA2D81D}" type="presOf" srcId="{CA33AFDB-1E0F-4D57-86CF-617CF85A6EBB}" destId="{B84C2751-E647-4FBD-9F1F-910A01D9B33A}" srcOrd="0" destOrd="2" presId="urn:microsoft.com/office/officeart/2005/8/layout/vList5"/>
    <dgm:cxn modelId="{8EB47E8C-B1B6-44DF-A027-EBF66420745A}" type="presOf" srcId="{68C2A0DD-A344-47A3-8656-E06810F48F1D}" destId="{C8CA0606-9BD1-4BE3-BA2E-8E9DFA6DCBC4}" srcOrd="0" destOrd="0" presId="urn:microsoft.com/office/officeart/2005/8/layout/vList5"/>
    <dgm:cxn modelId="{F5558EAE-3126-4D85-82E3-A2FCE1A57495}" type="presOf" srcId="{7F219F16-940D-4745-82C3-0F35A3FFEFDB}" destId="{B84C2751-E647-4FBD-9F1F-910A01D9B33A}" srcOrd="0" destOrd="3" presId="urn:microsoft.com/office/officeart/2005/8/layout/vList5"/>
    <dgm:cxn modelId="{535A68CF-870B-4028-93A4-1E5D615802D4}" srcId="{C13FD98C-809E-4901-B96D-45A4033C685E}" destId="{3EAF9889-2C36-4913-8D6B-90C24DAA32E9}" srcOrd="0" destOrd="0" parTransId="{1A59415B-91C2-4F58-8250-9C6E775F1EC1}" sibTransId="{14F2BEB8-C2F4-4716-952B-E8B985322562}"/>
    <dgm:cxn modelId="{9109C764-93ED-4961-9A5D-E9E3D0D3B47B}" srcId="{68C2A0DD-A344-47A3-8656-E06810F48F1D}" destId="{E8E8D942-0458-42A2-988F-709880FB3C12}" srcOrd="0" destOrd="0" parTransId="{4AB96FBE-A07E-48BF-A654-16BD5E48E990}" sibTransId="{0881DBD3-C2B2-43C1-BFF4-A5590CD733E3}"/>
    <dgm:cxn modelId="{609E6F37-ED99-4743-8588-FA20E0472294}" srcId="{6AE2B2C6-B4B8-47FC-83C0-FEAFD972EC05}" destId="{E4B617AA-5B68-475E-9E13-433537498A35}" srcOrd="0" destOrd="0" parTransId="{8B589E7F-2F06-42D5-BE34-9F820A45CCAE}" sibTransId="{F26BF15C-7C02-4B45-94C1-25DB3FC91A51}"/>
    <dgm:cxn modelId="{A203DFEB-B1E3-4BAB-B2AB-558C81C86662}" type="presParOf" srcId="{C04D6EAB-3C64-404B-971D-643AF7141170}" destId="{75E9EF14-4DD6-4BC1-B418-887F4A85A036}" srcOrd="0" destOrd="0" presId="urn:microsoft.com/office/officeart/2005/8/layout/vList5"/>
    <dgm:cxn modelId="{50E2738F-09FE-4295-8771-53122D8A6E37}" type="presParOf" srcId="{75E9EF14-4DD6-4BC1-B418-887F4A85A036}" destId="{EC716B16-A604-45A9-8E11-1FDE74F63F45}" srcOrd="0" destOrd="0" presId="urn:microsoft.com/office/officeart/2005/8/layout/vList5"/>
    <dgm:cxn modelId="{6A88619D-BFDD-4735-8EAB-98D13BF8B43F}" type="presParOf" srcId="{75E9EF14-4DD6-4BC1-B418-887F4A85A036}" destId="{B84C2751-E647-4FBD-9F1F-910A01D9B33A}" srcOrd="1" destOrd="0" presId="urn:microsoft.com/office/officeart/2005/8/layout/vList5"/>
    <dgm:cxn modelId="{E22AD05A-B215-45E0-A58F-1EB97FAB05FE}" type="presParOf" srcId="{C04D6EAB-3C64-404B-971D-643AF7141170}" destId="{DCBC2276-C7C7-4775-89F6-0A061A531BC5}" srcOrd="1" destOrd="0" presId="urn:microsoft.com/office/officeart/2005/8/layout/vList5"/>
    <dgm:cxn modelId="{E4B83A7C-1A4F-47EC-A5F8-0A736FF42686}" type="presParOf" srcId="{C04D6EAB-3C64-404B-971D-643AF7141170}" destId="{B314A34B-8F38-4F55-A047-7648261F83D2}" srcOrd="2" destOrd="0" presId="urn:microsoft.com/office/officeart/2005/8/layout/vList5"/>
    <dgm:cxn modelId="{DE4344F4-ABDB-4E81-A7DA-FA8C02C2A267}" type="presParOf" srcId="{B314A34B-8F38-4F55-A047-7648261F83D2}" destId="{26C545F1-89C2-4975-B7E3-07D0239C297D}" srcOrd="0" destOrd="0" presId="urn:microsoft.com/office/officeart/2005/8/layout/vList5"/>
    <dgm:cxn modelId="{49E55A60-817E-4221-8447-66F073F9F1BE}" type="presParOf" srcId="{B314A34B-8F38-4F55-A047-7648261F83D2}" destId="{8135E01A-6C33-4A7A-B9D8-ACA31F2994E8}" srcOrd="1" destOrd="0" presId="urn:microsoft.com/office/officeart/2005/8/layout/vList5"/>
    <dgm:cxn modelId="{1D622C45-979F-4332-8396-D6258F2BF549}" type="presParOf" srcId="{C04D6EAB-3C64-404B-971D-643AF7141170}" destId="{ACA7C17D-AA2A-4340-8C27-0D846EE7EFB5}" srcOrd="3" destOrd="0" presId="urn:microsoft.com/office/officeart/2005/8/layout/vList5"/>
    <dgm:cxn modelId="{5F1BB248-8C5F-46C0-8DB1-74BF2B0F626A}" type="presParOf" srcId="{C04D6EAB-3C64-404B-971D-643AF7141170}" destId="{021284C4-AFF1-4B65-97AC-B949464AC728}" srcOrd="4" destOrd="0" presId="urn:microsoft.com/office/officeart/2005/8/layout/vList5"/>
    <dgm:cxn modelId="{8E872ADF-525E-4B9F-813A-788557134305}" type="presParOf" srcId="{021284C4-AFF1-4B65-97AC-B949464AC728}" destId="{C8CA0606-9BD1-4BE3-BA2E-8E9DFA6DCBC4}" srcOrd="0" destOrd="0" presId="urn:microsoft.com/office/officeart/2005/8/layout/vList5"/>
    <dgm:cxn modelId="{705A5A89-B5D8-4F32-8446-ED1CE0557676}" type="presParOf" srcId="{021284C4-AFF1-4B65-97AC-B949464AC728}" destId="{93297962-1618-4B5B-8072-AD789D2D01FA}"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2B3967C-51A4-4906-8995-A74FBB7D84E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IN"/>
        </a:p>
      </dgm:t>
    </dgm:pt>
    <dgm:pt modelId="{C13FD98C-809E-4901-B96D-45A4033C685E}">
      <dgm:prSet phldrT="[Text]" custT="1"/>
      <dgm:spPr/>
      <dgm:t>
        <a:bodyPr/>
        <a:lstStyle/>
        <a:p>
          <a:r>
            <a:rPr lang="en-IN" sz="1400" dirty="0" smtClean="0">
              <a:latin typeface="Arial" pitchFamily="34" charset="0"/>
              <a:cs typeface="Arial" pitchFamily="34" charset="0"/>
            </a:rPr>
            <a:t>Application in Disposable Articles</a:t>
          </a:r>
          <a:endParaRPr lang="en-IN" sz="1400" dirty="0">
            <a:latin typeface="Arial" pitchFamily="34" charset="0"/>
            <a:cs typeface="Arial" pitchFamily="34" charset="0"/>
          </a:endParaRPr>
        </a:p>
      </dgm:t>
    </dgm:pt>
    <dgm:pt modelId="{29CD55D1-7D54-400A-A114-64FDFEF2FFB3}" type="parTrans" cxnId="{855F7C0B-3011-4606-9F5A-7E2E4CAAB339}">
      <dgm:prSet/>
      <dgm:spPr/>
      <dgm:t>
        <a:bodyPr/>
        <a:lstStyle/>
        <a:p>
          <a:endParaRPr lang="en-IN"/>
        </a:p>
      </dgm:t>
    </dgm:pt>
    <dgm:pt modelId="{E51248C6-9405-4545-9BEC-47DE895BE115}" type="sibTrans" cxnId="{855F7C0B-3011-4606-9F5A-7E2E4CAAB339}">
      <dgm:prSet/>
      <dgm:spPr/>
      <dgm:t>
        <a:bodyPr/>
        <a:lstStyle/>
        <a:p>
          <a:endParaRPr lang="en-IN"/>
        </a:p>
      </dgm:t>
    </dgm:pt>
    <dgm:pt modelId="{3EAF9889-2C36-4913-8D6B-90C24DAA32E9}">
      <dgm:prSet phldrT="[Text]" custT="1"/>
      <dgm:spPr/>
      <dgm:t>
        <a:bodyPr/>
        <a:lstStyle/>
        <a:p>
          <a:r>
            <a:rPr lang="en-US" sz="1400" dirty="0" smtClean="0">
              <a:solidFill>
                <a:schemeClr val="tx1"/>
              </a:solidFill>
              <a:latin typeface="Calibri (Body)"/>
              <a:cs typeface="Arial" pitchFamily="34" charset="0"/>
            </a:rPr>
            <a:t>EP2685951</a:t>
          </a:r>
          <a:endParaRPr lang="en-IN" sz="1400" dirty="0">
            <a:solidFill>
              <a:schemeClr val="tx1"/>
            </a:solidFill>
            <a:latin typeface="Calibri (Body)"/>
            <a:cs typeface="Arial" pitchFamily="34" charset="0"/>
          </a:endParaRPr>
        </a:p>
      </dgm:t>
    </dgm:pt>
    <dgm:pt modelId="{1A59415B-91C2-4F58-8250-9C6E775F1EC1}" type="parTrans" cxnId="{535A68CF-870B-4028-93A4-1E5D615802D4}">
      <dgm:prSet/>
      <dgm:spPr/>
      <dgm:t>
        <a:bodyPr/>
        <a:lstStyle/>
        <a:p>
          <a:endParaRPr lang="en-IN"/>
        </a:p>
      </dgm:t>
    </dgm:pt>
    <dgm:pt modelId="{14F2BEB8-C2F4-4716-952B-E8B985322562}" type="sibTrans" cxnId="{535A68CF-870B-4028-93A4-1E5D615802D4}">
      <dgm:prSet/>
      <dgm:spPr/>
      <dgm:t>
        <a:bodyPr/>
        <a:lstStyle/>
        <a:p>
          <a:endParaRPr lang="en-IN"/>
        </a:p>
      </dgm:t>
    </dgm:pt>
    <dgm:pt modelId="{6AE2B2C6-B4B8-47FC-83C0-FEAFD972EC05}">
      <dgm:prSet phldrT="[Text]"/>
      <dgm:spPr/>
      <dgm:t>
        <a:bodyPr/>
        <a:lstStyle/>
        <a:p>
          <a:r>
            <a:rPr lang="en-IN" dirty="0" smtClean="0">
              <a:latin typeface="Arial" pitchFamily="34" charset="0"/>
              <a:cs typeface="Arial" pitchFamily="34" charset="0"/>
            </a:rPr>
            <a:t>Application in Packaging Materials</a:t>
          </a:r>
          <a:endParaRPr lang="en-IN" dirty="0">
            <a:latin typeface="Arial" pitchFamily="34" charset="0"/>
            <a:cs typeface="Arial" pitchFamily="34" charset="0"/>
          </a:endParaRPr>
        </a:p>
      </dgm:t>
    </dgm:pt>
    <dgm:pt modelId="{9BB20651-4C7F-44E2-9C15-A533587A5090}" type="parTrans" cxnId="{68194A16-067D-493B-A0A2-5EAD3CB87DDE}">
      <dgm:prSet/>
      <dgm:spPr/>
      <dgm:t>
        <a:bodyPr/>
        <a:lstStyle/>
        <a:p>
          <a:endParaRPr lang="en-IN"/>
        </a:p>
      </dgm:t>
    </dgm:pt>
    <dgm:pt modelId="{E1B4845E-6756-4E61-B46F-672BA74B8E83}" type="sibTrans" cxnId="{68194A16-067D-493B-A0A2-5EAD3CB87DDE}">
      <dgm:prSet/>
      <dgm:spPr/>
      <dgm:t>
        <a:bodyPr/>
        <a:lstStyle/>
        <a:p>
          <a:endParaRPr lang="en-IN"/>
        </a:p>
      </dgm:t>
    </dgm:pt>
    <dgm:pt modelId="{E4B617AA-5B68-475E-9E13-433537498A35}">
      <dgm:prSet phldrT="[Text]" custT="1"/>
      <dgm:spPr/>
      <dgm:t>
        <a:bodyPr/>
        <a:lstStyle/>
        <a:p>
          <a:r>
            <a:rPr lang="en-US" sz="1400" dirty="0" smtClean="0">
              <a:solidFill>
                <a:schemeClr val="tx1"/>
              </a:solidFill>
              <a:latin typeface="Calibri (Body)"/>
              <a:cs typeface="Arial" pitchFamily="34" charset="0"/>
            </a:rPr>
            <a:t>US20140377512</a:t>
          </a:r>
          <a:endParaRPr lang="en-IN" sz="1400" dirty="0">
            <a:solidFill>
              <a:schemeClr val="tx1"/>
            </a:solidFill>
            <a:latin typeface="Calibri (Body)"/>
            <a:cs typeface="Arial" pitchFamily="34" charset="0"/>
          </a:endParaRPr>
        </a:p>
      </dgm:t>
    </dgm:pt>
    <dgm:pt modelId="{8B589E7F-2F06-42D5-BE34-9F820A45CCAE}" type="parTrans" cxnId="{609E6F37-ED99-4743-8588-FA20E0472294}">
      <dgm:prSet/>
      <dgm:spPr/>
      <dgm:t>
        <a:bodyPr/>
        <a:lstStyle/>
        <a:p>
          <a:endParaRPr lang="en-IN"/>
        </a:p>
      </dgm:t>
    </dgm:pt>
    <dgm:pt modelId="{F26BF15C-7C02-4B45-94C1-25DB3FC91A51}" type="sibTrans" cxnId="{609E6F37-ED99-4743-8588-FA20E0472294}">
      <dgm:prSet/>
      <dgm:spPr/>
      <dgm:t>
        <a:bodyPr/>
        <a:lstStyle/>
        <a:p>
          <a:endParaRPr lang="en-IN"/>
        </a:p>
      </dgm:t>
    </dgm:pt>
    <dgm:pt modelId="{4FC84900-DE26-4EDD-9AAA-1D4B0D4EDCDF}">
      <dgm:prSet phldrT="[Text]" custT="1"/>
      <dgm:spPr/>
      <dgm:t>
        <a:bodyPr/>
        <a:lstStyle/>
        <a:p>
          <a:r>
            <a:rPr lang="en-US" sz="1400" dirty="0" smtClean="0">
              <a:solidFill>
                <a:schemeClr val="tx1"/>
              </a:solidFill>
              <a:latin typeface="Calibri (Body)"/>
              <a:cs typeface="Arial" pitchFamily="34" charset="0"/>
            </a:rPr>
            <a:t>EP2697062</a:t>
          </a:r>
          <a:endParaRPr lang="en-IN" sz="1400" dirty="0">
            <a:solidFill>
              <a:schemeClr val="tx1"/>
            </a:solidFill>
            <a:latin typeface="Calibri (Body)"/>
            <a:cs typeface="Arial" pitchFamily="34" charset="0"/>
          </a:endParaRPr>
        </a:p>
      </dgm:t>
    </dgm:pt>
    <dgm:pt modelId="{36230265-1C9A-44D6-920D-706C8DBB9473}" type="parTrans" cxnId="{3266B23F-14E6-4839-8FB7-3FDD6DA0704F}">
      <dgm:prSet/>
      <dgm:spPr/>
      <dgm:t>
        <a:bodyPr/>
        <a:lstStyle/>
        <a:p>
          <a:endParaRPr lang="en-IN"/>
        </a:p>
      </dgm:t>
    </dgm:pt>
    <dgm:pt modelId="{F3D58EFA-2B6D-4D86-BF5F-42D18EEF6642}" type="sibTrans" cxnId="{3266B23F-14E6-4839-8FB7-3FDD6DA0704F}">
      <dgm:prSet/>
      <dgm:spPr/>
      <dgm:t>
        <a:bodyPr/>
        <a:lstStyle/>
        <a:p>
          <a:endParaRPr lang="en-IN"/>
        </a:p>
      </dgm:t>
    </dgm:pt>
    <dgm:pt modelId="{5BBA2DDA-DE9C-4F61-8145-E219930F567E}">
      <dgm:prSet phldrT="[Text]"/>
      <dgm:spPr/>
      <dgm:t>
        <a:bodyPr/>
        <a:lstStyle/>
        <a:p>
          <a:r>
            <a:rPr lang="en-IN" dirty="0" smtClean="0"/>
            <a:t>Application in </a:t>
          </a:r>
          <a:r>
            <a:rPr lang="en-IN" dirty="0" smtClean="0">
              <a:latin typeface="Arial" pitchFamily="34" charset="0"/>
              <a:cs typeface="Arial" pitchFamily="34" charset="0"/>
            </a:rPr>
            <a:t>Fibrous</a:t>
          </a:r>
          <a:r>
            <a:rPr lang="en-IN" dirty="0" smtClean="0"/>
            <a:t> Webs</a:t>
          </a:r>
          <a:endParaRPr lang="en-IN" dirty="0"/>
        </a:p>
      </dgm:t>
    </dgm:pt>
    <dgm:pt modelId="{4DDAB3FC-89FD-4FFB-AF95-F3BD0C20B58F}" type="parTrans" cxnId="{3EF1BD7E-FEC9-4ABA-8AAB-DC85B0CDCDC8}">
      <dgm:prSet/>
      <dgm:spPr/>
      <dgm:t>
        <a:bodyPr/>
        <a:lstStyle/>
        <a:p>
          <a:endParaRPr lang="en-IN"/>
        </a:p>
      </dgm:t>
    </dgm:pt>
    <dgm:pt modelId="{3553BAC9-ADE3-4D8F-BA3D-636ADCCDC055}" type="sibTrans" cxnId="{3EF1BD7E-FEC9-4ABA-8AAB-DC85B0CDCDC8}">
      <dgm:prSet/>
      <dgm:spPr/>
      <dgm:t>
        <a:bodyPr/>
        <a:lstStyle/>
        <a:p>
          <a:endParaRPr lang="en-IN"/>
        </a:p>
      </dgm:t>
    </dgm:pt>
    <dgm:pt modelId="{C93462AE-CF4A-4B55-ADAB-4660DBDDEA39}">
      <dgm:prSet phldrT="[Text]" custT="1"/>
      <dgm:spPr/>
      <dgm:t>
        <a:bodyPr/>
        <a:lstStyle/>
        <a:p>
          <a:r>
            <a:rPr lang="en-US" sz="1400" dirty="0" smtClean="0">
              <a:solidFill>
                <a:schemeClr val="tx1"/>
              </a:solidFill>
              <a:latin typeface="Calibri (Body)"/>
              <a:cs typeface="Arial" pitchFamily="34" charset="0"/>
            </a:rPr>
            <a:t>US20130023608</a:t>
          </a:r>
          <a:endParaRPr lang="en-IN" sz="1400" dirty="0">
            <a:solidFill>
              <a:schemeClr val="tx1"/>
            </a:solidFill>
            <a:latin typeface="Calibri (Body)"/>
            <a:cs typeface="Arial" pitchFamily="34" charset="0"/>
          </a:endParaRPr>
        </a:p>
      </dgm:t>
    </dgm:pt>
    <dgm:pt modelId="{4FFF7C7A-C80E-43AE-8C91-3B3E0B6C1C54}" type="parTrans" cxnId="{2E221837-881E-4ACA-8068-0CE142B0D738}">
      <dgm:prSet/>
      <dgm:spPr/>
      <dgm:t>
        <a:bodyPr/>
        <a:lstStyle/>
        <a:p>
          <a:endParaRPr lang="en-IN"/>
        </a:p>
      </dgm:t>
    </dgm:pt>
    <dgm:pt modelId="{95231611-C348-45A8-8154-EEB9F7713272}" type="sibTrans" cxnId="{2E221837-881E-4ACA-8068-0CE142B0D738}">
      <dgm:prSet/>
      <dgm:spPr/>
      <dgm:t>
        <a:bodyPr/>
        <a:lstStyle/>
        <a:p>
          <a:endParaRPr lang="en-IN"/>
        </a:p>
      </dgm:t>
    </dgm:pt>
    <dgm:pt modelId="{0A01E1D2-DCA1-4B34-8920-CCD68466FFEF}">
      <dgm:prSet phldrT="[Text]" custT="1"/>
      <dgm:spPr/>
      <dgm:t>
        <a:bodyPr/>
        <a:lstStyle/>
        <a:p>
          <a:r>
            <a:rPr lang="en-US" sz="1400" dirty="0" smtClean="0">
              <a:solidFill>
                <a:schemeClr val="tx1"/>
              </a:solidFill>
              <a:latin typeface="Calibri (Body)"/>
              <a:cs typeface="Arial" pitchFamily="34" charset="0"/>
            </a:rPr>
            <a:t>EP2668105</a:t>
          </a:r>
          <a:endParaRPr lang="en-IN" sz="1400" dirty="0">
            <a:solidFill>
              <a:schemeClr val="tx1"/>
            </a:solidFill>
            <a:latin typeface="Calibri (Body)"/>
            <a:cs typeface="Arial" pitchFamily="34" charset="0"/>
          </a:endParaRPr>
        </a:p>
      </dgm:t>
    </dgm:pt>
    <dgm:pt modelId="{92FBF21E-478B-434E-9CAD-E0AD47FFBB11}" type="parTrans" cxnId="{8A80E59B-1651-4A67-9FFE-17AA0A8F00F3}">
      <dgm:prSet/>
      <dgm:spPr/>
      <dgm:t>
        <a:bodyPr/>
        <a:lstStyle/>
        <a:p>
          <a:endParaRPr lang="en-IN"/>
        </a:p>
      </dgm:t>
    </dgm:pt>
    <dgm:pt modelId="{CDC6DFBF-5512-41C1-9F4E-116C2ABF3E11}" type="sibTrans" cxnId="{8A80E59B-1651-4A67-9FFE-17AA0A8F00F3}">
      <dgm:prSet/>
      <dgm:spPr/>
      <dgm:t>
        <a:bodyPr/>
        <a:lstStyle/>
        <a:p>
          <a:endParaRPr lang="en-IN"/>
        </a:p>
      </dgm:t>
    </dgm:pt>
    <dgm:pt modelId="{D78AFBE9-DAA1-4A8D-9D07-29D511DF1A39}">
      <dgm:prSet phldrT="[Text]" custT="1"/>
      <dgm:spPr/>
      <dgm:t>
        <a:bodyPr/>
        <a:lstStyle/>
        <a:p>
          <a:r>
            <a:rPr lang="en-US" sz="1400" dirty="0" smtClean="0">
              <a:solidFill>
                <a:schemeClr val="tx1"/>
              </a:solidFill>
              <a:latin typeface="Calibri (Body)"/>
              <a:cs typeface="Arial" pitchFamily="34" charset="0"/>
            </a:rPr>
            <a:t>EP2763908</a:t>
          </a:r>
          <a:endParaRPr lang="en-IN" sz="1400" dirty="0">
            <a:solidFill>
              <a:schemeClr val="tx1"/>
            </a:solidFill>
            <a:latin typeface="Calibri (Body)"/>
            <a:cs typeface="Arial" pitchFamily="34" charset="0"/>
          </a:endParaRPr>
        </a:p>
      </dgm:t>
    </dgm:pt>
    <dgm:pt modelId="{C55D70DF-7B19-403D-A5AB-EE12B2974E4E}" type="parTrans" cxnId="{BD27A4AB-87A0-4E9C-B6D8-629F424FBFFA}">
      <dgm:prSet/>
      <dgm:spPr/>
      <dgm:t>
        <a:bodyPr/>
        <a:lstStyle/>
        <a:p>
          <a:endParaRPr lang="en-IN"/>
        </a:p>
      </dgm:t>
    </dgm:pt>
    <dgm:pt modelId="{147859B5-F0A8-45FE-8175-9DED92907588}" type="sibTrans" cxnId="{BD27A4AB-87A0-4E9C-B6D8-629F424FBFFA}">
      <dgm:prSet/>
      <dgm:spPr/>
      <dgm:t>
        <a:bodyPr/>
        <a:lstStyle/>
        <a:p>
          <a:endParaRPr lang="en-IN"/>
        </a:p>
      </dgm:t>
    </dgm:pt>
    <dgm:pt modelId="{D893FF59-F0D3-40A9-B8AB-6E96FFE9A297}">
      <dgm:prSet phldrT="[Text]" custT="1"/>
      <dgm:spPr/>
      <dgm:t>
        <a:bodyPr/>
        <a:lstStyle/>
        <a:p>
          <a:r>
            <a:rPr lang="en-US" sz="1400" dirty="0" smtClean="0">
              <a:solidFill>
                <a:schemeClr val="tx1"/>
              </a:solidFill>
              <a:latin typeface="Calibri (Body)"/>
              <a:cs typeface="Arial" pitchFamily="34" charset="0"/>
            </a:rPr>
            <a:t>US20120238170</a:t>
          </a:r>
          <a:endParaRPr lang="en-IN" sz="1400" dirty="0">
            <a:solidFill>
              <a:schemeClr val="tx1"/>
            </a:solidFill>
            <a:latin typeface="Calibri (Body)"/>
            <a:cs typeface="Arial" pitchFamily="34" charset="0"/>
          </a:endParaRPr>
        </a:p>
      </dgm:t>
    </dgm:pt>
    <dgm:pt modelId="{D7AF26EE-91D5-47C6-9127-DB8A0EACB389}" type="parTrans" cxnId="{5783321E-91D0-48E2-BDCC-48799BCCD457}">
      <dgm:prSet/>
      <dgm:spPr/>
      <dgm:t>
        <a:bodyPr/>
        <a:lstStyle/>
        <a:p>
          <a:endParaRPr lang="en-IN"/>
        </a:p>
      </dgm:t>
    </dgm:pt>
    <dgm:pt modelId="{095F840B-4605-4098-AFA3-043D1FB77D62}" type="sibTrans" cxnId="{5783321E-91D0-48E2-BDCC-48799BCCD457}">
      <dgm:prSet/>
      <dgm:spPr/>
      <dgm:t>
        <a:bodyPr/>
        <a:lstStyle/>
        <a:p>
          <a:endParaRPr lang="en-IN"/>
        </a:p>
      </dgm:t>
    </dgm:pt>
    <dgm:pt modelId="{5FDCB62F-1A4C-4D1F-9DCC-D83CFAD5F2F9}">
      <dgm:prSet phldrT="[Text]" custT="1"/>
      <dgm:spPr/>
      <dgm:t>
        <a:bodyPr/>
        <a:lstStyle/>
        <a:p>
          <a:r>
            <a:rPr lang="en-US" sz="1400" dirty="0" smtClean="0">
              <a:solidFill>
                <a:schemeClr val="tx1"/>
              </a:solidFill>
              <a:latin typeface="Calibri (Body)"/>
              <a:cs typeface="Arial" pitchFamily="34" charset="0"/>
            </a:rPr>
            <a:t>EP2685952</a:t>
          </a:r>
          <a:endParaRPr lang="en-IN" sz="1400" dirty="0">
            <a:solidFill>
              <a:schemeClr val="tx1"/>
            </a:solidFill>
            <a:latin typeface="Calibri (Body)"/>
            <a:cs typeface="Arial" pitchFamily="34" charset="0"/>
          </a:endParaRPr>
        </a:p>
      </dgm:t>
    </dgm:pt>
    <dgm:pt modelId="{B9BE867A-EC57-4B6C-885C-0C1B978FA346}" type="parTrans" cxnId="{22F590DD-36D2-4A7A-88FC-EB3B0139D6D1}">
      <dgm:prSet/>
      <dgm:spPr/>
      <dgm:t>
        <a:bodyPr/>
        <a:lstStyle/>
        <a:p>
          <a:endParaRPr lang="en-IN"/>
        </a:p>
      </dgm:t>
    </dgm:pt>
    <dgm:pt modelId="{D9E809DF-A61E-408A-B91D-054C7B3E4D0D}" type="sibTrans" cxnId="{22F590DD-36D2-4A7A-88FC-EB3B0139D6D1}">
      <dgm:prSet/>
      <dgm:spPr/>
      <dgm:t>
        <a:bodyPr/>
        <a:lstStyle/>
        <a:p>
          <a:endParaRPr lang="en-IN"/>
        </a:p>
      </dgm:t>
    </dgm:pt>
    <dgm:pt modelId="{0E321217-2C91-40BA-9C37-DD82B0E8A8E8}">
      <dgm:prSet phldrT="[Text]" custT="1"/>
      <dgm:spPr/>
      <dgm:t>
        <a:bodyPr/>
        <a:lstStyle/>
        <a:p>
          <a:r>
            <a:rPr lang="en-US" sz="1400" dirty="0" smtClean="0">
              <a:solidFill>
                <a:schemeClr val="tx1"/>
              </a:solidFill>
              <a:latin typeface="Calibri (Body)"/>
              <a:cs typeface="Arial" pitchFamily="34" charset="0"/>
            </a:rPr>
            <a:t>US20120238982</a:t>
          </a:r>
          <a:endParaRPr lang="en-IN" sz="1400" dirty="0">
            <a:solidFill>
              <a:schemeClr val="tx1"/>
            </a:solidFill>
            <a:latin typeface="Calibri (Body)"/>
            <a:cs typeface="Arial" pitchFamily="34" charset="0"/>
          </a:endParaRPr>
        </a:p>
      </dgm:t>
    </dgm:pt>
    <dgm:pt modelId="{EDEDB622-24D1-42AF-8200-BFDA8132C3D0}" type="parTrans" cxnId="{C8FFDE9D-00A8-4279-ABE0-FBC025827063}">
      <dgm:prSet/>
      <dgm:spPr/>
      <dgm:t>
        <a:bodyPr/>
        <a:lstStyle/>
        <a:p>
          <a:endParaRPr lang="en-IN"/>
        </a:p>
      </dgm:t>
    </dgm:pt>
    <dgm:pt modelId="{61DF85A3-0C71-4159-9864-08C37C05C32A}" type="sibTrans" cxnId="{C8FFDE9D-00A8-4279-ABE0-FBC025827063}">
      <dgm:prSet/>
      <dgm:spPr/>
      <dgm:t>
        <a:bodyPr/>
        <a:lstStyle/>
        <a:p>
          <a:endParaRPr lang="en-IN"/>
        </a:p>
      </dgm:t>
    </dgm:pt>
    <dgm:pt modelId="{71046CFE-049D-4B71-897F-F3E3B5B0FE4F}">
      <dgm:prSet phldrT="[Text]" custT="1"/>
      <dgm:spPr/>
      <dgm:t>
        <a:bodyPr/>
        <a:lstStyle/>
        <a:p>
          <a:r>
            <a:rPr lang="en-US" sz="1400" dirty="0" smtClean="0">
              <a:solidFill>
                <a:schemeClr val="tx1"/>
              </a:solidFill>
              <a:latin typeface="Calibri (Body)"/>
              <a:cs typeface="Arial" pitchFamily="34" charset="0"/>
            </a:rPr>
            <a:t>US20120238979</a:t>
          </a:r>
          <a:endParaRPr lang="en-IN" sz="1400" dirty="0">
            <a:solidFill>
              <a:schemeClr val="tx1"/>
            </a:solidFill>
            <a:latin typeface="Calibri (Body)"/>
            <a:cs typeface="Arial" pitchFamily="34" charset="0"/>
          </a:endParaRPr>
        </a:p>
      </dgm:t>
    </dgm:pt>
    <dgm:pt modelId="{638D5FAE-A79C-43DD-A3D3-792C691A52CE}" type="parTrans" cxnId="{FE7C92E2-479A-4B74-9042-DB9EC0C8F537}">
      <dgm:prSet/>
      <dgm:spPr/>
      <dgm:t>
        <a:bodyPr/>
        <a:lstStyle/>
        <a:p>
          <a:endParaRPr lang="en-IN"/>
        </a:p>
      </dgm:t>
    </dgm:pt>
    <dgm:pt modelId="{6A5257F7-23BA-4B4A-B5C0-C2A7CE7362AD}" type="sibTrans" cxnId="{FE7C92E2-479A-4B74-9042-DB9EC0C8F537}">
      <dgm:prSet/>
      <dgm:spPr/>
      <dgm:t>
        <a:bodyPr/>
        <a:lstStyle/>
        <a:p>
          <a:endParaRPr lang="en-IN"/>
        </a:p>
      </dgm:t>
    </dgm:pt>
    <dgm:pt modelId="{C8856A3D-DF5C-48D6-86B6-10A28F6EF221}">
      <dgm:prSet phldrT="[Text]" custT="1"/>
      <dgm:spPr/>
      <dgm:t>
        <a:bodyPr/>
        <a:lstStyle/>
        <a:p>
          <a:r>
            <a:rPr lang="en-US" sz="1400" dirty="0" smtClean="0">
              <a:solidFill>
                <a:schemeClr val="tx1"/>
              </a:solidFill>
              <a:latin typeface="Calibri (Body)"/>
              <a:cs typeface="Arial" pitchFamily="34" charset="0"/>
            </a:rPr>
            <a:t>US20120237718</a:t>
          </a:r>
          <a:endParaRPr lang="en-IN" sz="1400" dirty="0">
            <a:solidFill>
              <a:schemeClr val="tx1"/>
            </a:solidFill>
            <a:latin typeface="Calibri (Body)"/>
            <a:cs typeface="Arial" pitchFamily="34" charset="0"/>
          </a:endParaRPr>
        </a:p>
      </dgm:t>
    </dgm:pt>
    <dgm:pt modelId="{1C7CECC1-FCD2-48C2-96B2-73F053393B66}" type="parTrans" cxnId="{CB54AD28-0E05-444F-9E17-EA92779A0BA4}">
      <dgm:prSet/>
      <dgm:spPr/>
      <dgm:t>
        <a:bodyPr/>
        <a:lstStyle/>
        <a:p>
          <a:endParaRPr lang="en-IN"/>
        </a:p>
      </dgm:t>
    </dgm:pt>
    <dgm:pt modelId="{635BD782-BA8B-41FC-8B4C-FFBF85CF5FDE}" type="sibTrans" cxnId="{CB54AD28-0E05-444F-9E17-EA92779A0BA4}">
      <dgm:prSet/>
      <dgm:spPr/>
      <dgm:t>
        <a:bodyPr/>
        <a:lstStyle/>
        <a:p>
          <a:endParaRPr lang="en-IN"/>
        </a:p>
      </dgm:t>
    </dgm:pt>
    <dgm:pt modelId="{C04D6EAB-3C64-404B-971D-643AF7141170}" type="pres">
      <dgm:prSet presAssocID="{52B3967C-51A4-4906-8995-A74FBB7D84EF}" presName="Name0" presStyleCnt="0">
        <dgm:presLayoutVars>
          <dgm:dir/>
          <dgm:animLvl val="lvl"/>
          <dgm:resizeHandles val="exact"/>
        </dgm:presLayoutVars>
      </dgm:prSet>
      <dgm:spPr/>
      <dgm:t>
        <a:bodyPr/>
        <a:lstStyle/>
        <a:p>
          <a:endParaRPr lang="en-IN"/>
        </a:p>
      </dgm:t>
    </dgm:pt>
    <dgm:pt modelId="{75E9EF14-4DD6-4BC1-B418-887F4A85A036}" type="pres">
      <dgm:prSet presAssocID="{C13FD98C-809E-4901-B96D-45A4033C685E}" presName="linNode" presStyleCnt="0"/>
      <dgm:spPr/>
    </dgm:pt>
    <dgm:pt modelId="{EC716B16-A604-45A9-8E11-1FDE74F63F45}" type="pres">
      <dgm:prSet presAssocID="{C13FD98C-809E-4901-B96D-45A4033C685E}" presName="parentText" presStyleLbl="node1" presStyleIdx="0" presStyleCnt="3" custScaleX="78197">
        <dgm:presLayoutVars>
          <dgm:chMax val="1"/>
          <dgm:bulletEnabled val="1"/>
        </dgm:presLayoutVars>
      </dgm:prSet>
      <dgm:spPr/>
      <dgm:t>
        <a:bodyPr/>
        <a:lstStyle/>
        <a:p>
          <a:endParaRPr lang="en-IN"/>
        </a:p>
      </dgm:t>
    </dgm:pt>
    <dgm:pt modelId="{B84C2751-E647-4FBD-9F1F-910A01D9B33A}" type="pres">
      <dgm:prSet presAssocID="{C13FD98C-809E-4901-B96D-45A4033C685E}" presName="descendantText" presStyleLbl="alignAccFollowNode1" presStyleIdx="0" presStyleCnt="3">
        <dgm:presLayoutVars>
          <dgm:bulletEnabled val="1"/>
        </dgm:presLayoutVars>
      </dgm:prSet>
      <dgm:spPr/>
      <dgm:t>
        <a:bodyPr/>
        <a:lstStyle/>
        <a:p>
          <a:endParaRPr lang="en-IN"/>
        </a:p>
      </dgm:t>
    </dgm:pt>
    <dgm:pt modelId="{DCBC2276-C7C7-4775-89F6-0A061A531BC5}" type="pres">
      <dgm:prSet presAssocID="{E51248C6-9405-4545-9BEC-47DE895BE115}" presName="sp" presStyleCnt="0"/>
      <dgm:spPr/>
    </dgm:pt>
    <dgm:pt modelId="{B314A34B-8F38-4F55-A047-7648261F83D2}" type="pres">
      <dgm:prSet presAssocID="{6AE2B2C6-B4B8-47FC-83C0-FEAFD972EC05}" presName="linNode" presStyleCnt="0"/>
      <dgm:spPr/>
    </dgm:pt>
    <dgm:pt modelId="{26C545F1-89C2-4975-B7E3-07D0239C297D}" type="pres">
      <dgm:prSet presAssocID="{6AE2B2C6-B4B8-47FC-83C0-FEAFD972EC05}" presName="parentText" presStyleLbl="node1" presStyleIdx="1" presStyleCnt="3" custScaleX="78197">
        <dgm:presLayoutVars>
          <dgm:chMax val="1"/>
          <dgm:bulletEnabled val="1"/>
        </dgm:presLayoutVars>
      </dgm:prSet>
      <dgm:spPr/>
      <dgm:t>
        <a:bodyPr/>
        <a:lstStyle/>
        <a:p>
          <a:endParaRPr lang="en-IN"/>
        </a:p>
      </dgm:t>
    </dgm:pt>
    <dgm:pt modelId="{8135E01A-6C33-4A7A-B9D8-ACA31F2994E8}" type="pres">
      <dgm:prSet presAssocID="{6AE2B2C6-B4B8-47FC-83C0-FEAFD972EC05}" presName="descendantText" presStyleLbl="alignAccFollowNode1" presStyleIdx="1" presStyleCnt="3">
        <dgm:presLayoutVars>
          <dgm:bulletEnabled val="1"/>
        </dgm:presLayoutVars>
      </dgm:prSet>
      <dgm:spPr/>
      <dgm:t>
        <a:bodyPr/>
        <a:lstStyle/>
        <a:p>
          <a:endParaRPr lang="en-IN"/>
        </a:p>
      </dgm:t>
    </dgm:pt>
    <dgm:pt modelId="{ACA7C17D-AA2A-4340-8C27-0D846EE7EFB5}" type="pres">
      <dgm:prSet presAssocID="{E1B4845E-6756-4E61-B46F-672BA74B8E83}" presName="sp" presStyleCnt="0"/>
      <dgm:spPr/>
    </dgm:pt>
    <dgm:pt modelId="{57549A40-98A7-4998-88DB-14C356FD4F7B}" type="pres">
      <dgm:prSet presAssocID="{5BBA2DDA-DE9C-4F61-8145-E219930F567E}" presName="linNode" presStyleCnt="0"/>
      <dgm:spPr/>
    </dgm:pt>
    <dgm:pt modelId="{19B7446C-B03B-4ED2-AE9A-26C6B9F1CBEC}" type="pres">
      <dgm:prSet presAssocID="{5BBA2DDA-DE9C-4F61-8145-E219930F567E}" presName="parentText" presStyleLbl="node1" presStyleIdx="2" presStyleCnt="3" custScaleX="78197">
        <dgm:presLayoutVars>
          <dgm:chMax val="1"/>
          <dgm:bulletEnabled val="1"/>
        </dgm:presLayoutVars>
      </dgm:prSet>
      <dgm:spPr/>
      <dgm:t>
        <a:bodyPr/>
        <a:lstStyle/>
        <a:p>
          <a:endParaRPr lang="en-IN"/>
        </a:p>
      </dgm:t>
    </dgm:pt>
    <dgm:pt modelId="{9CA03945-CC9A-4B7B-90D8-2EDF34157B6F}" type="pres">
      <dgm:prSet presAssocID="{5BBA2DDA-DE9C-4F61-8145-E219930F567E}" presName="descendantText" presStyleLbl="alignAccFollowNode1" presStyleIdx="2" presStyleCnt="3">
        <dgm:presLayoutVars>
          <dgm:bulletEnabled val="1"/>
        </dgm:presLayoutVars>
      </dgm:prSet>
      <dgm:spPr/>
      <dgm:t>
        <a:bodyPr/>
        <a:lstStyle/>
        <a:p>
          <a:endParaRPr lang="en-IN"/>
        </a:p>
      </dgm:t>
    </dgm:pt>
  </dgm:ptLst>
  <dgm:cxnLst>
    <dgm:cxn modelId="{C8FFDE9D-00A8-4279-ABE0-FBC025827063}" srcId="{C13FD98C-809E-4901-B96D-45A4033C685E}" destId="{0E321217-2C91-40BA-9C37-DD82B0E8A8E8}" srcOrd="2" destOrd="0" parTransId="{EDEDB622-24D1-42AF-8200-BFDA8132C3D0}" sibTransId="{61DF85A3-0C71-4159-9864-08C37C05C32A}"/>
    <dgm:cxn modelId="{3266B23F-14E6-4839-8FB7-3FDD6DA0704F}" srcId="{6AE2B2C6-B4B8-47FC-83C0-FEAFD972EC05}" destId="{4FC84900-DE26-4EDD-9AAA-1D4B0D4EDCDF}" srcOrd="1" destOrd="0" parTransId="{36230265-1C9A-44D6-920D-706C8DBB9473}" sibTransId="{F3D58EFA-2B6D-4D86-BF5F-42D18EEF6642}"/>
    <dgm:cxn modelId="{E4ACBD4C-B95E-4F9F-BFD4-466B1275D7AD}" type="presOf" srcId="{4FC84900-DE26-4EDD-9AAA-1D4B0D4EDCDF}" destId="{8135E01A-6C33-4A7A-B9D8-ACA31F2994E8}" srcOrd="0" destOrd="1" presId="urn:microsoft.com/office/officeart/2005/8/layout/vList5"/>
    <dgm:cxn modelId="{209FA5AF-FB9A-4242-B374-5DE884B7FFB5}" type="presOf" srcId="{6AE2B2C6-B4B8-47FC-83C0-FEAFD972EC05}" destId="{26C545F1-89C2-4975-B7E3-07D0239C297D}" srcOrd="0" destOrd="0" presId="urn:microsoft.com/office/officeart/2005/8/layout/vList5"/>
    <dgm:cxn modelId="{90470EF8-19CC-4089-8CCB-99148F6D0312}" type="presOf" srcId="{D893FF59-F0D3-40A9-B8AB-6E96FFE9A297}" destId="{9CA03945-CC9A-4B7B-90D8-2EDF34157B6F}" srcOrd="0" destOrd="2" presId="urn:microsoft.com/office/officeart/2005/8/layout/vList5"/>
    <dgm:cxn modelId="{535A68CF-870B-4028-93A4-1E5D615802D4}" srcId="{C13FD98C-809E-4901-B96D-45A4033C685E}" destId="{3EAF9889-2C36-4913-8D6B-90C24DAA32E9}" srcOrd="0" destOrd="0" parTransId="{1A59415B-91C2-4F58-8250-9C6E775F1EC1}" sibTransId="{14F2BEB8-C2F4-4716-952B-E8B985322562}"/>
    <dgm:cxn modelId="{AE3A133A-A109-4096-A10F-A26BA1BF23AF}" type="presOf" srcId="{C93462AE-CF4A-4B55-ADAB-4660DBDDEA39}" destId="{9CA03945-CC9A-4B7B-90D8-2EDF34157B6F}" srcOrd="0" destOrd="0" presId="urn:microsoft.com/office/officeart/2005/8/layout/vList5"/>
    <dgm:cxn modelId="{609E6F37-ED99-4743-8588-FA20E0472294}" srcId="{6AE2B2C6-B4B8-47FC-83C0-FEAFD972EC05}" destId="{E4B617AA-5B68-475E-9E13-433537498A35}" srcOrd="0" destOrd="0" parTransId="{8B589E7F-2F06-42D5-BE34-9F820A45CCAE}" sibTransId="{F26BF15C-7C02-4B45-94C1-25DB3FC91A51}"/>
    <dgm:cxn modelId="{2E221837-881E-4ACA-8068-0CE142B0D738}" srcId="{5BBA2DDA-DE9C-4F61-8145-E219930F567E}" destId="{C93462AE-CF4A-4B55-ADAB-4660DBDDEA39}" srcOrd="0" destOrd="0" parTransId="{4FFF7C7A-C80E-43AE-8C91-3B3E0B6C1C54}" sibTransId="{95231611-C348-45A8-8154-EEB9F7713272}"/>
    <dgm:cxn modelId="{FE7C92E2-479A-4B74-9042-DB9EC0C8F537}" srcId="{C13FD98C-809E-4901-B96D-45A4033C685E}" destId="{71046CFE-049D-4B71-897F-F3E3B5B0FE4F}" srcOrd="3" destOrd="0" parTransId="{638D5FAE-A79C-43DD-A3D3-792C691A52CE}" sibTransId="{6A5257F7-23BA-4B4A-B5C0-C2A7CE7362AD}"/>
    <dgm:cxn modelId="{4262ADF9-1171-4D85-AA63-A7D3515D05B4}" type="presOf" srcId="{71046CFE-049D-4B71-897F-F3E3B5B0FE4F}" destId="{B84C2751-E647-4FBD-9F1F-910A01D9B33A}" srcOrd="0" destOrd="3" presId="urn:microsoft.com/office/officeart/2005/8/layout/vList5"/>
    <dgm:cxn modelId="{BD27A4AB-87A0-4E9C-B6D8-629F424FBFFA}" srcId="{6AE2B2C6-B4B8-47FC-83C0-FEAFD972EC05}" destId="{D78AFBE9-DAA1-4A8D-9D07-29D511DF1A39}" srcOrd="2" destOrd="0" parTransId="{C55D70DF-7B19-403D-A5AB-EE12B2974E4E}" sibTransId="{147859B5-F0A8-45FE-8175-9DED92907588}"/>
    <dgm:cxn modelId="{CA666AD0-55E8-45E4-B5E3-6BEC63F4627F}" type="presOf" srcId="{E4B617AA-5B68-475E-9E13-433537498A35}" destId="{8135E01A-6C33-4A7A-B9D8-ACA31F2994E8}" srcOrd="0" destOrd="0" presId="urn:microsoft.com/office/officeart/2005/8/layout/vList5"/>
    <dgm:cxn modelId="{2EAA4F8E-C25D-413B-B4A4-7148743E3043}" type="presOf" srcId="{0A01E1D2-DCA1-4B34-8920-CCD68466FFEF}" destId="{9CA03945-CC9A-4B7B-90D8-2EDF34157B6F}" srcOrd="0" destOrd="1" presId="urn:microsoft.com/office/officeart/2005/8/layout/vList5"/>
    <dgm:cxn modelId="{85D96F6C-5990-4570-AD2C-D6D710738214}" type="presOf" srcId="{3EAF9889-2C36-4913-8D6B-90C24DAA32E9}" destId="{B84C2751-E647-4FBD-9F1F-910A01D9B33A}" srcOrd="0" destOrd="0" presId="urn:microsoft.com/office/officeart/2005/8/layout/vList5"/>
    <dgm:cxn modelId="{2DDBAEAE-F220-466C-8918-4156C76F98D7}" type="presOf" srcId="{0E321217-2C91-40BA-9C37-DD82B0E8A8E8}" destId="{B84C2751-E647-4FBD-9F1F-910A01D9B33A}" srcOrd="0" destOrd="2" presId="urn:microsoft.com/office/officeart/2005/8/layout/vList5"/>
    <dgm:cxn modelId="{FD325CC1-4DBC-4E78-9125-3E5B46076311}" type="presOf" srcId="{52B3967C-51A4-4906-8995-A74FBB7D84EF}" destId="{C04D6EAB-3C64-404B-971D-643AF7141170}" srcOrd="0" destOrd="0" presId="urn:microsoft.com/office/officeart/2005/8/layout/vList5"/>
    <dgm:cxn modelId="{22F590DD-36D2-4A7A-88FC-EB3B0139D6D1}" srcId="{C13FD98C-809E-4901-B96D-45A4033C685E}" destId="{5FDCB62F-1A4C-4D1F-9DCC-D83CFAD5F2F9}" srcOrd="1" destOrd="0" parTransId="{B9BE867A-EC57-4B6C-885C-0C1B978FA346}" sibTransId="{D9E809DF-A61E-408A-B91D-054C7B3E4D0D}"/>
    <dgm:cxn modelId="{8A80E59B-1651-4A67-9FFE-17AA0A8F00F3}" srcId="{5BBA2DDA-DE9C-4F61-8145-E219930F567E}" destId="{0A01E1D2-DCA1-4B34-8920-CCD68466FFEF}" srcOrd="1" destOrd="0" parTransId="{92FBF21E-478B-434E-9CAD-E0AD47FFBB11}" sibTransId="{CDC6DFBF-5512-41C1-9F4E-116C2ABF3E11}"/>
    <dgm:cxn modelId="{5266B43B-5B37-4BA1-9505-0145593B4AC4}" type="presOf" srcId="{5BBA2DDA-DE9C-4F61-8145-E219930F567E}" destId="{19B7446C-B03B-4ED2-AE9A-26C6B9F1CBEC}" srcOrd="0" destOrd="0" presId="urn:microsoft.com/office/officeart/2005/8/layout/vList5"/>
    <dgm:cxn modelId="{CB54AD28-0E05-444F-9E17-EA92779A0BA4}" srcId="{5BBA2DDA-DE9C-4F61-8145-E219930F567E}" destId="{C8856A3D-DF5C-48D6-86B6-10A28F6EF221}" srcOrd="3" destOrd="0" parTransId="{1C7CECC1-FCD2-48C2-96B2-73F053393B66}" sibTransId="{635BD782-BA8B-41FC-8B4C-FFBF85CF5FDE}"/>
    <dgm:cxn modelId="{68194A16-067D-493B-A0A2-5EAD3CB87DDE}" srcId="{52B3967C-51A4-4906-8995-A74FBB7D84EF}" destId="{6AE2B2C6-B4B8-47FC-83C0-FEAFD972EC05}" srcOrd="1" destOrd="0" parTransId="{9BB20651-4C7F-44E2-9C15-A533587A5090}" sibTransId="{E1B4845E-6756-4E61-B46F-672BA74B8E83}"/>
    <dgm:cxn modelId="{5783321E-91D0-48E2-BDCC-48799BCCD457}" srcId="{5BBA2DDA-DE9C-4F61-8145-E219930F567E}" destId="{D893FF59-F0D3-40A9-B8AB-6E96FFE9A297}" srcOrd="2" destOrd="0" parTransId="{D7AF26EE-91D5-47C6-9127-DB8A0EACB389}" sibTransId="{095F840B-4605-4098-AFA3-043D1FB77D62}"/>
    <dgm:cxn modelId="{85930C81-680E-48A1-9831-CA782AE5D82B}" type="presOf" srcId="{5FDCB62F-1A4C-4D1F-9DCC-D83CFAD5F2F9}" destId="{B84C2751-E647-4FBD-9F1F-910A01D9B33A}" srcOrd="0" destOrd="1" presId="urn:microsoft.com/office/officeart/2005/8/layout/vList5"/>
    <dgm:cxn modelId="{311A5BB7-97EC-41A3-AEED-0336B9708B0D}" type="presOf" srcId="{C13FD98C-809E-4901-B96D-45A4033C685E}" destId="{EC716B16-A604-45A9-8E11-1FDE74F63F45}" srcOrd="0" destOrd="0" presId="urn:microsoft.com/office/officeart/2005/8/layout/vList5"/>
    <dgm:cxn modelId="{3EF1BD7E-FEC9-4ABA-8AAB-DC85B0CDCDC8}" srcId="{52B3967C-51A4-4906-8995-A74FBB7D84EF}" destId="{5BBA2DDA-DE9C-4F61-8145-E219930F567E}" srcOrd="2" destOrd="0" parTransId="{4DDAB3FC-89FD-4FFB-AF95-F3BD0C20B58F}" sibTransId="{3553BAC9-ADE3-4D8F-BA3D-636ADCCDC055}"/>
    <dgm:cxn modelId="{161F282C-51CF-437C-823D-20C87B2DA206}" type="presOf" srcId="{C8856A3D-DF5C-48D6-86B6-10A28F6EF221}" destId="{9CA03945-CC9A-4B7B-90D8-2EDF34157B6F}" srcOrd="0" destOrd="3" presId="urn:microsoft.com/office/officeart/2005/8/layout/vList5"/>
    <dgm:cxn modelId="{1E6DC685-620A-4938-AB30-9E733B722AA1}" type="presOf" srcId="{D78AFBE9-DAA1-4A8D-9D07-29D511DF1A39}" destId="{8135E01A-6C33-4A7A-B9D8-ACA31F2994E8}" srcOrd="0" destOrd="2" presId="urn:microsoft.com/office/officeart/2005/8/layout/vList5"/>
    <dgm:cxn modelId="{855F7C0B-3011-4606-9F5A-7E2E4CAAB339}" srcId="{52B3967C-51A4-4906-8995-A74FBB7D84EF}" destId="{C13FD98C-809E-4901-B96D-45A4033C685E}" srcOrd="0" destOrd="0" parTransId="{29CD55D1-7D54-400A-A114-64FDFEF2FFB3}" sibTransId="{E51248C6-9405-4545-9BEC-47DE895BE115}"/>
    <dgm:cxn modelId="{0597E211-17BC-4709-A737-03BE37E0501F}" type="presParOf" srcId="{C04D6EAB-3C64-404B-971D-643AF7141170}" destId="{75E9EF14-4DD6-4BC1-B418-887F4A85A036}" srcOrd="0" destOrd="0" presId="urn:microsoft.com/office/officeart/2005/8/layout/vList5"/>
    <dgm:cxn modelId="{9D103566-B41F-41F8-987B-9FFE3492EC69}" type="presParOf" srcId="{75E9EF14-4DD6-4BC1-B418-887F4A85A036}" destId="{EC716B16-A604-45A9-8E11-1FDE74F63F45}" srcOrd="0" destOrd="0" presId="urn:microsoft.com/office/officeart/2005/8/layout/vList5"/>
    <dgm:cxn modelId="{761C42F2-9705-44A4-BE21-5372E074FC28}" type="presParOf" srcId="{75E9EF14-4DD6-4BC1-B418-887F4A85A036}" destId="{B84C2751-E647-4FBD-9F1F-910A01D9B33A}" srcOrd="1" destOrd="0" presId="urn:microsoft.com/office/officeart/2005/8/layout/vList5"/>
    <dgm:cxn modelId="{916F80D9-784E-45C2-88C5-F1052DC5F153}" type="presParOf" srcId="{C04D6EAB-3C64-404B-971D-643AF7141170}" destId="{DCBC2276-C7C7-4775-89F6-0A061A531BC5}" srcOrd="1" destOrd="0" presId="urn:microsoft.com/office/officeart/2005/8/layout/vList5"/>
    <dgm:cxn modelId="{A3DE1049-0A7A-4284-9371-503AC65BA380}" type="presParOf" srcId="{C04D6EAB-3C64-404B-971D-643AF7141170}" destId="{B314A34B-8F38-4F55-A047-7648261F83D2}" srcOrd="2" destOrd="0" presId="urn:microsoft.com/office/officeart/2005/8/layout/vList5"/>
    <dgm:cxn modelId="{28B02928-E3BE-4615-BD54-20B025F41526}" type="presParOf" srcId="{B314A34B-8F38-4F55-A047-7648261F83D2}" destId="{26C545F1-89C2-4975-B7E3-07D0239C297D}" srcOrd="0" destOrd="0" presId="urn:microsoft.com/office/officeart/2005/8/layout/vList5"/>
    <dgm:cxn modelId="{EDDF16F0-8E8C-4FDF-85A6-9F78E9EE24BC}" type="presParOf" srcId="{B314A34B-8F38-4F55-A047-7648261F83D2}" destId="{8135E01A-6C33-4A7A-B9D8-ACA31F2994E8}" srcOrd="1" destOrd="0" presId="urn:microsoft.com/office/officeart/2005/8/layout/vList5"/>
    <dgm:cxn modelId="{298EA713-F1B1-44FE-954C-B1D6A0D23BF0}" type="presParOf" srcId="{C04D6EAB-3C64-404B-971D-643AF7141170}" destId="{ACA7C17D-AA2A-4340-8C27-0D846EE7EFB5}" srcOrd="3" destOrd="0" presId="urn:microsoft.com/office/officeart/2005/8/layout/vList5"/>
    <dgm:cxn modelId="{6AA01578-0FE8-4150-844E-7BF31CBFD35D}" type="presParOf" srcId="{C04D6EAB-3C64-404B-971D-643AF7141170}" destId="{57549A40-98A7-4998-88DB-14C356FD4F7B}" srcOrd="4" destOrd="0" presId="urn:microsoft.com/office/officeart/2005/8/layout/vList5"/>
    <dgm:cxn modelId="{6EE0F36B-4A7E-4740-AC6B-98C5E60FD3A1}" type="presParOf" srcId="{57549A40-98A7-4998-88DB-14C356FD4F7B}" destId="{19B7446C-B03B-4ED2-AE9A-26C6B9F1CBEC}" srcOrd="0" destOrd="0" presId="urn:microsoft.com/office/officeart/2005/8/layout/vList5"/>
    <dgm:cxn modelId="{27E343CE-982E-45FE-9B2C-0B19A39DBCA8}" type="presParOf" srcId="{57549A40-98A7-4998-88DB-14C356FD4F7B}" destId="{9CA03945-CC9A-4B7B-90D8-2EDF34157B6F}"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2B3967C-51A4-4906-8995-A74FBB7D84E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IN"/>
        </a:p>
      </dgm:t>
    </dgm:pt>
    <dgm:pt modelId="{C13FD98C-809E-4901-B96D-45A4033C685E}">
      <dgm:prSet phldrT="[Text]" custT="1"/>
      <dgm:spPr/>
      <dgm:t>
        <a:bodyPr/>
        <a:lstStyle/>
        <a:p>
          <a:r>
            <a:rPr lang="en-IN" sz="1600" dirty="0" smtClean="0"/>
            <a:t>Bottles</a:t>
          </a:r>
          <a:endParaRPr lang="en-IN" sz="2300" dirty="0"/>
        </a:p>
      </dgm:t>
    </dgm:pt>
    <dgm:pt modelId="{29CD55D1-7D54-400A-A114-64FDFEF2FFB3}" type="parTrans" cxnId="{855F7C0B-3011-4606-9F5A-7E2E4CAAB339}">
      <dgm:prSet/>
      <dgm:spPr/>
      <dgm:t>
        <a:bodyPr/>
        <a:lstStyle/>
        <a:p>
          <a:endParaRPr lang="en-IN"/>
        </a:p>
      </dgm:t>
    </dgm:pt>
    <dgm:pt modelId="{E51248C6-9405-4545-9BEC-47DE895BE115}" type="sibTrans" cxnId="{855F7C0B-3011-4606-9F5A-7E2E4CAAB339}">
      <dgm:prSet/>
      <dgm:spPr/>
      <dgm:t>
        <a:bodyPr/>
        <a:lstStyle/>
        <a:p>
          <a:endParaRPr lang="en-IN"/>
        </a:p>
      </dgm:t>
    </dgm:pt>
    <dgm:pt modelId="{3EAF9889-2C36-4913-8D6B-90C24DAA32E9}">
      <dgm:prSet phldrT="[Text]" custT="1"/>
      <dgm:spPr/>
      <dgm:t>
        <a:bodyPr/>
        <a:lstStyle/>
        <a:p>
          <a:pPr>
            <a:lnSpc>
              <a:spcPct val="100000"/>
            </a:lnSpc>
            <a:spcBef>
              <a:spcPts val="2400"/>
            </a:spcBef>
            <a:spcAft>
              <a:spcPts val="2400"/>
            </a:spcAft>
          </a:pPr>
          <a:r>
            <a:rPr lang="en-US" sz="1500" kern="1200" dirty="0" smtClean="0">
              <a:solidFill>
                <a:schemeClr val="tx1"/>
              </a:solidFill>
              <a:latin typeface="+mn-lt"/>
              <a:ea typeface="+mn-ea"/>
              <a:cs typeface="Arial" panose="020B0604020202020204" pitchFamily="34" charset="0"/>
            </a:rPr>
            <a:t>EP2855288</a:t>
          </a:r>
          <a:endParaRPr lang="en-IN" sz="1500" kern="1200" dirty="0">
            <a:solidFill>
              <a:schemeClr val="tx1"/>
            </a:solidFill>
            <a:latin typeface="+mn-lt"/>
            <a:ea typeface="+mn-ea"/>
            <a:cs typeface="Arial" panose="020B0604020202020204" pitchFamily="34" charset="0"/>
          </a:endParaRPr>
        </a:p>
      </dgm:t>
    </dgm:pt>
    <dgm:pt modelId="{1A59415B-91C2-4F58-8250-9C6E775F1EC1}" type="parTrans" cxnId="{535A68CF-870B-4028-93A4-1E5D615802D4}">
      <dgm:prSet/>
      <dgm:spPr/>
      <dgm:t>
        <a:bodyPr/>
        <a:lstStyle/>
        <a:p>
          <a:endParaRPr lang="en-IN"/>
        </a:p>
      </dgm:t>
    </dgm:pt>
    <dgm:pt modelId="{14F2BEB8-C2F4-4716-952B-E8B985322562}" type="sibTrans" cxnId="{535A68CF-870B-4028-93A4-1E5D615802D4}">
      <dgm:prSet/>
      <dgm:spPr/>
      <dgm:t>
        <a:bodyPr/>
        <a:lstStyle/>
        <a:p>
          <a:endParaRPr lang="en-IN"/>
        </a:p>
      </dgm:t>
    </dgm:pt>
    <dgm:pt modelId="{5FDCB62F-1A4C-4D1F-9DCC-D83CFAD5F2F9}">
      <dgm:prSet phldrT="[Text]" custT="1"/>
      <dgm:spPr/>
      <dgm:t>
        <a:bodyPr/>
        <a:lstStyle/>
        <a:p>
          <a:pPr>
            <a:lnSpc>
              <a:spcPct val="100000"/>
            </a:lnSpc>
            <a:spcBef>
              <a:spcPts val="2400"/>
            </a:spcBef>
            <a:spcAft>
              <a:spcPts val="2400"/>
            </a:spcAft>
          </a:pPr>
          <a:r>
            <a:rPr lang="en-US" sz="1500" kern="1200" dirty="0" smtClean="0">
              <a:solidFill>
                <a:schemeClr val="tx1"/>
              </a:solidFill>
              <a:latin typeface="+mn-lt"/>
              <a:ea typeface="+mn-ea"/>
              <a:cs typeface="Arial" panose="020B0604020202020204" pitchFamily="34" charset="0"/>
            </a:rPr>
            <a:t>WO2014101956</a:t>
          </a:r>
          <a:endParaRPr lang="en-IN" sz="1500" kern="1200" dirty="0">
            <a:solidFill>
              <a:schemeClr val="tx1"/>
            </a:solidFill>
            <a:latin typeface="+mn-lt"/>
            <a:ea typeface="+mn-ea"/>
            <a:cs typeface="Arial" panose="020B0604020202020204" pitchFamily="34" charset="0"/>
          </a:endParaRPr>
        </a:p>
      </dgm:t>
    </dgm:pt>
    <dgm:pt modelId="{B9BE867A-EC57-4B6C-885C-0C1B978FA346}" type="parTrans" cxnId="{22F590DD-36D2-4A7A-88FC-EB3B0139D6D1}">
      <dgm:prSet/>
      <dgm:spPr/>
      <dgm:t>
        <a:bodyPr/>
        <a:lstStyle/>
        <a:p>
          <a:endParaRPr lang="en-IN"/>
        </a:p>
      </dgm:t>
    </dgm:pt>
    <dgm:pt modelId="{D9E809DF-A61E-408A-B91D-054C7B3E4D0D}" type="sibTrans" cxnId="{22F590DD-36D2-4A7A-88FC-EB3B0139D6D1}">
      <dgm:prSet/>
      <dgm:spPr/>
      <dgm:t>
        <a:bodyPr/>
        <a:lstStyle/>
        <a:p>
          <a:endParaRPr lang="en-IN"/>
        </a:p>
      </dgm:t>
    </dgm:pt>
    <dgm:pt modelId="{0E321217-2C91-40BA-9C37-DD82B0E8A8E8}">
      <dgm:prSet phldrT="[Text]" custT="1"/>
      <dgm:spPr/>
      <dgm:t>
        <a:bodyPr/>
        <a:lstStyle/>
        <a:p>
          <a:pPr>
            <a:lnSpc>
              <a:spcPct val="100000"/>
            </a:lnSpc>
            <a:spcBef>
              <a:spcPts val="2400"/>
            </a:spcBef>
            <a:spcAft>
              <a:spcPts val="2400"/>
            </a:spcAft>
          </a:pPr>
          <a:r>
            <a:rPr lang="en-US" sz="1500" kern="1200" dirty="0" smtClean="0">
              <a:solidFill>
                <a:schemeClr val="tx1"/>
              </a:solidFill>
              <a:latin typeface="+mn-lt"/>
              <a:ea typeface="+mn-ea"/>
              <a:cs typeface="Arial" panose="020B0604020202020204" pitchFamily="34" charset="0"/>
            </a:rPr>
            <a:t>WO2014101957</a:t>
          </a:r>
          <a:endParaRPr lang="en-IN" sz="1500" kern="1200" dirty="0">
            <a:solidFill>
              <a:schemeClr val="tx1"/>
            </a:solidFill>
            <a:latin typeface="+mn-lt"/>
            <a:ea typeface="+mn-ea"/>
            <a:cs typeface="Arial" panose="020B0604020202020204" pitchFamily="34" charset="0"/>
          </a:endParaRPr>
        </a:p>
      </dgm:t>
    </dgm:pt>
    <dgm:pt modelId="{EDEDB622-24D1-42AF-8200-BFDA8132C3D0}" type="parTrans" cxnId="{C8FFDE9D-00A8-4279-ABE0-FBC025827063}">
      <dgm:prSet/>
      <dgm:spPr/>
      <dgm:t>
        <a:bodyPr/>
        <a:lstStyle/>
        <a:p>
          <a:endParaRPr lang="en-IN"/>
        </a:p>
      </dgm:t>
    </dgm:pt>
    <dgm:pt modelId="{61DF85A3-0C71-4159-9864-08C37C05C32A}" type="sibTrans" cxnId="{C8FFDE9D-00A8-4279-ABE0-FBC025827063}">
      <dgm:prSet/>
      <dgm:spPr/>
      <dgm:t>
        <a:bodyPr/>
        <a:lstStyle/>
        <a:p>
          <a:endParaRPr lang="en-IN"/>
        </a:p>
      </dgm:t>
    </dgm:pt>
    <dgm:pt modelId="{71046CFE-049D-4B71-897F-F3E3B5B0FE4F}">
      <dgm:prSet phldrT="[Text]" custT="1"/>
      <dgm:spPr/>
      <dgm:t>
        <a:bodyPr/>
        <a:lstStyle/>
        <a:p>
          <a:pPr>
            <a:lnSpc>
              <a:spcPct val="100000"/>
            </a:lnSpc>
            <a:spcBef>
              <a:spcPts val="2400"/>
            </a:spcBef>
            <a:spcAft>
              <a:spcPts val="2400"/>
            </a:spcAft>
          </a:pPr>
          <a:r>
            <a:rPr lang="en-US" sz="1500" kern="1200" dirty="0" smtClean="0">
              <a:solidFill>
                <a:schemeClr val="tx1"/>
              </a:solidFill>
              <a:latin typeface="+mn-lt"/>
              <a:ea typeface="+mn-ea"/>
              <a:cs typeface="Arial" panose="020B0604020202020204" pitchFamily="34" charset="0"/>
            </a:rPr>
            <a:t>EP2890544</a:t>
          </a:r>
          <a:endParaRPr lang="en-IN" sz="1500" kern="1200" dirty="0">
            <a:solidFill>
              <a:schemeClr val="tx1"/>
            </a:solidFill>
            <a:latin typeface="+mn-lt"/>
            <a:ea typeface="+mn-ea"/>
            <a:cs typeface="Arial" panose="020B0604020202020204" pitchFamily="34" charset="0"/>
          </a:endParaRPr>
        </a:p>
      </dgm:t>
    </dgm:pt>
    <dgm:pt modelId="{638D5FAE-A79C-43DD-A3D3-792C691A52CE}" type="parTrans" cxnId="{FE7C92E2-479A-4B74-9042-DB9EC0C8F537}">
      <dgm:prSet/>
      <dgm:spPr/>
      <dgm:t>
        <a:bodyPr/>
        <a:lstStyle/>
        <a:p>
          <a:endParaRPr lang="en-IN"/>
        </a:p>
      </dgm:t>
    </dgm:pt>
    <dgm:pt modelId="{6A5257F7-23BA-4B4A-B5C0-C2A7CE7362AD}" type="sibTrans" cxnId="{FE7C92E2-479A-4B74-9042-DB9EC0C8F537}">
      <dgm:prSet/>
      <dgm:spPr/>
      <dgm:t>
        <a:bodyPr/>
        <a:lstStyle/>
        <a:p>
          <a:endParaRPr lang="en-IN"/>
        </a:p>
      </dgm:t>
    </dgm:pt>
    <dgm:pt modelId="{2815C3CD-74B8-49CC-B0C4-FCEEF1B59455}">
      <dgm:prSet phldrT="[Text]" custT="1"/>
      <dgm:spPr/>
      <dgm:t>
        <a:bodyPr/>
        <a:lstStyle/>
        <a:p>
          <a:pPr>
            <a:lnSpc>
              <a:spcPct val="100000"/>
            </a:lnSpc>
            <a:spcBef>
              <a:spcPts val="2400"/>
            </a:spcBef>
            <a:spcAft>
              <a:spcPts val="2400"/>
            </a:spcAft>
          </a:pPr>
          <a:r>
            <a:rPr lang="en-US" sz="1500" kern="1200" dirty="0" smtClean="0">
              <a:solidFill>
                <a:schemeClr val="tx1"/>
              </a:solidFill>
              <a:latin typeface="+mn-lt"/>
              <a:ea typeface="+mn-ea"/>
              <a:cs typeface="Arial" panose="020B0604020202020204" pitchFamily="34" charset="0"/>
            </a:rPr>
            <a:t>WO2015087101</a:t>
          </a:r>
          <a:endParaRPr lang="en-IN" sz="1500" kern="1200" dirty="0">
            <a:solidFill>
              <a:schemeClr val="tx1"/>
            </a:solidFill>
            <a:latin typeface="+mn-lt"/>
            <a:ea typeface="+mn-ea"/>
            <a:cs typeface="Arial" panose="020B0604020202020204" pitchFamily="34" charset="0"/>
          </a:endParaRPr>
        </a:p>
      </dgm:t>
    </dgm:pt>
    <dgm:pt modelId="{292C3834-1843-4FAB-BA38-72E16E672D9D}" type="parTrans" cxnId="{7246C041-3351-4929-9A20-2D8755129C12}">
      <dgm:prSet/>
      <dgm:spPr/>
      <dgm:t>
        <a:bodyPr/>
        <a:lstStyle/>
        <a:p>
          <a:endParaRPr lang="en-IN"/>
        </a:p>
      </dgm:t>
    </dgm:pt>
    <dgm:pt modelId="{30F22FA4-217F-4870-9EDF-BBDE94DAB045}" type="sibTrans" cxnId="{7246C041-3351-4929-9A20-2D8755129C12}">
      <dgm:prSet/>
      <dgm:spPr/>
      <dgm:t>
        <a:bodyPr/>
        <a:lstStyle/>
        <a:p>
          <a:endParaRPr lang="en-IN"/>
        </a:p>
      </dgm:t>
    </dgm:pt>
    <dgm:pt modelId="{9C75205D-2048-46B0-BCBB-9363E8D305E4}">
      <dgm:prSet phldrT="[Text]" custT="1"/>
      <dgm:spPr/>
      <dgm:t>
        <a:bodyPr/>
        <a:lstStyle/>
        <a:p>
          <a:pPr>
            <a:lnSpc>
              <a:spcPct val="100000"/>
            </a:lnSpc>
            <a:spcBef>
              <a:spcPts val="2400"/>
            </a:spcBef>
            <a:spcAft>
              <a:spcPts val="2400"/>
            </a:spcAft>
          </a:pPr>
          <a:r>
            <a:rPr lang="en-US" sz="1500" kern="1200" dirty="0" smtClean="0">
              <a:solidFill>
                <a:schemeClr val="tx1"/>
              </a:solidFill>
              <a:latin typeface="+mn-lt"/>
              <a:ea typeface="+mn-ea"/>
              <a:cs typeface="Arial" panose="020B0604020202020204" pitchFamily="34" charset="0"/>
            </a:rPr>
            <a:t>WO2015015243</a:t>
          </a:r>
          <a:endParaRPr lang="en-IN" sz="1500" kern="1200" dirty="0">
            <a:solidFill>
              <a:schemeClr val="tx1"/>
            </a:solidFill>
            <a:latin typeface="+mn-lt"/>
            <a:ea typeface="+mn-ea"/>
            <a:cs typeface="Arial" panose="020B0604020202020204" pitchFamily="34" charset="0"/>
          </a:endParaRPr>
        </a:p>
      </dgm:t>
    </dgm:pt>
    <dgm:pt modelId="{32C13FF9-1962-46F9-B728-1102A7A8676E}" type="parTrans" cxnId="{D6224260-0537-4E0E-B505-5E9ADA361506}">
      <dgm:prSet/>
      <dgm:spPr/>
      <dgm:t>
        <a:bodyPr/>
        <a:lstStyle/>
        <a:p>
          <a:endParaRPr lang="en-IN"/>
        </a:p>
      </dgm:t>
    </dgm:pt>
    <dgm:pt modelId="{DFD9F776-6CBB-475E-864D-0BAC19AE6EAE}" type="sibTrans" cxnId="{D6224260-0537-4E0E-B505-5E9ADA361506}">
      <dgm:prSet/>
      <dgm:spPr/>
      <dgm:t>
        <a:bodyPr/>
        <a:lstStyle/>
        <a:p>
          <a:endParaRPr lang="en-IN"/>
        </a:p>
      </dgm:t>
    </dgm:pt>
    <dgm:pt modelId="{2B95F707-1E50-454C-9F8B-C322DF8D9399}">
      <dgm:prSet phldrT="[Text]" custT="1"/>
      <dgm:spPr/>
      <dgm:t>
        <a:bodyPr/>
        <a:lstStyle/>
        <a:p>
          <a:pPr>
            <a:lnSpc>
              <a:spcPct val="100000"/>
            </a:lnSpc>
            <a:spcBef>
              <a:spcPts val="2400"/>
            </a:spcBef>
            <a:spcAft>
              <a:spcPts val="2400"/>
            </a:spcAft>
          </a:pPr>
          <a:r>
            <a:rPr lang="en-US" sz="1500" kern="1200" dirty="0" smtClean="0">
              <a:solidFill>
                <a:schemeClr val="tx1"/>
              </a:solidFill>
              <a:latin typeface="+mn-lt"/>
              <a:ea typeface="+mn-ea"/>
              <a:cs typeface="Arial" panose="020B0604020202020204" pitchFamily="34" charset="0"/>
            </a:rPr>
            <a:t>EP2890727</a:t>
          </a:r>
          <a:endParaRPr lang="en-IN" sz="1500" kern="1200" dirty="0">
            <a:solidFill>
              <a:schemeClr val="tx1"/>
            </a:solidFill>
            <a:latin typeface="+mn-lt"/>
            <a:ea typeface="+mn-ea"/>
            <a:cs typeface="Arial" panose="020B0604020202020204" pitchFamily="34" charset="0"/>
          </a:endParaRPr>
        </a:p>
      </dgm:t>
    </dgm:pt>
    <dgm:pt modelId="{4FC811DF-DD22-464D-8A01-5238E8C6F940}" type="parTrans" cxnId="{256D2EC8-6A97-4B8C-8B72-095CF2B7E848}">
      <dgm:prSet/>
      <dgm:spPr/>
      <dgm:t>
        <a:bodyPr/>
        <a:lstStyle/>
        <a:p>
          <a:endParaRPr lang="en-IN"/>
        </a:p>
      </dgm:t>
    </dgm:pt>
    <dgm:pt modelId="{A36C4E64-1024-4415-9228-83F65D03BB97}" type="sibTrans" cxnId="{256D2EC8-6A97-4B8C-8B72-095CF2B7E848}">
      <dgm:prSet/>
      <dgm:spPr/>
      <dgm:t>
        <a:bodyPr/>
        <a:lstStyle/>
        <a:p>
          <a:endParaRPr lang="en-IN"/>
        </a:p>
      </dgm:t>
    </dgm:pt>
    <dgm:pt modelId="{C04D6EAB-3C64-404B-971D-643AF7141170}" type="pres">
      <dgm:prSet presAssocID="{52B3967C-51A4-4906-8995-A74FBB7D84EF}" presName="Name0" presStyleCnt="0">
        <dgm:presLayoutVars>
          <dgm:dir/>
          <dgm:animLvl val="lvl"/>
          <dgm:resizeHandles val="exact"/>
        </dgm:presLayoutVars>
      </dgm:prSet>
      <dgm:spPr/>
      <dgm:t>
        <a:bodyPr/>
        <a:lstStyle/>
        <a:p>
          <a:endParaRPr lang="en-IN"/>
        </a:p>
      </dgm:t>
    </dgm:pt>
    <dgm:pt modelId="{75E9EF14-4DD6-4BC1-B418-887F4A85A036}" type="pres">
      <dgm:prSet presAssocID="{C13FD98C-809E-4901-B96D-45A4033C685E}" presName="linNode" presStyleCnt="0"/>
      <dgm:spPr/>
    </dgm:pt>
    <dgm:pt modelId="{EC716B16-A604-45A9-8E11-1FDE74F63F45}" type="pres">
      <dgm:prSet presAssocID="{C13FD98C-809E-4901-B96D-45A4033C685E}" presName="parentText" presStyleLbl="node1" presStyleIdx="0" presStyleCnt="1" custScaleX="78197">
        <dgm:presLayoutVars>
          <dgm:chMax val="1"/>
          <dgm:bulletEnabled val="1"/>
        </dgm:presLayoutVars>
      </dgm:prSet>
      <dgm:spPr/>
      <dgm:t>
        <a:bodyPr/>
        <a:lstStyle/>
        <a:p>
          <a:endParaRPr lang="en-IN"/>
        </a:p>
      </dgm:t>
    </dgm:pt>
    <dgm:pt modelId="{B84C2751-E647-4FBD-9F1F-910A01D9B33A}" type="pres">
      <dgm:prSet presAssocID="{C13FD98C-809E-4901-B96D-45A4033C685E}" presName="descendantText" presStyleLbl="alignAccFollowNode1" presStyleIdx="0" presStyleCnt="1" custScaleY="120833">
        <dgm:presLayoutVars>
          <dgm:bulletEnabled val="1"/>
        </dgm:presLayoutVars>
      </dgm:prSet>
      <dgm:spPr/>
      <dgm:t>
        <a:bodyPr/>
        <a:lstStyle/>
        <a:p>
          <a:endParaRPr lang="en-IN"/>
        </a:p>
      </dgm:t>
    </dgm:pt>
  </dgm:ptLst>
  <dgm:cxnLst>
    <dgm:cxn modelId="{04893B29-089A-4546-B96F-FD772549BB44}" type="presOf" srcId="{0E321217-2C91-40BA-9C37-DD82B0E8A8E8}" destId="{B84C2751-E647-4FBD-9F1F-910A01D9B33A}" srcOrd="0" destOrd="2" presId="urn:microsoft.com/office/officeart/2005/8/layout/vList5"/>
    <dgm:cxn modelId="{5D9A706C-0578-4481-BEBE-0E798078DD31}" type="presOf" srcId="{C13FD98C-809E-4901-B96D-45A4033C685E}" destId="{EC716B16-A604-45A9-8E11-1FDE74F63F45}" srcOrd="0" destOrd="0" presId="urn:microsoft.com/office/officeart/2005/8/layout/vList5"/>
    <dgm:cxn modelId="{D6224260-0537-4E0E-B505-5E9ADA361506}" srcId="{C13FD98C-809E-4901-B96D-45A4033C685E}" destId="{9C75205D-2048-46B0-BCBB-9363E8D305E4}" srcOrd="5" destOrd="0" parTransId="{32C13FF9-1962-46F9-B728-1102A7A8676E}" sibTransId="{DFD9F776-6CBB-475E-864D-0BAC19AE6EAE}"/>
    <dgm:cxn modelId="{9D7DF6C6-D3FC-452A-9432-8C7464FE9D55}" type="presOf" srcId="{52B3967C-51A4-4906-8995-A74FBB7D84EF}" destId="{C04D6EAB-3C64-404B-971D-643AF7141170}" srcOrd="0" destOrd="0" presId="urn:microsoft.com/office/officeart/2005/8/layout/vList5"/>
    <dgm:cxn modelId="{855F7C0B-3011-4606-9F5A-7E2E4CAAB339}" srcId="{52B3967C-51A4-4906-8995-A74FBB7D84EF}" destId="{C13FD98C-809E-4901-B96D-45A4033C685E}" srcOrd="0" destOrd="0" parTransId="{29CD55D1-7D54-400A-A114-64FDFEF2FFB3}" sibTransId="{E51248C6-9405-4545-9BEC-47DE895BE115}"/>
    <dgm:cxn modelId="{6A353D8B-DD30-4B0E-8ECB-1307F1AAA134}" type="presOf" srcId="{2815C3CD-74B8-49CC-B0C4-FCEEF1B59455}" destId="{B84C2751-E647-4FBD-9F1F-910A01D9B33A}" srcOrd="0" destOrd="4" presId="urn:microsoft.com/office/officeart/2005/8/layout/vList5"/>
    <dgm:cxn modelId="{F1FDB131-B54A-4C5E-803C-3890643EEC7E}" type="presOf" srcId="{71046CFE-049D-4B71-897F-F3E3B5B0FE4F}" destId="{B84C2751-E647-4FBD-9F1F-910A01D9B33A}" srcOrd="0" destOrd="3" presId="urn:microsoft.com/office/officeart/2005/8/layout/vList5"/>
    <dgm:cxn modelId="{31602CFC-2511-473F-A6D2-3699423F450A}" type="presOf" srcId="{5FDCB62F-1A4C-4D1F-9DCC-D83CFAD5F2F9}" destId="{B84C2751-E647-4FBD-9F1F-910A01D9B33A}" srcOrd="0" destOrd="1" presId="urn:microsoft.com/office/officeart/2005/8/layout/vList5"/>
    <dgm:cxn modelId="{19DBDFE7-57B5-4BDA-8665-A8741D73B2F8}" type="presOf" srcId="{2B95F707-1E50-454C-9F8B-C322DF8D9399}" destId="{B84C2751-E647-4FBD-9F1F-910A01D9B33A}" srcOrd="0" destOrd="6" presId="urn:microsoft.com/office/officeart/2005/8/layout/vList5"/>
    <dgm:cxn modelId="{FE7C92E2-479A-4B74-9042-DB9EC0C8F537}" srcId="{C13FD98C-809E-4901-B96D-45A4033C685E}" destId="{71046CFE-049D-4B71-897F-F3E3B5B0FE4F}" srcOrd="3" destOrd="0" parTransId="{638D5FAE-A79C-43DD-A3D3-792C691A52CE}" sibTransId="{6A5257F7-23BA-4B4A-B5C0-C2A7CE7362AD}"/>
    <dgm:cxn modelId="{256D2EC8-6A97-4B8C-8B72-095CF2B7E848}" srcId="{C13FD98C-809E-4901-B96D-45A4033C685E}" destId="{2B95F707-1E50-454C-9F8B-C322DF8D9399}" srcOrd="6" destOrd="0" parTransId="{4FC811DF-DD22-464D-8A01-5238E8C6F940}" sibTransId="{A36C4E64-1024-4415-9228-83F65D03BB97}"/>
    <dgm:cxn modelId="{C0A6B0E3-C138-4DA2-AED3-9A0E6AE781CB}" type="presOf" srcId="{3EAF9889-2C36-4913-8D6B-90C24DAA32E9}" destId="{B84C2751-E647-4FBD-9F1F-910A01D9B33A}" srcOrd="0" destOrd="0" presId="urn:microsoft.com/office/officeart/2005/8/layout/vList5"/>
    <dgm:cxn modelId="{C8FFDE9D-00A8-4279-ABE0-FBC025827063}" srcId="{C13FD98C-809E-4901-B96D-45A4033C685E}" destId="{0E321217-2C91-40BA-9C37-DD82B0E8A8E8}" srcOrd="2" destOrd="0" parTransId="{EDEDB622-24D1-42AF-8200-BFDA8132C3D0}" sibTransId="{61DF85A3-0C71-4159-9864-08C37C05C32A}"/>
    <dgm:cxn modelId="{7246C041-3351-4929-9A20-2D8755129C12}" srcId="{C13FD98C-809E-4901-B96D-45A4033C685E}" destId="{2815C3CD-74B8-49CC-B0C4-FCEEF1B59455}" srcOrd="4" destOrd="0" parTransId="{292C3834-1843-4FAB-BA38-72E16E672D9D}" sibTransId="{30F22FA4-217F-4870-9EDF-BBDE94DAB045}"/>
    <dgm:cxn modelId="{535A68CF-870B-4028-93A4-1E5D615802D4}" srcId="{C13FD98C-809E-4901-B96D-45A4033C685E}" destId="{3EAF9889-2C36-4913-8D6B-90C24DAA32E9}" srcOrd="0" destOrd="0" parTransId="{1A59415B-91C2-4F58-8250-9C6E775F1EC1}" sibTransId="{14F2BEB8-C2F4-4716-952B-E8B985322562}"/>
    <dgm:cxn modelId="{22F590DD-36D2-4A7A-88FC-EB3B0139D6D1}" srcId="{C13FD98C-809E-4901-B96D-45A4033C685E}" destId="{5FDCB62F-1A4C-4D1F-9DCC-D83CFAD5F2F9}" srcOrd="1" destOrd="0" parTransId="{B9BE867A-EC57-4B6C-885C-0C1B978FA346}" sibTransId="{D9E809DF-A61E-408A-B91D-054C7B3E4D0D}"/>
    <dgm:cxn modelId="{A44788E0-9BD9-4AD6-891B-0E8CAC55A215}" type="presOf" srcId="{9C75205D-2048-46B0-BCBB-9363E8D305E4}" destId="{B84C2751-E647-4FBD-9F1F-910A01D9B33A}" srcOrd="0" destOrd="5" presId="urn:microsoft.com/office/officeart/2005/8/layout/vList5"/>
    <dgm:cxn modelId="{C60EE609-C94D-4C93-BC3F-57C3C75BD19B}" type="presParOf" srcId="{C04D6EAB-3C64-404B-971D-643AF7141170}" destId="{75E9EF14-4DD6-4BC1-B418-887F4A85A036}" srcOrd="0" destOrd="0" presId="urn:microsoft.com/office/officeart/2005/8/layout/vList5"/>
    <dgm:cxn modelId="{A110FD2D-2912-4A2F-AE90-1D7706F73CF3}" type="presParOf" srcId="{75E9EF14-4DD6-4BC1-B418-887F4A85A036}" destId="{EC716B16-A604-45A9-8E11-1FDE74F63F45}" srcOrd="0" destOrd="0" presId="urn:microsoft.com/office/officeart/2005/8/layout/vList5"/>
    <dgm:cxn modelId="{EFF643D9-0A37-4EA1-B5CD-2C09993DAC96}" type="presParOf" srcId="{75E9EF14-4DD6-4BC1-B418-887F4A85A036}" destId="{B84C2751-E647-4FBD-9F1F-910A01D9B33A}"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2B3967C-51A4-4906-8995-A74FBB7D84E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IN"/>
        </a:p>
      </dgm:t>
    </dgm:pt>
    <dgm:pt modelId="{C13FD98C-809E-4901-B96D-45A4033C685E}">
      <dgm:prSet phldrT="[Text]" custT="1"/>
      <dgm:spPr/>
      <dgm:t>
        <a:bodyPr/>
        <a:lstStyle/>
        <a:p>
          <a:r>
            <a:rPr lang="en-IN" sz="1400" b="1" dirty="0" smtClean="0"/>
            <a:t>PEF</a:t>
          </a:r>
          <a:r>
            <a:rPr lang="en-IN" sz="1400" dirty="0" smtClean="0"/>
            <a:t> </a:t>
          </a:r>
          <a:r>
            <a:rPr lang="en-IN" sz="1400" b="1" dirty="0" smtClean="0"/>
            <a:t>Composition/Blend</a:t>
          </a:r>
          <a:endParaRPr lang="en-IN" sz="1400" b="1" dirty="0"/>
        </a:p>
      </dgm:t>
    </dgm:pt>
    <dgm:pt modelId="{29CD55D1-7D54-400A-A114-64FDFEF2FFB3}" type="parTrans" cxnId="{855F7C0B-3011-4606-9F5A-7E2E4CAAB339}">
      <dgm:prSet/>
      <dgm:spPr/>
      <dgm:t>
        <a:bodyPr/>
        <a:lstStyle/>
        <a:p>
          <a:endParaRPr lang="en-IN"/>
        </a:p>
      </dgm:t>
    </dgm:pt>
    <dgm:pt modelId="{E51248C6-9405-4545-9BEC-47DE895BE115}" type="sibTrans" cxnId="{855F7C0B-3011-4606-9F5A-7E2E4CAAB339}">
      <dgm:prSet/>
      <dgm:spPr/>
      <dgm:t>
        <a:bodyPr/>
        <a:lstStyle/>
        <a:p>
          <a:endParaRPr lang="en-IN"/>
        </a:p>
      </dgm:t>
    </dgm:pt>
    <dgm:pt modelId="{3EAF9889-2C36-4913-8D6B-90C24DAA32E9}">
      <dgm:prSet phldrT="[Text]" custT="1"/>
      <dgm:spPr/>
      <dgm:t>
        <a:bodyPr/>
        <a:lstStyle/>
        <a:p>
          <a:r>
            <a:rPr lang="en-IN" sz="1500" dirty="0" smtClean="0">
              <a:solidFill>
                <a:schemeClr val="tx1"/>
              </a:solidFill>
              <a:latin typeface="+mn-lt"/>
            </a:rPr>
            <a:t>EP2252645</a:t>
          </a:r>
          <a:endParaRPr lang="en-IN" sz="1500" dirty="0">
            <a:solidFill>
              <a:schemeClr val="tx1"/>
            </a:solidFill>
            <a:latin typeface="+mn-lt"/>
          </a:endParaRPr>
        </a:p>
      </dgm:t>
    </dgm:pt>
    <dgm:pt modelId="{1A59415B-91C2-4F58-8250-9C6E775F1EC1}" type="parTrans" cxnId="{535A68CF-870B-4028-93A4-1E5D615802D4}">
      <dgm:prSet/>
      <dgm:spPr/>
      <dgm:t>
        <a:bodyPr/>
        <a:lstStyle/>
        <a:p>
          <a:endParaRPr lang="en-IN"/>
        </a:p>
      </dgm:t>
    </dgm:pt>
    <dgm:pt modelId="{14F2BEB8-C2F4-4716-952B-E8B985322562}" type="sibTrans" cxnId="{535A68CF-870B-4028-93A4-1E5D615802D4}">
      <dgm:prSet/>
      <dgm:spPr/>
      <dgm:t>
        <a:bodyPr/>
        <a:lstStyle/>
        <a:p>
          <a:endParaRPr lang="en-IN"/>
        </a:p>
      </dgm:t>
    </dgm:pt>
    <dgm:pt modelId="{7DCC9932-9F32-4F77-A481-280E36B5592F}">
      <dgm:prSet phldrT="[Text]" custT="1"/>
      <dgm:spPr/>
      <dgm:t>
        <a:bodyPr/>
        <a:lstStyle/>
        <a:p>
          <a:r>
            <a:rPr lang="en-IN" sz="1400" b="1" dirty="0" smtClean="0">
              <a:solidFill>
                <a:schemeClr val="bg1"/>
              </a:solidFill>
              <a:latin typeface="+mn-lt"/>
            </a:rPr>
            <a:t>Application</a:t>
          </a:r>
          <a:r>
            <a:rPr lang="en-IN" sz="1400" b="0" dirty="0" smtClean="0">
              <a:solidFill>
                <a:schemeClr val="bg1"/>
              </a:solidFill>
              <a:latin typeface="+mn-lt"/>
            </a:rPr>
            <a:t> </a:t>
          </a:r>
          <a:r>
            <a:rPr lang="en-IN" sz="1400" b="1" dirty="0" smtClean="0">
              <a:solidFill>
                <a:schemeClr val="bg1"/>
              </a:solidFill>
              <a:latin typeface="+mn-lt"/>
            </a:rPr>
            <a:t>in</a:t>
          </a:r>
          <a:r>
            <a:rPr lang="en-IN" sz="1400" b="0" dirty="0" smtClean="0">
              <a:solidFill>
                <a:schemeClr val="bg1"/>
              </a:solidFill>
              <a:latin typeface="+mn-lt"/>
            </a:rPr>
            <a:t> </a:t>
          </a:r>
          <a:r>
            <a:rPr lang="en-IN" sz="1400" b="1" dirty="0" smtClean="0">
              <a:solidFill>
                <a:schemeClr val="bg1"/>
              </a:solidFill>
              <a:latin typeface="+mn-lt"/>
            </a:rPr>
            <a:t>Film</a:t>
          </a:r>
          <a:endParaRPr lang="en-IN" sz="1400" b="1" dirty="0">
            <a:solidFill>
              <a:schemeClr val="bg1"/>
            </a:solidFill>
            <a:latin typeface="+mn-lt"/>
          </a:endParaRPr>
        </a:p>
      </dgm:t>
    </dgm:pt>
    <dgm:pt modelId="{E54A1883-E0B9-45F2-A969-F83245499B4A}" type="parTrans" cxnId="{26B0490D-622D-4DF9-AE9E-D6EC56708C99}">
      <dgm:prSet/>
      <dgm:spPr/>
      <dgm:t>
        <a:bodyPr/>
        <a:lstStyle/>
        <a:p>
          <a:endParaRPr lang="en-US"/>
        </a:p>
      </dgm:t>
    </dgm:pt>
    <dgm:pt modelId="{79DAF559-6A1D-45D7-9BB0-C70023BFC371}" type="sibTrans" cxnId="{26B0490D-622D-4DF9-AE9E-D6EC56708C99}">
      <dgm:prSet/>
      <dgm:spPr/>
      <dgm:t>
        <a:bodyPr/>
        <a:lstStyle/>
        <a:p>
          <a:endParaRPr lang="en-US"/>
        </a:p>
      </dgm:t>
    </dgm:pt>
    <dgm:pt modelId="{439D9793-55B2-4325-AFD4-381B1D15FDAE}">
      <dgm:prSet phldrT="[Text]" custT="1"/>
      <dgm:spPr/>
      <dgm:t>
        <a:bodyPr/>
        <a:lstStyle/>
        <a:p>
          <a:r>
            <a:rPr lang="en-IN" sz="1500" b="0" dirty="0" smtClean="0">
              <a:solidFill>
                <a:schemeClr val="tx1"/>
              </a:solidFill>
              <a:latin typeface="+mn-lt"/>
            </a:rPr>
            <a:t>US20120258299</a:t>
          </a:r>
          <a:endParaRPr lang="en-IN" sz="1500" b="0" dirty="0">
            <a:solidFill>
              <a:schemeClr val="tx1"/>
            </a:solidFill>
            <a:latin typeface="+mn-lt"/>
          </a:endParaRPr>
        </a:p>
      </dgm:t>
    </dgm:pt>
    <dgm:pt modelId="{54AE4B5B-70BB-4B86-AA79-41DF570F21B3}" type="parTrans" cxnId="{04DB0910-0671-483A-9C23-D549C652EFE0}">
      <dgm:prSet/>
      <dgm:spPr/>
      <dgm:t>
        <a:bodyPr/>
        <a:lstStyle/>
        <a:p>
          <a:endParaRPr lang="en-US"/>
        </a:p>
      </dgm:t>
    </dgm:pt>
    <dgm:pt modelId="{12A8A657-E898-40C1-A431-FB8E11B94D05}" type="sibTrans" cxnId="{04DB0910-0671-483A-9C23-D549C652EFE0}">
      <dgm:prSet/>
      <dgm:spPr/>
      <dgm:t>
        <a:bodyPr/>
        <a:lstStyle/>
        <a:p>
          <a:endParaRPr lang="en-US"/>
        </a:p>
      </dgm:t>
    </dgm:pt>
    <dgm:pt modelId="{064A0A06-DE4D-4240-8ADC-06148F422AA6}">
      <dgm:prSet phldrT="[Text]" custT="1"/>
      <dgm:spPr/>
      <dgm:t>
        <a:bodyPr/>
        <a:lstStyle/>
        <a:p>
          <a:r>
            <a:rPr lang="en-IN" sz="1500" b="0" dirty="0" smtClean="0">
              <a:solidFill>
                <a:schemeClr val="tx1"/>
              </a:solidFill>
              <a:latin typeface="+mn-lt"/>
            </a:rPr>
            <a:t>US20120065356</a:t>
          </a:r>
          <a:endParaRPr lang="en-IN" sz="1500" dirty="0">
            <a:solidFill>
              <a:schemeClr val="tx1"/>
            </a:solidFill>
            <a:latin typeface="+mn-lt"/>
          </a:endParaRPr>
        </a:p>
      </dgm:t>
    </dgm:pt>
    <dgm:pt modelId="{66CA8E4E-93AA-4626-97F2-4E1C8627BF49}" type="parTrans" cxnId="{16AFF9EE-F2AE-457A-8E66-265029A4DAB3}">
      <dgm:prSet/>
      <dgm:spPr/>
      <dgm:t>
        <a:bodyPr/>
        <a:lstStyle/>
        <a:p>
          <a:endParaRPr lang="en-US"/>
        </a:p>
      </dgm:t>
    </dgm:pt>
    <dgm:pt modelId="{1B4C5E9F-8267-45FF-AF80-E87786769D16}" type="sibTrans" cxnId="{16AFF9EE-F2AE-457A-8E66-265029A4DAB3}">
      <dgm:prSet/>
      <dgm:spPr/>
      <dgm:t>
        <a:bodyPr/>
        <a:lstStyle/>
        <a:p>
          <a:endParaRPr lang="en-US"/>
        </a:p>
      </dgm:t>
    </dgm:pt>
    <dgm:pt modelId="{A58BA01D-0851-4EBE-AAEC-4FA72B1489D8}">
      <dgm:prSet phldrT="[Text]" custT="1"/>
      <dgm:spPr/>
      <dgm:t>
        <a:bodyPr/>
        <a:lstStyle/>
        <a:p>
          <a:r>
            <a:rPr lang="en-IN" sz="1500" dirty="0" smtClean="0">
              <a:solidFill>
                <a:schemeClr val="tx1"/>
              </a:solidFill>
              <a:latin typeface="+mn-lt"/>
            </a:rPr>
            <a:t>US20090043018</a:t>
          </a:r>
          <a:endParaRPr lang="en-IN" sz="1500" dirty="0">
            <a:solidFill>
              <a:schemeClr val="tx1"/>
            </a:solidFill>
            <a:latin typeface="+mn-lt"/>
          </a:endParaRPr>
        </a:p>
      </dgm:t>
    </dgm:pt>
    <dgm:pt modelId="{76701A6F-3146-48F6-AF06-C950AAF91843}" type="parTrans" cxnId="{2DB94524-BEFA-4E64-AF09-D56B4F97A53D}">
      <dgm:prSet/>
      <dgm:spPr/>
      <dgm:t>
        <a:bodyPr/>
        <a:lstStyle/>
        <a:p>
          <a:endParaRPr lang="en-US"/>
        </a:p>
      </dgm:t>
    </dgm:pt>
    <dgm:pt modelId="{204A57FC-F062-48A6-822C-1A26FD133C5B}" type="sibTrans" cxnId="{2DB94524-BEFA-4E64-AF09-D56B4F97A53D}">
      <dgm:prSet/>
      <dgm:spPr/>
      <dgm:t>
        <a:bodyPr/>
        <a:lstStyle/>
        <a:p>
          <a:endParaRPr lang="en-US"/>
        </a:p>
      </dgm:t>
    </dgm:pt>
    <dgm:pt modelId="{FA2736AB-BA85-49A0-AB07-62A256AF37C5}">
      <dgm:prSet phldrT="[Text]" custT="1"/>
      <dgm:spPr/>
      <dgm:t>
        <a:bodyPr/>
        <a:lstStyle/>
        <a:p>
          <a:r>
            <a:rPr lang="en-IN" sz="1500" dirty="0" smtClean="0">
              <a:solidFill>
                <a:schemeClr val="tx1"/>
              </a:solidFill>
              <a:latin typeface="+mn-lt"/>
            </a:rPr>
            <a:t>US20100184900</a:t>
          </a:r>
          <a:endParaRPr lang="en-IN" sz="1500" dirty="0">
            <a:solidFill>
              <a:schemeClr val="tx1"/>
            </a:solidFill>
            <a:latin typeface="+mn-lt"/>
          </a:endParaRPr>
        </a:p>
      </dgm:t>
    </dgm:pt>
    <dgm:pt modelId="{0DBB0412-E8F8-4543-98DB-EF509073986F}" type="parTrans" cxnId="{A70B2C23-657E-403F-8473-351B27154536}">
      <dgm:prSet/>
      <dgm:spPr/>
      <dgm:t>
        <a:bodyPr/>
        <a:lstStyle/>
        <a:p>
          <a:endParaRPr lang="en-US"/>
        </a:p>
      </dgm:t>
    </dgm:pt>
    <dgm:pt modelId="{32A2A257-4137-4853-9C9D-F190513FEF04}" type="sibTrans" cxnId="{A70B2C23-657E-403F-8473-351B27154536}">
      <dgm:prSet/>
      <dgm:spPr/>
      <dgm:t>
        <a:bodyPr/>
        <a:lstStyle/>
        <a:p>
          <a:endParaRPr lang="en-US"/>
        </a:p>
      </dgm:t>
    </dgm:pt>
    <dgm:pt modelId="{1660041B-94B5-48DE-9261-61A8DEEAAAA4}">
      <dgm:prSet phldrT="[Text]" custT="1"/>
      <dgm:spPr/>
      <dgm:t>
        <a:bodyPr/>
        <a:lstStyle/>
        <a:p>
          <a:r>
            <a:rPr lang="en-IN" sz="1500" dirty="0" smtClean="0">
              <a:solidFill>
                <a:schemeClr val="tx1"/>
              </a:solidFill>
              <a:latin typeface="+mn-lt"/>
            </a:rPr>
            <a:t>US20100184888</a:t>
          </a:r>
          <a:endParaRPr lang="en-IN" sz="1500" dirty="0">
            <a:solidFill>
              <a:schemeClr val="tx1"/>
            </a:solidFill>
            <a:latin typeface="+mn-lt"/>
          </a:endParaRPr>
        </a:p>
      </dgm:t>
    </dgm:pt>
    <dgm:pt modelId="{AEA75D9A-1161-448C-8B88-6B44ED25DF8E}" type="parTrans" cxnId="{68A3CD9C-F92E-4342-BDDE-35AF346EFB49}">
      <dgm:prSet/>
      <dgm:spPr/>
      <dgm:t>
        <a:bodyPr/>
        <a:lstStyle/>
        <a:p>
          <a:endParaRPr lang="en-US"/>
        </a:p>
      </dgm:t>
    </dgm:pt>
    <dgm:pt modelId="{5BD5861A-1EB6-4E92-B543-CF237064A363}" type="sibTrans" cxnId="{68A3CD9C-F92E-4342-BDDE-35AF346EFB49}">
      <dgm:prSet/>
      <dgm:spPr/>
      <dgm:t>
        <a:bodyPr/>
        <a:lstStyle/>
        <a:p>
          <a:endParaRPr lang="en-US"/>
        </a:p>
      </dgm:t>
    </dgm:pt>
    <dgm:pt modelId="{363B6EED-FBEC-4BFF-98A8-BADD0F5C7EC5}">
      <dgm:prSet phldrT="[Text]" custT="1"/>
      <dgm:spPr/>
      <dgm:t>
        <a:bodyPr/>
        <a:lstStyle/>
        <a:p>
          <a:r>
            <a:rPr lang="en-IN" sz="1400" b="1" dirty="0" smtClean="0">
              <a:solidFill>
                <a:schemeClr val="bg1"/>
              </a:solidFill>
              <a:latin typeface="+mn-lt"/>
            </a:rPr>
            <a:t>Process of preparation of modified PEF</a:t>
          </a:r>
          <a:endParaRPr lang="en-IN" sz="1400" b="1" dirty="0">
            <a:solidFill>
              <a:schemeClr val="bg1"/>
            </a:solidFill>
            <a:latin typeface="+mn-lt"/>
          </a:endParaRPr>
        </a:p>
      </dgm:t>
    </dgm:pt>
    <dgm:pt modelId="{1F65EF34-9633-4E08-A821-7865CDDF4261}" type="parTrans" cxnId="{675AA6DA-F9F0-4307-81B9-2EDAB501EA78}">
      <dgm:prSet/>
      <dgm:spPr/>
      <dgm:t>
        <a:bodyPr/>
        <a:lstStyle/>
        <a:p>
          <a:endParaRPr lang="en-US"/>
        </a:p>
      </dgm:t>
    </dgm:pt>
    <dgm:pt modelId="{95E3FC99-B7DE-4ABD-A796-C4DFBE68434F}" type="sibTrans" cxnId="{675AA6DA-F9F0-4307-81B9-2EDAB501EA78}">
      <dgm:prSet/>
      <dgm:spPr/>
      <dgm:t>
        <a:bodyPr/>
        <a:lstStyle/>
        <a:p>
          <a:endParaRPr lang="en-US"/>
        </a:p>
      </dgm:t>
    </dgm:pt>
    <dgm:pt modelId="{80F8B848-567A-4EDC-8FE9-BDCE5171AD3F}">
      <dgm:prSet phldrT="[Text]" custT="1"/>
      <dgm:spPr/>
      <dgm:t>
        <a:bodyPr/>
        <a:lstStyle/>
        <a:p>
          <a:r>
            <a:rPr lang="en-IN" sz="1500" dirty="0" smtClean="0">
              <a:solidFill>
                <a:schemeClr val="tx1"/>
              </a:solidFill>
              <a:latin typeface="+mn-lt"/>
            </a:rPr>
            <a:t>US20090124763</a:t>
          </a:r>
          <a:endParaRPr lang="en-IN" sz="1500" dirty="0">
            <a:solidFill>
              <a:schemeClr val="tx1"/>
            </a:solidFill>
            <a:latin typeface="+mn-lt"/>
          </a:endParaRPr>
        </a:p>
      </dgm:t>
    </dgm:pt>
    <dgm:pt modelId="{C2390A3C-3E08-4030-8DCE-F6228477EC33}" type="parTrans" cxnId="{7E613DFB-7381-4097-B4EB-635826EF8EBC}">
      <dgm:prSet/>
      <dgm:spPr/>
      <dgm:t>
        <a:bodyPr/>
        <a:lstStyle/>
        <a:p>
          <a:endParaRPr lang="en-US"/>
        </a:p>
      </dgm:t>
    </dgm:pt>
    <dgm:pt modelId="{47AA2D86-7C70-4FDD-B334-600C7EF9CB26}" type="sibTrans" cxnId="{7E613DFB-7381-4097-B4EB-635826EF8EBC}">
      <dgm:prSet/>
      <dgm:spPr/>
      <dgm:t>
        <a:bodyPr/>
        <a:lstStyle/>
        <a:p>
          <a:endParaRPr lang="en-US"/>
        </a:p>
      </dgm:t>
    </dgm:pt>
    <dgm:pt modelId="{034346AF-B189-4ACD-BFD6-EE7E643DF286}">
      <dgm:prSet phldrT="[Text]" custT="1"/>
      <dgm:spPr/>
      <dgm:t>
        <a:bodyPr/>
        <a:lstStyle/>
        <a:p>
          <a:r>
            <a:rPr lang="en-IN" sz="1500" dirty="0" smtClean="0">
              <a:solidFill>
                <a:schemeClr val="tx1"/>
              </a:solidFill>
              <a:latin typeface="+mn-lt"/>
            </a:rPr>
            <a:t>US7985788</a:t>
          </a:r>
          <a:endParaRPr lang="en-IN" sz="1500" dirty="0">
            <a:solidFill>
              <a:schemeClr val="tx1"/>
            </a:solidFill>
            <a:latin typeface="+mn-lt"/>
          </a:endParaRPr>
        </a:p>
      </dgm:t>
    </dgm:pt>
    <dgm:pt modelId="{3B458D29-4B10-44BB-B21C-FFCF44D64BC3}" type="parTrans" cxnId="{C8AB38C4-B03C-43C3-ABBC-FB5C2AF882A1}">
      <dgm:prSet/>
      <dgm:spPr/>
      <dgm:t>
        <a:bodyPr/>
        <a:lstStyle/>
        <a:p>
          <a:endParaRPr lang="en-US"/>
        </a:p>
      </dgm:t>
    </dgm:pt>
    <dgm:pt modelId="{C9872171-1580-4AE0-84BF-5F6AC226B3A4}" type="sibTrans" cxnId="{C8AB38C4-B03C-43C3-ABBC-FB5C2AF882A1}">
      <dgm:prSet/>
      <dgm:spPr/>
      <dgm:t>
        <a:bodyPr/>
        <a:lstStyle/>
        <a:p>
          <a:endParaRPr lang="en-US"/>
        </a:p>
      </dgm:t>
    </dgm:pt>
    <dgm:pt modelId="{C04D6EAB-3C64-404B-971D-643AF7141170}" type="pres">
      <dgm:prSet presAssocID="{52B3967C-51A4-4906-8995-A74FBB7D84EF}" presName="Name0" presStyleCnt="0">
        <dgm:presLayoutVars>
          <dgm:dir/>
          <dgm:animLvl val="lvl"/>
          <dgm:resizeHandles val="exact"/>
        </dgm:presLayoutVars>
      </dgm:prSet>
      <dgm:spPr/>
      <dgm:t>
        <a:bodyPr/>
        <a:lstStyle/>
        <a:p>
          <a:endParaRPr lang="en-IN"/>
        </a:p>
      </dgm:t>
    </dgm:pt>
    <dgm:pt modelId="{75E9EF14-4DD6-4BC1-B418-887F4A85A036}" type="pres">
      <dgm:prSet presAssocID="{C13FD98C-809E-4901-B96D-45A4033C685E}" presName="linNode" presStyleCnt="0"/>
      <dgm:spPr/>
    </dgm:pt>
    <dgm:pt modelId="{EC716B16-A604-45A9-8E11-1FDE74F63F45}" type="pres">
      <dgm:prSet presAssocID="{C13FD98C-809E-4901-B96D-45A4033C685E}" presName="parentText" presStyleLbl="node1" presStyleIdx="0" presStyleCnt="3" custScaleX="78197" custScaleY="122537">
        <dgm:presLayoutVars>
          <dgm:chMax val="1"/>
          <dgm:bulletEnabled val="1"/>
        </dgm:presLayoutVars>
      </dgm:prSet>
      <dgm:spPr/>
      <dgm:t>
        <a:bodyPr/>
        <a:lstStyle/>
        <a:p>
          <a:endParaRPr lang="en-IN"/>
        </a:p>
      </dgm:t>
    </dgm:pt>
    <dgm:pt modelId="{B84C2751-E647-4FBD-9F1F-910A01D9B33A}" type="pres">
      <dgm:prSet presAssocID="{C13FD98C-809E-4901-B96D-45A4033C685E}" presName="descendantText" presStyleLbl="alignAccFollowNode1" presStyleIdx="0" presStyleCnt="3" custScaleY="132137">
        <dgm:presLayoutVars>
          <dgm:bulletEnabled val="1"/>
        </dgm:presLayoutVars>
      </dgm:prSet>
      <dgm:spPr/>
      <dgm:t>
        <a:bodyPr/>
        <a:lstStyle/>
        <a:p>
          <a:endParaRPr lang="en-IN"/>
        </a:p>
      </dgm:t>
    </dgm:pt>
    <dgm:pt modelId="{DCBC2276-C7C7-4775-89F6-0A061A531BC5}" type="pres">
      <dgm:prSet presAssocID="{E51248C6-9405-4545-9BEC-47DE895BE115}" presName="sp" presStyleCnt="0"/>
      <dgm:spPr/>
    </dgm:pt>
    <dgm:pt modelId="{099703F9-8996-41C7-89F1-2906B58DD009}" type="pres">
      <dgm:prSet presAssocID="{7DCC9932-9F32-4F77-A481-280E36B5592F}" presName="linNode" presStyleCnt="0"/>
      <dgm:spPr/>
    </dgm:pt>
    <dgm:pt modelId="{9F4EC0F7-E0D8-4123-8EBA-97F08EFF918E}" type="pres">
      <dgm:prSet presAssocID="{7DCC9932-9F32-4F77-A481-280E36B5592F}" presName="parentText" presStyleLbl="node1" presStyleIdx="1" presStyleCnt="3" custScaleX="78198">
        <dgm:presLayoutVars>
          <dgm:chMax val="1"/>
          <dgm:bulletEnabled val="1"/>
        </dgm:presLayoutVars>
      </dgm:prSet>
      <dgm:spPr/>
      <dgm:t>
        <a:bodyPr/>
        <a:lstStyle/>
        <a:p>
          <a:endParaRPr lang="en-IN"/>
        </a:p>
      </dgm:t>
    </dgm:pt>
    <dgm:pt modelId="{58D1F23C-AC04-45AA-AD44-8229CA2433EC}" type="pres">
      <dgm:prSet presAssocID="{7DCC9932-9F32-4F77-A481-280E36B5592F}" presName="descendantText" presStyleLbl="alignAccFollowNode1" presStyleIdx="1" presStyleCnt="3" custScaleX="88208">
        <dgm:presLayoutVars>
          <dgm:bulletEnabled val="1"/>
        </dgm:presLayoutVars>
      </dgm:prSet>
      <dgm:spPr/>
      <dgm:t>
        <a:bodyPr/>
        <a:lstStyle/>
        <a:p>
          <a:endParaRPr lang="en-IN"/>
        </a:p>
      </dgm:t>
    </dgm:pt>
    <dgm:pt modelId="{93B0E86C-0D67-420B-9286-E84CB929AA57}" type="pres">
      <dgm:prSet presAssocID="{79DAF559-6A1D-45D7-9BB0-C70023BFC371}" presName="sp" presStyleCnt="0"/>
      <dgm:spPr/>
    </dgm:pt>
    <dgm:pt modelId="{CCDBDA44-A0BE-4EDA-9552-A3A642BEA6BA}" type="pres">
      <dgm:prSet presAssocID="{363B6EED-FBEC-4BFF-98A8-BADD0F5C7EC5}" presName="linNode" presStyleCnt="0"/>
      <dgm:spPr/>
    </dgm:pt>
    <dgm:pt modelId="{65119BD2-D6FE-4207-B30F-20718566252F}" type="pres">
      <dgm:prSet presAssocID="{363B6EED-FBEC-4BFF-98A8-BADD0F5C7EC5}" presName="parentText" presStyleLbl="node1" presStyleIdx="2" presStyleCnt="3" custScaleX="77358">
        <dgm:presLayoutVars>
          <dgm:chMax val="1"/>
          <dgm:bulletEnabled val="1"/>
        </dgm:presLayoutVars>
      </dgm:prSet>
      <dgm:spPr/>
      <dgm:t>
        <a:bodyPr/>
        <a:lstStyle/>
        <a:p>
          <a:endParaRPr lang="en-IN"/>
        </a:p>
      </dgm:t>
    </dgm:pt>
    <dgm:pt modelId="{7B6E88A8-E7D9-4590-A5BE-17767474E7DC}" type="pres">
      <dgm:prSet presAssocID="{363B6EED-FBEC-4BFF-98A8-BADD0F5C7EC5}" presName="descendantText" presStyleLbl="alignAccFollowNode1" presStyleIdx="2" presStyleCnt="3">
        <dgm:presLayoutVars>
          <dgm:bulletEnabled val="1"/>
        </dgm:presLayoutVars>
      </dgm:prSet>
      <dgm:spPr/>
      <dgm:t>
        <a:bodyPr/>
        <a:lstStyle/>
        <a:p>
          <a:endParaRPr lang="en-IN"/>
        </a:p>
      </dgm:t>
    </dgm:pt>
  </dgm:ptLst>
  <dgm:cxnLst>
    <dgm:cxn modelId="{32C898A4-DEEE-4EE7-8F0D-2DEEFF9F955F}" type="presOf" srcId="{A58BA01D-0851-4EBE-AAEC-4FA72B1489D8}" destId="{B84C2751-E647-4FBD-9F1F-910A01D9B33A}" srcOrd="0" destOrd="2" presId="urn:microsoft.com/office/officeart/2005/8/layout/vList5"/>
    <dgm:cxn modelId="{8BAD1B84-9861-404A-B42C-836B46C64BEB}" type="presOf" srcId="{439D9793-55B2-4325-AFD4-381B1D15FDAE}" destId="{58D1F23C-AC04-45AA-AD44-8229CA2433EC}" srcOrd="0" destOrd="0" presId="urn:microsoft.com/office/officeart/2005/8/layout/vList5"/>
    <dgm:cxn modelId="{D791444D-7425-4026-8AAF-B41BE20682F9}" type="presOf" srcId="{363B6EED-FBEC-4BFF-98A8-BADD0F5C7EC5}" destId="{65119BD2-D6FE-4207-B30F-20718566252F}" srcOrd="0" destOrd="0" presId="urn:microsoft.com/office/officeart/2005/8/layout/vList5"/>
    <dgm:cxn modelId="{78D3192A-7D8A-4584-A092-2CCB71AEC684}" type="presOf" srcId="{7DCC9932-9F32-4F77-A481-280E36B5592F}" destId="{9F4EC0F7-E0D8-4123-8EBA-97F08EFF918E}" srcOrd="0" destOrd="0" presId="urn:microsoft.com/office/officeart/2005/8/layout/vList5"/>
    <dgm:cxn modelId="{16AFF9EE-F2AE-457A-8E66-265029A4DAB3}" srcId="{C13FD98C-809E-4901-B96D-45A4033C685E}" destId="{064A0A06-DE4D-4240-8ADC-06148F422AA6}" srcOrd="1" destOrd="0" parTransId="{66CA8E4E-93AA-4626-97F2-4E1C8627BF49}" sibTransId="{1B4C5E9F-8267-45FF-AF80-E87786769D16}"/>
    <dgm:cxn modelId="{DFA752AA-8066-4414-82C7-68A0A223D900}" type="presOf" srcId="{80F8B848-567A-4EDC-8FE9-BDCE5171AD3F}" destId="{7B6E88A8-E7D9-4590-A5BE-17767474E7DC}" srcOrd="0" destOrd="0" presId="urn:microsoft.com/office/officeart/2005/8/layout/vList5"/>
    <dgm:cxn modelId="{26B0490D-622D-4DF9-AE9E-D6EC56708C99}" srcId="{52B3967C-51A4-4906-8995-A74FBB7D84EF}" destId="{7DCC9932-9F32-4F77-A481-280E36B5592F}" srcOrd="1" destOrd="0" parTransId="{E54A1883-E0B9-45F2-A969-F83245499B4A}" sibTransId="{79DAF559-6A1D-45D7-9BB0-C70023BFC371}"/>
    <dgm:cxn modelId="{ECB6C9C4-1277-4968-87CF-951B259BF4BB}" type="presOf" srcId="{C13FD98C-809E-4901-B96D-45A4033C685E}" destId="{EC716B16-A604-45A9-8E11-1FDE74F63F45}" srcOrd="0" destOrd="0" presId="urn:microsoft.com/office/officeart/2005/8/layout/vList5"/>
    <dgm:cxn modelId="{E0321A46-8233-4BB3-9A72-62EFB76E82B8}" type="presOf" srcId="{3EAF9889-2C36-4913-8D6B-90C24DAA32E9}" destId="{B84C2751-E647-4FBD-9F1F-910A01D9B33A}" srcOrd="0" destOrd="0" presId="urn:microsoft.com/office/officeart/2005/8/layout/vList5"/>
    <dgm:cxn modelId="{2DB94524-BEFA-4E64-AF09-D56B4F97A53D}" srcId="{C13FD98C-809E-4901-B96D-45A4033C685E}" destId="{A58BA01D-0851-4EBE-AAEC-4FA72B1489D8}" srcOrd="2" destOrd="0" parTransId="{76701A6F-3146-48F6-AF06-C950AAF91843}" sibTransId="{204A57FC-F062-48A6-822C-1A26FD133C5B}"/>
    <dgm:cxn modelId="{7CD97626-C025-4659-8F79-6BF34A173166}" type="presOf" srcId="{52B3967C-51A4-4906-8995-A74FBB7D84EF}" destId="{C04D6EAB-3C64-404B-971D-643AF7141170}" srcOrd="0" destOrd="0" presId="urn:microsoft.com/office/officeart/2005/8/layout/vList5"/>
    <dgm:cxn modelId="{675AA6DA-F9F0-4307-81B9-2EDAB501EA78}" srcId="{52B3967C-51A4-4906-8995-A74FBB7D84EF}" destId="{363B6EED-FBEC-4BFF-98A8-BADD0F5C7EC5}" srcOrd="2" destOrd="0" parTransId="{1F65EF34-9633-4E08-A821-7865CDDF4261}" sibTransId="{95E3FC99-B7DE-4ABD-A796-C4DFBE68434F}"/>
    <dgm:cxn modelId="{82035D4D-AB74-4577-A276-30860706E706}" type="presOf" srcId="{FA2736AB-BA85-49A0-AB07-62A256AF37C5}" destId="{B84C2751-E647-4FBD-9F1F-910A01D9B33A}" srcOrd="0" destOrd="3" presId="urn:microsoft.com/office/officeart/2005/8/layout/vList5"/>
    <dgm:cxn modelId="{04DB0910-0671-483A-9C23-D549C652EFE0}" srcId="{7DCC9932-9F32-4F77-A481-280E36B5592F}" destId="{439D9793-55B2-4325-AFD4-381B1D15FDAE}" srcOrd="0" destOrd="0" parTransId="{54AE4B5B-70BB-4B86-AA79-41DF570F21B3}" sibTransId="{12A8A657-E898-40C1-A431-FB8E11B94D05}"/>
    <dgm:cxn modelId="{855F7C0B-3011-4606-9F5A-7E2E4CAAB339}" srcId="{52B3967C-51A4-4906-8995-A74FBB7D84EF}" destId="{C13FD98C-809E-4901-B96D-45A4033C685E}" srcOrd="0" destOrd="0" parTransId="{29CD55D1-7D54-400A-A114-64FDFEF2FFB3}" sibTransId="{E51248C6-9405-4545-9BEC-47DE895BE115}"/>
    <dgm:cxn modelId="{7E613DFB-7381-4097-B4EB-635826EF8EBC}" srcId="{363B6EED-FBEC-4BFF-98A8-BADD0F5C7EC5}" destId="{80F8B848-567A-4EDC-8FE9-BDCE5171AD3F}" srcOrd="0" destOrd="0" parTransId="{C2390A3C-3E08-4030-8DCE-F6228477EC33}" sibTransId="{47AA2D86-7C70-4FDD-B334-600C7EF9CB26}"/>
    <dgm:cxn modelId="{C8AB38C4-B03C-43C3-ABBC-FB5C2AF882A1}" srcId="{C13FD98C-809E-4901-B96D-45A4033C685E}" destId="{034346AF-B189-4ACD-BFD6-EE7E643DF286}" srcOrd="5" destOrd="0" parTransId="{3B458D29-4B10-44BB-B21C-FFCF44D64BC3}" sibTransId="{C9872171-1580-4AE0-84BF-5F6AC226B3A4}"/>
    <dgm:cxn modelId="{A70B2C23-657E-403F-8473-351B27154536}" srcId="{C13FD98C-809E-4901-B96D-45A4033C685E}" destId="{FA2736AB-BA85-49A0-AB07-62A256AF37C5}" srcOrd="3" destOrd="0" parTransId="{0DBB0412-E8F8-4543-98DB-EF509073986F}" sibTransId="{32A2A257-4137-4853-9C9D-F190513FEF04}"/>
    <dgm:cxn modelId="{7EC4A7F6-B67A-4E01-87C9-8C8725D76304}" type="presOf" srcId="{064A0A06-DE4D-4240-8ADC-06148F422AA6}" destId="{B84C2751-E647-4FBD-9F1F-910A01D9B33A}" srcOrd="0" destOrd="1" presId="urn:microsoft.com/office/officeart/2005/8/layout/vList5"/>
    <dgm:cxn modelId="{7EA74BB3-F958-4A1C-92BC-978EBF020A3C}" type="presOf" srcId="{034346AF-B189-4ACD-BFD6-EE7E643DF286}" destId="{B84C2751-E647-4FBD-9F1F-910A01D9B33A}" srcOrd="0" destOrd="5" presId="urn:microsoft.com/office/officeart/2005/8/layout/vList5"/>
    <dgm:cxn modelId="{535A68CF-870B-4028-93A4-1E5D615802D4}" srcId="{C13FD98C-809E-4901-B96D-45A4033C685E}" destId="{3EAF9889-2C36-4913-8D6B-90C24DAA32E9}" srcOrd="0" destOrd="0" parTransId="{1A59415B-91C2-4F58-8250-9C6E775F1EC1}" sibTransId="{14F2BEB8-C2F4-4716-952B-E8B985322562}"/>
    <dgm:cxn modelId="{1C4905EF-816F-4FD8-BF3D-68EC52191D66}" type="presOf" srcId="{1660041B-94B5-48DE-9261-61A8DEEAAAA4}" destId="{B84C2751-E647-4FBD-9F1F-910A01D9B33A}" srcOrd="0" destOrd="4" presId="urn:microsoft.com/office/officeart/2005/8/layout/vList5"/>
    <dgm:cxn modelId="{68A3CD9C-F92E-4342-BDDE-35AF346EFB49}" srcId="{C13FD98C-809E-4901-B96D-45A4033C685E}" destId="{1660041B-94B5-48DE-9261-61A8DEEAAAA4}" srcOrd="4" destOrd="0" parTransId="{AEA75D9A-1161-448C-8B88-6B44ED25DF8E}" sibTransId="{5BD5861A-1EB6-4E92-B543-CF237064A363}"/>
    <dgm:cxn modelId="{5ABF48FC-4A33-49CD-982F-CBEEB562E6CA}" type="presParOf" srcId="{C04D6EAB-3C64-404B-971D-643AF7141170}" destId="{75E9EF14-4DD6-4BC1-B418-887F4A85A036}" srcOrd="0" destOrd="0" presId="urn:microsoft.com/office/officeart/2005/8/layout/vList5"/>
    <dgm:cxn modelId="{EEDF0E59-AC8F-4436-82C8-95A4670D073F}" type="presParOf" srcId="{75E9EF14-4DD6-4BC1-B418-887F4A85A036}" destId="{EC716B16-A604-45A9-8E11-1FDE74F63F45}" srcOrd="0" destOrd="0" presId="urn:microsoft.com/office/officeart/2005/8/layout/vList5"/>
    <dgm:cxn modelId="{1B56F443-2DF0-4502-9A38-09E3D20931CE}" type="presParOf" srcId="{75E9EF14-4DD6-4BC1-B418-887F4A85A036}" destId="{B84C2751-E647-4FBD-9F1F-910A01D9B33A}" srcOrd="1" destOrd="0" presId="urn:microsoft.com/office/officeart/2005/8/layout/vList5"/>
    <dgm:cxn modelId="{B5A56E9D-810E-4D73-911F-E05C92083C57}" type="presParOf" srcId="{C04D6EAB-3C64-404B-971D-643AF7141170}" destId="{DCBC2276-C7C7-4775-89F6-0A061A531BC5}" srcOrd="1" destOrd="0" presId="urn:microsoft.com/office/officeart/2005/8/layout/vList5"/>
    <dgm:cxn modelId="{97710B5D-72FB-4C4C-B5C6-5BB8CD38F3BD}" type="presParOf" srcId="{C04D6EAB-3C64-404B-971D-643AF7141170}" destId="{099703F9-8996-41C7-89F1-2906B58DD009}" srcOrd="2" destOrd="0" presId="urn:microsoft.com/office/officeart/2005/8/layout/vList5"/>
    <dgm:cxn modelId="{77851FFD-53E4-412F-B0D5-8BBA73DDAEB4}" type="presParOf" srcId="{099703F9-8996-41C7-89F1-2906B58DD009}" destId="{9F4EC0F7-E0D8-4123-8EBA-97F08EFF918E}" srcOrd="0" destOrd="0" presId="urn:microsoft.com/office/officeart/2005/8/layout/vList5"/>
    <dgm:cxn modelId="{C34D2222-C5C2-499D-8DBF-19A1254952AD}" type="presParOf" srcId="{099703F9-8996-41C7-89F1-2906B58DD009}" destId="{58D1F23C-AC04-45AA-AD44-8229CA2433EC}" srcOrd="1" destOrd="0" presId="urn:microsoft.com/office/officeart/2005/8/layout/vList5"/>
    <dgm:cxn modelId="{FE5409AA-EB4F-4998-953D-F42F7A1997CF}" type="presParOf" srcId="{C04D6EAB-3C64-404B-971D-643AF7141170}" destId="{93B0E86C-0D67-420B-9286-E84CB929AA57}" srcOrd="3" destOrd="0" presId="urn:microsoft.com/office/officeart/2005/8/layout/vList5"/>
    <dgm:cxn modelId="{B7DE6DA8-E2F6-4E22-B530-6D53AA57B5C4}" type="presParOf" srcId="{C04D6EAB-3C64-404B-971D-643AF7141170}" destId="{CCDBDA44-A0BE-4EDA-9552-A3A642BEA6BA}" srcOrd="4" destOrd="0" presId="urn:microsoft.com/office/officeart/2005/8/layout/vList5"/>
    <dgm:cxn modelId="{7A2444AA-28C7-49DE-82AA-1143F32AE35F}" type="presParOf" srcId="{CCDBDA44-A0BE-4EDA-9552-A3A642BEA6BA}" destId="{65119BD2-D6FE-4207-B30F-20718566252F}" srcOrd="0" destOrd="0" presId="urn:microsoft.com/office/officeart/2005/8/layout/vList5"/>
    <dgm:cxn modelId="{F7F24E6F-25AF-472D-9CF7-2667617ADC09}" type="presParOf" srcId="{CCDBDA44-A0BE-4EDA-9552-A3A642BEA6BA}" destId="{7B6E88A8-E7D9-4590-A5BE-17767474E7DC}"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2B3967C-51A4-4906-8995-A74FBB7D84E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IN"/>
        </a:p>
      </dgm:t>
    </dgm:pt>
    <dgm:pt modelId="{C13FD98C-809E-4901-B96D-45A4033C685E}">
      <dgm:prSet phldrT="[Text]"/>
      <dgm:spPr/>
      <dgm:t>
        <a:bodyPr/>
        <a:lstStyle/>
        <a:p>
          <a:r>
            <a:rPr lang="en-IN" b="1" dirty="0" smtClean="0"/>
            <a:t>Application in Disposable Articles</a:t>
          </a:r>
          <a:endParaRPr lang="en-IN" b="1" dirty="0"/>
        </a:p>
      </dgm:t>
    </dgm:pt>
    <dgm:pt modelId="{29CD55D1-7D54-400A-A114-64FDFEF2FFB3}" type="parTrans" cxnId="{855F7C0B-3011-4606-9F5A-7E2E4CAAB339}">
      <dgm:prSet/>
      <dgm:spPr/>
      <dgm:t>
        <a:bodyPr/>
        <a:lstStyle/>
        <a:p>
          <a:endParaRPr lang="en-IN"/>
        </a:p>
      </dgm:t>
    </dgm:pt>
    <dgm:pt modelId="{E51248C6-9405-4545-9BEC-47DE895BE115}" type="sibTrans" cxnId="{855F7C0B-3011-4606-9F5A-7E2E4CAAB339}">
      <dgm:prSet/>
      <dgm:spPr/>
      <dgm:t>
        <a:bodyPr/>
        <a:lstStyle/>
        <a:p>
          <a:endParaRPr lang="en-IN"/>
        </a:p>
      </dgm:t>
    </dgm:pt>
    <dgm:pt modelId="{3EAF9889-2C36-4913-8D6B-90C24DAA32E9}">
      <dgm:prSet phldrT="[Text]" custT="1"/>
      <dgm:spPr/>
      <dgm:t>
        <a:bodyPr/>
        <a:lstStyle/>
        <a:p>
          <a:r>
            <a:rPr lang="en-US" sz="1500" dirty="0" smtClean="0">
              <a:solidFill>
                <a:schemeClr val="tx1"/>
              </a:solidFill>
              <a:latin typeface="Calibri (Body)"/>
            </a:rPr>
            <a:t>EP2685951</a:t>
          </a:r>
          <a:endParaRPr lang="en-IN" sz="1500" dirty="0">
            <a:solidFill>
              <a:schemeClr val="tx1"/>
            </a:solidFill>
            <a:latin typeface="Calibri (Body)"/>
          </a:endParaRPr>
        </a:p>
      </dgm:t>
    </dgm:pt>
    <dgm:pt modelId="{1A59415B-91C2-4F58-8250-9C6E775F1EC1}" type="parTrans" cxnId="{535A68CF-870B-4028-93A4-1E5D615802D4}">
      <dgm:prSet/>
      <dgm:spPr/>
      <dgm:t>
        <a:bodyPr/>
        <a:lstStyle/>
        <a:p>
          <a:endParaRPr lang="en-IN"/>
        </a:p>
      </dgm:t>
    </dgm:pt>
    <dgm:pt modelId="{14F2BEB8-C2F4-4716-952B-E8B985322562}" type="sibTrans" cxnId="{535A68CF-870B-4028-93A4-1E5D615802D4}">
      <dgm:prSet/>
      <dgm:spPr/>
      <dgm:t>
        <a:bodyPr/>
        <a:lstStyle/>
        <a:p>
          <a:endParaRPr lang="en-IN"/>
        </a:p>
      </dgm:t>
    </dgm:pt>
    <dgm:pt modelId="{6AE2B2C6-B4B8-47FC-83C0-FEAFD972EC05}">
      <dgm:prSet phldrT="[Text]"/>
      <dgm:spPr/>
      <dgm:t>
        <a:bodyPr/>
        <a:lstStyle/>
        <a:p>
          <a:r>
            <a:rPr lang="en-IN" b="1" dirty="0" smtClean="0"/>
            <a:t>Application in Packaging Materials</a:t>
          </a:r>
          <a:endParaRPr lang="en-IN" b="1" dirty="0"/>
        </a:p>
      </dgm:t>
    </dgm:pt>
    <dgm:pt modelId="{9BB20651-4C7F-44E2-9C15-A533587A5090}" type="parTrans" cxnId="{68194A16-067D-493B-A0A2-5EAD3CB87DDE}">
      <dgm:prSet/>
      <dgm:spPr/>
      <dgm:t>
        <a:bodyPr/>
        <a:lstStyle/>
        <a:p>
          <a:endParaRPr lang="en-IN"/>
        </a:p>
      </dgm:t>
    </dgm:pt>
    <dgm:pt modelId="{E1B4845E-6756-4E61-B46F-672BA74B8E83}" type="sibTrans" cxnId="{68194A16-067D-493B-A0A2-5EAD3CB87DDE}">
      <dgm:prSet/>
      <dgm:spPr/>
      <dgm:t>
        <a:bodyPr/>
        <a:lstStyle/>
        <a:p>
          <a:endParaRPr lang="en-IN"/>
        </a:p>
      </dgm:t>
    </dgm:pt>
    <dgm:pt modelId="{E4B617AA-5B68-475E-9E13-433537498A35}">
      <dgm:prSet phldrT="[Text]" custT="1"/>
      <dgm:spPr/>
      <dgm:t>
        <a:bodyPr/>
        <a:lstStyle/>
        <a:p>
          <a:r>
            <a:rPr lang="en-US" sz="1500" b="0" dirty="0" smtClean="0">
              <a:solidFill>
                <a:schemeClr val="tx1"/>
              </a:solidFill>
              <a:latin typeface="Calibri (Body)"/>
            </a:rPr>
            <a:t>US20140377512</a:t>
          </a:r>
          <a:endParaRPr lang="en-IN" sz="1500" b="0" dirty="0">
            <a:solidFill>
              <a:schemeClr val="tx1"/>
            </a:solidFill>
            <a:latin typeface="Calibri (Body)"/>
          </a:endParaRPr>
        </a:p>
      </dgm:t>
    </dgm:pt>
    <dgm:pt modelId="{8B589E7F-2F06-42D5-BE34-9F820A45CCAE}" type="parTrans" cxnId="{609E6F37-ED99-4743-8588-FA20E0472294}">
      <dgm:prSet/>
      <dgm:spPr/>
      <dgm:t>
        <a:bodyPr/>
        <a:lstStyle/>
        <a:p>
          <a:endParaRPr lang="en-IN"/>
        </a:p>
      </dgm:t>
    </dgm:pt>
    <dgm:pt modelId="{F26BF15C-7C02-4B45-94C1-25DB3FC91A51}" type="sibTrans" cxnId="{609E6F37-ED99-4743-8588-FA20E0472294}">
      <dgm:prSet/>
      <dgm:spPr/>
      <dgm:t>
        <a:bodyPr/>
        <a:lstStyle/>
        <a:p>
          <a:endParaRPr lang="en-IN"/>
        </a:p>
      </dgm:t>
    </dgm:pt>
    <dgm:pt modelId="{4FC84900-DE26-4EDD-9AAA-1D4B0D4EDCDF}">
      <dgm:prSet phldrT="[Text]" custT="1"/>
      <dgm:spPr/>
      <dgm:t>
        <a:bodyPr/>
        <a:lstStyle/>
        <a:p>
          <a:r>
            <a:rPr lang="en-US" sz="1500" b="0" dirty="0" smtClean="0">
              <a:solidFill>
                <a:schemeClr val="tx1"/>
              </a:solidFill>
              <a:latin typeface="Calibri (Body)"/>
            </a:rPr>
            <a:t>EP2697062</a:t>
          </a:r>
          <a:endParaRPr lang="en-IN" sz="1500" b="0" dirty="0">
            <a:solidFill>
              <a:schemeClr val="tx1"/>
            </a:solidFill>
            <a:latin typeface="Calibri (Body)"/>
          </a:endParaRPr>
        </a:p>
      </dgm:t>
    </dgm:pt>
    <dgm:pt modelId="{36230265-1C9A-44D6-920D-706C8DBB9473}" type="parTrans" cxnId="{3266B23F-14E6-4839-8FB7-3FDD6DA0704F}">
      <dgm:prSet/>
      <dgm:spPr/>
      <dgm:t>
        <a:bodyPr/>
        <a:lstStyle/>
        <a:p>
          <a:endParaRPr lang="en-IN"/>
        </a:p>
      </dgm:t>
    </dgm:pt>
    <dgm:pt modelId="{F3D58EFA-2B6D-4D86-BF5F-42D18EEF6642}" type="sibTrans" cxnId="{3266B23F-14E6-4839-8FB7-3FDD6DA0704F}">
      <dgm:prSet/>
      <dgm:spPr/>
      <dgm:t>
        <a:bodyPr/>
        <a:lstStyle/>
        <a:p>
          <a:endParaRPr lang="en-IN"/>
        </a:p>
      </dgm:t>
    </dgm:pt>
    <dgm:pt modelId="{5BBA2DDA-DE9C-4F61-8145-E219930F567E}">
      <dgm:prSet phldrT="[Text]"/>
      <dgm:spPr/>
      <dgm:t>
        <a:bodyPr/>
        <a:lstStyle/>
        <a:p>
          <a:r>
            <a:rPr lang="en-IN" b="1" dirty="0" smtClean="0"/>
            <a:t>Application in Fibrous Webs</a:t>
          </a:r>
          <a:endParaRPr lang="en-IN" b="1" dirty="0"/>
        </a:p>
      </dgm:t>
    </dgm:pt>
    <dgm:pt modelId="{4DDAB3FC-89FD-4FFB-AF95-F3BD0C20B58F}" type="parTrans" cxnId="{3EF1BD7E-FEC9-4ABA-8AAB-DC85B0CDCDC8}">
      <dgm:prSet/>
      <dgm:spPr/>
      <dgm:t>
        <a:bodyPr/>
        <a:lstStyle/>
        <a:p>
          <a:endParaRPr lang="en-IN"/>
        </a:p>
      </dgm:t>
    </dgm:pt>
    <dgm:pt modelId="{3553BAC9-ADE3-4D8F-BA3D-636ADCCDC055}" type="sibTrans" cxnId="{3EF1BD7E-FEC9-4ABA-8AAB-DC85B0CDCDC8}">
      <dgm:prSet/>
      <dgm:spPr/>
      <dgm:t>
        <a:bodyPr/>
        <a:lstStyle/>
        <a:p>
          <a:endParaRPr lang="en-IN"/>
        </a:p>
      </dgm:t>
    </dgm:pt>
    <dgm:pt modelId="{C93462AE-CF4A-4B55-ADAB-4660DBDDEA39}">
      <dgm:prSet phldrT="[Text]" custT="1"/>
      <dgm:spPr/>
      <dgm:t>
        <a:bodyPr/>
        <a:lstStyle/>
        <a:p>
          <a:r>
            <a:rPr lang="en-US" sz="1500" dirty="0" smtClean="0">
              <a:solidFill>
                <a:schemeClr val="tx1"/>
              </a:solidFill>
              <a:latin typeface="Calibri (Body)"/>
            </a:rPr>
            <a:t>US20130023608</a:t>
          </a:r>
          <a:endParaRPr lang="en-IN" sz="1500" dirty="0">
            <a:solidFill>
              <a:schemeClr val="tx1"/>
            </a:solidFill>
            <a:latin typeface="Calibri (Body)"/>
          </a:endParaRPr>
        </a:p>
      </dgm:t>
    </dgm:pt>
    <dgm:pt modelId="{4FFF7C7A-C80E-43AE-8C91-3B3E0B6C1C54}" type="parTrans" cxnId="{2E221837-881E-4ACA-8068-0CE142B0D738}">
      <dgm:prSet/>
      <dgm:spPr/>
      <dgm:t>
        <a:bodyPr/>
        <a:lstStyle/>
        <a:p>
          <a:endParaRPr lang="en-IN"/>
        </a:p>
      </dgm:t>
    </dgm:pt>
    <dgm:pt modelId="{95231611-C348-45A8-8154-EEB9F7713272}" type="sibTrans" cxnId="{2E221837-881E-4ACA-8068-0CE142B0D738}">
      <dgm:prSet/>
      <dgm:spPr/>
      <dgm:t>
        <a:bodyPr/>
        <a:lstStyle/>
        <a:p>
          <a:endParaRPr lang="en-IN"/>
        </a:p>
      </dgm:t>
    </dgm:pt>
    <dgm:pt modelId="{0A01E1D2-DCA1-4B34-8920-CCD68466FFEF}">
      <dgm:prSet phldrT="[Text]" custT="1"/>
      <dgm:spPr/>
      <dgm:t>
        <a:bodyPr/>
        <a:lstStyle/>
        <a:p>
          <a:r>
            <a:rPr lang="en-US" sz="1500" dirty="0" smtClean="0">
              <a:solidFill>
                <a:schemeClr val="tx1"/>
              </a:solidFill>
              <a:latin typeface="Calibri (Body)"/>
            </a:rPr>
            <a:t>EP2668105</a:t>
          </a:r>
          <a:endParaRPr lang="en-IN" sz="1500" dirty="0">
            <a:solidFill>
              <a:schemeClr val="tx1"/>
            </a:solidFill>
            <a:latin typeface="Calibri (Body)"/>
          </a:endParaRPr>
        </a:p>
      </dgm:t>
    </dgm:pt>
    <dgm:pt modelId="{92FBF21E-478B-434E-9CAD-E0AD47FFBB11}" type="parTrans" cxnId="{8A80E59B-1651-4A67-9FFE-17AA0A8F00F3}">
      <dgm:prSet/>
      <dgm:spPr/>
      <dgm:t>
        <a:bodyPr/>
        <a:lstStyle/>
        <a:p>
          <a:endParaRPr lang="en-IN"/>
        </a:p>
      </dgm:t>
    </dgm:pt>
    <dgm:pt modelId="{CDC6DFBF-5512-41C1-9F4E-116C2ABF3E11}" type="sibTrans" cxnId="{8A80E59B-1651-4A67-9FFE-17AA0A8F00F3}">
      <dgm:prSet/>
      <dgm:spPr/>
      <dgm:t>
        <a:bodyPr/>
        <a:lstStyle/>
        <a:p>
          <a:endParaRPr lang="en-IN"/>
        </a:p>
      </dgm:t>
    </dgm:pt>
    <dgm:pt modelId="{D78AFBE9-DAA1-4A8D-9D07-29D511DF1A39}">
      <dgm:prSet phldrT="[Text]" custT="1"/>
      <dgm:spPr/>
      <dgm:t>
        <a:bodyPr/>
        <a:lstStyle/>
        <a:p>
          <a:r>
            <a:rPr lang="en-US" sz="1500" b="0" dirty="0" smtClean="0">
              <a:solidFill>
                <a:schemeClr val="tx1"/>
              </a:solidFill>
              <a:latin typeface="Calibri (Body)"/>
            </a:rPr>
            <a:t>EP2763908</a:t>
          </a:r>
          <a:endParaRPr lang="en-IN" sz="1500" b="0" dirty="0">
            <a:solidFill>
              <a:schemeClr val="tx1"/>
            </a:solidFill>
            <a:latin typeface="Calibri (Body)"/>
          </a:endParaRPr>
        </a:p>
      </dgm:t>
    </dgm:pt>
    <dgm:pt modelId="{C55D70DF-7B19-403D-A5AB-EE12B2974E4E}" type="parTrans" cxnId="{BD27A4AB-87A0-4E9C-B6D8-629F424FBFFA}">
      <dgm:prSet/>
      <dgm:spPr/>
      <dgm:t>
        <a:bodyPr/>
        <a:lstStyle/>
        <a:p>
          <a:endParaRPr lang="en-IN"/>
        </a:p>
      </dgm:t>
    </dgm:pt>
    <dgm:pt modelId="{147859B5-F0A8-45FE-8175-9DED92907588}" type="sibTrans" cxnId="{BD27A4AB-87A0-4E9C-B6D8-629F424FBFFA}">
      <dgm:prSet/>
      <dgm:spPr/>
      <dgm:t>
        <a:bodyPr/>
        <a:lstStyle/>
        <a:p>
          <a:endParaRPr lang="en-IN"/>
        </a:p>
      </dgm:t>
    </dgm:pt>
    <dgm:pt modelId="{D893FF59-F0D3-40A9-B8AB-6E96FFE9A297}">
      <dgm:prSet phldrT="[Text]" custT="1"/>
      <dgm:spPr/>
      <dgm:t>
        <a:bodyPr/>
        <a:lstStyle/>
        <a:p>
          <a:r>
            <a:rPr lang="en-US" sz="1500" dirty="0" smtClean="0">
              <a:solidFill>
                <a:schemeClr val="tx1"/>
              </a:solidFill>
              <a:latin typeface="Calibri (Body)"/>
            </a:rPr>
            <a:t>US20120238170</a:t>
          </a:r>
          <a:endParaRPr lang="en-IN" sz="1500" dirty="0">
            <a:solidFill>
              <a:schemeClr val="tx1"/>
            </a:solidFill>
            <a:latin typeface="Calibri (Body)"/>
          </a:endParaRPr>
        </a:p>
      </dgm:t>
    </dgm:pt>
    <dgm:pt modelId="{D7AF26EE-91D5-47C6-9127-DB8A0EACB389}" type="parTrans" cxnId="{5783321E-91D0-48E2-BDCC-48799BCCD457}">
      <dgm:prSet/>
      <dgm:spPr/>
      <dgm:t>
        <a:bodyPr/>
        <a:lstStyle/>
        <a:p>
          <a:endParaRPr lang="en-IN"/>
        </a:p>
      </dgm:t>
    </dgm:pt>
    <dgm:pt modelId="{095F840B-4605-4098-AFA3-043D1FB77D62}" type="sibTrans" cxnId="{5783321E-91D0-48E2-BDCC-48799BCCD457}">
      <dgm:prSet/>
      <dgm:spPr/>
      <dgm:t>
        <a:bodyPr/>
        <a:lstStyle/>
        <a:p>
          <a:endParaRPr lang="en-IN"/>
        </a:p>
      </dgm:t>
    </dgm:pt>
    <dgm:pt modelId="{5FDCB62F-1A4C-4D1F-9DCC-D83CFAD5F2F9}">
      <dgm:prSet phldrT="[Text]" custT="1"/>
      <dgm:spPr/>
      <dgm:t>
        <a:bodyPr/>
        <a:lstStyle/>
        <a:p>
          <a:r>
            <a:rPr lang="en-US" sz="1500" dirty="0" smtClean="0">
              <a:solidFill>
                <a:schemeClr val="tx1"/>
              </a:solidFill>
              <a:latin typeface="Calibri (Body)"/>
            </a:rPr>
            <a:t>EP2685952</a:t>
          </a:r>
          <a:endParaRPr lang="en-IN" sz="1500" dirty="0">
            <a:solidFill>
              <a:schemeClr val="tx1"/>
            </a:solidFill>
            <a:latin typeface="Calibri (Body)"/>
          </a:endParaRPr>
        </a:p>
      </dgm:t>
    </dgm:pt>
    <dgm:pt modelId="{B9BE867A-EC57-4B6C-885C-0C1B978FA346}" type="parTrans" cxnId="{22F590DD-36D2-4A7A-88FC-EB3B0139D6D1}">
      <dgm:prSet/>
      <dgm:spPr/>
      <dgm:t>
        <a:bodyPr/>
        <a:lstStyle/>
        <a:p>
          <a:endParaRPr lang="en-IN"/>
        </a:p>
      </dgm:t>
    </dgm:pt>
    <dgm:pt modelId="{D9E809DF-A61E-408A-B91D-054C7B3E4D0D}" type="sibTrans" cxnId="{22F590DD-36D2-4A7A-88FC-EB3B0139D6D1}">
      <dgm:prSet/>
      <dgm:spPr/>
      <dgm:t>
        <a:bodyPr/>
        <a:lstStyle/>
        <a:p>
          <a:endParaRPr lang="en-IN"/>
        </a:p>
      </dgm:t>
    </dgm:pt>
    <dgm:pt modelId="{0E321217-2C91-40BA-9C37-DD82B0E8A8E8}">
      <dgm:prSet phldrT="[Text]" custT="1"/>
      <dgm:spPr/>
      <dgm:t>
        <a:bodyPr/>
        <a:lstStyle/>
        <a:p>
          <a:r>
            <a:rPr lang="en-US" sz="1500" dirty="0" smtClean="0">
              <a:solidFill>
                <a:schemeClr val="tx1"/>
              </a:solidFill>
              <a:latin typeface="Calibri (Body)"/>
            </a:rPr>
            <a:t>US20120238982</a:t>
          </a:r>
          <a:endParaRPr lang="en-IN" sz="1500" dirty="0">
            <a:solidFill>
              <a:schemeClr val="tx1"/>
            </a:solidFill>
            <a:latin typeface="Calibri (Body)"/>
          </a:endParaRPr>
        </a:p>
      </dgm:t>
    </dgm:pt>
    <dgm:pt modelId="{EDEDB622-24D1-42AF-8200-BFDA8132C3D0}" type="parTrans" cxnId="{C8FFDE9D-00A8-4279-ABE0-FBC025827063}">
      <dgm:prSet/>
      <dgm:spPr/>
      <dgm:t>
        <a:bodyPr/>
        <a:lstStyle/>
        <a:p>
          <a:endParaRPr lang="en-IN"/>
        </a:p>
      </dgm:t>
    </dgm:pt>
    <dgm:pt modelId="{61DF85A3-0C71-4159-9864-08C37C05C32A}" type="sibTrans" cxnId="{C8FFDE9D-00A8-4279-ABE0-FBC025827063}">
      <dgm:prSet/>
      <dgm:spPr/>
      <dgm:t>
        <a:bodyPr/>
        <a:lstStyle/>
        <a:p>
          <a:endParaRPr lang="en-IN"/>
        </a:p>
      </dgm:t>
    </dgm:pt>
    <dgm:pt modelId="{71046CFE-049D-4B71-897F-F3E3B5B0FE4F}">
      <dgm:prSet phldrT="[Text]" custT="1"/>
      <dgm:spPr/>
      <dgm:t>
        <a:bodyPr/>
        <a:lstStyle/>
        <a:p>
          <a:r>
            <a:rPr lang="en-US" sz="1500" dirty="0" smtClean="0">
              <a:solidFill>
                <a:schemeClr val="tx1"/>
              </a:solidFill>
              <a:latin typeface="Calibri (Body)"/>
            </a:rPr>
            <a:t>US20120238979</a:t>
          </a:r>
          <a:endParaRPr lang="en-IN" sz="1500" dirty="0">
            <a:solidFill>
              <a:schemeClr val="tx1"/>
            </a:solidFill>
            <a:latin typeface="Calibri (Body)"/>
          </a:endParaRPr>
        </a:p>
      </dgm:t>
    </dgm:pt>
    <dgm:pt modelId="{638D5FAE-A79C-43DD-A3D3-792C691A52CE}" type="parTrans" cxnId="{FE7C92E2-479A-4B74-9042-DB9EC0C8F537}">
      <dgm:prSet/>
      <dgm:spPr/>
      <dgm:t>
        <a:bodyPr/>
        <a:lstStyle/>
        <a:p>
          <a:endParaRPr lang="en-IN"/>
        </a:p>
      </dgm:t>
    </dgm:pt>
    <dgm:pt modelId="{6A5257F7-23BA-4B4A-B5C0-C2A7CE7362AD}" type="sibTrans" cxnId="{FE7C92E2-479A-4B74-9042-DB9EC0C8F537}">
      <dgm:prSet/>
      <dgm:spPr/>
      <dgm:t>
        <a:bodyPr/>
        <a:lstStyle/>
        <a:p>
          <a:endParaRPr lang="en-IN"/>
        </a:p>
      </dgm:t>
    </dgm:pt>
    <dgm:pt modelId="{C8856A3D-DF5C-48D6-86B6-10A28F6EF221}">
      <dgm:prSet phldrT="[Text]" custT="1"/>
      <dgm:spPr/>
      <dgm:t>
        <a:bodyPr/>
        <a:lstStyle/>
        <a:p>
          <a:r>
            <a:rPr lang="en-US" sz="1500" dirty="0" smtClean="0">
              <a:solidFill>
                <a:schemeClr val="tx1"/>
              </a:solidFill>
              <a:latin typeface="Calibri (Body)"/>
            </a:rPr>
            <a:t>US20120237718</a:t>
          </a:r>
          <a:endParaRPr lang="en-IN" sz="1500" dirty="0">
            <a:solidFill>
              <a:schemeClr val="tx1"/>
            </a:solidFill>
            <a:latin typeface="Calibri (Body)"/>
          </a:endParaRPr>
        </a:p>
      </dgm:t>
    </dgm:pt>
    <dgm:pt modelId="{1C7CECC1-FCD2-48C2-96B2-73F053393B66}" type="parTrans" cxnId="{CB54AD28-0E05-444F-9E17-EA92779A0BA4}">
      <dgm:prSet/>
      <dgm:spPr/>
      <dgm:t>
        <a:bodyPr/>
        <a:lstStyle/>
        <a:p>
          <a:endParaRPr lang="en-IN"/>
        </a:p>
      </dgm:t>
    </dgm:pt>
    <dgm:pt modelId="{635BD782-BA8B-41FC-8B4C-FFBF85CF5FDE}" type="sibTrans" cxnId="{CB54AD28-0E05-444F-9E17-EA92779A0BA4}">
      <dgm:prSet/>
      <dgm:spPr/>
      <dgm:t>
        <a:bodyPr/>
        <a:lstStyle/>
        <a:p>
          <a:endParaRPr lang="en-IN"/>
        </a:p>
      </dgm:t>
    </dgm:pt>
    <dgm:pt modelId="{C04D6EAB-3C64-404B-971D-643AF7141170}" type="pres">
      <dgm:prSet presAssocID="{52B3967C-51A4-4906-8995-A74FBB7D84EF}" presName="Name0" presStyleCnt="0">
        <dgm:presLayoutVars>
          <dgm:dir/>
          <dgm:animLvl val="lvl"/>
          <dgm:resizeHandles val="exact"/>
        </dgm:presLayoutVars>
      </dgm:prSet>
      <dgm:spPr/>
      <dgm:t>
        <a:bodyPr/>
        <a:lstStyle/>
        <a:p>
          <a:endParaRPr lang="en-IN"/>
        </a:p>
      </dgm:t>
    </dgm:pt>
    <dgm:pt modelId="{75E9EF14-4DD6-4BC1-B418-887F4A85A036}" type="pres">
      <dgm:prSet presAssocID="{C13FD98C-809E-4901-B96D-45A4033C685E}" presName="linNode" presStyleCnt="0"/>
      <dgm:spPr/>
    </dgm:pt>
    <dgm:pt modelId="{EC716B16-A604-45A9-8E11-1FDE74F63F45}" type="pres">
      <dgm:prSet presAssocID="{C13FD98C-809E-4901-B96D-45A4033C685E}" presName="parentText" presStyleLbl="node1" presStyleIdx="0" presStyleCnt="3" custScaleX="78197">
        <dgm:presLayoutVars>
          <dgm:chMax val="1"/>
          <dgm:bulletEnabled val="1"/>
        </dgm:presLayoutVars>
      </dgm:prSet>
      <dgm:spPr/>
      <dgm:t>
        <a:bodyPr/>
        <a:lstStyle/>
        <a:p>
          <a:endParaRPr lang="en-IN"/>
        </a:p>
      </dgm:t>
    </dgm:pt>
    <dgm:pt modelId="{B84C2751-E647-4FBD-9F1F-910A01D9B33A}" type="pres">
      <dgm:prSet presAssocID="{C13FD98C-809E-4901-B96D-45A4033C685E}" presName="descendantText" presStyleLbl="alignAccFollowNode1" presStyleIdx="0" presStyleCnt="3">
        <dgm:presLayoutVars>
          <dgm:bulletEnabled val="1"/>
        </dgm:presLayoutVars>
      </dgm:prSet>
      <dgm:spPr/>
      <dgm:t>
        <a:bodyPr/>
        <a:lstStyle/>
        <a:p>
          <a:endParaRPr lang="en-IN"/>
        </a:p>
      </dgm:t>
    </dgm:pt>
    <dgm:pt modelId="{DCBC2276-C7C7-4775-89F6-0A061A531BC5}" type="pres">
      <dgm:prSet presAssocID="{E51248C6-9405-4545-9BEC-47DE895BE115}" presName="sp" presStyleCnt="0"/>
      <dgm:spPr/>
    </dgm:pt>
    <dgm:pt modelId="{B314A34B-8F38-4F55-A047-7648261F83D2}" type="pres">
      <dgm:prSet presAssocID="{6AE2B2C6-B4B8-47FC-83C0-FEAFD972EC05}" presName="linNode" presStyleCnt="0"/>
      <dgm:spPr/>
    </dgm:pt>
    <dgm:pt modelId="{26C545F1-89C2-4975-B7E3-07D0239C297D}" type="pres">
      <dgm:prSet presAssocID="{6AE2B2C6-B4B8-47FC-83C0-FEAFD972EC05}" presName="parentText" presStyleLbl="node1" presStyleIdx="1" presStyleCnt="3" custScaleX="78197">
        <dgm:presLayoutVars>
          <dgm:chMax val="1"/>
          <dgm:bulletEnabled val="1"/>
        </dgm:presLayoutVars>
      </dgm:prSet>
      <dgm:spPr/>
      <dgm:t>
        <a:bodyPr/>
        <a:lstStyle/>
        <a:p>
          <a:endParaRPr lang="en-IN"/>
        </a:p>
      </dgm:t>
    </dgm:pt>
    <dgm:pt modelId="{8135E01A-6C33-4A7A-B9D8-ACA31F2994E8}" type="pres">
      <dgm:prSet presAssocID="{6AE2B2C6-B4B8-47FC-83C0-FEAFD972EC05}" presName="descendantText" presStyleLbl="alignAccFollowNode1" presStyleIdx="1" presStyleCnt="3">
        <dgm:presLayoutVars>
          <dgm:bulletEnabled val="1"/>
        </dgm:presLayoutVars>
      </dgm:prSet>
      <dgm:spPr/>
      <dgm:t>
        <a:bodyPr/>
        <a:lstStyle/>
        <a:p>
          <a:endParaRPr lang="en-IN"/>
        </a:p>
      </dgm:t>
    </dgm:pt>
    <dgm:pt modelId="{ACA7C17D-AA2A-4340-8C27-0D846EE7EFB5}" type="pres">
      <dgm:prSet presAssocID="{E1B4845E-6756-4E61-B46F-672BA74B8E83}" presName="sp" presStyleCnt="0"/>
      <dgm:spPr/>
    </dgm:pt>
    <dgm:pt modelId="{57549A40-98A7-4998-88DB-14C356FD4F7B}" type="pres">
      <dgm:prSet presAssocID="{5BBA2DDA-DE9C-4F61-8145-E219930F567E}" presName="linNode" presStyleCnt="0"/>
      <dgm:spPr/>
    </dgm:pt>
    <dgm:pt modelId="{19B7446C-B03B-4ED2-AE9A-26C6B9F1CBEC}" type="pres">
      <dgm:prSet presAssocID="{5BBA2DDA-DE9C-4F61-8145-E219930F567E}" presName="parentText" presStyleLbl="node1" presStyleIdx="2" presStyleCnt="3" custScaleX="78197">
        <dgm:presLayoutVars>
          <dgm:chMax val="1"/>
          <dgm:bulletEnabled val="1"/>
        </dgm:presLayoutVars>
      </dgm:prSet>
      <dgm:spPr/>
      <dgm:t>
        <a:bodyPr/>
        <a:lstStyle/>
        <a:p>
          <a:endParaRPr lang="en-IN"/>
        </a:p>
      </dgm:t>
    </dgm:pt>
    <dgm:pt modelId="{9CA03945-CC9A-4B7B-90D8-2EDF34157B6F}" type="pres">
      <dgm:prSet presAssocID="{5BBA2DDA-DE9C-4F61-8145-E219930F567E}" presName="descendantText" presStyleLbl="alignAccFollowNode1" presStyleIdx="2" presStyleCnt="3">
        <dgm:presLayoutVars>
          <dgm:bulletEnabled val="1"/>
        </dgm:presLayoutVars>
      </dgm:prSet>
      <dgm:spPr/>
      <dgm:t>
        <a:bodyPr/>
        <a:lstStyle/>
        <a:p>
          <a:endParaRPr lang="en-IN"/>
        </a:p>
      </dgm:t>
    </dgm:pt>
  </dgm:ptLst>
  <dgm:cxnLst>
    <dgm:cxn modelId="{E453FDAA-7A51-43D9-BFE9-030A5D61A052}" type="presOf" srcId="{D78AFBE9-DAA1-4A8D-9D07-29D511DF1A39}" destId="{8135E01A-6C33-4A7A-B9D8-ACA31F2994E8}" srcOrd="0" destOrd="2" presId="urn:microsoft.com/office/officeart/2005/8/layout/vList5"/>
    <dgm:cxn modelId="{C8FFDE9D-00A8-4279-ABE0-FBC025827063}" srcId="{C13FD98C-809E-4901-B96D-45A4033C685E}" destId="{0E321217-2C91-40BA-9C37-DD82B0E8A8E8}" srcOrd="2" destOrd="0" parTransId="{EDEDB622-24D1-42AF-8200-BFDA8132C3D0}" sibTransId="{61DF85A3-0C71-4159-9864-08C37C05C32A}"/>
    <dgm:cxn modelId="{D382A44F-8158-44CB-81B1-6DDD71226961}" type="presOf" srcId="{71046CFE-049D-4B71-897F-F3E3B5B0FE4F}" destId="{B84C2751-E647-4FBD-9F1F-910A01D9B33A}" srcOrd="0" destOrd="3" presId="urn:microsoft.com/office/officeart/2005/8/layout/vList5"/>
    <dgm:cxn modelId="{3266B23F-14E6-4839-8FB7-3FDD6DA0704F}" srcId="{6AE2B2C6-B4B8-47FC-83C0-FEAFD972EC05}" destId="{4FC84900-DE26-4EDD-9AAA-1D4B0D4EDCDF}" srcOrd="1" destOrd="0" parTransId="{36230265-1C9A-44D6-920D-706C8DBB9473}" sibTransId="{F3D58EFA-2B6D-4D86-BF5F-42D18EEF6642}"/>
    <dgm:cxn modelId="{535A68CF-870B-4028-93A4-1E5D615802D4}" srcId="{C13FD98C-809E-4901-B96D-45A4033C685E}" destId="{3EAF9889-2C36-4913-8D6B-90C24DAA32E9}" srcOrd="0" destOrd="0" parTransId="{1A59415B-91C2-4F58-8250-9C6E775F1EC1}" sibTransId="{14F2BEB8-C2F4-4716-952B-E8B985322562}"/>
    <dgm:cxn modelId="{AA1CD172-1B8C-48E3-98B4-96B9B0855AA3}" type="presOf" srcId="{5FDCB62F-1A4C-4D1F-9DCC-D83CFAD5F2F9}" destId="{B84C2751-E647-4FBD-9F1F-910A01D9B33A}" srcOrd="0" destOrd="1" presId="urn:microsoft.com/office/officeart/2005/8/layout/vList5"/>
    <dgm:cxn modelId="{2E221837-881E-4ACA-8068-0CE142B0D738}" srcId="{5BBA2DDA-DE9C-4F61-8145-E219930F567E}" destId="{C93462AE-CF4A-4B55-ADAB-4660DBDDEA39}" srcOrd="0" destOrd="0" parTransId="{4FFF7C7A-C80E-43AE-8C91-3B3E0B6C1C54}" sibTransId="{95231611-C348-45A8-8154-EEB9F7713272}"/>
    <dgm:cxn modelId="{609E6F37-ED99-4743-8588-FA20E0472294}" srcId="{6AE2B2C6-B4B8-47FC-83C0-FEAFD972EC05}" destId="{E4B617AA-5B68-475E-9E13-433537498A35}" srcOrd="0" destOrd="0" parTransId="{8B589E7F-2F06-42D5-BE34-9F820A45CCAE}" sibTransId="{F26BF15C-7C02-4B45-94C1-25DB3FC91A51}"/>
    <dgm:cxn modelId="{70D45B76-4F90-4740-8560-3620ABD3AD09}" type="presOf" srcId="{0A01E1D2-DCA1-4B34-8920-CCD68466FFEF}" destId="{9CA03945-CC9A-4B7B-90D8-2EDF34157B6F}" srcOrd="0" destOrd="1" presId="urn:microsoft.com/office/officeart/2005/8/layout/vList5"/>
    <dgm:cxn modelId="{FE7C92E2-479A-4B74-9042-DB9EC0C8F537}" srcId="{C13FD98C-809E-4901-B96D-45A4033C685E}" destId="{71046CFE-049D-4B71-897F-F3E3B5B0FE4F}" srcOrd="3" destOrd="0" parTransId="{638D5FAE-A79C-43DD-A3D3-792C691A52CE}" sibTransId="{6A5257F7-23BA-4B4A-B5C0-C2A7CE7362AD}"/>
    <dgm:cxn modelId="{637680B4-AC39-4DE6-A5FD-802A02136A19}" type="presOf" srcId="{E4B617AA-5B68-475E-9E13-433537498A35}" destId="{8135E01A-6C33-4A7A-B9D8-ACA31F2994E8}" srcOrd="0" destOrd="0" presId="urn:microsoft.com/office/officeart/2005/8/layout/vList5"/>
    <dgm:cxn modelId="{F2D619A7-00DA-45EE-B8B0-8F713F2AAC16}" type="presOf" srcId="{0E321217-2C91-40BA-9C37-DD82B0E8A8E8}" destId="{B84C2751-E647-4FBD-9F1F-910A01D9B33A}" srcOrd="0" destOrd="2" presId="urn:microsoft.com/office/officeart/2005/8/layout/vList5"/>
    <dgm:cxn modelId="{BD27A4AB-87A0-4E9C-B6D8-629F424FBFFA}" srcId="{6AE2B2C6-B4B8-47FC-83C0-FEAFD972EC05}" destId="{D78AFBE9-DAA1-4A8D-9D07-29D511DF1A39}" srcOrd="2" destOrd="0" parTransId="{C55D70DF-7B19-403D-A5AB-EE12B2974E4E}" sibTransId="{147859B5-F0A8-45FE-8175-9DED92907588}"/>
    <dgm:cxn modelId="{E6420114-2A00-4089-9CFF-BE754FD23BB5}" type="presOf" srcId="{C8856A3D-DF5C-48D6-86B6-10A28F6EF221}" destId="{9CA03945-CC9A-4B7B-90D8-2EDF34157B6F}" srcOrd="0" destOrd="3" presId="urn:microsoft.com/office/officeart/2005/8/layout/vList5"/>
    <dgm:cxn modelId="{22F590DD-36D2-4A7A-88FC-EB3B0139D6D1}" srcId="{C13FD98C-809E-4901-B96D-45A4033C685E}" destId="{5FDCB62F-1A4C-4D1F-9DCC-D83CFAD5F2F9}" srcOrd="1" destOrd="0" parTransId="{B9BE867A-EC57-4B6C-885C-0C1B978FA346}" sibTransId="{D9E809DF-A61E-408A-B91D-054C7B3E4D0D}"/>
    <dgm:cxn modelId="{8A80E59B-1651-4A67-9FFE-17AA0A8F00F3}" srcId="{5BBA2DDA-DE9C-4F61-8145-E219930F567E}" destId="{0A01E1D2-DCA1-4B34-8920-CCD68466FFEF}" srcOrd="1" destOrd="0" parTransId="{92FBF21E-478B-434E-9CAD-E0AD47FFBB11}" sibTransId="{CDC6DFBF-5512-41C1-9F4E-116C2ABF3E11}"/>
    <dgm:cxn modelId="{CB54AD28-0E05-444F-9E17-EA92779A0BA4}" srcId="{5BBA2DDA-DE9C-4F61-8145-E219930F567E}" destId="{C8856A3D-DF5C-48D6-86B6-10A28F6EF221}" srcOrd="3" destOrd="0" parTransId="{1C7CECC1-FCD2-48C2-96B2-73F053393B66}" sibTransId="{635BD782-BA8B-41FC-8B4C-FFBF85CF5FDE}"/>
    <dgm:cxn modelId="{68194A16-067D-493B-A0A2-5EAD3CB87DDE}" srcId="{52B3967C-51A4-4906-8995-A74FBB7D84EF}" destId="{6AE2B2C6-B4B8-47FC-83C0-FEAFD972EC05}" srcOrd="1" destOrd="0" parTransId="{9BB20651-4C7F-44E2-9C15-A533587A5090}" sibTransId="{E1B4845E-6756-4E61-B46F-672BA74B8E83}"/>
    <dgm:cxn modelId="{E312E829-8948-43A5-BF22-5B987A2C3903}" type="presOf" srcId="{4FC84900-DE26-4EDD-9AAA-1D4B0D4EDCDF}" destId="{8135E01A-6C33-4A7A-B9D8-ACA31F2994E8}" srcOrd="0" destOrd="1" presId="urn:microsoft.com/office/officeart/2005/8/layout/vList5"/>
    <dgm:cxn modelId="{5783321E-91D0-48E2-BDCC-48799BCCD457}" srcId="{5BBA2DDA-DE9C-4F61-8145-E219930F567E}" destId="{D893FF59-F0D3-40A9-B8AB-6E96FFE9A297}" srcOrd="2" destOrd="0" parTransId="{D7AF26EE-91D5-47C6-9127-DB8A0EACB389}" sibTransId="{095F840B-4605-4098-AFA3-043D1FB77D62}"/>
    <dgm:cxn modelId="{DD6C3864-AB0A-484C-9876-F667C5418C1E}" type="presOf" srcId="{D893FF59-F0D3-40A9-B8AB-6E96FFE9A297}" destId="{9CA03945-CC9A-4B7B-90D8-2EDF34157B6F}" srcOrd="0" destOrd="2" presId="urn:microsoft.com/office/officeart/2005/8/layout/vList5"/>
    <dgm:cxn modelId="{8DA4EA0A-BCC9-430B-AA8D-0FC76A8CA655}" type="presOf" srcId="{6AE2B2C6-B4B8-47FC-83C0-FEAFD972EC05}" destId="{26C545F1-89C2-4975-B7E3-07D0239C297D}" srcOrd="0" destOrd="0" presId="urn:microsoft.com/office/officeart/2005/8/layout/vList5"/>
    <dgm:cxn modelId="{10764EC6-E82C-4FA2-90A4-A73A1CD4377D}" type="presOf" srcId="{5BBA2DDA-DE9C-4F61-8145-E219930F567E}" destId="{19B7446C-B03B-4ED2-AE9A-26C6B9F1CBEC}" srcOrd="0" destOrd="0" presId="urn:microsoft.com/office/officeart/2005/8/layout/vList5"/>
    <dgm:cxn modelId="{20384992-FFBA-4E0C-B56E-B38C70FEB833}" type="presOf" srcId="{C13FD98C-809E-4901-B96D-45A4033C685E}" destId="{EC716B16-A604-45A9-8E11-1FDE74F63F45}" srcOrd="0" destOrd="0" presId="urn:microsoft.com/office/officeart/2005/8/layout/vList5"/>
    <dgm:cxn modelId="{3EF1BD7E-FEC9-4ABA-8AAB-DC85B0CDCDC8}" srcId="{52B3967C-51A4-4906-8995-A74FBB7D84EF}" destId="{5BBA2DDA-DE9C-4F61-8145-E219930F567E}" srcOrd="2" destOrd="0" parTransId="{4DDAB3FC-89FD-4FFB-AF95-F3BD0C20B58F}" sibTransId="{3553BAC9-ADE3-4D8F-BA3D-636ADCCDC055}"/>
    <dgm:cxn modelId="{4832B625-8EF7-45DE-A1BD-3FDD4FF5423A}" type="presOf" srcId="{3EAF9889-2C36-4913-8D6B-90C24DAA32E9}" destId="{B84C2751-E647-4FBD-9F1F-910A01D9B33A}" srcOrd="0" destOrd="0" presId="urn:microsoft.com/office/officeart/2005/8/layout/vList5"/>
    <dgm:cxn modelId="{BEA58914-8DF6-443E-AB3B-8EA7E1869D0D}" type="presOf" srcId="{C93462AE-CF4A-4B55-ADAB-4660DBDDEA39}" destId="{9CA03945-CC9A-4B7B-90D8-2EDF34157B6F}" srcOrd="0" destOrd="0" presId="urn:microsoft.com/office/officeart/2005/8/layout/vList5"/>
    <dgm:cxn modelId="{BB4145ED-2FCF-421D-883E-5B65962884FC}" type="presOf" srcId="{52B3967C-51A4-4906-8995-A74FBB7D84EF}" destId="{C04D6EAB-3C64-404B-971D-643AF7141170}" srcOrd="0" destOrd="0" presId="urn:microsoft.com/office/officeart/2005/8/layout/vList5"/>
    <dgm:cxn modelId="{855F7C0B-3011-4606-9F5A-7E2E4CAAB339}" srcId="{52B3967C-51A4-4906-8995-A74FBB7D84EF}" destId="{C13FD98C-809E-4901-B96D-45A4033C685E}" srcOrd="0" destOrd="0" parTransId="{29CD55D1-7D54-400A-A114-64FDFEF2FFB3}" sibTransId="{E51248C6-9405-4545-9BEC-47DE895BE115}"/>
    <dgm:cxn modelId="{3A9C1FF5-E9BE-49E8-8E32-727C48812FB7}" type="presParOf" srcId="{C04D6EAB-3C64-404B-971D-643AF7141170}" destId="{75E9EF14-4DD6-4BC1-B418-887F4A85A036}" srcOrd="0" destOrd="0" presId="urn:microsoft.com/office/officeart/2005/8/layout/vList5"/>
    <dgm:cxn modelId="{99F737C4-1D54-4A34-A73B-E5D864401CD4}" type="presParOf" srcId="{75E9EF14-4DD6-4BC1-B418-887F4A85A036}" destId="{EC716B16-A604-45A9-8E11-1FDE74F63F45}" srcOrd="0" destOrd="0" presId="urn:microsoft.com/office/officeart/2005/8/layout/vList5"/>
    <dgm:cxn modelId="{9B02B7E6-9B43-492B-A451-F1BA7C9126E4}" type="presParOf" srcId="{75E9EF14-4DD6-4BC1-B418-887F4A85A036}" destId="{B84C2751-E647-4FBD-9F1F-910A01D9B33A}" srcOrd="1" destOrd="0" presId="urn:microsoft.com/office/officeart/2005/8/layout/vList5"/>
    <dgm:cxn modelId="{379A147A-B36D-4189-8C3A-979A14268641}" type="presParOf" srcId="{C04D6EAB-3C64-404B-971D-643AF7141170}" destId="{DCBC2276-C7C7-4775-89F6-0A061A531BC5}" srcOrd="1" destOrd="0" presId="urn:microsoft.com/office/officeart/2005/8/layout/vList5"/>
    <dgm:cxn modelId="{CDD2914E-92C9-4640-824E-897D633EF238}" type="presParOf" srcId="{C04D6EAB-3C64-404B-971D-643AF7141170}" destId="{B314A34B-8F38-4F55-A047-7648261F83D2}" srcOrd="2" destOrd="0" presId="urn:microsoft.com/office/officeart/2005/8/layout/vList5"/>
    <dgm:cxn modelId="{D7552EAF-EEB8-439E-88CC-A62B081AFA1E}" type="presParOf" srcId="{B314A34B-8F38-4F55-A047-7648261F83D2}" destId="{26C545F1-89C2-4975-B7E3-07D0239C297D}" srcOrd="0" destOrd="0" presId="urn:microsoft.com/office/officeart/2005/8/layout/vList5"/>
    <dgm:cxn modelId="{D968BBFC-AB24-420C-8FBA-4C574EA0B2B0}" type="presParOf" srcId="{B314A34B-8F38-4F55-A047-7648261F83D2}" destId="{8135E01A-6C33-4A7A-B9D8-ACA31F2994E8}" srcOrd="1" destOrd="0" presId="urn:microsoft.com/office/officeart/2005/8/layout/vList5"/>
    <dgm:cxn modelId="{133EF1EE-1C11-44B2-939A-6413A6A04BDA}" type="presParOf" srcId="{C04D6EAB-3C64-404B-971D-643AF7141170}" destId="{ACA7C17D-AA2A-4340-8C27-0D846EE7EFB5}" srcOrd="3" destOrd="0" presId="urn:microsoft.com/office/officeart/2005/8/layout/vList5"/>
    <dgm:cxn modelId="{D3044897-2984-4FD9-8D1A-8E48318F2840}" type="presParOf" srcId="{C04D6EAB-3C64-404B-971D-643AF7141170}" destId="{57549A40-98A7-4998-88DB-14C356FD4F7B}" srcOrd="4" destOrd="0" presId="urn:microsoft.com/office/officeart/2005/8/layout/vList5"/>
    <dgm:cxn modelId="{89CC4057-8205-4612-B287-AE8A90D927B8}" type="presParOf" srcId="{57549A40-98A7-4998-88DB-14C356FD4F7B}" destId="{19B7446C-B03B-4ED2-AE9A-26C6B9F1CBEC}" srcOrd="0" destOrd="0" presId="urn:microsoft.com/office/officeart/2005/8/layout/vList5"/>
    <dgm:cxn modelId="{DD14EDCE-0088-400E-A1CA-1EADCD7BB735}" type="presParOf" srcId="{57549A40-98A7-4998-88DB-14C356FD4F7B}" destId="{9CA03945-CC9A-4B7B-90D8-2EDF34157B6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38C21FA-DC9C-4653-BF85-487DE039A1C7}"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IN"/>
        </a:p>
      </dgm:t>
    </dgm:pt>
    <dgm:pt modelId="{952B0FF7-D102-40BC-BEB9-B8DC73548A15}">
      <dgm:prSet phldrT="[Text]" custT="1"/>
      <dgm:spPr/>
      <dgm:t>
        <a:bodyPr/>
        <a:lstStyle/>
        <a:p>
          <a:pPr algn="ctr">
            <a:spcAft>
              <a:spcPct val="35000"/>
            </a:spcAft>
          </a:pPr>
          <a:r>
            <a:rPr lang="en-IN" sz="1600" b="1" dirty="0" smtClean="0">
              <a:solidFill>
                <a:srgbClr val="002060"/>
              </a:solidFill>
            </a:rPr>
            <a:t>Chemical/ Thermal Recycling Technologies</a:t>
          </a:r>
        </a:p>
        <a:p>
          <a:pPr algn="ctr">
            <a:spcAft>
              <a:spcPts val="0"/>
            </a:spcAft>
          </a:pPr>
          <a:endParaRPr lang="en-IN" sz="1600" b="1" dirty="0">
            <a:solidFill>
              <a:srgbClr val="002060"/>
            </a:solidFill>
          </a:endParaRPr>
        </a:p>
      </dgm:t>
    </dgm:pt>
    <dgm:pt modelId="{3D2E6EF1-70F2-4AA7-8D5F-01E54983A463}" type="parTrans" cxnId="{98907982-5ABB-4AFC-B0EA-B3B7C617F142}">
      <dgm:prSet/>
      <dgm:spPr/>
      <dgm:t>
        <a:bodyPr/>
        <a:lstStyle/>
        <a:p>
          <a:endParaRPr lang="en-IN"/>
        </a:p>
      </dgm:t>
    </dgm:pt>
    <dgm:pt modelId="{F14BB8E9-84C6-4F02-A412-8F4ED211FAB8}" type="sibTrans" cxnId="{98907982-5ABB-4AFC-B0EA-B3B7C617F142}">
      <dgm:prSet/>
      <dgm:spPr/>
      <dgm:t>
        <a:bodyPr/>
        <a:lstStyle/>
        <a:p>
          <a:endParaRPr lang="en-IN"/>
        </a:p>
      </dgm:t>
    </dgm:pt>
    <dgm:pt modelId="{530711B4-6426-41AB-91A7-84B08A5FC364}">
      <dgm:prSet phldrT="[Text]" custT="1"/>
      <dgm:spPr/>
      <dgm:t>
        <a:bodyPr/>
        <a:lstStyle/>
        <a:p>
          <a:pPr algn="ctr">
            <a:spcAft>
              <a:spcPts val="0"/>
            </a:spcAft>
          </a:pPr>
          <a:r>
            <a:rPr lang="en-IN" sz="1600" b="1" dirty="0" smtClean="0">
              <a:solidFill>
                <a:srgbClr val="00B050"/>
              </a:solidFill>
            </a:rPr>
            <a:t>Enzymatic Recycling Technologies</a:t>
          </a:r>
        </a:p>
        <a:p>
          <a:pPr algn="ctr">
            <a:spcAft>
              <a:spcPct val="35000"/>
            </a:spcAft>
          </a:pPr>
          <a:endParaRPr lang="en-IN" sz="1600" b="1" dirty="0" smtClean="0">
            <a:solidFill>
              <a:srgbClr val="00B050"/>
            </a:solidFill>
          </a:endParaRPr>
        </a:p>
        <a:p>
          <a:pPr algn="ctr">
            <a:spcAft>
              <a:spcPts val="1200"/>
            </a:spcAft>
          </a:pPr>
          <a:r>
            <a:rPr lang="en-IN" sz="1600" b="1" dirty="0" err="1" smtClean="0"/>
            <a:t>Carbios</a:t>
          </a:r>
          <a:r>
            <a:rPr lang="en-IN" sz="1600" b="1" dirty="0" smtClean="0"/>
            <a:t> -</a:t>
          </a:r>
        </a:p>
        <a:p>
          <a:pPr algn="ctr">
            <a:spcAft>
              <a:spcPct val="35000"/>
            </a:spcAft>
          </a:pPr>
          <a:r>
            <a:rPr lang="en-IN" sz="1600" b="0" dirty="0" smtClean="0"/>
            <a:t>WO2015067619</a:t>
          </a:r>
        </a:p>
        <a:p>
          <a:pPr algn="ctr">
            <a:spcAft>
              <a:spcPct val="35000"/>
            </a:spcAft>
          </a:pPr>
          <a:r>
            <a:rPr lang="en-IN" sz="1600" b="0" dirty="0" smtClean="0"/>
            <a:t>WO2015097104</a:t>
          </a:r>
        </a:p>
        <a:p>
          <a:pPr algn="ctr">
            <a:spcAft>
              <a:spcPct val="35000"/>
            </a:spcAft>
          </a:pPr>
          <a:r>
            <a:rPr lang="en-IN" sz="1600" b="0" dirty="0" smtClean="0"/>
            <a:t>WO2014079844</a:t>
          </a:r>
          <a:endParaRPr lang="en-IN" sz="1600" b="1" dirty="0">
            <a:solidFill>
              <a:srgbClr val="00B050"/>
            </a:solidFill>
          </a:endParaRPr>
        </a:p>
      </dgm:t>
    </dgm:pt>
    <dgm:pt modelId="{F7C3DC51-AF0F-484A-A227-D56FA72AABEB}" type="parTrans" cxnId="{4906FE67-8CD8-4796-A27F-DD25A570CA65}">
      <dgm:prSet/>
      <dgm:spPr/>
      <dgm:t>
        <a:bodyPr/>
        <a:lstStyle/>
        <a:p>
          <a:endParaRPr lang="en-IN"/>
        </a:p>
      </dgm:t>
    </dgm:pt>
    <dgm:pt modelId="{D2AC3A6E-4C51-4B78-AB36-5E98C3561DD8}" type="sibTrans" cxnId="{4906FE67-8CD8-4796-A27F-DD25A570CA65}">
      <dgm:prSet/>
      <dgm:spPr/>
      <dgm:t>
        <a:bodyPr/>
        <a:lstStyle/>
        <a:p>
          <a:endParaRPr lang="en-IN"/>
        </a:p>
      </dgm:t>
    </dgm:pt>
    <dgm:pt modelId="{16697BA1-8915-49C0-AEB0-2B5FB64AC451}">
      <dgm:prSet/>
      <dgm:spPr/>
      <dgm:t>
        <a:bodyPr/>
        <a:lstStyle/>
        <a:p>
          <a:pPr algn="ctr">
            <a:spcAft>
              <a:spcPct val="15000"/>
            </a:spcAft>
          </a:pPr>
          <a:r>
            <a:rPr lang="en-IN" sz="1600" b="1" dirty="0" smtClean="0"/>
            <a:t>IBM</a:t>
          </a:r>
          <a:r>
            <a:rPr lang="en-IN" sz="1600" dirty="0" smtClean="0"/>
            <a:t> - </a:t>
          </a:r>
          <a:r>
            <a:rPr lang="en-IN" sz="1600" b="0" dirty="0" smtClean="0"/>
            <a:t>WO2015056377</a:t>
          </a:r>
          <a:endParaRPr lang="en-IN" sz="1600" b="0" dirty="0"/>
        </a:p>
      </dgm:t>
    </dgm:pt>
    <dgm:pt modelId="{89CCA7F4-11E0-4509-8689-B17A389DB842}" type="parTrans" cxnId="{7F112BE4-FEDA-41AE-8458-C87B92FF53E1}">
      <dgm:prSet/>
      <dgm:spPr/>
      <dgm:t>
        <a:bodyPr/>
        <a:lstStyle/>
        <a:p>
          <a:endParaRPr lang="en-IN"/>
        </a:p>
      </dgm:t>
    </dgm:pt>
    <dgm:pt modelId="{442968E3-0B35-4273-A603-3862529DA0A9}" type="sibTrans" cxnId="{7F112BE4-FEDA-41AE-8458-C87B92FF53E1}">
      <dgm:prSet/>
      <dgm:spPr/>
      <dgm:t>
        <a:bodyPr/>
        <a:lstStyle/>
        <a:p>
          <a:endParaRPr lang="en-IN"/>
        </a:p>
      </dgm:t>
    </dgm:pt>
    <dgm:pt modelId="{630B3A22-73C4-42BE-87FF-0776126411D1}">
      <dgm:prSet/>
      <dgm:spPr/>
      <dgm:t>
        <a:bodyPr/>
        <a:lstStyle/>
        <a:p>
          <a:pPr algn="ctr">
            <a:spcAft>
              <a:spcPct val="15000"/>
            </a:spcAft>
          </a:pPr>
          <a:r>
            <a:rPr lang="en-IN" sz="1600" b="1" dirty="0" err="1" smtClean="0"/>
            <a:t>Furanix</a:t>
          </a:r>
          <a:r>
            <a:rPr lang="en-IN" sz="1600" dirty="0" smtClean="0"/>
            <a:t> - WO</a:t>
          </a:r>
          <a:r>
            <a:rPr lang="en-IN" sz="1600" b="0" dirty="0" smtClean="0"/>
            <a:t>9073886</a:t>
          </a:r>
          <a:endParaRPr lang="en-IN" sz="1600" dirty="0"/>
        </a:p>
      </dgm:t>
    </dgm:pt>
    <dgm:pt modelId="{9B470758-B0D8-4856-82D4-20DB3426A4BA}" type="parTrans" cxnId="{D376737C-9238-4039-912E-F78189BC5A9C}">
      <dgm:prSet/>
      <dgm:spPr/>
      <dgm:t>
        <a:bodyPr/>
        <a:lstStyle/>
        <a:p>
          <a:endParaRPr lang="en-IN"/>
        </a:p>
      </dgm:t>
    </dgm:pt>
    <dgm:pt modelId="{336F0E50-C9E9-48C6-AB08-EFE4ED9EE499}" type="sibTrans" cxnId="{D376737C-9238-4039-912E-F78189BC5A9C}">
      <dgm:prSet/>
      <dgm:spPr/>
      <dgm:t>
        <a:bodyPr/>
        <a:lstStyle/>
        <a:p>
          <a:endParaRPr lang="en-IN"/>
        </a:p>
      </dgm:t>
    </dgm:pt>
    <dgm:pt modelId="{E4B274CE-9AC3-47F8-98F0-9950140FEF9B}">
      <dgm:prSet/>
      <dgm:spPr/>
      <dgm:t>
        <a:bodyPr/>
        <a:lstStyle/>
        <a:p>
          <a:pPr algn="ctr">
            <a:spcAft>
              <a:spcPct val="15000"/>
            </a:spcAft>
          </a:pPr>
          <a:endParaRPr lang="en-IN" sz="1600" b="0" dirty="0"/>
        </a:p>
      </dgm:t>
    </dgm:pt>
    <dgm:pt modelId="{760148AC-06D4-4651-A515-98891DBF951B}" type="parTrans" cxnId="{D03077B8-9289-4469-91DA-F030B4ADD823}">
      <dgm:prSet/>
      <dgm:spPr/>
      <dgm:t>
        <a:bodyPr/>
        <a:lstStyle/>
        <a:p>
          <a:endParaRPr lang="en-IN"/>
        </a:p>
      </dgm:t>
    </dgm:pt>
    <dgm:pt modelId="{D70851B9-7A72-482E-8FEC-4020EC55E7DC}" type="sibTrans" cxnId="{D03077B8-9289-4469-91DA-F030B4ADD823}">
      <dgm:prSet/>
      <dgm:spPr/>
      <dgm:t>
        <a:bodyPr/>
        <a:lstStyle/>
        <a:p>
          <a:endParaRPr lang="en-IN"/>
        </a:p>
      </dgm:t>
    </dgm:pt>
    <dgm:pt modelId="{64042E87-3AF4-4359-8E35-95B42847CEAA}">
      <dgm:prSet custT="1"/>
      <dgm:spPr/>
      <dgm:t>
        <a:bodyPr/>
        <a:lstStyle/>
        <a:p>
          <a:pPr algn="ctr">
            <a:spcAft>
              <a:spcPct val="15000"/>
            </a:spcAft>
          </a:pPr>
          <a:endParaRPr lang="en-IN" sz="1600" dirty="0"/>
        </a:p>
      </dgm:t>
    </dgm:pt>
    <dgm:pt modelId="{9F4EB85F-F6EE-4003-8482-E79E5E2A5990}" type="sibTrans" cxnId="{1FFB4840-28A5-408D-8910-8999A941B12F}">
      <dgm:prSet/>
      <dgm:spPr/>
      <dgm:t>
        <a:bodyPr/>
        <a:lstStyle/>
        <a:p>
          <a:endParaRPr lang="en-IN"/>
        </a:p>
      </dgm:t>
    </dgm:pt>
    <dgm:pt modelId="{7AED0DC6-115F-4239-9C07-6878E0F0FFDD}" type="parTrans" cxnId="{1FFB4840-28A5-408D-8910-8999A941B12F}">
      <dgm:prSet/>
      <dgm:spPr/>
      <dgm:t>
        <a:bodyPr/>
        <a:lstStyle/>
        <a:p>
          <a:endParaRPr lang="en-IN"/>
        </a:p>
      </dgm:t>
    </dgm:pt>
    <dgm:pt modelId="{2FAA7BEC-9CE4-40E3-A670-D3BB83135646}" type="pres">
      <dgm:prSet presAssocID="{138C21FA-DC9C-4653-BF85-487DE039A1C7}" presName="arrowDiagram" presStyleCnt="0">
        <dgm:presLayoutVars>
          <dgm:chMax val="5"/>
          <dgm:dir/>
          <dgm:resizeHandles val="exact"/>
        </dgm:presLayoutVars>
      </dgm:prSet>
      <dgm:spPr/>
      <dgm:t>
        <a:bodyPr/>
        <a:lstStyle/>
        <a:p>
          <a:endParaRPr lang="en-IN"/>
        </a:p>
      </dgm:t>
    </dgm:pt>
    <dgm:pt modelId="{BE05683D-57FC-457B-9EF1-31A64FC14421}" type="pres">
      <dgm:prSet presAssocID="{138C21FA-DC9C-4653-BF85-487DE039A1C7}" presName="arrow" presStyleLbl="bgShp" presStyleIdx="0" presStyleCnt="1" custScaleX="105682"/>
      <dgm:spPr>
        <a:gradFill flip="none" rotWithShape="1">
          <a:gsLst>
            <a:gs pos="0">
              <a:srgbClr val="00B050"/>
            </a:gs>
            <a:gs pos="50000">
              <a:schemeClr val="accent1">
                <a:tint val="44500"/>
                <a:satMod val="160000"/>
              </a:schemeClr>
            </a:gs>
            <a:gs pos="100000">
              <a:schemeClr val="accent1">
                <a:tint val="23500"/>
                <a:satMod val="160000"/>
              </a:schemeClr>
            </a:gs>
          </a:gsLst>
          <a:lin ang="10800000" scaled="1"/>
          <a:tileRect/>
        </a:gradFill>
      </dgm:spPr>
    </dgm:pt>
    <dgm:pt modelId="{E39DC723-EE25-4FF3-B8F9-50595A19B93D}" type="pres">
      <dgm:prSet presAssocID="{138C21FA-DC9C-4653-BF85-487DE039A1C7}" presName="arrowDiagram2" presStyleCnt="0"/>
      <dgm:spPr/>
    </dgm:pt>
    <dgm:pt modelId="{511383B1-8E99-4F7C-8BAD-56FA5428A98D}" type="pres">
      <dgm:prSet presAssocID="{952B0FF7-D102-40BC-BEB9-B8DC73548A15}" presName="bullet2a" presStyleLbl="node1" presStyleIdx="0" presStyleCnt="2" custScaleY="110000" custLinFactX="-61039" custLinFactNeighborX="-100000" custLinFactNeighborY="54513"/>
      <dgm:spPr/>
    </dgm:pt>
    <dgm:pt modelId="{DA0D58B8-8C30-49B0-AC40-CA517641E11D}" type="pres">
      <dgm:prSet presAssocID="{952B0FF7-D102-40BC-BEB9-B8DC73548A15}" presName="textBox2a" presStyleLbl="revTx" presStyleIdx="0" presStyleCnt="2" custScaleX="139316" custScaleY="58365" custLinFactNeighborX="-57265" custLinFactNeighborY="1408">
        <dgm:presLayoutVars>
          <dgm:bulletEnabled val="1"/>
        </dgm:presLayoutVars>
      </dgm:prSet>
      <dgm:spPr/>
      <dgm:t>
        <a:bodyPr/>
        <a:lstStyle/>
        <a:p>
          <a:endParaRPr lang="en-IN"/>
        </a:p>
      </dgm:t>
    </dgm:pt>
    <dgm:pt modelId="{314FD65F-EB9C-4CD7-8367-9E1CF6142A0C}" type="pres">
      <dgm:prSet presAssocID="{530711B4-6426-41AB-91A7-84B08A5FC364}" presName="bullet2b" presStyleLbl="node1" presStyleIdx="1" presStyleCnt="2" custLinFactX="100000" custLinFactNeighborX="178704" custLinFactNeighborY="-69316"/>
      <dgm:spPr>
        <a:solidFill>
          <a:srgbClr val="00B050"/>
        </a:solidFill>
      </dgm:spPr>
    </dgm:pt>
    <dgm:pt modelId="{A2779FC2-7E66-4300-8AE1-5C74248BC75F}" type="pres">
      <dgm:prSet presAssocID="{530711B4-6426-41AB-91A7-84B08A5FC364}" presName="textBox2b" presStyleLbl="revTx" presStyleIdx="1" presStyleCnt="2" custScaleX="134187" custScaleY="73145" custLinFactNeighborX="2336" custLinFactNeighborY="8019">
        <dgm:presLayoutVars>
          <dgm:bulletEnabled val="1"/>
        </dgm:presLayoutVars>
      </dgm:prSet>
      <dgm:spPr/>
      <dgm:t>
        <a:bodyPr/>
        <a:lstStyle/>
        <a:p>
          <a:endParaRPr lang="en-IN"/>
        </a:p>
      </dgm:t>
    </dgm:pt>
  </dgm:ptLst>
  <dgm:cxnLst>
    <dgm:cxn modelId="{9AFDC740-9E57-453C-B77D-207287BC5891}" type="presOf" srcId="{630B3A22-73C4-42BE-87FF-0776126411D1}" destId="{DA0D58B8-8C30-49B0-AC40-CA517641E11D}" srcOrd="0" destOrd="3" presId="urn:microsoft.com/office/officeart/2005/8/layout/arrow2"/>
    <dgm:cxn modelId="{59E15461-D930-4BD3-949D-221201885BFF}" type="presOf" srcId="{952B0FF7-D102-40BC-BEB9-B8DC73548A15}" destId="{DA0D58B8-8C30-49B0-AC40-CA517641E11D}" srcOrd="0" destOrd="0" presId="urn:microsoft.com/office/officeart/2005/8/layout/arrow2"/>
    <dgm:cxn modelId="{6857960B-0BB3-41B1-BA6E-F1D8ADC12614}" type="presOf" srcId="{530711B4-6426-41AB-91A7-84B08A5FC364}" destId="{A2779FC2-7E66-4300-8AE1-5C74248BC75F}" srcOrd="0" destOrd="0" presId="urn:microsoft.com/office/officeart/2005/8/layout/arrow2"/>
    <dgm:cxn modelId="{4906FE67-8CD8-4796-A27F-DD25A570CA65}" srcId="{138C21FA-DC9C-4653-BF85-487DE039A1C7}" destId="{530711B4-6426-41AB-91A7-84B08A5FC364}" srcOrd="1" destOrd="0" parTransId="{F7C3DC51-AF0F-484A-A227-D56FA72AABEB}" sibTransId="{D2AC3A6E-4C51-4B78-AB36-5E98C3561DD8}"/>
    <dgm:cxn modelId="{CEDA2A0F-5FCF-40D5-8725-156D1F8E9DDB}" type="presOf" srcId="{E4B274CE-9AC3-47F8-98F0-9950140FEF9B}" destId="{DA0D58B8-8C30-49B0-AC40-CA517641E11D}" srcOrd="0" destOrd="2" presId="urn:microsoft.com/office/officeart/2005/8/layout/arrow2"/>
    <dgm:cxn modelId="{E94DEED4-11D7-489A-B789-75FE141331DB}" type="presOf" srcId="{64042E87-3AF4-4359-8E35-95B42847CEAA}" destId="{A2779FC2-7E66-4300-8AE1-5C74248BC75F}" srcOrd="0" destOrd="1" presId="urn:microsoft.com/office/officeart/2005/8/layout/arrow2"/>
    <dgm:cxn modelId="{1FFB4840-28A5-408D-8910-8999A941B12F}" srcId="{530711B4-6426-41AB-91A7-84B08A5FC364}" destId="{64042E87-3AF4-4359-8E35-95B42847CEAA}" srcOrd="0" destOrd="0" parTransId="{7AED0DC6-115F-4239-9C07-6878E0F0FFDD}" sibTransId="{9F4EB85F-F6EE-4003-8482-E79E5E2A5990}"/>
    <dgm:cxn modelId="{E54A2E17-956E-476C-9053-14698CD9EBE6}" type="presOf" srcId="{138C21FA-DC9C-4653-BF85-487DE039A1C7}" destId="{2FAA7BEC-9CE4-40E3-A670-D3BB83135646}" srcOrd="0" destOrd="0" presId="urn:microsoft.com/office/officeart/2005/8/layout/arrow2"/>
    <dgm:cxn modelId="{98907982-5ABB-4AFC-B0EA-B3B7C617F142}" srcId="{138C21FA-DC9C-4653-BF85-487DE039A1C7}" destId="{952B0FF7-D102-40BC-BEB9-B8DC73548A15}" srcOrd="0" destOrd="0" parTransId="{3D2E6EF1-70F2-4AA7-8D5F-01E54983A463}" sibTransId="{F14BB8E9-84C6-4F02-A412-8F4ED211FAB8}"/>
    <dgm:cxn modelId="{D03077B8-9289-4469-91DA-F030B4ADD823}" srcId="{952B0FF7-D102-40BC-BEB9-B8DC73548A15}" destId="{E4B274CE-9AC3-47F8-98F0-9950140FEF9B}" srcOrd="1" destOrd="0" parTransId="{760148AC-06D4-4651-A515-98891DBF951B}" sibTransId="{D70851B9-7A72-482E-8FEC-4020EC55E7DC}"/>
    <dgm:cxn modelId="{7F112BE4-FEDA-41AE-8458-C87B92FF53E1}" srcId="{952B0FF7-D102-40BC-BEB9-B8DC73548A15}" destId="{16697BA1-8915-49C0-AEB0-2B5FB64AC451}" srcOrd="0" destOrd="0" parTransId="{89CCA7F4-11E0-4509-8689-B17A389DB842}" sibTransId="{442968E3-0B35-4273-A603-3862529DA0A9}"/>
    <dgm:cxn modelId="{D376737C-9238-4039-912E-F78189BC5A9C}" srcId="{952B0FF7-D102-40BC-BEB9-B8DC73548A15}" destId="{630B3A22-73C4-42BE-87FF-0776126411D1}" srcOrd="2" destOrd="0" parTransId="{9B470758-B0D8-4856-82D4-20DB3426A4BA}" sibTransId="{336F0E50-C9E9-48C6-AB08-EFE4ED9EE499}"/>
    <dgm:cxn modelId="{7BDEB0EA-3372-4DA0-8EDC-7A684FDB0113}" type="presOf" srcId="{16697BA1-8915-49C0-AEB0-2B5FB64AC451}" destId="{DA0D58B8-8C30-49B0-AC40-CA517641E11D}" srcOrd="0" destOrd="1" presId="urn:microsoft.com/office/officeart/2005/8/layout/arrow2"/>
    <dgm:cxn modelId="{6211DF69-7ED9-4FAF-A134-568C757881B0}" type="presParOf" srcId="{2FAA7BEC-9CE4-40E3-A670-D3BB83135646}" destId="{BE05683D-57FC-457B-9EF1-31A64FC14421}" srcOrd="0" destOrd="0" presId="urn:microsoft.com/office/officeart/2005/8/layout/arrow2"/>
    <dgm:cxn modelId="{B8E53459-B9A8-4CB3-AF32-711AA22CA610}" type="presParOf" srcId="{2FAA7BEC-9CE4-40E3-A670-D3BB83135646}" destId="{E39DC723-EE25-4FF3-B8F9-50595A19B93D}" srcOrd="1" destOrd="0" presId="urn:microsoft.com/office/officeart/2005/8/layout/arrow2"/>
    <dgm:cxn modelId="{E200F6AA-8B0D-4F53-93A5-CD1D8F9AC8F3}" type="presParOf" srcId="{E39DC723-EE25-4FF3-B8F9-50595A19B93D}" destId="{511383B1-8E99-4F7C-8BAD-56FA5428A98D}" srcOrd="0" destOrd="0" presId="urn:microsoft.com/office/officeart/2005/8/layout/arrow2"/>
    <dgm:cxn modelId="{6220EC24-429A-475D-853A-39A46A1C0AC1}" type="presParOf" srcId="{E39DC723-EE25-4FF3-B8F9-50595A19B93D}" destId="{DA0D58B8-8C30-49B0-AC40-CA517641E11D}" srcOrd="1" destOrd="0" presId="urn:microsoft.com/office/officeart/2005/8/layout/arrow2"/>
    <dgm:cxn modelId="{1D8FC537-CA9F-4D48-AA5E-93DCB83B159A}" type="presParOf" srcId="{E39DC723-EE25-4FF3-B8F9-50595A19B93D}" destId="{314FD65F-EB9C-4CD7-8367-9E1CF6142A0C}" srcOrd="2" destOrd="0" presId="urn:microsoft.com/office/officeart/2005/8/layout/arrow2"/>
    <dgm:cxn modelId="{F6BE3565-5D41-48D0-A5C2-EFBF0D6F3EA7}" type="presParOf" srcId="{E39DC723-EE25-4FF3-B8F9-50595A19B93D}" destId="{A2779FC2-7E66-4300-8AE1-5C74248BC75F}" srcOrd="3"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4C2751-E647-4FBD-9F1F-910A01D9B33A}">
      <dsp:nvSpPr>
        <dsp:cNvPr id="0" name=""/>
        <dsp:cNvSpPr/>
      </dsp:nvSpPr>
      <dsp:spPr>
        <a:xfrm rot="5400000">
          <a:off x="1806338" y="-400502"/>
          <a:ext cx="1558081" cy="2582179"/>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100000"/>
            </a:lnSpc>
            <a:spcBef>
              <a:spcPct val="0"/>
            </a:spcBef>
            <a:spcAft>
              <a:spcPct val="15000"/>
            </a:spcAft>
            <a:buChar char="••"/>
          </a:pPr>
          <a:r>
            <a:rPr lang="en-IN" sz="1400" kern="1200" dirty="0" smtClean="0">
              <a:solidFill>
                <a:schemeClr val="tx1"/>
              </a:solidFill>
              <a:latin typeface="Calibri (Body)"/>
              <a:cs typeface="Arial" pitchFamily="34" charset="0"/>
            </a:rPr>
            <a:t>US20140336349</a:t>
          </a:r>
          <a:endParaRPr lang="en-IN" sz="1400" kern="1200" dirty="0">
            <a:solidFill>
              <a:schemeClr val="tx1"/>
            </a:solidFill>
            <a:latin typeface="Calibri (Body)"/>
            <a:cs typeface="Arial" pitchFamily="34" charset="0"/>
          </a:endParaRPr>
        </a:p>
        <a:p>
          <a:pPr marL="114300" lvl="1" indent="-114300" algn="l" defTabSz="622300">
            <a:lnSpc>
              <a:spcPct val="100000"/>
            </a:lnSpc>
            <a:spcBef>
              <a:spcPct val="0"/>
            </a:spcBef>
            <a:spcAft>
              <a:spcPct val="15000"/>
            </a:spcAft>
            <a:buChar char="••"/>
          </a:pPr>
          <a:r>
            <a:rPr lang="en-IN" sz="1400" kern="1200" dirty="0" smtClean="0">
              <a:solidFill>
                <a:schemeClr val="tx1"/>
              </a:solidFill>
              <a:latin typeface="Calibri (Body)"/>
              <a:cs typeface="Arial" pitchFamily="34" charset="0"/>
            </a:rPr>
            <a:t>US20110282020</a:t>
          </a:r>
          <a:endParaRPr lang="en-IN" sz="1400" kern="1200" dirty="0">
            <a:solidFill>
              <a:schemeClr val="tx1"/>
            </a:solidFill>
            <a:latin typeface="Calibri (Body)"/>
            <a:cs typeface="Arial" pitchFamily="34" charset="0"/>
          </a:endParaRPr>
        </a:p>
        <a:p>
          <a:pPr marL="114300" lvl="1" indent="-114300" algn="l" defTabSz="622300">
            <a:lnSpc>
              <a:spcPct val="100000"/>
            </a:lnSpc>
            <a:spcBef>
              <a:spcPct val="0"/>
            </a:spcBef>
            <a:spcAft>
              <a:spcPct val="15000"/>
            </a:spcAft>
            <a:buChar char="••"/>
          </a:pPr>
          <a:r>
            <a:rPr lang="en-IN" sz="1400" kern="1200" dirty="0" smtClean="0">
              <a:solidFill>
                <a:schemeClr val="tx1"/>
              </a:solidFill>
              <a:latin typeface="Calibri (Body)"/>
              <a:cs typeface="Arial" pitchFamily="34" charset="0"/>
            </a:rPr>
            <a:t>WO2015137804</a:t>
          </a:r>
          <a:endParaRPr lang="en-IN" sz="1400" kern="1200" dirty="0">
            <a:solidFill>
              <a:schemeClr val="tx1"/>
            </a:solidFill>
            <a:latin typeface="Calibri (Body)"/>
            <a:cs typeface="Arial" pitchFamily="34" charset="0"/>
          </a:endParaRPr>
        </a:p>
        <a:p>
          <a:pPr marL="114300" lvl="1" indent="-114300" algn="l" defTabSz="622300">
            <a:lnSpc>
              <a:spcPct val="100000"/>
            </a:lnSpc>
            <a:spcBef>
              <a:spcPct val="0"/>
            </a:spcBef>
            <a:spcAft>
              <a:spcPct val="15000"/>
            </a:spcAft>
            <a:buChar char="••"/>
          </a:pPr>
          <a:r>
            <a:rPr lang="en-IN" sz="1400" kern="1200" dirty="0" smtClean="0">
              <a:solidFill>
                <a:schemeClr val="tx1"/>
              </a:solidFill>
              <a:latin typeface="Calibri (Body)"/>
              <a:cs typeface="Arial" pitchFamily="34" charset="0"/>
            </a:rPr>
            <a:t>WO2015142181</a:t>
          </a:r>
          <a:endParaRPr lang="en-IN" sz="1400" kern="1200" dirty="0">
            <a:solidFill>
              <a:schemeClr val="tx1"/>
            </a:solidFill>
            <a:latin typeface="Calibri (Body)"/>
            <a:cs typeface="Arial" pitchFamily="34" charset="0"/>
          </a:endParaRPr>
        </a:p>
        <a:p>
          <a:pPr marL="114300" lvl="1" indent="-114300" algn="l" defTabSz="622300">
            <a:lnSpc>
              <a:spcPct val="100000"/>
            </a:lnSpc>
            <a:spcBef>
              <a:spcPct val="0"/>
            </a:spcBef>
            <a:spcAft>
              <a:spcPct val="15000"/>
            </a:spcAft>
            <a:buChar char="••"/>
          </a:pPr>
          <a:r>
            <a:rPr lang="en-IN" sz="1400" kern="1200" dirty="0" smtClean="0">
              <a:solidFill>
                <a:schemeClr val="tx1"/>
              </a:solidFill>
              <a:latin typeface="Calibri (Body)"/>
              <a:cs typeface="Arial" pitchFamily="34" charset="0"/>
            </a:rPr>
            <a:t>WO2015137805</a:t>
          </a:r>
          <a:endParaRPr lang="en-IN" sz="1400" kern="1200" dirty="0">
            <a:solidFill>
              <a:schemeClr val="tx1"/>
            </a:solidFill>
            <a:latin typeface="Calibri (Body)"/>
            <a:cs typeface="Arial" pitchFamily="34" charset="0"/>
          </a:endParaRPr>
        </a:p>
      </dsp:txBody>
      <dsp:txXfrm rot="-5400000">
        <a:off x="1294290" y="187605"/>
        <a:ext cx="2506120" cy="1405963"/>
      </dsp:txXfrm>
    </dsp:sp>
    <dsp:sp modelId="{EC716B16-A604-45A9-8E11-1FDE74F63F45}">
      <dsp:nvSpPr>
        <dsp:cNvPr id="0" name=""/>
        <dsp:cNvSpPr/>
      </dsp:nvSpPr>
      <dsp:spPr>
        <a:xfrm>
          <a:off x="158496" y="842"/>
          <a:ext cx="1135792" cy="17794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IN" sz="1400" kern="1200" dirty="0" smtClean="0">
              <a:solidFill>
                <a:schemeClr val="bg1"/>
              </a:solidFill>
              <a:latin typeface="Arial" pitchFamily="34" charset="0"/>
              <a:cs typeface="Arial" pitchFamily="34" charset="0"/>
            </a:rPr>
            <a:t>Process for preparation of PEF</a:t>
          </a:r>
          <a:endParaRPr lang="en-IN" sz="1400" kern="1200" dirty="0">
            <a:solidFill>
              <a:schemeClr val="bg1"/>
            </a:solidFill>
            <a:latin typeface="Arial" pitchFamily="34" charset="0"/>
            <a:cs typeface="Arial" pitchFamily="34" charset="0"/>
          </a:endParaRPr>
        </a:p>
      </dsp:txBody>
      <dsp:txXfrm>
        <a:off x="213941" y="56287"/>
        <a:ext cx="1024902" cy="1668600"/>
      </dsp:txXfrm>
    </dsp:sp>
    <dsp:sp modelId="{8135E01A-6C33-4A7A-B9D8-ACA31F2994E8}">
      <dsp:nvSpPr>
        <dsp:cNvPr id="0" name=""/>
        <dsp:cNvSpPr/>
      </dsp:nvSpPr>
      <dsp:spPr>
        <a:xfrm rot="5400000">
          <a:off x="1940051" y="1378568"/>
          <a:ext cx="1295400" cy="258470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IN" sz="1400" kern="1200" dirty="0" smtClean="0">
              <a:solidFill>
                <a:schemeClr val="tx1"/>
              </a:solidFill>
              <a:latin typeface="Calibri (Body)"/>
              <a:cs typeface="Arial" pitchFamily="34" charset="0"/>
            </a:rPr>
            <a:t>WO2014204313</a:t>
          </a:r>
          <a:endParaRPr lang="en-IN" sz="1400" kern="1200" dirty="0">
            <a:solidFill>
              <a:schemeClr val="tx1"/>
            </a:solidFill>
            <a:latin typeface="Calibri (Body)"/>
            <a:cs typeface="Arial" pitchFamily="34" charset="0"/>
          </a:endParaRPr>
        </a:p>
      </dsp:txBody>
      <dsp:txXfrm rot="-5400000">
        <a:off x="1295399" y="2086456"/>
        <a:ext cx="2521468" cy="1168928"/>
      </dsp:txXfrm>
    </dsp:sp>
    <dsp:sp modelId="{26C545F1-89C2-4975-B7E3-07D0239C297D}">
      <dsp:nvSpPr>
        <dsp:cNvPr id="0" name=""/>
        <dsp:cNvSpPr/>
      </dsp:nvSpPr>
      <dsp:spPr>
        <a:xfrm>
          <a:off x="158496" y="1861295"/>
          <a:ext cx="1136903" cy="16192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IN" sz="1400" kern="1200" dirty="0" smtClean="0">
              <a:solidFill>
                <a:schemeClr val="bg1"/>
              </a:solidFill>
              <a:latin typeface="Arial" pitchFamily="34" charset="0"/>
              <a:cs typeface="Arial" pitchFamily="34" charset="0"/>
            </a:rPr>
            <a:t>Application </a:t>
          </a:r>
        </a:p>
        <a:p>
          <a:pPr lvl="0" algn="ctr" defTabSz="622300">
            <a:lnSpc>
              <a:spcPct val="90000"/>
            </a:lnSpc>
            <a:spcBef>
              <a:spcPct val="0"/>
            </a:spcBef>
            <a:spcAft>
              <a:spcPct val="35000"/>
            </a:spcAft>
          </a:pPr>
          <a:r>
            <a:rPr lang="en-IN" sz="1400" kern="1200" dirty="0" smtClean="0">
              <a:solidFill>
                <a:schemeClr val="bg1"/>
              </a:solidFill>
              <a:latin typeface="Arial" pitchFamily="34" charset="0"/>
              <a:cs typeface="Arial" pitchFamily="34" charset="0"/>
            </a:rPr>
            <a:t>in Fibres</a:t>
          </a:r>
          <a:endParaRPr lang="en-IN" sz="1400" kern="1200" dirty="0">
            <a:solidFill>
              <a:schemeClr val="bg1"/>
            </a:solidFill>
            <a:latin typeface="Arial" pitchFamily="34" charset="0"/>
            <a:cs typeface="Arial" pitchFamily="34" charset="0"/>
          </a:endParaRPr>
        </a:p>
      </dsp:txBody>
      <dsp:txXfrm>
        <a:off x="213995" y="1916794"/>
        <a:ext cx="1025905" cy="1508252"/>
      </dsp:txXfrm>
    </dsp:sp>
    <dsp:sp modelId="{93297962-1618-4B5B-8072-AD789D2D01FA}">
      <dsp:nvSpPr>
        <dsp:cNvPr id="0" name=""/>
        <dsp:cNvSpPr/>
      </dsp:nvSpPr>
      <dsp:spPr>
        <a:xfrm rot="5400000">
          <a:off x="1940051" y="3078780"/>
          <a:ext cx="1295400" cy="258470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solidFill>
                <a:schemeClr val="tx1"/>
              </a:solidFill>
              <a:latin typeface="Calibri (Body)"/>
              <a:cs typeface="Arial" pitchFamily="34" charset="0"/>
            </a:rPr>
            <a:t>US9073886</a:t>
          </a:r>
          <a:endParaRPr lang="en-IN" sz="1400" kern="1200" dirty="0">
            <a:solidFill>
              <a:schemeClr val="tx1"/>
            </a:solidFill>
            <a:latin typeface="Calibri (Body)"/>
            <a:cs typeface="Arial" pitchFamily="34" charset="0"/>
          </a:endParaRPr>
        </a:p>
      </dsp:txBody>
      <dsp:txXfrm rot="-5400000">
        <a:off x="1295399" y="3786668"/>
        <a:ext cx="2521468" cy="1168928"/>
      </dsp:txXfrm>
    </dsp:sp>
    <dsp:sp modelId="{C8CA0606-9BD1-4BE3-BA2E-8E9DFA6DCBC4}">
      <dsp:nvSpPr>
        <dsp:cNvPr id="0" name=""/>
        <dsp:cNvSpPr/>
      </dsp:nvSpPr>
      <dsp:spPr>
        <a:xfrm>
          <a:off x="158496" y="3561507"/>
          <a:ext cx="1136903" cy="16192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IN" sz="1400" kern="1200" dirty="0" smtClean="0">
              <a:solidFill>
                <a:schemeClr val="bg1"/>
              </a:solidFill>
              <a:latin typeface="Arial" pitchFamily="34" charset="0"/>
              <a:cs typeface="Arial" pitchFamily="34" charset="0"/>
            </a:rPr>
            <a:t>Process for Recycling</a:t>
          </a:r>
          <a:endParaRPr lang="en-IN" sz="1400" kern="1200" dirty="0">
            <a:solidFill>
              <a:schemeClr val="bg1"/>
            </a:solidFill>
            <a:latin typeface="Arial" pitchFamily="34" charset="0"/>
            <a:cs typeface="Arial" pitchFamily="34" charset="0"/>
          </a:endParaRPr>
        </a:p>
      </dsp:txBody>
      <dsp:txXfrm>
        <a:off x="213995" y="3617006"/>
        <a:ext cx="1025905" cy="15082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4C2751-E647-4FBD-9F1F-910A01D9B33A}">
      <dsp:nvSpPr>
        <dsp:cNvPr id="0" name=""/>
        <dsp:cNvSpPr/>
      </dsp:nvSpPr>
      <dsp:spPr>
        <a:xfrm rot="5400000">
          <a:off x="1909988" y="-442580"/>
          <a:ext cx="1355526" cy="258470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solidFill>
                <a:schemeClr val="tx1"/>
              </a:solidFill>
              <a:latin typeface="Calibri (Body)"/>
              <a:cs typeface="Arial" pitchFamily="34" charset="0"/>
            </a:rPr>
            <a:t>EP2685951</a:t>
          </a:r>
          <a:endParaRPr lang="en-IN" sz="1400" kern="1200" dirty="0">
            <a:solidFill>
              <a:schemeClr val="tx1"/>
            </a:solidFill>
            <a:latin typeface="Calibri (Body)"/>
            <a:cs typeface="Arial" pitchFamily="34" charset="0"/>
          </a:endParaRPr>
        </a:p>
        <a:p>
          <a:pPr marL="114300" lvl="1" indent="-114300" algn="l" defTabSz="622300">
            <a:lnSpc>
              <a:spcPct val="90000"/>
            </a:lnSpc>
            <a:spcBef>
              <a:spcPct val="0"/>
            </a:spcBef>
            <a:spcAft>
              <a:spcPct val="15000"/>
            </a:spcAft>
            <a:buChar char="••"/>
          </a:pPr>
          <a:r>
            <a:rPr lang="en-US" sz="1400" kern="1200" dirty="0" smtClean="0">
              <a:solidFill>
                <a:schemeClr val="tx1"/>
              </a:solidFill>
              <a:latin typeface="Calibri (Body)"/>
              <a:cs typeface="Arial" pitchFamily="34" charset="0"/>
            </a:rPr>
            <a:t>EP2685952</a:t>
          </a:r>
          <a:endParaRPr lang="en-IN" sz="1400" kern="1200" dirty="0">
            <a:solidFill>
              <a:schemeClr val="tx1"/>
            </a:solidFill>
            <a:latin typeface="Calibri (Body)"/>
            <a:cs typeface="Arial" pitchFamily="34" charset="0"/>
          </a:endParaRPr>
        </a:p>
        <a:p>
          <a:pPr marL="114300" lvl="1" indent="-114300" algn="l" defTabSz="622300">
            <a:lnSpc>
              <a:spcPct val="90000"/>
            </a:lnSpc>
            <a:spcBef>
              <a:spcPct val="0"/>
            </a:spcBef>
            <a:spcAft>
              <a:spcPct val="15000"/>
            </a:spcAft>
            <a:buChar char="••"/>
          </a:pPr>
          <a:r>
            <a:rPr lang="en-US" sz="1400" kern="1200" dirty="0" smtClean="0">
              <a:solidFill>
                <a:schemeClr val="tx1"/>
              </a:solidFill>
              <a:latin typeface="Calibri (Body)"/>
              <a:cs typeface="Arial" pitchFamily="34" charset="0"/>
            </a:rPr>
            <a:t>US20120238982</a:t>
          </a:r>
          <a:endParaRPr lang="en-IN" sz="1400" kern="1200" dirty="0">
            <a:solidFill>
              <a:schemeClr val="tx1"/>
            </a:solidFill>
            <a:latin typeface="Calibri (Body)"/>
            <a:cs typeface="Arial" pitchFamily="34" charset="0"/>
          </a:endParaRPr>
        </a:p>
        <a:p>
          <a:pPr marL="114300" lvl="1" indent="-114300" algn="l" defTabSz="622300">
            <a:lnSpc>
              <a:spcPct val="90000"/>
            </a:lnSpc>
            <a:spcBef>
              <a:spcPct val="0"/>
            </a:spcBef>
            <a:spcAft>
              <a:spcPct val="15000"/>
            </a:spcAft>
            <a:buChar char="••"/>
          </a:pPr>
          <a:r>
            <a:rPr lang="en-US" sz="1400" kern="1200" dirty="0" smtClean="0">
              <a:solidFill>
                <a:schemeClr val="tx1"/>
              </a:solidFill>
              <a:latin typeface="Calibri (Body)"/>
              <a:cs typeface="Arial" pitchFamily="34" charset="0"/>
            </a:rPr>
            <a:t>US20120238979</a:t>
          </a:r>
          <a:endParaRPr lang="en-IN" sz="1400" kern="1200" dirty="0">
            <a:solidFill>
              <a:schemeClr val="tx1"/>
            </a:solidFill>
            <a:latin typeface="Calibri (Body)"/>
            <a:cs typeface="Arial" pitchFamily="34" charset="0"/>
          </a:endParaRPr>
        </a:p>
      </dsp:txBody>
      <dsp:txXfrm rot="-5400000">
        <a:off x="1295400" y="238179"/>
        <a:ext cx="2518533" cy="1223184"/>
      </dsp:txXfrm>
    </dsp:sp>
    <dsp:sp modelId="{EC716B16-A604-45A9-8E11-1FDE74F63F45}">
      <dsp:nvSpPr>
        <dsp:cNvPr id="0" name=""/>
        <dsp:cNvSpPr/>
      </dsp:nvSpPr>
      <dsp:spPr>
        <a:xfrm>
          <a:off x="158496" y="2567"/>
          <a:ext cx="1136903" cy="169440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IN" sz="1400" kern="1200" dirty="0" smtClean="0">
              <a:latin typeface="Arial" pitchFamily="34" charset="0"/>
              <a:cs typeface="Arial" pitchFamily="34" charset="0"/>
            </a:rPr>
            <a:t>Application in Disposable Articles</a:t>
          </a:r>
          <a:endParaRPr lang="en-IN" sz="1400" kern="1200" dirty="0">
            <a:latin typeface="Arial" pitchFamily="34" charset="0"/>
            <a:cs typeface="Arial" pitchFamily="34" charset="0"/>
          </a:endParaRPr>
        </a:p>
      </dsp:txBody>
      <dsp:txXfrm>
        <a:off x="213995" y="58066"/>
        <a:ext cx="1025905" cy="1583410"/>
      </dsp:txXfrm>
    </dsp:sp>
    <dsp:sp modelId="{8135E01A-6C33-4A7A-B9D8-ACA31F2994E8}">
      <dsp:nvSpPr>
        <dsp:cNvPr id="0" name=""/>
        <dsp:cNvSpPr/>
      </dsp:nvSpPr>
      <dsp:spPr>
        <a:xfrm rot="5400000">
          <a:off x="1909988" y="1336547"/>
          <a:ext cx="1355526" cy="258470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solidFill>
                <a:schemeClr val="tx1"/>
              </a:solidFill>
              <a:latin typeface="Calibri (Body)"/>
              <a:cs typeface="Arial" pitchFamily="34" charset="0"/>
            </a:rPr>
            <a:t>US20140377512</a:t>
          </a:r>
          <a:endParaRPr lang="en-IN" sz="1400" kern="1200" dirty="0">
            <a:solidFill>
              <a:schemeClr val="tx1"/>
            </a:solidFill>
            <a:latin typeface="Calibri (Body)"/>
            <a:cs typeface="Arial" pitchFamily="34" charset="0"/>
          </a:endParaRPr>
        </a:p>
        <a:p>
          <a:pPr marL="114300" lvl="1" indent="-114300" algn="l" defTabSz="622300">
            <a:lnSpc>
              <a:spcPct val="90000"/>
            </a:lnSpc>
            <a:spcBef>
              <a:spcPct val="0"/>
            </a:spcBef>
            <a:spcAft>
              <a:spcPct val="15000"/>
            </a:spcAft>
            <a:buChar char="••"/>
          </a:pPr>
          <a:r>
            <a:rPr lang="en-US" sz="1400" kern="1200" dirty="0" smtClean="0">
              <a:solidFill>
                <a:schemeClr val="tx1"/>
              </a:solidFill>
              <a:latin typeface="Calibri (Body)"/>
              <a:cs typeface="Arial" pitchFamily="34" charset="0"/>
            </a:rPr>
            <a:t>EP2697062</a:t>
          </a:r>
          <a:endParaRPr lang="en-IN" sz="1400" kern="1200" dirty="0">
            <a:solidFill>
              <a:schemeClr val="tx1"/>
            </a:solidFill>
            <a:latin typeface="Calibri (Body)"/>
            <a:cs typeface="Arial" pitchFamily="34" charset="0"/>
          </a:endParaRPr>
        </a:p>
        <a:p>
          <a:pPr marL="114300" lvl="1" indent="-114300" algn="l" defTabSz="622300">
            <a:lnSpc>
              <a:spcPct val="90000"/>
            </a:lnSpc>
            <a:spcBef>
              <a:spcPct val="0"/>
            </a:spcBef>
            <a:spcAft>
              <a:spcPct val="15000"/>
            </a:spcAft>
            <a:buChar char="••"/>
          </a:pPr>
          <a:r>
            <a:rPr lang="en-US" sz="1400" kern="1200" dirty="0" smtClean="0">
              <a:solidFill>
                <a:schemeClr val="tx1"/>
              </a:solidFill>
              <a:latin typeface="Calibri (Body)"/>
              <a:cs typeface="Arial" pitchFamily="34" charset="0"/>
            </a:rPr>
            <a:t>EP2763908</a:t>
          </a:r>
          <a:endParaRPr lang="en-IN" sz="1400" kern="1200" dirty="0">
            <a:solidFill>
              <a:schemeClr val="tx1"/>
            </a:solidFill>
            <a:latin typeface="Calibri (Body)"/>
            <a:cs typeface="Arial" pitchFamily="34" charset="0"/>
          </a:endParaRPr>
        </a:p>
      </dsp:txBody>
      <dsp:txXfrm rot="-5400000">
        <a:off x="1295400" y="2017307"/>
        <a:ext cx="2518533" cy="1223184"/>
      </dsp:txXfrm>
    </dsp:sp>
    <dsp:sp modelId="{26C545F1-89C2-4975-B7E3-07D0239C297D}">
      <dsp:nvSpPr>
        <dsp:cNvPr id="0" name=""/>
        <dsp:cNvSpPr/>
      </dsp:nvSpPr>
      <dsp:spPr>
        <a:xfrm>
          <a:off x="158496" y="1781695"/>
          <a:ext cx="1136903" cy="169440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IN" sz="1400" kern="1200" dirty="0" smtClean="0">
              <a:latin typeface="Arial" pitchFamily="34" charset="0"/>
              <a:cs typeface="Arial" pitchFamily="34" charset="0"/>
            </a:rPr>
            <a:t>Application in Packaging Materials</a:t>
          </a:r>
          <a:endParaRPr lang="en-IN" sz="1400" kern="1200" dirty="0">
            <a:latin typeface="Arial" pitchFamily="34" charset="0"/>
            <a:cs typeface="Arial" pitchFamily="34" charset="0"/>
          </a:endParaRPr>
        </a:p>
      </dsp:txBody>
      <dsp:txXfrm>
        <a:off x="213995" y="1837194"/>
        <a:ext cx="1025905" cy="1583410"/>
      </dsp:txXfrm>
    </dsp:sp>
    <dsp:sp modelId="{9CA03945-CC9A-4B7B-90D8-2EDF34157B6F}">
      <dsp:nvSpPr>
        <dsp:cNvPr id="0" name=""/>
        <dsp:cNvSpPr/>
      </dsp:nvSpPr>
      <dsp:spPr>
        <a:xfrm rot="5400000">
          <a:off x="1909988" y="3115676"/>
          <a:ext cx="1355526" cy="258470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solidFill>
                <a:schemeClr val="tx1"/>
              </a:solidFill>
              <a:latin typeface="Calibri (Body)"/>
              <a:cs typeface="Arial" pitchFamily="34" charset="0"/>
            </a:rPr>
            <a:t>US20130023608</a:t>
          </a:r>
          <a:endParaRPr lang="en-IN" sz="1400" kern="1200" dirty="0">
            <a:solidFill>
              <a:schemeClr val="tx1"/>
            </a:solidFill>
            <a:latin typeface="Calibri (Body)"/>
            <a:cs typeface="Arial" pitchFamily="34" charset="0"/>
          </a:endParaRPr>
        </a:p>
        <a:p>
          <a:pPr marL="114300" lvl="1" indent="-114300" algn="l" defTabSz="622300">
            <a:lnSpc>
              <a:spcPct val="90000"/>
            </a:lnSpc>
            <a:spcBef>
              <a:spcPct val="0"/>
            </a:spcBef>
            <a:spcAft>
              <a:spcPct val="15000"/>
            </a:spcAft>
            <a:buChar char="••"/>
          </a:pPr>
          <a:r>
            <a:rPr lang="en-US" sz="1400" kern="1200" dirty="0" smtClean="0">
              <a:solidFill>
                <a:schemeClr val="tx1"/>
              </a:solidFill>
              <a:latin typeface="Calibri (Body)"/>
              <a:cs typeface="Arial" pitchFamily="34" charset="0"/>
            </a:rPr>
            <a:t>EP2668105</a:t>
          </a:r>
          <a:endParaRPr lang="en-IN" sz="1400" kern="1200" dirty="0">
            <a:solidFill>
              <a:schemeClr val="tx1"/>
            </a:solidFill>
            <a:latin typeface="Calibri (Body)"/>
            <a:cs typeface="Arial" pitchFamily="34" charset="0"/>
          </a:endParaRPr>
        </a:p>
        <a:p>
          <a:pPr marL="114300" lvl="1" indent="-114300" algn="l" defTabSz="622300">
            <a:lnSpc>
              <a:spcPct val="90000"/>
            </a:lnSpc>
            <a:spcBef>
              <a:spcPct val="0"/>
            </a:spcBef>
            <a:spcAft>
              <a:spcPct val="15000"/>
            </a:spcAft>
            <a:buChar char="••"/>
          </a:pPr>
          <a:r>
            <a:rPr lang="en-US" sz="1400" kern="1200" dirty="0" smtClean="0">
              <a:solidFill>
                <a:schemeClr val="tx1"/>
              </a:solidFill>
              <a:latin typeface="Calibri (Body)"/>
              <a:cs typeface="Arial" pitchFamily="34" charset="0"/>
            </a:rPr>
            <a:t>US20120238170</a:t>
          </a:r>
          <a:endParaRPr lang="en-IN" sz="1400" kern="1200" dirty="0">
            <a:solidFill>
              <a:schemeClr val="tx1"/>
            </a:solidFill>
            <a:latin typeface="Calibri (Body)"/>
            <a:cs typeface="Arial" pitchFamily="34" charset="0"/>
          </a:endParaRPr>
        </a:p>
        <a:p>
          <a:pPr marL="114300" lvl="1" indent="-114300" algn="l" defTabSz="622300">
            <a:lnSpc>
              <a:spcPct val="90000"/>
            </a:lnSpc>
            <a:spcBef>
              <a:spcPct val="0"/>
            </a:spcBef>
            <a:spcAft>
              <a:spcPct val="15000"/>
            </a:spcAft>
            <a:buChar char="••"/>
          </a:pPr>
          <a:r>
            <a:rPr lang="en-US" sz="1400" kern="1200" dirty="0" smtClean="0">
              <a:solidFill>
                <a:schemeClr val="tx1"/>
              </a:solidFill>
              <a:latin typeface="Calibri (Body)"/>
              <a:cs typeface="Arial" pitchFamily="34" charset="0"/>
            </a:rPr>
            <a:t>US20120237718</a:t>
          </a:r>
          <a:endParaRPr lang="en-IN" sz="1400" kern="1200" dirty="0">
            <a:solidFill>
              <a:schemeClr val="tx1"/>
            </a:solidFill>
            <a:latin typeface="Calibri (Body)"/>
            <a:cs typeface="Arial" pitchFamily="34" charset="0"/>
          </a:endParaRPr>
        </a:p>
      </dsp:txBody>
      <dsp:txXfrm rot="-5400000">
        <a:off x="1295400" y="3796436"/>
        <a:ext cx="2518533" cy="1223184"/>
      </dsp:txXfrm>
    </dsp:sp>
    <dsp:sp modelId="{19B7446C-B03B-4ED2-AE9A-26C6B9F1CBEC}">
      <dsp:nvSpPr>
        <dsp:cNvPr id="0" name=""/>
        <dsp:cNvSpPr/>
      </dsp:nvSpPr>
      <dsp:spPr>
        <a:xfrm>
          <a:off x="158496" y="3560824"/>
          <a:ext cx="1136903" cy="169440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IN" sz="1400" kern="1200" dirty="0" smtClean="0"/>
            <a:t>Application in </a:t>
          </a:r>
          <a:r>
            <a:rPr lang="en-IN" sz="1400" kern="1200" dirty="0" smtClean="0">
              <a:latin typeface="Arial" pitchFamily="34" charset="0"/>
              <a:cs typeface="Arial" pitchFamily="34" charset="0"/>
            </a:rPr>
            <a:t>Fibrous</a:t>
          </a:r>
          <a:r>
            <a:rPr lang="en-IN" sz="1400" kern="1200" dirty="0" smtClean="0"/>
            <a:t> Webs</a:t>
          </a:r>
          <a:endParaRPr lang="en-IN" sz="1400" kern="1200" dirty="0"/>
        </a:p>
      </dsp:txBody>
      <dsp:txXfrm>
        <a:off x="213995" y="3616323"/>
        <a:ext cx="1025905" cy="15834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4C2751-E647-4FBD-9F1F-910A01D9B33A}">
      <dsp:nvSpPr>
        <dsp:cNvPr id="0" name=""/>
        <dsp:cNvSpPr/>
      </dsp:nvSpPr>
      <dsp:spPr>
        <a:xfrm rot="5400000">
          <a:off x="83318" y="1298447"/>
          <a:ext cx="5008866" cy="258470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66750">
            <a:lnSpc>
              <a:spcPct val="100000"/>
            </a:lnSpc>
            <a:spcBef>
              <a:spcPct val="0"/>
            </a:spcBef>
            <a:spcAft>
              <a:spcPts val="2400"/>
            </a:spcAft>
            <a:buChar char="••"/>
          </a:pPr>
          <a:r>
            <a:rPr lang="en-US" sz="1500" kern="1200" dirty="0" smtClean="0">
              <a:solidFill>
                <a:schemeClr val="tx1"/>
              </a:solidFill>
              <a:latin typeface="+mn-lt"/>
              <a:ea typeface="+mn-ea"/>
              <a:cs typeface="Arial" panose="020B0604020202020204" pitchFamily="34" charset="0"/>
            </a:rPr>
            <a:t>EP2855288</a:t>
          </a:r>
          <a:endParaRPr lang="en-IN" sz="1500" kern="1200" dirty="0">
            <a:solidFill>
              <a:schemeClr val="tx1"/>
            </a:solidFill>
            <a:latin typeface="+mn-lt"/>
            <a:ea typeface="+mn-ea"/>
            <a:cs typeface="Arial" panose="020B0604020202020204" pitchFamily="34" charset="0"/>
          </a:endParaRPr>
        </a:p>
        <a:p>
          <a:pPr marL="114300" lvl="1" indent="-114300" algn="l" defTabSz="666750">
            <a:lnSpc>
              <a:spcPct val="100000"/>
            </a:lnSpc>
            <a:spcBef>
              <a:spcPct val="0"/>
            </a:spcBef>
            <a:spcAft>
              <a:spcPts val="2400"/>
            </a:spcAft>
            <a:buChar char="••"/>
          </a:pPr>
          <a:r>
            <a:rPr lang="en-US" sz="1500" kern="1200" dirty="0" smtClean="0">
              <a:solidFill>
                <a:schemeClr val="tx1"/>
              </a:solidFill>
              <a:latin typeface="+mn-lt"/>
              <a:ea typeface="+mn-ea"/>
              <a:cs typeface="Arial" panose="020B0604020202020204" pitchFamily="34" charset="0"/>
            </a:rPr>
            <a:t>WO2014101956</a:t>
          </a:r>
          <a:endParaRPr lang="en-IN" sz="1500" kern="1200" dirty="0">
            <a:solidFill>
              <a:schemeClr val="tx1"/>
            </a:solidFill>
            <a:latin typeface="+mn-lt"/>
            <a:ea typeface="+mn-ea"/>
            <a:cs typeface="Arial" panose="020B0604020202020204" pitchFamily="34" charset="0"/>
          </a:endParaRPr>
        </a:p>
        <a:p>
          <a:pPr marL="114300" lvl="1" indent="-114300" algn="l" defTabSz="666750">
            <a:lnSpc>
              <a:spcPct val="100000"/>
            </a:lnSpc>
            <a:spcBef>
              <a:spcPct val="0"/>
            </a:spcBef>
            <a:spcAft>
              <a:spcPts val="2400"/>
            </a:spcAft>
            <a:buChar char="••"/>
          </a:pPr>
          <a:r>
            <a:rPr lang="en-US" sz="1500" kern="1200" dirty="0" smtClean="0">
              <a:solidFill>
                <a:schemeClr val="tx1"/>
              </a:solidFill>
              <a:latin typeface="+mn-lt"/>
              <a:ea typeface="+mn-ea"/>
              <a:cs typeface="Arial" panose="020B0604020202020204" pitchFamily="34" charset="0"/>
            </a:rPr>
            <a:t>WO2014101957</a:t>
          </a:r>
          <a:endParaRPr lang="en-IN" sz="1500" kern="1200" dirty="0">
            <a:solidFill>
              <a:schemeClr val="tx1"/>
            </a:solidFill>
            <a:latin typeface="+mn-lt"/>
            <a:ea typeface="+mn-ea"/>
            <a:cs typeface="Arial" panose="020B0604020202020204" pitchFamily="34" charset="0"/>
          </a:endParaRPr>
        </a:p>
        <a:p>
          <a:pPr marL="114300" lvl="1" indent="-114300" algn="l" defTabSz="666750">
            <a:lnSpc>
              <a:spcPct val="100000"/>
            </a:lnSpc>
            <a:spcBef>
              <a:spcPct val="0"/>
            </a:spcBef>
            <a:spcAft>
              <a:spcPts val="2400"/>
            </a:spcAft>
            <a:buChar char="••"/>
          </a:pPr>
          <a:r>
            <a:rPr lang="en-US" sz="1500" kern="1200" dirty="0" smtClean="0">
              <a:solidFill>
                <a:schemeClr val="tx1"/>
              </a:solidFill>
              <a:latin typeface="+mn-lt"/>
              <a:ea typeface="+mn-ea"/>
              <a:cs typeface="Arial" panose="020B0604020202020204" pitchFamily="34" charset="0"/>
            </a:rPr>
            <a:t>EP2890544</a:t>
          </a:r>
          <a:endParaRPr lang="en-IN" sz="1500" kern="1200" dirty="0">
            <a:solidFill>
              <a:schemeClr val="tx1"/>
            </a:solidFill>
            <a:latin typeface="+mn-lt"/>
            <a:ea typeface="+mn-ea"/>
            <a:cs typeface="Arial" panose="020B0604020202020204" pitchFamily="34" charset="0"/>
          </a:endParaRPr>
        </a:p>
        <a:p>
          <a:pPr marL="114300" lvl="1" indent="-114300" algn="l" defTabSz="666750">
            <a:lnSpc>
              <a:spcPct val="100000"/>
            </a:lnSpc>
            <a:spcBef>
              <a:spcPct val="0"/>
            </a:spcBef>
            <a:spcAft>
              <a:spcPts val="2400"/>
            </a:spcAft>
            <a:buChar char="••"/>
          </a:pPr>
          <a:r>
            <a:rPr lang="en-US" sz="1500" kern="1200" dirty="0" smtClean="0">
              <a:solidFill>
                <a:schemeClr val="tx1"/>
              </a:solidFill>
              <a:latin typeface="+mn-lt"/>
              <a:ea typeface="+mn-ea"/>
              <a:cs typeface="Arial" panose="020B0604020202020204" pitchFamily="34" charset="0"/>
            </a:rPr>
            <a:t>WO2015087101</a:t>
          </a:r>
          <a:endParaRPr lang="en-IN" sz="1500" kern="1200" dirty="0">
            <a:solidFill>
              <a:schemeClr val="tx1"/>
            </a:solidFill>
            <a:latin typeface="+mn-lt"/>
            <a:ea typeface="+mn-ea"/>
            <a:cs typeface="Arial" panose="020B0604020202020204" pitchFamily="34" charset="0"/>
          </a:endParaRPr>
        </a:p>
        <a:p>
          <a:pPr marL="114300" lvl="1" indent="-114300" algn="l" defTabSz="666750">
            <a:lnSpc>
              <a:spcPct val="100000"/>
            </a:lnSpc>
            <a:spcBef>
              <a:spcPct val="0"/>
            </a:spcBef>
            <a:spcAft>
              <a:spcPts val="2400"/>
            </a:spcAft>
            <a:buChar char="••"/>
          </a:pPr>
          <a:r>
            <a:rPr lang="en-US" sz="1500" kern="1200" dirty="0" smtClean="0">
              <a:solidFill>
                <a:schemeClr val="tx1"/>
              </a:solidFill>
              <a:latin typeface="+mn-lt"/>
              <a:ea typeface="+mn-ea"/>
              <a:cs typeface="Arial" panose="020B0604020202020204" pitchFamily="34" charset="0"/>
            </a:rPr>
            <a:t>WO2015015243</a:t>
          </a:r>
          <a:endParaRPr lang="en-IN" sz="1500" kern="1200" dirty="0">
            <a:solidFill>
              <a:schemeClr val="tx1"/>
            </a:solidFill>
            <a:latin typeface="+mn-lt"/>
            <a:ea typeface="+mn-ea"/>
            <a:cs typeface="Arial" panose="020B0604020202020204" pitchFamily="34" charset="0"/>
          </a:endParaRPr>
        </a:p>
        <a:p>
          <a:pPr marL="114300" lvl="1" indent="-114300" algn="l" defTabSz="666750">
            <a:lnSpc>
              <a:spcPct val="100000"/>
            </a:lnSpc>
            <a:spcBef>
              <a:spcPct val="0"/>
            </a:spcBef>
            <a:spcAft>
              <a:spcPts val="2400"/>
            </a:spcAft>
            <a:buChar char="••"/>
          </a:pPr>
          <a:r>
            <a:rPr lang="en-US" sz="1500" kern="1200" dirty="0" smtClean="0">
              <a:solidFill>
                <a:schemeClr val="tx1"/>
              </a:solidFill>
              <a:latin typeface="+mn-lt"/>
              <a:ea typeface="+mn-ea"/>
              <a:cs typeface="Arial" panose="020B0604020202020204" pitchFamily="34" charset="0"/>
            </a:rPr>
            <a:t>EP2890727</a:t>
          </a:r>
          <a:endParaRPr lang="en-IN" sz="1500" kern="1200" dirty="0">
            <a:solidFill>
              <a:schemeClr val="tx1"/>
            </a:solidFill>
            <a:latin typeface="+mn-lt"/>
            <a:ea typeface="+mn-ea"/>
            <a:cs typeface="Arial" panose="020B0604020202020204" pitchFamily="34" charset="0"/>
          </a:endParaRPr>
        </a:p>
      </dsp:txBody>
      <dsp:txXfrm rot="-5400000">
        <a:off x="1295399" y="212542"/>
        <a:ext cx="2458529" cy="4756516"/>
      </dsp:txXfrm>
    </dsp:sp>
    <dsp:sp modelId="{EC716B16-A604-45A9-8E11-1FDE74F63F45}">
      <dsp:nvSpPr>
        <dsp:cNvPr id="0" name=""/>
        <dsp:cNvSpPr/>
      </dsp:nvSpPr>
      <dsp:spPr>
        <a:xfrm>
          <a:off x="158496" y="0"/>
          <a:ext cx="1136903" cy="5181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IN" sz="1600" kern="1200" dirty="0" smtClean="0"/>
            <a:t>Bottles</a:t>
          </a:r>
          <a:endParaRPr lang="en-IN" sz="2300" kern="1200" dirty="0"/>
        </a:p>
      </dsp:txBody>
      <dsp:txXfrm>
        <a:off x="213995" y="55499"/>
        <a:ext cx="1025905" cy="507060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0.27193</cdr:x>
      <cdr:y>0.76786</cdr:y>
    </cdr:from>
    <cdr:to>
      <cdr:x>0.70175</cdr:x>
      <cdr:y>0.83929</cdr:y>
    </cdr:to>
    <cdr:sp macro="" textlink="">
      <cdr:nvSpPr>
        <cdr:cNvPr id="2" name="TextBox 1"/>
        <cdr:cNvSpPr txBox="1"/>
      </cdr:nvSpPr>
      <cdr:spPr>
        <a:xfrm xmlns:a="http://schemas.openxmlformats.org/drawingml/2006/main">
          <a:off x="2362200" y="3276600"/>
          <a:ext cx="3733800"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IN" sz="1100" b="1" dirty="0" smtClean="0"/>
            <a:t>Year of filing</a:t>
          </a:r>
          <a:endParaRPr lang="en-IN" sz="11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53AA63A-7D18-4929-AB5B-261CD88B1699}" type="datetimeFigureOut">
              <a:rPr lang="en-US"/>
              <a:pPr>
                <a:defRPr/>
              </a:pPr>
              <a:t>1/4/2016</a:t>
            </a:fld>
            <a:endParaRPr lang="en-US"/>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A1AB3981-2D73-48D9-8116-78014E1259F3}" type="slidenum">
              <a:rPr lang="en-US"/>
              <a:pPr>
                <a:defRPr/>
              </a:pPr>
              <a:t>‹#›</a:t>
            </a:fld>
            <a:endParaRPr lang="en-US"/>
          </a:p>
        </p:txBody>
      </p:sp>
    </p:spTree>
    <p:extLst>
      <p:ext uri="{BB962C8B-B14F-4D97-AF65-F5344CB8AC3E}">
        <p14:creationId xmlns:p14="http://schemas.microsoft.com/office/powerpoint/2010/main" val="25022531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F2503AA-9EB4-4BE9-B7F6-AE7031484043}" type="datetimeFigureOut">
              <a:rPr lang="en-US"/>
              <a:pPr>
                <a:defRPr/>
              </a:pPr>
              <a:t>1/4/2016</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7E13DE2-4F4D-4A62-8715-F1A706ABCEC0}" type="slidenum">
              <a:rPr lang="en-US"/>
              <a:pPr>
                <a:defRPr/>
              </a:pPr>
              <a:t>‹#›</a:t>
            </a:fld>
            <a:endParaRPr lang="en-US"/>
          </a:p>
        </p:txBody>
      </p:sp>
    </p:spTree>
    <p:extLst>
      <p:ext uri="{BB962C8B-B14F-4D97-AF65-F5344CB8AC3E}">
        <p14:creationId xmlns:p14="http://schemas.microsoft.com/office/powerpoint/2010/main" val="158189574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pPr>
              <a:defRPr/>
            </a:pPr>
            <a:fld id="{47E13DE2-4F4D-4A62-8715-F1A706ABCEC0}" type="slidenum">
              <a:rPr lang="en-US" smtClean="0"/>
              <a:pPr>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37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CD6854-29C7-4C29-A4CD-270596F46D7B}" type="slidenum">
              <a:rPr lang="en-US" smtClean="0"/>
              <a:pPr fontAlgn="base">
                <a:spcBef>
                  <a:spcPct val="0"/>
                </a:spcBef>
                <a:spcAft>
                  <a:spcPct val="0"/>
                </a:spcAft>
                <a:defRPr/>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2"/>
            <a:ext cx="7772400" cy="1440179"/>
          </a:xfrm>
          <a:prstGeom prst="rect">
            <a:avLst/>
          </a:prstGeom>
        </p:spPr>
        <p:txBody>
          <a:bodyPr>
            <a:noAutofit/>
          </a:bodyPr>
          <a:lstStyle/>
          <a:p>
            <a:endParaRPr/>
          </a:p>
        </p:txBody>
      </p:sp>
      <p:sp>
        <p:nvSpPr>
          <p:cNvPr id="3" name="Holder 3"/>
          <p:cNvSpPr>
            <a:spLocks noGrp="1"/>
          </p:cNvSpPr>
          <p:nvPr>
            <p:ph type="subTitle" idx="4"/>
          </p:nvPr>
        </p:nvSpPr>
        <p:spPr>
          <a:xfrm>
            <a:off x="1371601" y="3840480"/>
            <a:ext cx="6400799" cy="1714500"/>
          </a:xfrm>
          <a:prstGeom prst="rect">
            <a:avLst/>
          </a:prstGeom>
        </p:spPr>
        <p:txBody>
          <a:bodyPr>
            <a:noAutofit/>
          </a:bodyPr>
          <a:lstStyle/>
          <a:p>
            <a:endParaRPr/>
          </a:p>
        </p:txBody>
      </p:sp>
      <p:sp>
        <p:nvSpPr>
          <p:cNvPr id="4" name="Holder 4"/>
          <p:cNvSpPr>
            <a:spLocks noGrp="1"/>
          </p:cNvSpPr>
          <p:nvPr>
            <p:ph type="ftr" sz="quarter" idx="10"/>
          </p:nvPr>
        </p:nvSpPr>
        <p:spPr/>
        <p:txBody>
          <a:bodyPr/>
          <a:lstStyle>
            <a:lvl1pPr>
              <a:defRPr/>
            </a:lvl1pPr>
          </a:lstStyle>
          <a:p>
            <a:pPr>
              <a:defRPr/>
            </a:pPr>
            <a:r>
              <a:rPr lang="en-IN" smtClean="0"/>
              <a:t> Patent Searching | Research and Analytics | Patent Prosecution/Preparation Support | Litigation and E-Discovery | IP Valuation |  Patent Portfolio Watch</a:t>
            </a:r>
            <a:endParaRPr/>
          </a:p>
        </p:txBody>
      </p:sp>
      <p:sp>
        <p:nvSpPr>
          <p:cNvPr id="5" name="Holder 5"/>
          <p:cNvSpPr>
            <a:spLocks noGrp="1"/>
          </p:cNvSpPr>
          <p:nvPr>
            <p:ph type="dt" sz="half" idx="11"/>
          </p:nvPr>
        </p:nvSpPr>
        <p:spPr/>
        <p:txBody>
          <a:bodyPr/>
          <a:lstStyle>
            <a:lvl1pPr>
              <a:defRPr/>
            </a:lvl1pPr>
          </a:lstStyle>
          <a:p>
            <a:pPr>
              <a:defRPr/>
            </a:pPr>
            <a:fld id="{7565C1DE-9CF8-4015-9B3E-1279531CDADC}" type="datetime1">
              <a:rPr lang="en-IN" smtClean="0"/>
              <a:pPr>
                <a:defRPr/>
              </a:pPr>
              <a:t>04-01-2016</a:t>
            </a:fld>
            <a:endParaRPr lang="en-US"/>
          </a:p>
        </p:txBody>
      </p:sp>
      <p:sp>
        <p:nvSpPr>
          <p:cNvPr id="6" name="Holder 6"/>
          <p:cNvSpPr>
            <a:spLocks noGrp="1"/>
          </p:cNvSpPr>
          <p:nvPr>
            <p:ph type="sldNum" sz="quarter" idx="12"/>
          </p:nvPr>
        </p:nvSpPr>
        <p:spPr/>
        <p:txBody>
          <a:bodyPr/>
          <a:lstStyle>
            <a:lvl1pPr>
              <a:defRPr/>
            </a:lvl1pPr>
          </a:lstStyle>
          <a:p>
            <a:pPr>
              <a:defRPr/>
            </a:pPr>
            <a:fld id="{3B3F1620-0A9E-44B7-B2FD-288E1291EFD2}" type="slidenum">
              <a:rPr/>
              <a:pPr>
                <a:def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p>
            <a:endParaRPr/>
          </a:p>
        </p:txBody>
      </p:sp>
      <p:sp>
        <p:nvSpPr>
          <p:cNvPr id="3" name="Holder 3"/>
          <p:cNvSpPr>
            <a:spLocks noGrp="1"/>
          </p:cNvSpPr>
          <p:nvPr>
            <p:ph type="body" idx="1"/>
          </p:nvPr>
        </p:nvSpPr>
        <p:spPr/>
        <p:txBody>
          <a:bodyPr/>
          <a:lstStyle/>
          <a:p>
            <a:endParaRPr/>
          </a:p>
        </p:txBody>
      </p:sp>
      <p:sp>
        <p:nvSpPr>
          <p:cNvPr id="4" name="Holder 4"/>
          <p:cNvSpPr>
            <a:spLocks noGrp="1"/>
          </p:cNvSpPr>
          <p:nvPr>
            <p:ph type="ftr" sz="quarter" idx="10"/>
          </p:nvPr>
        </p:nvSpPr>
        <p:spPr/>
        <p:txBody>
          <a:bodyPr/>
          <a:lstStyle>
            <a:lvl1pPr>
              <a:defRPr/>
            </a:lvl1pPr>
          </a:lstStyle>
          <a:p>
            <a:pPr>
              <a:defRPr/>
            </a:pPr>
            <a:r>
              <a:rPr lang="en-IN" smtClean="0"/>
              <a:t> Patent Searching | Research and Analytics | Patent Prosecution/Preparation Support | Litigation and E-Discovery | IP Valuation |  Patent Portfolio Watch</a:t>
            </a:r>
            <a:endParaRPr/>
          </a:p>
        </p:txBody>
      </p:sp>
      <p:sp>
        <p:nvSpPr>
          <p:cNvPr id="5" name="Holder 5"/>
          <p:cNvSpPr>
            <a:spLocks noGrp="1"/>
          </p:cNvSpPr>
          <p:nvPr>
            <p:ph type="dt" sz="half" idx="11"/>
          </p:nvPr>
        </p:nvSpPr>
        <p:spPr/>
        <p:txBody>
          <a:bodyPr/>
          <a:lstStyle>
            <a:lvl1pPr>
              <a:defRPr/>
            </a:lvl1pPr>
          </a:lstStyle>
          <a:p>
            <a:pPr>
              <a:defRPr/>
            </a:pPr>
            <a:fld id="{7914EE3C-AC82-45BB-BD4D-6C75D93E8A89}" type="datetime1">
              <a:rPr lang="en-IN" smtClean="0"/>
              <a:pPr>
                <a:defRPr/>
              </a:pPr>
              <a:t>04-01-2016</a:t>
            </a:fld>
            <a:endParaRPr lang="en-US"/>
          </a:p>
        </p:txBody>
      </p:sp>
      <p:sp>
        <p:nvSpPr>
          <p:cNvPr id="6" name="Holder 6"/>
          <p:cNvSpPr>
            <a:spLocks noGrp="1"/>
          </p:cNvSpPr>
          <p:nvPr>
            <p:ph type="sldNum" sz="quarter" idx="12"/>
          </p:nvPr>
        </p:nvSpPr>
        <p:spPr/>
        <p:txBody>
          <a:bodyPr/>
          <a:lstStyle>
            <a:lvl1pPr>
              <a:defRPr/>
            </a:lvl1pPr>
          </a:lstStyle>
          <a:p>
            <a:pPr>
              <a:defRPr/>
            </a:pPr>
            <a:fld id="{46318E3D-C770-4D91-B40E-7E88DA3097BF}" type="slidenum">
              <a:rPr/>
              <a:pPr>
                <a:def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p>
            <a:endParaRPr/>
          </a:p>
        </p:txBody>
      </p:sp>
      <p:sp>
        <p:nvSpPr>
          <p:cNvPr id="3" name="Holder 3"/>
          <p:cNvSpPr>
            <a:spLocks noGrp="1"/>
          </p:cNvSpPr>
          <p:nvPr>
            <p:ph sz="half" idx="2"/>
          </p:nvPr>
        </p:nvSpPr>
        <p:spPr>
          <a:xfrm>
            <a:off x="457200" y="1577340"/>
            <a:ext cx="3977640" cy="4526280"/>
          </a:xfrm>
          <a:prstGeom prst="rect">
            <a:avLst/>
          </a:prstGeom>
        </p:spPr>
        <p:txBody>
          <a:bodyPr>
            <a:noAutofit/>
          </a:bodyPr>
          <a:lstStyle/>
          <a:p>
            <a:endParaRPr/>
          </a:p>
        </p:txBody>
      </p:sp>
      <p:sp>
        <p:nvSpPr>
          <p:cNvPr id="4" name="Holder 4"/>
          <p:cNvSpPr>
            <a:spLocks noGrp="1"/>
          </p:cNvSpPr>
          <p:nvPr>
            <p:ph sz="half" idx="3"/>
          </p:nvPr>
        </p:nvSpPr>
        <p:spPr>
          <a:xfrm>
            <a:off x="4709159" y="1577340"/>
            <a:ext cx="3977640" cy="4526280"/>
          </a:xfrm>
          <a:prstGeom prst="rect">
            <a:avLst/>
          </a:prstGeom>
        </p:spPr>
        <p:txBody>
          <a:bodyPr>
            <a:noAutofit/>
          </a:bodyPr>
          <a:lstStyle/>
          <a:p>
            <a:endParaRPr/>
          </a:p>
        </p:txBody>
      </p:sp>
      <p:sp>
        <p:nvSpPr>
          <p:cNvPr id="5" name="Holder 4"/>
          <p:cNvSpPr>
            <a:spLocks noGrp="1"/>
          </p:cNvSpPr>
          <p:nvPr>
            <p:ph type="ftr" sz="quarter" idx="10"/>
          </p:nvPr>
        </p:nvSpPr>
        <p:spPr/>
        <p:txBody>
          <a:bodyPr/>
          <a:lstStyle>
            <a:lvl1pPr>
              <a:defRPr/>
            </a:lvl1pPr>
          </a:lstStyle>
          <a:p>
            <a:pPr>
              <a:defRPr/>
            </a:pPr>
            <a:r>
              <a:rPr lang="en-IN" smtClean="0"/>
              <a:t> Patent Searching | Research and Analytics | Patent Prosecution/Preparation Support | Litigation and E-Discovery | IP Valuation |  Patent Portfolio Watch</a:t>
            </a:r>
            <a:endParaRPr/>
          </a:p>
        </p:txBody>
      </p:sp>
      <p:sp>
        <p:nvSpPr>
          <p:cNvPr id="6" name="Holder 5"/>
          <p:cNvSpPr>
            <a:spLocks noGrp="1"/>
          </p:cNvSpPr>
          <p:nvPr>
            <p:ph type="dt" sz="half" idx="11"/>
          </p:nvPr>
        </p:nvSpPr>
        <p:spPr/>
        <p:txBody>
          <a:bodyPr/>
          <a:lstStyle>
            <a:lvl1pPr>
              <a:defRPr/>
            </a:lvl1pPr>
          </a:lstStyle>
          <a:p>
            <a:pPr>
              <a:defRPr/>
            </a:pPr>
            <a:fld id="{F5B23233-DFA6-455D-B5CA-9960C5D6758F}" type="datetime1">
              <a:rPr lang="en-IN" smtClean="0"/>
              <a:pPr>
                <a:defRPr/>
              </a:pPr>
              <a:t>04-01-2016</a:t>
            </a:fld>
            <a:endParaRPr lang="en-US"/>
          </a:p>
        </p:txBody>
      </p:sp>
      <p:sp>
        <p:nvSpPr>
          <p:cNvPr id="7" name="Holder 6"/>
          <p:cNvSpPr>
            <a:spLocks noGrp="1"/>
          </p:cNvSpPr>
          <p:nvPr>
            <p:ph type="sldNum" sz="quarter" idx="12"/>
          </p:nvPr>
        </p:nvSpPr>
        <p:spPr/>
        <p:txBody>
          <a:bodyPr/>
          <a:lstStyle>
            <a:lvl1pPr>
              <a:defRPr/>
            </a:lvl1pPr>
          </a:lstStyle>
          <a:p>
            <a:pPr>
              <a:defRPr/>
            </a:pPr>
            <a:fld id="{2CE522EF-B283-4762-B01D-C763FB0BAD0C}" type="slidenum">
              <a:rPr/>
              <a:pPr>
                <a:def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p>
            <a:endParaRPr/>
          </a:p>
        </p:txBody>
      </p:sp>
      <p:sp>
        <p:nvSpPr>
          <p:cNvPr id="3" name="Holder 4"/>
          <p:cNvSpPr>
            <a:spLocks noGrp="1"/>
          </p:cNvSpPr>
          <p:nvPr>
            <p:ph type="ftr" sz="quarter" idx="10"/>
          </p:nvPr>
        </p:nvSpPr>
        <p:spPr/>
        <p:txBody>
          <a:bodyPr/>
          <a:lstStyle>
            <a:lvl1pPr>
              <a:defRPr/>
            </a:lvl1pPr>
          </a:lstStyle>
          <a:p>
            <a:pPr>
              <a:defRPr/>
            </a:pPr>
            <a:r>
              <a:rPr lang="en-IN" smtClean="0"/>
              <a:t> Patent Searching | Research and Analytics | Patent Prosecution/Preparation Support | Litigation and E-Discovery | IP Valuation |  Patent Portfolio Watch</a:t>
            </a:r>
            <a:endParaRPr/>
          </a:p>
        </p:txBody>
      </p:sp>
      <p:sp>
        <p:nvSpPr>
          <p:cNvPr id="4" name="Holder 5"/>
          <p:cNvSpPr>
            <a:spLocks noGrp="1"/>
          </p:cNvSpPr>
          <p:nvPr>
            <p:ph type="dt" sz="half" idx="11"/>
          </p:nvPr>
        </p:nvSpPr>
        <p:spPr/>
        <p:txBody>
          <a:bodyPr/>
          <a:lstStyle>
            <a:lvl1pPr>
              <a:defRPr/>
            </a:lvl1pPr>
          </a:lstStyle>
          <a:p>
            <a:pPr>
              <a:defRPr/>
            </a:pPr>
            <a:fld id="{40FA0DB1-17C7-4E32-ADEA-418CC0A976A3}" type="datetime1">
              <a:rPr lang="en-IN" smtClean="0"/>
              <a:pPr>
                <a:defRPr/>
              </a:pPr>
              <a:t>04-01-2016</a:t>
            </a:fld>
            <a:endParaRPr lang="en-US"/>
          </a:p>
        </p:txBody>
      </p:sp>
      <p:sp>
        <p:nvSpPr>
          <p:cNvPr id="5" name="Holder 6"/>
          <p:cNvSpPr>
            <a:spLocks noGrp="1"/>
          </p:cNvSpPr>
          <p:nvPr>
            <p:ph type="sldNum" sz="quarter" idx="12"/>
          </p:nvPr>
        </p:nvSpPr>
        <p:spPr/>
        <p:txBody>
          <a:bodyPr/>
          <a:lstStyle>
            <a:lvl1pPr>
              <a:defRPr/>
            </a:lvl1pPr>
          </a:lstStyle>
          <a:p>
            <a:pPr>
              <a:defRPr/>
            </a:pPr>
            <a:fld id="{584B5E48-9BD9-48C7-99B8-43A98239DEBD}" type="slidenum">
              <a:rPr/>
              <a:pPr>
                <a:def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4"/>
          <p:cNvSpPr>
            <a:spLocks noGrp="1"/>
          </p:cNvSpPr>
          <p:nvPr>
            <p:ph type="ftr" sz="quarter" idx="10"/>
          </p:nvPr>
        </p:nvSpPr>
        <p:spPr/>
        <p:txBody>
          <a:bodyPr/>
          <a:lstStyle>
            <a:lvl1pPr>
              <a:defRPr/>
            </a:lvl1pPr>
          </a:lstStyle>
          <a:p>
            <a:pPr>
              <a:defRPr/>
            </a:pPr>
            <a:r>
              <a:rPr lang="en-IN" smtClean="0"/>
              <a:t> Patent Searching | Research and Analytics | Patent Prosecution/Preparation Support | Litigation and E-Discovery | IP Valuation |  Patent Portfolio Watch</a:t>
            </a:r>
            <a:endParaRPr/>
          </a:p>
        </p:txBody>
      </p:sp>
      <p:sp>
        <p:nvSpPr>
          <p:cNvPr id="3" name="Holder 5"/>
          <p:cNvSpPr>
            <a:spLocks noGrp="1"/>
          </p:cNvSpPr>
          <p:nvPr>
            <p:ph type="dt" sz="half" idx="11"/>
          </p:nvPr>
        </p:nvSpPr>
        <p:spPr/>
        <p:txBody>
          <a:bodyPr/>
          <a:lstStyle>
            <a:lvl1pPr>
              <a:defRPr/>
            </a:lvl1pPr>
          </a:lstStyle>
          <a:p>
            <a:pPr>
              <a:defRPr/>
            </a:pPr>
            <a:fld id="{A842E417-9FFB-4BBC-9D0A-1B0447A8CCC0}" type="datetime1">
              <a:rPr lang="en-IN" smtClean="0"/>
              <a:pPr>
                <a:defRPr/>
              </a:pPr>
              <a:t>04-01-2016</a:t>
            </a:fld>
            <a:endParaRPr lang="en-US"/>
          </a:p>
        </p:txBody>
      </p:sp>
      <p:sp>
        <p:nvSpPr>
          <p:cNvPr id="4" name="Holder 6"/>
          <p:cNvSpPr>
            <a:spLocks noGrp="1"/>
          </p:cNvSpPr>
          <p:nvPr>
            <p:ph type="sldNum" sz="quarter" idx="12"/>
          </p:nvPr>
        </p:nvSpPr>
        <p:spPr/>
        <p:txBody>
          <a:bodyPr/>
          <a:lstStyle>
            <a:lvl1pPr>
              <a:defRPr/>
            </a:lvl1pPr>
          </a:lstStyle>
          <a:p>
            <a:pPr>
              <a:defRPr/>
            </a:pPr>
            <a:fld id="{F464AE3C-6DE8-4057-A5E9-FE67EE97612B}" type="slidenum">
              <a:rPr/>
              <a:pPr>
                <a:def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858838"/>
          </a:xfrm>
          <a:prstGeom prst="rect">
            <a:avLst/>
          </a:prstGeom>
          <a:blipFill>
            <a:blip r:embed="rId7" cstate="print"/>
            <a:stretch>
              <a:fillRect/>
            </a:stretch>
          </a:blipFill>
        </p:spPr>
        <p:txBody>
          <a:bodyPr lIns="0" tIns="0" rIns="0" bIns="0"/>
          <a:lstStyle/>
          <a:p>
            <a:pPr fontAlgn="auto">
              <a:spcBef>
                <a:spcPts val="0"/>
              </a:spcBef>
              <a:spcAft>
                <a:spcPts val="0"/>
              </a:spcAft>
              <a:defRPr/>
            </a:pPr>
            <a:endParaRPr>
              <a:latin typeface="+mn-lt"/>
              <a:cs typeface="+mn-cs"/>
            </a:endParaRPr>
          </a:p>
        </p:txBody>
      </p:sp>
      <p:sp>
        <p:nvSpPr>
          <p:cNvPr id="17" name="bk object 17"/>
          <p:cNvSpPr/>
          <p:nvPr/>
        </p:nvSpPr>
        <p:spPr>
          <a:xfrm>
            <a:off x="228600" y="6280150"/>
            <a:ext cx="914400" cy="373063"/>
          </a:xfrm>
          <a:prstGeom prst="rect">
            <a:avLst/>
          </a:prstGeom>
          <a:blipFill>
            <a:blip r:embed="rId8" cstate="print"/>
            <a:stretch>
              <a:fillRect/>
            </a:stretch>
          </a:blipFill>
        </p:spPr>
        <p:txBody>
          <a:bodyPr lIns="0" tIns="0" rIns="0" bIns="0"/>
          <a:lstStyle/>
          <a:p>
            <a:pPr fontAlgn="auto">
              <a:spcBef>
                <a:spcPts val="0"/>
              </a:spcBef>
              <a:spcAft>
                <a:spcPts val="0"/>
              </a:spcAft>
              <a:defRPr/>
            </a:pPr>
            <a:endParaRPr>
              <a:latin typeface="+mn-lt"/>
              <a:cs typeface="+mn-cs"/>
            </a:endParaRPr>
          </a:p>
        </p:txBody>
      </p:sp>
      <p:sp>
        <p:nvSpPr>
          <p:cNvPr id="18" name="bk object 18"/>
          <p:cNvSpPr/>
          <p:nvPr/>
        </p:nvSpPr>
        <p:spPr>
          <a:xfrm>
            <a:off x="85725" y="6276975"/>
            <a:ext cx="1250950" cy="506413"/>
          </a:xfrm>
          <a:prstGeom prst="rect">
            <a:avLst/>
          </a:prstGeom>
          <a:blipFill>
            <a:blip r:embed="rId9" cstate="print"/>
            <a:stretch>
              <a:fillRect/>
            </a:stretch>
          </a:blipFill>
        </p:spPr>
        <p:txBody>
          <a:bodyPr lIns="0" tIns="0" rIns="0" bIns="0"/>
          <a:lstStyle/>
          <a:p>
            <a:pPr fontAlgn="auto">
              <a:spcBef>
                <a:spcPts val="0"/>
              </a:spcBef>
              <a:spcAft>
                <a:spcPts val="0"/>
              </a:spcAft>
              <a:defRPr/>
            </a:pPr>
            <a:endParaRPr>
              <a:latin typeface="+mn-lt"/>
              <a:cs typeface="+mn-cs"/>
            </a:endParaRPr>
          </a:p>
        </p:txBody>
      </p:sp>
      <p:sp>
        <p:nvSpPr>
          <p:cNvPr id="1029" name="Holder 2"/>
          <p:cNvSpPr>
            <a:spLocks noGrp="1"/>
          </p:cNvSpPr>
          <p:nvPr>
            <p:ph type="title"/>
          </p:nvPr>
        </p:nvSpPr>
        <p:spPr bwMode="auto">
          <a:xfrm>
            <a:off x="379413" y="207963"/>
            <a:ext cx="8385175" cy="43656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endParaRPr lang="en-US" smtClean="0"/>
          </a:p>
        </p:txBody>
      </p:sp>
      <p:sp>
        <p:nvSpPr>
          <p:cNvPr id="1030" name="Holder 3"/>
          <p:cNvSpPr>
            <a:spLocks noGrp="1"/>
          </p:cNvSpPr>
          <p:nvPr>
            <p:ph type="body" idx="1"/>
          </p:nvPr>
        </p:nvSpPr>
        <p:spPr bwMode="auto">
          <a:xfrm>
            <a:off x="547688" y="1254125"/>
            <a:ext cx="8048625" cy="447516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endParaRPr lang="en-US" smtClean="0"/>
          </a:p>
        </p:txBody>
      </p:sp>
      <p:sp>
        <p:nvSpPr>
          <p:cNvPr id="4" name="Holder 4"/>
          <p:cNvSpPr>
            <a:spLocks noGrp="1"/>
          </p:cNvSpPr>
          <p:nvPr>
            <p:ph type="ftr" sz="quarter" idx="5"/>
          </p:nvPr>
        </p:nvSpPr>
        <p:spPr>
          <a:xfrm>
            <a:off x="3108325" y="6378575"/>
            <a:ext cx="2927350" cy="342900"/>
          </a:xfrm>
          <a:prstGeom prst="rect">
            <a:avLst/>
          </a:prstGeom>
        </p:spPr>
        <p:txBody>
          <a:bodyPr wrap="square" lIns="0" tIns="0" rIns="0" bIns="0">
            <a:noAutofit/>
          </a:bodyPr>
          <a:lstStyle>
            <a:lvl1pPr algn="ctr" fontAlgn="auto">
              <a:spcBef>
                <a:spcPts val="0"/>
              </a:spcBef>
              <a:spcAft>
                <a:spcPts val="0"/>
              </a:spcAft>
              <a:defRPr>
                <a:solidFill>
                  <a:schemeClr val="tx1">
                    <a:tint val="75000"/>
                  </a:schemeClr>
                </a:solidFill>
                <a:latin typeface="+mn-lt"/>
                <a:cs typeface="+mn-cs"/>
              </a:defRPr>
            </a:lvl1pPr>
          </a:lstStyle>
          <a:p>
            <a:pPr>
              <a:defRPr/>
            </a:pPr>
            <a:r>
              <a:rPr lang="en-IN" smtClean="0"/>
              <a:t> Patent Searching | Research and Analytics | Patent Prosecution/Preparation Support | Litigation and E-Discovery | IP Valuation |  Patent Portfolio Watch</a:t>
            </a:r>
            <a:endParaRPr/>
          </a:p>
        </p:txBody>
      </p:sp>
      <p:sp>
        <p:nvSpPr>
          <p:cNvPr id="5" name="Holder 5"/>
          <p:cNvSpPr>
            <a:spLocks noGrp="1"/>
          </p:cNvSpPr>
          <p:nvPr>
            <p:ph type="dt" sz="half" idx="6"/>
          </p:nvPr>
        </p:nvSpPr>
        <p:spPr>
          <a:xfrm>
            <a:off x="457200" y="6378575"/>
            <a:ext cx="2103438" cy="342900"/>
          </a:xfrm>
          <a:prstGeom prst="rect">
            <a:avLst/>
          </a:prstGeom>
        </p:spPr>
        <p:txBody>
          <a:bodyPr wrap="square" lIns="0" tIns="0" rIns="0" bIns="0">
            <a:noAutofit/>
          </a:bodyPr>
          <a:lstStyle>
            <a:lvl1pPr algn="l" fontAlgn="auto">
              <a:spcBef>
                <a:spcPts val="0"/>
              </a:spcBef>
              <a:spcAft>
                <a:spcPts val="0"/>
              </a:spcAft>
              <a:defRPr>
                <a:solidFill>
                  <a:schemeClr val="tx1">
                    <a:tint val="75000"/>
                  </a:schemeClr>
                </a:solidFill>
                <a:latin typeface="+mn-lt"/>
                <a:cs typeface="+mn-cs"/>
              </a:defRPr>
            </a:lvl1pPr>
          </a:lstStyle>
          <a:p>
            <a:pPr>
              <a:defRPr/>
            </a:pPr>
            <a:fld id="{BBA1E3F5-F657-4A8A-BB1E-0749F0EEC21C}" type="datetime1">
              <a:rPr lang="en-IN" smtClean="0"/>
              <a:pPr>
                <a:defRPr/>
              </a:pPr>
              <a:t>04-01-2016</a:t>
            </a:fld>
            <a:endParaRPr lang="en-US"/>
          </a:p>
        </p:txBody>
      </p:sp>
      <p:sp>
        <p:nvSpPr>
          <p:cNvPr id="6" name="Holder 6"/>
          <p:cNvSpPr>
            <a:spLocks noGrp="1"/>
          </p:cNvSpPr>
          <p:nvPr>
            <p:ph type="sldNum" sz="quarter" idx="7"/>
          </p:nvPr>
        </p:nvSpPr>
        <p:spPr>
          <a:xfrm>
            <a:off x="6583363" y="6378575"/>
            <a:ext cx="2103437" cy="342900"/>
          </a:xfrm>
          <a:prstGeom prst="rect">
            <a:avLst/>
          </a:prstGeom>
        </p:spPr>
        <p:txBody>
          <a:bodyPr wrap="square" lIns="0" tIns="0" rIns="0" bIns="0">
            <a:noAutofit/>
          </a:bodyPr>
          <a:lstStyle>
            <a:lvl1pPr algn="r" fontAlgn="auto">
              <a:spcBef>
                <a:spcPts val="0"/>
              </a:spcBef>
              <a:spcAft>
                <a:spcPts val="0"/>
              </a:spcAft>
              <a:defRPr>
                <a:solidFill>
                  <a:schemeClr val="tx1">
                    <a:tint val="75000"/>
                  </a:schemeClr>
                </a:solidFill>
                <a:latin typeface="+mn-lt"/>
                <a:cs typeface="+mn-cs"/>
              </a:defRPr>
            </a:lvl1pPr>
          </a:lstStyle>
          <a:p>
            <a:pPr>
              <a:defRPr/>
            </a:pPr>
            <a:fld id="{91E0E59C-A5F3-433D-8D97-6A7D2389E586}"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hdr="0" dt="0"/>
  <p:txStyles>
    <p:titleStyle>
      <a:lvl1pPr algn="ctr" rtl="0" eaLnBrk="0" fontAlgn="base" hangingPunct="0">
        <a:spcBef>
          <a:spcPct val="0"/>
        </a:spcBef>
        <a:spcAft>
          <a:spcPct val="0"/>
        </a:spcAft>
        <a:defRPr sz="4400">
          <a:solidFill>
            <a:schemeClr val="tx2"/>
          </a:solidFill>
          <a:latin typeface="Arial" pitchFamily="34" charset="0"/>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eaLnBrk="0" fontAlgn="base" hangingPunct="0">
        <a:spcBef>
          <a:spcPct val="0"/>
        </a:spcBef>
        <a:spcAft>
          <a:spcPct val="0"/>
        </a:spcAft>
        <a:defRPr sz="4400">
          <a:solidFill>
            <a:schemeClr val="tx2"/>
          </a:solidFill>
          <a:latin typeface="Arial" pitchFamily="34" charset="0"/>
        </a:defRPr>
      </a:lvl6pPr>
      <a:lvl7pPr marL="914400" algn="ctr" rtl="0" eaLnBrk="0" fontAlgn="base" hangingPunct="0">
        <a:spcBef>
          <a:spcPct val="0"/>
        </a:spcBef>
        <a:spcAft>
          <a:spcPct val="0"/>
        </a:spcAft>
        <a:defRPr sz="4400">
          <a:solidFill>
            <a:schemeClr val="tx2"/>
          </a:solidFill>
          <a:latin typeface="Arial" pitchFamily="34" charset="0"/>
        </a:defRPr>
      </a:lvl7pPr>
      <a:lvl8pPr marL="1371600" algn="ctr" rtl="0" eaLnBrk="0" fontAlgn="base" hangingPunct="0">
        <a:spcBef>
          <a:spcPct val="0"/>
        </a:spcBef>
        <a:spcAft>
          <a:spcPct val="0"/>
        </a:spcAft>
        <a:defRPr sz="4400">
          <a:solidFill>
            <a:schemeClr val="tx2"/>
          </a:solidFill>
          <a:latin typeface="Arial" pitchFamily="34" charset="0"/>
        </a:defRPr>
      </a:lvl8pPr>
      <a:lvl9pPr marL="1828800" algn="ctr" rtl="0" eaLnBrk="0" fontAlgn="base" hangingPunct="0">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Arial" pitchFamily="34" charset="0"/>
        </a:defRPr>
      </a:lvl1pPr>
      <a:lvl2pPr marL="742950" indent="-285750" algn="l" rtl="0" eaLnBrk="0" fontAlgn="base" hangingPunct="0">
        <a:spcBef>
          <a:spcPct val="20000"/>
        </a:spcBef>
        <a:spcAft>
          <a:spcPct val="0"/>
        </a:spcAft>
        <a:buChar char="–"/>
        <a:defRPr sz="2800">
          <a:solidFill>
            <a:schemeClr val="tx1"/>
          </a:solidFill>
          <a:latin typeface="Arial" pitchFamily="34" charset="0"/>
        </a:defRPr>
      </a:lvl2pPr>
      <a:lvl3pPr marL="1143000" indent="-228600" algn="l" rtl="0" eaLnBrk="0" fontAlgn="base" hangingPunct="0">
        <a:spcBef>
          <a:spcPct val="20000"/>
        </a:spcBef>
        <a:spcAft>
          <a:spcPct val="0"/>
        </a:spcAft>
        <a:buChar char="•"/>
        <a:defRPr sz="2400">
          <a:solidFill>
            <a:schemeClr val="tx1"/>
          </a:solidFill>
          <a:latin typeface="Arial" pitchFamily="34" charset="0"/>
        </a:defRPr>
      </a:lvl3pPr>
      <a:lvl4pPr marL="1600200" indent="-228600" algn="l" rtl="0" eaLnBrk="0" fontAlgn="base" hangingPunct="0">
        <a:spcBef>
          <a:spcPct val="20000"/>
        </a:spcBef>
        <a:spcAft>
          <a:spcPct val="0"/>
        </a:spcAft>
        <a:buChar char="–"/>
        <a:defRPr sz="2000">
          <a:solidFill>
            <a:schemeClr val="tx1"/>
          </a:solidFill>
          <a:latin typeface="Arial" pitchFamily="34" charset="0"/>
        </a:defRPr>
      </a:lvl4pPr>
      <a:lvl5pPr marL="2057400" indent="-228600" algn="l" rtl="0" eaLnBrk="0" fontAlgn="base" hangingPunct="0">
        <a:spcBef>
          <a:spcPct val="20000"/>
        </a:spcBef>
        <a:spcAft>
          <a:spcPct val="0"/>
        </a:spcAft>
        <a:buChar char="»"/>
        <a:defRPr sz="2000">
          <a:solidFill>
            <a:schemeClr val="tx1"/>
          </a:solidFill>
          <a:latin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defRPr>
      </a:lvl9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chart" Target="../charts/chart11.xml"/><Relationship Id="rId3" Type="http://schemas.openxmlformats.org/officeDocument/2006/relationships/chart" Target="../charts/chart8.xml"/><Relationship Id="rId7" Type="http://schemas.openxmlformats.org/officeDocument/2006/relationships/chart" Target="../charts/chart10.xml"/><Relationship Id="rId2" Type="http://schemas.openxmlformats.org/officeDocument/2006/relationships/chart" Target="../charts/chart7.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11.png"/><Relationship Id="rId10" Type="http://schemas.openxmlformats.org/officeDocument/2006/relationships/slide" Target="slide39.xml"/><Relationship Id="rId4" Type="http://schemas.openxmlformats.org/officeDocument/2006/relationships/chart" Target="../charts/chart9.xml"/><Relationship Id="rId9" Type="http://schemas.openxmlformats.org/officeDocument/2006/relationships/chart" Target="../charts/chart12.xml"/></Relationships>
</file>

<file path=ppt/slides/_rels/slide14.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chart" Target="../charts/chart16.xml"/><Relationship Id="rId4" Type="http://schemas.openxmlformats.org/officeDocument/2006/relationships/chart" Target="../charts/chart15.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chart" Target="../charts/chart22.xml"/><Relationship Id="rId3" Type="http://schemas.openxmlformats.org/officeDocument/2006/relationships/image" Target="../media/image9.png"/><Relationship Id="rId7" Type="http://schemas.openxmlformats.org/officeDocument/2006/relationships/chart" Target="../charts/chart21.xml"/><Relationship Id="rId2" Type="http://schemas.openxmlformats.org/officeDocument/2006/relationships/chart" Target="../charts/chart17.xml"/><Relationship Id="rId1" Type="http://schemas.openxmlformats.org/officeDocument/2006/relationships/slideLayout" Target="../slideLayouts/slideLayout2.xml"/><Relationship Id="rId6" Type="http://schemas.openxmlformats.org/officeDocument/2006/relationships/chart" Target="../charts/chart20.xml"/><Relationship Id="rId5" Type="http://schemas.openxmlformats.org/officeDocument/2006/relationships/chart" Target="../charts/chart19.xml"/><Relationship Id="rId4" Type="http://schemas.openxmlformats.org/officeDocument/2006/relationships/chart" Target="../charts/chart18.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2.png"/><Relationship Id="rId7" Type="http://schemas.openxmlformats.org/officeDocument/2006/relationships/diagramColors" Target="../diagrams/colors1.xml"/><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chart" Target="../charts/chart23.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 Target="slide35.xml"/><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image" Target="../media/image9.png"/><Relationship Id="rId7" Type="http://schemas.openxmlformats.org/officeDocument/2006/relationships/diagramLayout" Target="../diagrams/layout2.xml"/><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diagramData" Target="../diagrams/data2.xml"/><Relationship Id="rId5" Type="http://schemas.openxmlformats.org/officeDocument/2006/relationships/image" Target="../media/image13.png"/><Relationship Id="rId10" Type="http://schemas.microsoft.com/office/2007/relationships/diagramDrawing" Target="../diagrams/drawing2.xml"/><Relationship Id="rId4" Type="http://schemas.openxmlformats.org/officeDocument/2006/relationships/chart" Target="../charts/chart24.xml"/><Relationship Id="rId9" Type="http://schemas.openxmlformats.org/officeDocument/2006/relationships/diagramColors" Target="../diagrams/colors2.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chart" Target="../charts/chart25.xml"/><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 Id="rId9" Type="http://schemas.openxmlformats.org/officeDocument/2006/relationships/image" Target="../media/image14.png"/></Relationships>
</file>

<file path=ppt/slides/_rels/slide25.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5.png"/><Relationship Id="rId7" Type="http://schemas.openxmlformats.org/officeDocument/2006/relationships/diagramColors" Target="../diagrams/colors4.xml"/><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 Id="rId9" Type="http://schemas.openxmlformats.org/officeDocument/2006/relationships/chart" Target="../charts/chart26.xml"/></Relationships>
</file>

<file path=ppt/slides/_rels/slide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16.png"/><Relationship Id="rId7" Type="http://schemas.openxmlformats.org/officeDocument/2006/relationships/diagramColors" Target="../diagrams/colors5.xml"/><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 Id="rId9" Type="http://schemas.openxmlformats.org/officeDocument/2006/relationships/chart" Target="../charts/chart27.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 Id="rId9" Type="http://schemas.openxmlformats.org/officeDocument/2006/relationships/slide" Target="slide35.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slide" Target="slide35.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slide" Target="slide35.xml"/></Relationships>
</file>

<file path=ppt/slides/_rels/slide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www.biofuelsdigest.com/bdigest/2014/06/05/avantium-raises-50m-from-coca-cola-danone-swire-and-more-as-all-renewable-pef-plastic-bottles-take-the-spotlight/" TargetMode="External"/><Relationship Id="rId13" Type="http://schemas.openxmlformats.org/officeDocument/2006/relationships/hyperlink" Target="http://avantium.com/yxy/products-applications/fdca/PEF-bottles" TargetMode="External"/><Relationship Id="rId3" Type="http://schemas.openxmlformats.org/officeDocument/2006/relationships/hyperlink" Target="http://www.carbios.fr/en/polymers-derived-from-recycling" TargetMode="External"/><Relationship Id="rId7" Type="http://schemas.openxmlformats.org/officeDocument/2006/relationships/hyperlink" Target="http://avantium.com/news/2011-2/Avantium-and-The-Coca-Cola-Company-sign-partnership-agreement-to-develop-next-generation-100-plant-based-plastic-PEF.html" TargetMode="External"/><Relationship Id="rId12" Type="http://schemas.openxmlformats.org/officeDocument/2006/relationships/hyperlink" Target="http://pubs.acs.org/doi/pdf/10.1021/bk-2012-1105.ch001" TargetMode="External"/><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hyperlink" Target="http://www.coca-colacompany.com/press-center/press-releases/the-coca-cola-company-announces-partnerships-to-develop-commercial-solutions-for-plastic-bottles-made-entirely-from-plants" TargetMode="External"/><Relationship Id="rId11" Type="http://schemas.openxmlformats.org/officeDocument/2006/relationships/hyperlink" Target="http://www.toray.com/news/rd/nr110627.html" TargetMode="External"/><Relationship Id="rId5" Type="http://schemas.openxmlformats.org/officeDocument/2006/relationships/hyperlink" Target="http://www.carbios.fr/en" TargetMode="External"/><Relationship Id="rId10" Type="http://schemas.openxmlformats.org/officeDocument/2006/relationships/hyperlink" Target="http://www.natura.com.br/www/" TargetMode="External"/><Relationship Id="rId4" Type="http://schemas.openxmlformats.org/officeDocument/2006/relationships/hyperlink" Target="http://www.foodproductiondaily.com/Innovations/Carbios-starts-production-at-its-pilot-plant-for-biodegradable-plastic" TargetMode="External"/><Relationship Id="rId9" Type="http://schemas.openxmlformats.org/officeDocument/2006/relationships/hyperlink" Target="http://www.sulzer.com/en/About-us/Our-Businesses/Chemtech" TargetMode="External"/><Relationship Id="rId14" Type="http://schemas.openxmlformats.org/officeDocument/2006/relationships/hyperlink" Target="http://www.novamont.com/eng/news.php" TargetMode="External"/></Relationships>
</file>

<file path=ppt/slides/_rels/slide3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9.png"/><Relationship Id="rId7" Type="http://schemas.openxmlformats.org/officeDocument/2006/relationships/hyperlink" Target="http://www.khuranaandkhurana.com/" TargetMode="External"/><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hyperlink" Target="http://www.iiprd.com/" TargetMode="External"/><Relationship Id="rId5" Type="http://schemas.openxmlformats.org/officeDocument/2006/relationships/hyperlink" Target="mailto:info@khuranaandkhurana.com" TargetMode="External"/><Relationship Id="rId4" Type="http://schemas.openxmlformats.org/officeDocument/2006/relationships/hyperlink" Target="mailto:iiprd@iiprd.com"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hyperlink" Target="http://www.iiprd.com/" TargetMode="External"/></Relationships>
</file>

<file path=ppt/slides/_rels/slide4.xml.rels><?xml version="1.0" encoding="UTF-8" standalone="yes"?>
<Relationships xmlns="http://schemas.openxmlformats.org/package/2006/relationships"><Relationship Id="rId3" Type="http://schemas.openxmlformats.org/officeDocument/2006/relationships/slide" Target="slide35.xml"/><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slide" Target="slide35.xml"/></Relationships>
</file>

<file path=ppt/slides/_rels/slide6.xml.rels><?xml version="1.0" encoding="UTF-8" standalone="yes"?>
<Relationships xmlns="http://schemas.openxmlformats.org/package/2006/relationships"><Relationship Id="rId3" Type="http://schemas.openxmlformats.org/officeDocument/2006/relationships/slide" Target="slide35.xml"/><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slide" Target="slide35.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chart" Target="../charts/chart2.xml"/><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object 3"/>
          <p:cNvSpPr>
            <a:spLocks noChangeArrowheads="1"/>
          </p:cNvSpPr>
          <p:nvPr/>
        </p:nvSpPr>
        <p:spPr bwMode="auto">
          <a:xfrm>
            <a:off x="0" y="76200"/>
            <a:ext cx="9144000" cy="6858000"/>
          </a:xfrm>
          <a:prstGeom prst="rect">
            <a:avLst/>
          </a:prstGeom>
          <a:blipFill dpi="0" rotWithShape="1">
            <a:blip r:embed="rId3" cstate="print"/>
            <a:srcRect/>
            <a:stretch>
              <a:fillRect/>
            </a:stretch>
          </a:blipFill>
          <a:ln w="9525">
            <a:noFill/>
            <a:miter lim="800000"/>
            <a:headEnd/>
            <a:tailEnd/>
          </a:ln>
        </p:spPr>
        <p:txBody>
          <a:bodyPr lIns="0" tIns="0" rIns="0" bIns="0"/>
          <a:lstStyle/>
          <a:p>
            <a:endParaRPr lang="en-US">
              <a:latin typeface="Calibri" pitchFamily="34" charset="0"/>
            </a:endParaRPr>
          </a:p>
        </p:txBody>
      </p:sp>
      <p:sp>
        <p:nvSpPr>
          <p:cNvPr id="2051" name="object 4"/>
          <p:cNvSpPr txBox="1">
            <a:spLocks noChangeArrowheads="1"/>
          </p:cNvSpPr>
          <p:nvPr/>
        </p:nvSpPr>
        <p:spPr bwMode="auto">
          <a:xfrm>
            <a:off x="4572000" y="2971800"/>
            <a:ext cx="4572000" cy="1752600"/>
          </a:xfrm>
          <a:prstGeom prst="rect">
            <a:avLst/>
          </a:prstGeom>
          <a:noFill/>
          <a:ln w="9525">
            <a:noFill/>
            <a:miter lim="800000"/>
            <a:headEnd/>
            <a:tailEnd/>
          </a:ln>
        </p:spPr>
        <p:txBody>
          <a:bodyPr lIns="0" tIns="0" rIns="0" bIns="0"/>
          <a:lstStyle/>
          <a:p>
            <a:pPr marL="12700" algn="ctr">
              <a:lnSpc>
                <a:spcPts val="4075"/>
              </a:lnSpc>
            </a:pPr>
            <a:r>
              <a:rPr lang="en-US" sz="2500" b="1" dirty="0" smtClean="0">
                <a:solidFill>
                  <a:srgbClr val="FFFFFF"/>
                </a:solidFill>
              </a:rPr>
              <a:t>EXEMPLARY LANDSCAPE STUDY-  </a:t>
            </a:r>
            <a:r>
              <a:rPr lang="en-US" sz="2500" b="1" dirty="0">
                <a:solidFill>
                  <a:srgbClr val="FFFFFF"/>
                </a:solidFill>
              </a:rPr>
              <a:t>POLYETHYLENE </a:t>
            </a:r>
            <a:r>
              <a:rPr lang="en-US" sz="2500" b="1" dirty="0" smtClean="0">
                <a:solidFill>
                  <a:srgbClr val="FFFFFF"/>
                </a:solidFill>
              </a:rPr>
              <a:t>FURANOATE (PEF)</a:t>
            </a:r>
            <a:endParaRPr lang="en-US" sz="2500" b="1" dirty="0">
              <a:solidFill>
                <a:srgbClr val="FFFFFF"/>
              </a:solidFill>
            </a:endParaRPr>
          </a:p>
        </p:txBody>
      </p:sp>
      <p:pic>
        <p:nvPicPr>
          <p:cNvPr id="2052" name="Picture 2" descr="IIPRD_logo_final.png"/>
          <p:cNvPicPr>
            <a:picLocks noChangeAspect="1"/>
          </p:cNvPicPr>
          <p:nvPr/>
        </p:nvPicPr>
        <p:blipFill>
          <a:blip r:embed="rId4" cstate="print"/>
          <a:srcRect/>
          <a:stretch>
            <a:fillRect/>
          </a:stretch>
        </p:blipFill>
        <p:spPr bwMode="auto">
          <a:xfrm>
            <a:off x="5715000" y="2133600"/>
            <a:ext cx="2286000" cy="741363"/>
          </a:xfrm>
          <a:prstGeom prst="rect">
            <a:avLst/>
          </a:prstGeom>
          <a:noFill/>
          <a:ln w="9525">
            <a:noFill/>
            <a:miter lim="800000"/>
            <a:headEnd/>
            <a:tailEnd/>
          </a:ln>
        </p:spPr>
      </p:pic>
      <p:pic>
        <p:nvPicPr>
          <p:cNvPr id="2053" name="Picture 2"/>
          <p:cNvPicPr>
            <a:picLocks noChangeAspect="1" noChangeArrowheads="1"/>
          </p:cNvPicPr>
          <p:nvPr/>
        </p:nvPicPr>
        <p:blipFill>
          <a:blip r:embed="rId5" cstate="print"/>
          <a:srcRect/>
          <a:stretch>
            <a:fillRect/>
          </a:stretch>
        </p:blipFill>
        <p:spPr bwMode="auto">
          <a:xfrm>
            <a:off x="0" y="0"/>
            <a:ext cx="4572000" cy="6858000"/>
          </a:xfrm>
          <a:prstGeom prst="rect">
            <a:avLst/>
          </a:prstGeom>
          <a:noFill/>
          <a:ln w="9525">
            <a:noFill/>
            <a:miter lim="800000"/>
            <a:headEnd/>
            <a:tailEnd/>
          </a:ln>
        </p:spPr>
      </p:pic>
      <p:sp>
        <p:nvSpPr>
          <p:cNvPr id="13" name="Slide Number Placeholder 12"/>
          <p:cNvSpPr>
            <a:spLocks noGrp="1"/>
          </p:cNvSpPr>
          <p:nvPr>
            <p:ph type="sldNum" sz="quarter" idx="12"/>
          </p:nvPr>
        </p:nvSpPr>
        <p:spPr/>
        <p:txBody>
          <a:bodyPr/>
          <a:lstStyle/>
          <a:p>
            <a:pPr>
              <a:defRPr/>
            </a:pPr>
            <a:fld id="{46318E3D-C770-4D91-B40E-7E88DA3097BF}" type="slidenum">
              <a:rPr lang="en-IN" smtClean="0"/>
              <a:pPr>
                <a:defRPr/>
              </a:pPr>
              <a:t>1</a:t>
            </a:fld>
            <a:endParaRPr lang="en-IN"/>
          </a:p>
        </p:txBody>
      </p:sp>
      <p:pic>
        <p:nvPicPr>
          <p:cNvPr id="15" name="Picture 4"/>
          <p:cNvPicPr>
            <a:picLocks noChangeAspect="1" noChangeArrowheads="1"/>
          </p:cNvPicPr>
          <p:nvPr/>
        </p:nvPicPr>
        <p:blipFill>
          <a:blip r:embed="rId6" cstate="print"/>
          <a:srcRect/>
          <a:stretch>
            <a:fillRect/>
          </a:stretch>
        </p:blipFill>
        <p:spPr bwMode="auto">
          <a:xfrm>
            <a:off x="4572000" y="4572000"/>
            <a:ext cx="4572000" cy="2273300"/>
          </a:xfrm>
          <a:prstGeom prst="rect">
            <a:avLst/>
          </a:prstGeom>
          <a:noFill/>
          <a:ln w="9525">
            <a:noFill/>
            <a:miter lim="800000"/>
            <a:headEnd/>
            <a:tailEnd/>
          </a:ln>
        </p:spPr>
      </p:pic>
      <p:pic>
        <p:nvPicPr>
          <p:cNvPr id="1026" name="Picture 2"/>
          <p:cNvPicPr>
            <a:picLocks noChangeAspect="1" noChangeArrowheads="1"/>
          </p:cNvPicPr>
          <p:nvPr/>
        </p:nvPicPr>
        <p:blipFill>
          <a:blip r:embed="rId7" cstate="print"/>
          <a:srcRect/>
          <a:stretch>
            <a:fillRect/>
          </a:stretch>
        </p:blipFill>
        <p:spPr bwMode="auto">
          <a:xfrm>
            <a:off x="4572000" y="0"/>
            <a:ext cx="4572000" cy="1600200"/>
          </a:xfrm>
          <a:prstGeom prst="rect">
            <a:avLst/>
          </a:prstGeom>
          <a:noFill/>
          <a:ln w="9525">
            <a:noFill/>
            <a:miter lim="800000"/>
            <a:headEnd/>
            <a:tailEnd/>
          </a:ln>
          <a:effectLst/>
        </p:spPr>
      </p:pic>
      <p:sp>
        <p:nvSpPr>
          <p:cNvPr id="10" name="TextBox 9"/>
          <p:cNvSpPr txBox="1"/>
          <p:nvPr/>
        </p:nvSpPr>
        <p:spPr>
          <a:xfrm>
            <a:off x="4572000" y="1383268"/>
            <a:ext cx="4572000" cy="369332"/>
          </a:xfrm>
          <a:prstGeom prst="rect">
            <a:avLst/>
          </a:prstGeom>
          <a:solidFill>
            <a:schemeClr val="bg1"/>
          </a:solidFill>
        </p:spPr>
        <p:txBody>
          <a:bodyPr wrap="square" rtlCol="0">
            <a:spAutoFit/>
          </a:bodyPr>
          <a:lstStyle/>
          <a:p>
            <a:pPr algn="ctr"/>
            <a:r>
              <a:rPr lang="en-US" b="1" dirty="0" smtClean="0"/>
              <a:t>POLYETHYLENE FURANOATE (PEF)</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nvGraphicFramePr>
        <p:xfrm>
          <a:off x="990600" y="1143000"/>
          <a:ext cx="7467600" cy="3886200"/>
        </p:xfrm>
        <a:graphic>
          <a:graphicData uri="http://schemas.openxmlformats.org/drawingml/2006/chart">
            <c:chart xmlns:c="http://schemas.openxmlformats.org/drawingml/2006/chart" xmlns:r="http://schemas.openxmlformats.org/officeDocument/2006/relationships" r:id="rId2"/>
          </a:graphicData>
        </a:graphic>
      </p:graphicFrame>
      <p:sp>
        <p:nvSpPr>
          <p:cNvPr id="12291" name="Title 1"/>
          <p:cNvSpPr>
            <a:spLocks noGrp="1"/>
          </p:cNvSpPr>
          <p:nvPr>
            <p:ph type="title"/>
          </p:nvPr>
        </p:nvSpPr>
        <p:spPr>
          <a:xfrm>
            <a:off x="533400" y="228600"/>
            <a:ext cx="8385175" cy="436563"/>
          </a:xfrm>
        </p:spPr>
        <p:txBody>
          <a:bodyPr/>
          <a:lstStyle/>
          <a:p>
            <a:r>
              <a:rPr lang="en-US" sz="2800" b="1" dirty="0" smtClean="0">
                <a:solidFill>
                  <a:schemeClr val="bg1"/>
                </a:solidFill>
              </a:rPr>
              <a:t>Publication Trend - Overall</a:t>
            </a:r>
          </a:p>
        </p:txBody>
      </p:sp>
      <p:sp>
        <p:nvSpPr>
          <p:cNvPr id="4" name="Footer Placeholder 3"/>
          <p:cNvSpPr>
            <a:spLocks noGrp="1"/>
          </p:cNvSpPr>
          <p:nvPr>
            <p:ph type="ftr" sz="quarter" idx="10"/>
          </p:nvPr>
        </p:nvSpPr>
        <p:spPr>
          <a:xfrm>
            <a:off x="1295400" y="6515100"/>
            <a:ext cx="7162800" cy="342900"/>
          </a:xfrm>
        </p:spPr>
        <p:txBody>
          <a:bodyPr/>
          <a:lstStyle/>
          <a:p>
            <a:pPr>
              <a:defRPr/>
            </a:pPr>
            <a:r>
              <a:rPr lang="en-IN" sz="800" smtClean="0">
                <a:solidFill>
                  <a:schemeClr val="tx1"/>
                </a:solidFill>
                <a:latin typeface="Arial" pitchFamily="34" charset="0"/>
                <a:cs typeface="Arial" pitchFamily="34" charset="0"/>
              </a:rPr>
              <a:t> Patent Searching | Research and Analytics | Patent Prosecution/Preparation Support | Litigation and E-Discovery | IP Valuation |  Patent Portfolio Watch</a:t>
            </a:r>
            <a:endParaRPr lang="en-US" sz="800" dirty="0">
              <a:solidFill>
                <a:schemeClr val="tx1"/>
              </a:solidFill>
              <a:latin typeface="Arial" pitchFamily="34" charset="0"/>
              <a:cs typeface="Arial" pitchFamily="34" charset="0"/>
            </a:endParaRPr>
          </a:p>
        </p:txBody>
      </p:sp>
      <p:pic>
        <p:nvPicPr>
          <p:cNvPr id="12293" name="Picture 2"/>
          <p:cNvPicPr>
            <a:picLocks noChangeAspect="1" noChangeArrowheads="1"/>
          </p:cNvPicPr>
          <p:nvPr/>
        </p:nvPicPr>
        <p:blipFill>
          <a:blip r:embed="rId3" cstate="print"/>
          <a:srcRect/>
          <a:stretch>
            <a:fillRect/>
          </a:stretch>
        </p:blipFill>
        <p:spPr bwMode="auto">
          <a:xfrm>
            <a:off x="152400" y="6324600"/>
            <a:ext cx="1143000" cy="381000"/>
          </a:xfrm>
          <a:prstGeom prst="rect">
            <a:avLst/>
          </a:prstGeom>
          <a:noFill/>
          <a:ln w="9525">
            <a:noFill/>
            <a:miter lim="800000"/>
            <a:headEnd/>
            <a:tailEnd/>
          </a:ln>
        </p:spPr>
      </p:pic>
      <p:grpSp>
        <p:nvGrpSpPr>
          <p:cNvPr id="12294" name="Group 8"/>
          <p:cNvGrpSpPr>
            <a:grpSpLocks/>
          </p:cNvGrpSpPr>
          <p:nvPr/>
        </p:nvGrpSpPr>
        <p:grpSpPr bwMode="auto">
          <a:xfrm>
            <a:off x="381000" y="5181604"/>
            <a:ext cx="8229600" cy="970177"/>
            <a:chOff x="381000" y="5355429"/>
            <a:chExt cx="8229600" cy="969384"/>
          </a:xfrm>
        </p:grpSpPr>
        <p:sp>
          <p:nvSpPr>
            <p:cNvPr id="10" name="TextBox 12"/>
            <p:cNvSpPr txBox="1">
              <a:spLocks noChangeArrowheads="1"/>
            </p:cNvSpPr>
            <p:nvPr/>
          </p:nvSpPr>
          <p:spPr bwMode="auto">
            <a:xfrm>
              <a:off x="381000" y="5679010"/>
              <a:ext cx="8229600" cy="645803"/>
            </a:xfrm>
            <a:prstGeom prst="rect">
              <a:avLst/>
            </a:prstGeom>
            <a:noFill/>
            <a:ln w="9525">
              <a:solidFill>
                <a:schemeClr val="accent1">
                  <a:shade val="50000"/>
                </a:schemeClr>
              </a:solidFill>
              <a:miter lim="800000"/>
              <a:headEnd/>
              <a:tailEnd/>
            </a:ln>
          </p:spPr>
          <p:txBody>
            <a:bodyPr>
              <a:spAutoFit/>
            </a:bodyPr>
            <a:lstStyle/>
            <a:p>
              <a:pPr algn="just">
                <a:defRPr/>
              </a:pPr>
              <a:r>
                <a:rPr lang="en-US" sz="1200" dirty="0">
                  <a:solidFill>
                    <a:srgbClr val="4D4D4D"/>
                  </a:solidFill>
                </a:rPr>
                <a:t>Global patent </a:t>
              </a:r>
              <a:r>
                <a:rPr lang="en-US" sz="1200" dirty="0" smtClean="0">
                  <a:solidFill>
                    <a:srgbClr val="4D4D4D"/>
                  </a:solidFill>
                </a:rPr>
                <a:t>application publication </a:t>
              </a:r>
              <a:r>
                <a:rPr lang="en-US" sz="1200" dirty="0">
                  <a:solidFill>
                    <a:srgbClr val="4D4D4D"/>
                  </a:solidFill>
                </a:rPr>
                <a:t>trend presents a significant increase in the </a:t>
              </a:r>
              <a:r>
                <a:rPr lang="en-US" sz="1200" dirty="0" smtClean="0">
                  <a:solidFill>
                    <a:srgbClr val="4D4D4D"/>
                  </a:solidFill>
                </a:rPr>
                <a:t>number of publication </a:t>
              </a:r>
              <a:r>
                <a:rPr lang="en-US" sz="1200" dirty="0">
                  <a:solidFill>
                    <a:srgbClr val="4D4D4D"/>
                  </a:solidFill>
                </a:rPr>
                <a:t>during last </a:t>
              </a:r>
              <a:r>
                <a:rPr lang="en-US" sz="1200" dirty="0" smtClean="0">
                  <a:solidFill>
                    <a:srgbClr val="4D4D4D"/>
                  </a:solidFill>
                </a:rPr>
                <a:t>decade with its peak at 2014 which suggests significant filing during 2010-2013. Total number of patents published in 2015 may increase till the end of the year. </a:t>
              </a:r>
            </a:p>
          </p:txBody>
        </p:sp>
        <p:sp>
          <p:nvSpPr>
            <p:cNvPr id="11" name="Rounded Rectangle 10"/>
            <p:cNvSpPr/>
            <p:nvPr/>
          </p:nvSpPr>
          <p:spPr>
            <a:xfrm>
              <a:off x="381000" y="5355429"/>
              <a:ext cx="1066800" cy="304551"/>
            </a:xfrm>
            <a:prstGeom prst="roundRect">
              <a:avLst/>
            </a:prstGeom>
            <a:solidFill>
              <a:schemeClr val="accent1">
                <a:alpha val="49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2"/>
                  </a:solidFill>
                </a:rPr>
                <a:t>Insights</a:t>
              </a:r>
            </a:p>
          </p:txBody>
        </p:sp>
      </p:grpSp>
      <p:sp>
        <p:nvSpPr>
          <p:cNvPr id="12295" name="TextBox 11"/>
          <p:cNvSpPr txBox="1">
            <a:spLocks noChangeArrowheads="1"/>
          </p:cNvSpPr>
          <p:nvPr/>
        </p:nvSpPr>
        <p:spPr bwMode="auto">
          <a:xfrm>
            <a:off x="3962400" y="5105400"/>
            <a:ext cx="1184275" cy="246063"/>
          </a:xfrm>
          <a:prstGeom prst="rect">
            <a:avLst/>
          </a:prstGeom>
          <a:noFill/>
          <a:ln w="9525">
            <a:noFill/>
            <a:miter lim="800000"/>
            <a:headEnd/>
            <a:tailEnd/>
          </a:ln>
        </p:spPr>
        <p:txBody>
          <a:bodyPr wrap="none">
            <a:spAutoFit/>
          </a:bodyPr>
          <a:lstStyle/>
          <a:p>
            <a:r>
              <a:rPr lang="en-US" sz="1000" b="1"/>
              <a:t>Publication Year</a:t>
            </a:r>
          </a:p>
        </p:txBody>
      </p:sp>
      <p:sp>
        <p:nvSpPr>
          <p:cNvPr id="12296" name="TextBox 12"/>
          <p:cNvSpPr txBox="1">
            <a:spLocks noChangeArrowheads="1"/>
          </p:cNvSpPr>
          <p:nvPr/>
        </p:nvSpPr>
        <p:spPr bwMode="auto">
          <a:xfrm>
            <a:off x="152400" y="2590800"/>
            <a:ext cx="960519" cy="553998"/>
          </a:xfrm>
          <a:prstGeom prst="rect">
            <a:avLst/>
          </a:prstGeom>
          <a:noFill/>
          <a:ln w="9525">
            <a:noFill/>
            <a:miter lim="800000"/>
            <a:headEnd/>
            <a:tailEnd/>
          </a:ln>
        </p:spPr>
        <p:txBody>
          <a:bodyPr wrap="none">
            <a:spAutoFit/>
          </a:bodyPr>
          <a:lstStyle/>
          <a:p>
            <a:pPr algn="ctr"/>
            <a:r>
              <a:rPr lang="en-US" sz="1000" b="1" dirty="0"/>
              <a:t>No. of </a:t>
            </a:r>
            <a:r>
              <a:rPr lang="en-US" sz="1000" b="1" dirty="0" smtClean="0"/>
              <a:t> </a:t>
            </a:r>
            <a:endParaRPr lang="en-US" sz="1000" b="1" dirty="0"/>
          </a:p>
          <a:p>
            <a:pPr algn="ctr"/>
            <a:r>
              <a:rPr lang="en-US" sz="1000" b="1" dirty="0"/>
              <a:t>Published </a:t>
            </a:r>
          </a:p>
          <a:p>
            <a:pPr algn="ctr"/>
            <a:r>
              <a:rPr lang="en-US" sz="1000" b="1" dirty="0"/>
              <a:t>Applications</a:t>
            </a:r>
          </a:p>
        </p:txBody>
      </p:sp>
      <p:sp>
        <p:nvSpPr>
          <p:cNvPr id="16" name="Rectangle 15"/>
          <p:cNvSpPr/>
          <p:nvPr/>
        </p:nvSpPr>
        <p:spPr>
          <a:xfrm>
            <a:off x="304800" y="6158060"/>
            <a:ext cx="10058400" cy="215444"/>
          </a:xfrm>
          <a:prstGeom prst="rect">
            <a:avLst/>
          </a:prstGeom>
        </p:spPr>
        <p:txBody>
          <a:bodyPr wrap="square">
            <a:spAutoFit/>
          </a:bodyPr>
          <a:lstStyle/>
          <a:p>
            <a:r>
              <a:rPr lang="en-US" sz="800" dirty="0" smtClean="0">
                <a:solidFill>
                  <a:srgbClr val="4D4D4D"/>
                </a:solidFill>
              </a:rPr>
              <a:t># Graph was prepared based on the analysis of publication year for all published applications (family expanded data)</a:t>
            </a:r>
            <a:endParaRPr lang="en-IN" sz="800" dirty="0" smtClean="0">
              <a:solidFill>
                <a:srgbClr val="4D4D4D"/>
              </a:solidFill>
            </a:endParaRPr>
          </a:p>
        </p:txBody>
      </p:sp>
      <p:sp>
        <p:nvSpPr>
          <p:cNvPr id="17" name="Slide Number Placeholder 16"/>
          <p:cNvSpPr>
            <a:spLocks noGrp="1"/>
          </p:cNvSpPr>
          <p:nvPr>
            <p:ph type="sldNum" sz="quarter" idx="12"/>
          </p:nvPr>
        </p:nvSpPr>
        <p:spPr/>
        <p:txBody>
          <a:bodyPr/>
          <a:lstStyle/>
          <a:p>
            <a:pPr>
              <a:defRPr/>
            </a:pPr>
            <a:fld id="{46318E3D-C770-4D91-B40E-7E88DA3097BF}" type="slidenum">
              <a:rPr lang="en-IN" smtClean="0"/>
              <a:pPr>
                <a:defRPr/>
              </a:pPr>
              <a:t>10</a:t>
            </a:fld>
            <a:endParaRPr lang="en-IN"/>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object 3"/>
          <p:cNvSpPr>
            <a:spLocks noChangeArrowheads="1"/>
          </p:cNvSpPr>
          <p:nvPr/>
        </p:nvSpPr>
        <p:spPr bwMode="auto">
          <a:xfrm>
            <a:off x="85725" y="6276975"/>
            <a:ext cx="1250950" cy="506413"/>
          </a:xfrm>
          <a:prstGeom prst="rect">
            <a:avLst/>
          </a:prstGeom>
          <a:blipFill dpi="0" rotWithShape="1">
            <a:blip r:embed="rId2" cstate="print"/>
            <a:srcRect/>
            <a:stretch>
              <a:fillRect/>
            </a:stretch>
          </a:blipFill>
          <a:ln w="9525">
            <a:noFill/>
            <a:miter lim="800000"/>
            <a:headEnd/>
            <a:tailEnd/>
          </a:ln>
        </p:spPr>
        <p:txBody>
          <a:bodyPr lIns="0" tIns="0" rIns="0" bIns="0"/>
          <a:lstStyle/>
          <a:p>
            <a:endParaRPr lang="en-US">
              <a:latin typeface="Calibri" pitchFamily="34" charset="0"/>
            </a:endParaRPr>
          </a:p>
        </p:txBody>
      </p:sp>
      <p:sp>
        <p:nvSpPr>
          <p:cNvPr id="6" name="object 6"/>
          <p:cNvSpPr txBox="1">
            <a:spLocks noGrp="1"/>
          </p:cNvSpPr>
          <p:nvPr>
            <p:ph type="title"/>
          </p:nvPr>
        </p:nvSpPr>
        <p:spPr>
          <a:xfrm>
            <a:off x="379413" y="207963"/>
            <a:ext cx="8385175" cy="431800"/>
          </a:xfrm>
        </p:spPr>
        <p:txBody>
          <a:bodyPr rtlCol="0">
            <a:spAutoFit/>
          </a:bodyPr>
          <a:lstStyle/>
          <a:p>
            <a:pPr marL="12700" eaLnBrk="1" fontAlgn="auto" hangingPunct="1">
              <a:spcBef>
                <a:spcPts val="0"/>
              </a:spcBef>
              <a:spcAft>
                <a:spcPts val="0"/>
              </a:spcAft>
              <a:defRPr/>
            </a:pPr>
            <a:r>
              <a:rPr lang="en-US" sz="2800" b="1" spc="-10" dirty="0">
                <a:solidFill>
                  <a:schemeClr val="bg1"/>
                </a:solidFill>
                <a:cs typeface="Arial" pitchFamily="34" charset="0"/>
              </a:rPr>
              <a:t>Overall Top Assignees</a:t>
            </a:r>
            <a:endParaRPr sz="2800" b="1" spc="-10" dirty="0">
              <a:solidFill>
                <a:schemeClr val="bg1"/>
              </a:solidFill>
              <a:cs typeface="Arial" pitchFamily="34" charset="0"/>
            </a:endParaRPr>
          </a:p>
        </p:txBody>
      </p:sp>
      <p:sp>
        <p:nvSpPr>
          <p:cNvPr id="10" name="Rectangle 9"/>
          <p:cNvSpPr/>
          <p:nvPr/>
        </p:nvSpPr>
        <p:spPr>
          <a:xfrm>
            <a:off x="76200" y="6324600"/>
            <a:ext cx="150495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3318" name="Picture 2"/>
          <p:cNvPicPr>
            <a:picLocks noChangeAspect="1" noChangeArrowheads="1"/>
          </p:cNvPicPr>
          <p:nvPr/>
        </p:nvPicPr>
        <p:blipFill>
          <a:blip r:embed="rId3" cstate="print"/>
          <a:srcRect/>
          <a:stretch>
            <a:fillRect/>
          </a:stretch>
        </p:blipFill>
        <p:spPr bwMode="auto">
          <a:xfrm>
            <a:off x="228600" y="6432550"/>
            <a:ext cx="1066800" cy="349250"/>
          </a:xfrm>
          <a:prstGeom prst="rect">
            <a:avLst/>
          </a:prstGeom>
          <a:noFill/>
          <a:ln w="9525">
            <a:noFill/>
            <a:miter lim="800000"/>
            <a:headEnd/>
            <a:tailEnd/>
          </a:ln>
        </p:spPr>
      </p:pic>
      <p:sp>
        <p:nvSpPr>
          <p:cNvPr id="13319" name="TextBox 12"/>
          <p:cNvSpPr txBox="1">
            <a:spLocks noChangeArrowheads="1"/>
          </p:cNvSpPr>
          <p:nvPr/>
        </p:nvSpPr>
        <p:spPr bwMode="auto">
          <a:xfrm>
            <a:off x="228600" y="5562600"/>
            <a:ext cx="8245475" cy="461665"/>
          </a:xfrm>
          <a:prstGeom prst="rect">
            <a:avLst/>
          </a:prstGeom>
          <a:noFill/>
          <a:ln w="9525">
            <a:solidFill>
              <a:schemeClr val="tx1"/>
            </a:solidFill>
            <a:miter lim="800000"/>
            <a:headEnd/>
            <a:tailEnd/>
          </a:ln>
        </p:spPr>
        <p:txBody>
          <a:bodyPr>
            <a:spAutoFit/>
          </a:bodyPr>
          <a:lstStyle/>
          <a:p>
            <a:pPr algn="just"/>
            <a:r>
              <a:rPr lang="en-US" sz="1200" dirty="0">
                <a:solidFill>
                  <a:srgbClr val="4D4D4D"/>
                </a:solidFill>
              </a:rPr>
              <a:t>Procter &amp; Gamble is among leading patent filers in PEF Technology, followed by Canon, which also has a significant patent portfolio</a:t>
            </a:r>
            <a:r>
              <a:rPr lang="en-US" sz="1200" dirty="0" smtClean="0">
                <a:solidFill>
                  <a:srgbClr val="4D4D4D"/>
                </a:solidFill>
              </a:rPr>
              <a:t>.</a:t>
            </a:r>
            <a:endParaRPr lang="en-US" sz="1200" dirty="0">
              <a:solidFill>
                <a:srgbClr val="4D4D4D"/>
              </a:solidFill>
            </a:endParaRPr>
          </a:p>
        </p:txBody>
      </p:sp>
      <p:sp>
        <p:nvSpPr>
          <p:cNvPr id="15" name="Footer Placeholder 13"/>
          <p:cNvSpPr>
            <a:spLocks noGrp="1"/>
          </p:cNvSpPr>
          <p:nvPr>
            <p:ph type="ftr" sz="quarter" idx="10"/>
          </p:nvPr>
        </p:nvSpPr>
        <p:spPr>
          <a:xfrm>
            <a:off x="1371600" y="6553200"/>
            <a:ext cx="7772400" cy="152400"/>
          </a:xfrm>
        </p:spPr>
        <p:txBody>
          <a:bodyPr/>
          <a:lstStyle/>
          <a:p>
            <a:pPr algn="l">
              <a:defRPr/>
            </a:pPr>
            <a:r>
              <a:rPr lang="en-IN" sz="800" smtClean="0">
                <a:solidFill>
                  <a:schemeClr val="tx1"/>
                </a:solidFill>
                <a:latin typeface="Arial" pitchFamily="34" charset="0"/>
                <a:cs typeface="Arial" pitchFamily="34" charset="0"/>
              </a:rPr>
              <a:t> Patent Searching | Research and Analytics | Patent Prosecution/Preparation Support | Litigation and E-Discovery | IP Valuation |  Patent Portfolio Watch</a:t>
            </a:r>
            <a:endParaRPr lang="en-US" sz="800" dirty="0">
              <a:solidFill>
                <a:schemeClr val="tx1"/>
              </a:solidFill>
              <a:latin typeface="Arial" pitchFamily="34" charset="0"/>
              <a:cs typeface="Arial" pitchFamily="34" charset="0"/>
            </a:endParaRPr>
          </a:p>
        </p:txBody>
      </p:sp>
      <p:sp>
        <p:nvSpPr>
          <p:cNvPr id="12" name="Rounded Rectangle 11"/>
          <p:cNvSpPr/>
          <p:nvPr/>
        </p:nvSpPr>
        <p:spPr>
          <a:xfrm>
            <a:off x="228600" y="5257800"/>
            <a:ext cx="1066800" cy="304800"/>
          </a:xfrm>
          <a:prstGeom prst="roundRect">
            <a:avLst/>
          </a:prstGeom>
          <a:solidFill>
            <a:schemeClr val="accent1">
              <a:alpha val="49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2"/>
                </a:solidFill>
              </a:rPr>
              <a:t>Insights</a:t>
            </a:r>
          </a:p>
        </p:txBody>
      </p:sp>
      <p:graphicFrame>
        <p:nvGraphicFramePr>
          <p:cNvPr id="13" name="Chart 12"/>
          <p:cNvGraphicFramePr/>
          <p:nvPr/>
        </p:nvGraphicFramePr>
        <p:xfrm>
          <a:off x="1143000" y="1143000"/>
          <a:ext cx="7315200" cy="4038600"/>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Box 12"/>
          <p:cNvSpPr txBox="1">
            <a:spLocks noChangeArrowheads="1"/>
          </p:cNvSpPr>
          <p:nvPr/>
        </p:nvSpPr>
        <p:spPr bwMode="auto">
          <a:xfrm>
            <a:off x="304800" y="2113002"/>
            <a:ext cx="960519" cy="553998"/>
          </a:xfrm>
          <a:prstGeom prst="rect">
            <a:avLst/>
          </a:prstGeom>
          <a:noFill/>
          <a:ln w="9525">
            <a:noFill/>
            <a:miter lim="800000"/>
            <a:headEnd/>
            <a:tailEnd/>
          </a:ln>
        </p:spPr>
        <p:txBody>
          <a:bodyPr wrap="none">
            <a:spAutoFit/>
          </a:bodyPr>
          <a:lstStyle/>
          <a:p>
            <a:pPr algn="ctr"/>
            <a:r>
              <a:rPr lang="en-US" sz="1000" b="1" dirty="0"/>
              <a:t>No. of </a:t>
            </a:r>
            <a:r>
              <a:rPr lang="en-US" sz="1000" b="1" dirty="0" smtClean="0"/>
              <a:t> </a:t>
            </a:r>
            <a:endParaRPr lang="en-US" sz="1000" b="1" dirty="0"/>
          </a:p>
          <a:p>
            <a:pPr algn="ctr"/>
            <a:r>
              <a:rPr lang="en-US" sz="1000" b="1" dirty="0"/>
              <a:t>Published </a:t>
            </a:r>
          </a:p>
          <a:p>
            <a:pPr algn="ctr"/>
            <a:r>
              <a:rPr lang="en-US" sz="1000" b="1" dirty="0"/>
              <a:t>Applications</a:t>
            </a:r>
          </a:p>
        </p:txBody>
      </p:sp>
      <p:sp>
        <p:nvSpPr>
          <p:cNvPr id="18" name="Rectangle 17"/>
          <p:cNvSpPr/>
          <p:nvPr/>
        </p:nvSpPr>
        <p:spPr>
          <a:xfrm>
            <a:off x="228600" y="6109156"/>
            <a:ext cx="10058400" cy="215444"/>
          </a:xfrm>
          <a:prstGeom prst="rect">
            <a:avLst/>
          </a:prstGeom>
        </p:spPr>
        <p:txBody>
          <a:bodyPr wrap="square">
            <a:spAutoFit/>
          </a:bodyPr>
          <a:lstStyle/>
          <a:p>
            <a:r>
              <a:rPr lang="en-US" sz="800" dirty="0" smtClean="0">
                <a:solidFill>
                  <a:srgbClr val="4D4D4D"/>
                </a:solidFill>
              </a:rPr>
              <a:t># The graph was prepared taking into considerations all Mergers &amp; Acquisitions. </a:t>
            </a:r>
            <a:endParaRPr lang="en-IN" sz="800" dirty="0" smtClean="0">
              <a:solidFill>
                <a:srgbClr val="4D4D4D"/>
              </a:solidFill>
            </a:endParaRPr>
          </a:p>
        </p:txBody>
      </p:sp>
      <p:sp>
        <p:nvSpPr>
          <p:cNvPr id="19" name="Slide Number Placeholder 18"/>
          <p:cNvSpPr>
            <a:spLocks noGrp="1"/>
          </p:cNvSpPr>
          <p:nvPr>
            <p:ph type="sldNum" sz="quarter" idx="12"/>
          </p:nvPr>
        </p:nvSpPr>
        <p:spPr/>
        <p:txBody>
          <a:bodyPr/>
          <a:lstStyle/>
          <a:p>
            <a:pPr>
              <a:defRPr/>
            </a:pPr>
            <a:fld id="{46318E3D-C770-4D91-B40E-7E88DA3097BF}" type="slidenum">
              <a:rPr lang="en-IN" smtClean="0"/>
              <a:pPr>
                <a:defRPr/>
              </a:pPr>
              <a:t>11</a:t>
            </a:fld>
            <a:endParaRPr lang="en-IN"/>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spc="-10" dirty="0" smtClean="0">
                <a:solidFill>
                  <a:schemeClr val="bg1"/>
                </a:solidFill>
                <a:cs typeface="Arial" pitchFamily="34" charset="0"/>
              </a:rPr>
              <a:t>Top Inventors</a:t>
            </a:r>
            <a:endParaRPr lang="en-US" sz="2800" dirty="0"/>
          </a:p>
        </p:txBody>
      </p:sp>
      <p:sp>
        <p:nvSpPr>
          <p:cNvPr id="4" name="Footer Placeholder 3"/>
          <p:cNvSpPr>
            <a:spLocks noGrp="1"/>
          </p:cNvSpPr>
          <p:nvPr>
            <p:ph type="ftr" sz="quarter" idx="10"/>
          </p:nvPr>
        </p:nvSpPr>
        <p:spPr>
          <a:xfrm>
            <a:off x="1447800" y="6515100"/>
            <a:ext cx="6934200" cy="342900"/>
          </a:xfrm>
        </p:spPr>
        <p:txBody>
          <a:bodyPr/>
          <a:lstStyle/>
          <a:p>
            <a:pPr>
              <a:defRPr/>
            </a:pPr>
            <a:r>
              <a:rPr lang="en-IN" sz="800" smtClean="0">
                <a:solidFill>
                  <a:schemeClr val="tx1"/>
                </a:solidFill>
                <a:latin typeface="Arial" pitchFamily="34" charset="0"/>
                <a:cs typeface="Arial" pitchFamily="34" charset="0"/>
              </a:rPr>
              <a:t> Patent Searching | Research and Analytics | Patent Prosecution/Preparation Support | Litigation and E-Discovery | IP Valuation |  Patent Portfolio Watch</a:t>
            </a:r>
            <a:endParaRPr lang="en-US" sz="800" dirty="0">
              <a:solidFill>
                <a:schemeClr val="tx1"/>
              </a:solidFill>
              <a:latin typeface="Arial" pitchFamily="34" charset="0"/>
              <a:cs typeface="Arial" pitchFamily="34" charset="0"/>
            </a:endParaRPr>
          </a:p>
        </p:txBody>
      </p:sp>
      <p:graphicFrame>
        <p:nvGraphicFramePr>
          <p:cNvPr id="5" name="Chart 4"/>
          <p:cNvGraphicFramePr/>
          <p:nvPr/>
        </p:nvGraphicFramePr>
        <p:xfrm>
          <a:off x="990600" y="990600"/>
          <a:ext cx="7124700" cy="4419600"/>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2"/>
          <p:cNvPicPr>
            <a:picLocks noChangeAspect="1" noChangeArrowheads="1"/>
          </p:cNvPicPr>
          <p:nvPr/>
        </p:nvPicPr>
        <p:blipFill>
          <a:blip r:embed="rId3" cstate="print"/>
          <a:srcRect/>
          <a:stretch>
            <a:fillRect/>
          </a:stretch>
        </p:blipFill>
        <p:spPr bwMode="auto">
          <a:xfrm>
            <a:off x="152400" y="6324600"/>
            <a:ext cx="1143000" cy="349250"/>
          </a:xfrm>
          <a:prstGeom prst="rect">
            <a:avLst/>
          </a:prstGeom>
          <a:noFill/>
          <a:ln w="9525">
            <a:noFill/>
            <a:miter lim="800000"/>
            <a:headEnd/>
            <a:tailEnd/>
          </a:ln>
        </p:spPr>
      </p:pic>
      <p:sp>
        <p:nvSpPr>
          <p:cNvPr id="7" name="Rounded Rectangle 6"/>
          <p:cNvSpPr/>
          <p:nvPr/>
        </p:nvSpPr>
        <p:spPr>
          <a:xfrm>
            <a:off x="228600" y="5334000"/>
            <a:ext cx="1066800" cy="304800"/>
          </a:xfrm>
          <a:prstGeom prst="roundRect">
            <a:avLst/>
          </a:prstGeom>
          <a:solidFill>
            <a:schemeClr val="accent1">
              <a:alpha val="49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2"/>
                </a:solidFill>
              </a:rPr>
              <a:t>Insights</a:t>
            </a:r>
          </a:p>
        </p:txBody>
      </p:sp>
      <p:sp>
        <p:nvSpPr>
          <p:cNvPr id="8" name="TextBox 12"/>
          <p:cNvSpPr txBox="1">
            <a:spLocks noChangeArrowheads="1"/>
          </p:cNvSpPr>
          <p:nvPr/>
        </p:nvSpPr>
        <p:spPr bwMode="auto">
          <a:xfrm>
            <a:off x="228600" y="5638800"/>
            <a:ext cx="8245475" cy="461665"/>
          </a:xfrm>
          <a:prstGeom prst="rect">
            <a:avLst/>
          </a:prstGeom>
          <a:noFill/>
          <a:ln w="9525">
            <a:solidFill>
              <a:schemeClr val="tx1"/>
            </a:solidFill>
            <a:miter lim="800000"/>
            <a:headEnd/>
            <a:tailEnd/>
          </a:ln>
        </p:spPr>
        <p:txBody>
          <a:bodyPr>
            <a:spAutoFit/>
          </a:bodyPr>
          <a:lstStyle/>
          <a:p>
            <a:pPr algn="just"/>
            <a:r>
              <a:rPr lang="en-US" sz="1200" dirty="0">
                <a:solidFill>
                  <a:srgbClr val="4D4D4D"/>
                </a:solidFill>
              </a:rPr>
              <a:t>As evident, Tanaka </a:t>
            </a:r>
            <a:r>
              <a:rPr lang="en-US" sz="1200" dirty="0" err="1">
                <a:solidFill>
                  <a:srgbClr val="4D4D4D"/>
                </a:solidFill>
              </a:rPr>
              <a:t>Yuchiro</a:t>
            </a:r>
            <a:r>
              <a:rPr lang="en-US" sz="1200" dirty="0">
                <a:solidFill>
                  <a:srgbClr val="4D4D4D"/>
                </a:solidFill>
              </a:rPr>
              <a:t> </a:t>
            </a:r>
            <a:r>
              <a:rPr lang="en-US" sz="1200" dirty="0" smtClean="0">
                <a:solidFill>
                  <a:srgbClr val="4D4D4D"/>
                </a:solidFill>
              </a:rPr>
              <a:t>from canon is </a:t>
            </a:r>
            <a:r>
              <a:rPr lang="en-US" sz="1200" dirty="0">
                <a:solidFill>
                  <a:srgbClr val="4D4D4D"/>
                </a:solidFill>
              </a:rPr>
              <a:t>among leading inventors in PEF Technology. </a:t>
            </a:r>
            <a:r>
              <a:rPr lang="en-US" sz="1200" dirty="0" smtClean="0">
                <a:solidFill>
                  <a:srgbClr val="4D4D4D"/>
                </a:solidFill>
              </a:rPr>
              <a:t> Number two position  is shared by inventors from P&amp;G, Evian </a:t>
            </a:r>
            <a:r>
              <a:rPr lang="en-US" sz="1200" dirty="0" err="1" smtClean="0">
                <a:solidFill>
                  <a:srgbClr val="4D4D4D"/>
                </a:solidFill>
              </a:rPr>
              <a:t>Eaux</a:t>
            </a:r>
            <a:r>
              <a:rPr lang="en-US" sz="1200" dirty="0" smtClean="0">
                <a:solidFill>
                  <a:srgbClr val="4D4D4D"/>
                </a:solidFill>
              </a:rPr>
              <a:t> and </a:t>
            </a:r>
            <a:r>
              <a:rPr lang="en-US" sz="1200" dirty="0" err="1" smtClean="0">
                <a:solidFill>
                  <a:srgbClr val="4D4D4D"/>
                </a:solidFill>
              </a:rPr>
              <a:t>Furanix</a:t>
            </a:r>
            <a:r>
              <a:rPr lang="en-US" sz="1200" dirty="0" smtClean="0">
                <a:solidFill>
                  <a:srgbClr val="4D4D4D"/>
                </a:solidFill>
              </a:rPr>
              <a:t>.</a:t>
            </a:r>
            <a:endParaRPr lang="en-US" sz="1200" dirty="0">
              <a:solidFill>
                <a:srgbClr val="4D4D4D"/>
              </a:solidFill>
            </a:endParaRPr>
          </a:p>
        </p:txBody>
      </p:sp>
      <p:sp>
        <p:nvSpPr>
          <p:cNvPr id="9" name="TextBox 12"/>
          <p:cNvSpPr txBox="1">
            <a:spLocks noChangeArrowheads="1"/>
          </p:cNvSpPr>
          <p:nvPr/>
        </p:nvSpPr>
        <p:spPr bwMode="auto">
          <a:xfrm>
            <a:off x="457200" y="1732002"/>
            <a:ext cx="960519" cy="553998"/>
          </a:xfrm>
          <a:prstGeom prst="rect">
            <a:avLst/>
          </a:prstGeom>
          <a:noFill/>
          <a:ln w="9525">
            <a:noFill/>
            <a:miter lim="800000"/>
            <a:headEnd/>
            <a:tailEnd/>
          </a:ln>
        </p:spPr>
        <p:txBody>
          <a:bodyPr wrap="none">
            <a:spAutoFit/>
          </a:bodyPr>
          <a:lstStyle/>
          <a:p>
            <a:pPr algn="ctr"/>
            <a:r>
              <a:rPr lang="en-US" sz="1000" b="1" dirty="0"/>
              <a:t>No. of </a:t>
            </a:r>
            <a:r>
              <a:rPr lang="en-US" sz="1000" b="1" dirty="0" smtClean="0"/>
              <a:t> </a:t>
            </a:r>
            <a:endParaRPr lang="en-US" sz="1000" b="1" dirty="0"/>
          </a:p>
          <a:p>
            <a:pPr algn="ctr"/>
            <a:r>
              <a:rPr lang="en-US" sz="1000" b="1" dirty="0"/>
              <a:t>Published </a:t>
            </a:r>
          </a:p>
          <a:p>
            <a:pPr algn="ctr"/>
            <a:r>
              <a:rPr lang="en-US" sz="1000" b="1" dirty="0"/>
              <a:t>Applications</a:t>
            </a:r>
          </a:p>
        </p:txBody>
      </p:sp>
      <p:sp>
        <p:nvSpPr>
          <p:cNvPr id="13" name="Slide Number Placeholder 12"/>
          <p:cNvSpPr>
            <a:spLocks noGrp="1"/>
          </p:cNvSpPr>
          <p:nvPr>
            <p:ph type="sldNum" sz="quarter" idx="12"/>
          </p:nvPr>
        </p:nvSpPr>
        <p:spPr/>
        <p:txBody>
          <a:bodyPr/>
          <a:lstStyle/>
          <a:p>
            <a:pPr>
              <a:defRPr/>
            </a:pPr>
            <a:fld id="{46318E3D-C770-4D91-B40E-7E88DA3097BF}" type="slidenum">
              <a:rPr lang="en-IN" smtClean="0"/>
              <a:pPr>
                <a:defRPr/>
              </a:pPr>
              <a:t>12</a:t>
            </a:fld>
            <a:endParaRPr lang="en-IN"/>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hart 12"/>
          <p:cNvGraphicFramePr/>
          <p:nvPr/>
        </p:nvGraphicFramePr>
        <p:xfrm>
          <a:off x="5105400" y="10668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Chart 13"/>
          <p:cNvGraphicFramePr/>
          <p:nvPr/>
        </p:nvGraphicFramePr>
        <p:xfrm>
          <a:off x="1981200" y="26670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p:cNvGraphicFramePr/>
          <p:nvPr/>
        </p:nvGraphicFramePr>
        <p:xfrm>
          <a:off x="5410200" y="2743200"/>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14341" name="object 3"/>
          <p:cNvSpPr>
            <a:spLocks noChangeArrowheads="1"/>
          </p:cNvSpPr>
          <p:nvPr/>
        </p:nvSpPr>
        <p:spPr bwMode="auto">
          <a:xfrm>
            <a:off x="85725" y="6276975"/>
            <a:ext cx="1250950" cy="506413"/>
          </a:xfrm>
          <a:prstGeom prst="rect">
            <a:avLst/>
          </a:prstGeom>
          <a:blipFill dpi="0" rotWithShape="1">
            <a:blip r:embed="rId5" cstate="print"/>
            <a:srcRect/>
            <a:stretch>
              <a:fillRect/>
            </a:stretch>
          </a:blipFill>
          <a:ln w="9525">
            <a:noFill/>
            <a:miter lim="800000"/>
            <a:headEnd/>
            <a:tailEnd/>
          </a:ln>
        </p:spPr>
        <p:txBody>
          <a:bodyPr lIns="0" tIns="0" rIns="0" bIns="0"/>
          <a:lstStyle/>
          <a:p>
            <a:endParaRPr lang="en-US">
              <a:latin typeface="Calibri" pitchFamily="34" charset="0"/>
            </a:endParaRPr>
          </a:p>
        </p:txBody>
      </p:sp>
      <p:sp>
        <p:nvSpPr>
          <p:cNvPr id="6" name="object 6"/>
          <p:cNvSpPr txBox="1">
            <a:spLocks noGrp="1"/>
          </p:cNvSpPr>
          <p:nvPr>
            <p:ph type="title"/>
          </p:nvPr>
        </p:nvSpPr>
        <p:spPr>
          <a:xfrm>
            <a:off x="379413" y="207963"/>
            <a:ext cx="8385175" cy="431800"/>
          </a:xfrm>
        </p:spPr>
        <p:txBody>
          <a:bodyPr rtlCol="0">
            <a:spAutoFit/>
          </a:bodyPr>
          <a:lstStyle/>
          <a:p>
            <a:pPr marL="12700" eaLnBrk="1" fontAlgn="auto" hangingPunct="1">
              <a:spcBef>
                <a:spcPts val="0"/>
              </a:spcBef>
              <a:spcAft>
                <a:spcPts val="0"/>
              </a:spcAft>
              <a:defRPr/>
            </a:pPr>
            <a:r>
              <a:rPr lang="en-US" sz="2800" b="1" spc="-10" dirty="0">
                <a:solidFill>
                  <a:schemeClr val="bg1"/>
                </a:solidFill>
                <a:cs typeface="Arial" pitchFamily="34" charset="0"/>
              </a:rPr>
              <a:t>Top International Patent Classifications (IPCs)</a:t>
            </a:r>
            <a:endParaRPr sz="2800" b="1" spc="-10" dirty="0">
              <a:solidFill>
                <a:schemeClr val="bg1"/>
              </a:solidFill>
              <a:cs typeface="Arial" pitchFamily="34" charset="0"/>
            </a:endParaRPr>
          </a:p>
        </p:txBody>
      </p:sp>
      <p:sp>
        <p:nvSpPr>
          <p:cNvPr id="10" name="Rectangle 9"/>
          <p:cNvSpPr/>
          <p:nvPr/>
        </p:nvSpPr>
        <p:spPr>
          <a:xfrm>
            <a:off x="76200" y="6324600"/>
            <a:ext cx="150495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4344" name="Picture 2"/>
          <p:cNvPicPr>
            <a:picLocks noChangeAspect="1" noChangeArrowheads="1"/>
          </p:cNvPicPr>
          <p:nvPr/>
        </p:nvPicPr>
        <p:blipFill>
          <a:blip r:embed="rId6" cstate="print"/>
          <a:srcRect/>
          <a:stretch>
            <a:fillRect/>
          </a:stretch>
        </p:blipFill>
        <p:spPr bwMode="auto">
          <a:xfrm>
            <a:off x="228600" y="6432550"/>
            <a:ext cx="1066800" cy="349250"/>
          </a:xfrm>
          <a:prstGeom prst="rect">
            <a:avLst/>
          </a:prstGeom>
          <a:noFill/>
          <a:ln w="9525">
            <a:noFill/>
            <a:miter lim="800000"/>
            <a:headEnd/>
            <a:tailEnd/>
          </a:ln>
        </p:spPr>
      </p:pic>
      <p:sp>
        <p:nvSpPr>
          <p:cNvPr id="14345" name="TextBox 12"/>
          <p:cNvSpPr txBox="1">
            <a:spLocks noChangeArrowheads="1"/>
          </p:cNvSpPr>
          <p:nvPr/>
        </p:nvSpPr>
        <p:spPr bwMode="auto">
          <a:xfrm>
            <a:off x="76200" y="4794171"/>
            <a:ext cx="8839200" cy="1384995"/>
          </a:xfrm>
          <a:prstGeom prst="rect">
            <a:avLst/>
          </a:prstGeom>
          <a:noFill/>
          <a:ln w="9525">
            <a:solidFill>
              <a:schemeClr val="tx1"/>
            </a:solidFill>
            <a:miter lim="800000"/>
            <a:headEnd/>
            <a:tailEnd/>
          </a:ln>
        </p:spPr>
        <p:txBody>
          <a:bodyPr wrap="square">
            <a:spAutoFit/>
          </a:bodyPr>
          <a:lstStyle/>
          <a:p>
            <a:pPr algn="just"/>
            <a:r>
              <a:rPr lang="en-US" sz="1200" dirty="0" smtClean="0">
                <a:solidFill>
                  <a:srgbClr val="4D4D4D"/>
                </a:solidFill>
              </a:rPr>
              <a:t>Maximum number of  applications filed during 2010-2015 correspond to IPC class C08G relating to ‘</a:t>
            </a:r>
            <a:r>
              <a:rPr lang="en-IN" sz="1200" i="1" dirty="0" smtClean="0">
                <a:solidFill>
                  <a:srgbClr val="4D4D4D"/>
                </a:solidFill>
              </a:rPr>
              <a:t>macromolecular compounds obtained otherwise than by reactions only involving carbon-to-carbon unsaturated bonds</a:t>
            </a:r>
            <a:r>
              <a:rPr lang="en-IN" sz="1200" dirty="0" smtClean="0">
                <a:solidFill>
                  <a:srgbClr val="4D4D4D"/>
                </a:solidFill>
              </a:rPr>
              <a:t>’.  Amongst applications filed in </a:t>
            </a:r>
            <a:r>
              <a:rPr lang="en-US" sz="1200" dirty="0" smtClean="0">
                <a:solidFill>
                  <a:srgbClr val="4D4D4D"/>
                </a:solidFill>
              </a:rPr>
              <a:t>C08G, 22% of applications were filed in technology of sub-class C0863/16 which relates to ‘</a:t>
            </a:r>
            <a:r>
              <a:rPr lang="en-US" sz="1200" i="1" dirty="0" err="1" smtClean="0">
                <a:solidFill>
                  <a:srgbClr val="4D4D4D"/>
                </a:solidFill>
              </a:rPr>
              <a:t>Dicarboxylic</a:t>
            </a:r>
            <a:r>
              <a:rPr lang="en-US" sz="1200" i="1" dirty="0" smtClean="0">
                <a:solidFill>
                  <a:srgbClr val="4D4D4D"/>
                </a:solidFill>
              </a:rPr>
              <a:t> acids and </a:t>
            </a:r>
            <a:r>
              <a:rPr lang="en-US" sz="1200" i="1" dirty="0" err="1" smtClean="0">
                <a:solidFill>
                  <a:srgbClr val="4D4D4D"/>
                </a:solidFill>
              </a:rPr>
              <a:t>dihydroxy</a:t>
            </a:r>
            <a:r>
              <a:rPr lang="en-US" sz="1200" i="1" dirty="0" smtClean="0">
                <a:solidFill>
                  <a:srgbClr val="4D4D4D"/>
                </a:solidFill>
              </a:rPr>
              <a:t> compounds</a:t>
            </a:r>
            <a:r>
              <a:rPr lang="en-US" sz="1200" dirty="0" smtClean="0">
                <a:solidFill>
                  <a:srgbClr val="4D4D4D"/>
                </a:solidFill>
              </a:rPr>
              <a:t>’. </a:t>
            </a:r>
            <a:r>
              <a:rPr lang="en-IN" sz="1200" dirty="0" smtClean="0">
                <a:solidFill>
                  <a:srgbClr val="4D4D4D"/>
                </a:solidFill>
              </a:rPr>
              <a:t>Second highest number of applications were filed in the technology covered by IPC class B32B which relates to ‘</a:t>
            </a:r>
            <a:r>
              <a:rPr lang="en-IN" sz="1200" i="1" dirty="0" smtClean="0">
                <a:solidFill>
                  <a:srgbClr val="4D4D4D"/>
                </a:solidFill>
              </a:rPr>
              <a:t>layered products, i.e. products built-up of strata of flat or non-flat, e.g. cellular or honeycomb, form</a:t>
            </a:r>
            <a:r>
              <a:rPr lang="en-IN" sz="1200" dirty="0" smtClean="0">
                <a:solidFill>
                  <a:srgbClr val="4D4D4D"/>
                </a:solidFill>
              </a:rPr>
              <a:t>’. Amongst applications filed in B32B</a:t>
            </a:r>
            <a:r>
              <a:rPr lang="en-US" sz="1200" dirty="0" smtClean="0">
                <a:solidFill>
                  <a:srgbClr val="4D4D4D"/>
                </a:solidFill>
              </a:rPr>
              <a:t>, 37% of applications were filed in technology of sub-class </a:t>
            </a:r>
            <a:r>
              <a:rPr lang="en-IN" sz="1200" dirty="0" smtClean="0">
                <a:solidFill>
                  <a:srgbClr val="4D4D4D"/>
                </a:solidFill>
              </a:rPr>
              <a:t>B32B 27/08 </a:t>
            </a:r>
            <a:r>
              <a:rPr lang="en-US" sz="1200" dirty="0" smtClean="0">
                <a:solidFill>
                  <a:srgbClr val="4D4D4D"/>
                </a:solidFill>
              </a:rPr>
              <a:t>which relates to the ‘</a:t>
            </a:r>
            <a:r>
              <a:rPr lang="en-US" sz="1200" i="1" dirty="0" smtClean="0">
                <a:solidFill>
                  <a:srgbClr val="4D4D4D"/>
                </a:solidFill>
              </a:rPr>
              <a:t>Organic chemistry; Heterocyclic Compounds; Carbon atoms having three bonds to hetero atoms with at the most one bond to halogen’</a:t>
            </a:r>
            <a:r>
              <a:rPr lang="en-US" sz="1200" dirty="0" smtClean="0">
                <a:solidFill>
                  <a:srgbClr val="4D4D4D"/>
                </a:solidFill>
              </a:rPr>
              <a:t>. </a:t>
            </a:r>
            <a:r>
              <a:rPr lang="en-IN" sz="1200" dirty="0" smtClean="0">
                <a:solidFill>
                  <a:srgbClr val="4D4D4D"/>
                </a:solidFill>
              </a:rPr>
              <a:t> </a:t>
            </a:r>
            <a:endParaRPr lang="en-US" sz="1400" dirty="0" smtClean="0">
              <a:solidFill>
                <a:srgbClr val="4D4D4D"/>
              </a:solidFill>
            </a:endParaRPr>
          </a:p>
        </p:txBody>
      </p:sp>
      <p:sp>
        <p:nvSpPr>
          <p:cNvPr id="17" name="Footer Placeholder 13"/>
          <p:cNvSpPr>
            <a:spLocks noGrp="1"/>
          </p:cNvSpPr>
          <p:nvPr>
            <p:ph type="ftr" sz="quarter" idx="10"/>
          </p:nvPr>
        </p:nvSpPr>
        <p:spPr>
          <a:xfrm>
            <a:off x="1371600" y="6553200"/>
            <a:ext cx="7772400" cy="152400"/>
          </a:xfrm>
        </p:spPr>
        <p:txBody>
          <a:bodyPr/>
          <a:lstStyle/>
          <a:p>
            <a:pPr algn="l">
              <a:defRPr/>
            </a:pPr>
            <a:r>
              <a:rPr lang="en-IN" sz="800" dirty="0" smtClean="0">
                <a:solidFill>
                  <a:schemeClr val="tx1"/>
                </a:solidFill>
                <a:latin typeface="Arial" pitchFamily="34" charset="0"/>
                <a:cs typeface="Arial" pitchFamily="34" charset="0"/>
              </a:rPr>
              <a:t> Patent Searching | Research and Analytics | Patent Prosecution/Preparation Support | Litigation and E-Discovery | IP Valuation |  Patent Portfolio Watch</a:t>
            </a:r>
            <a:endParaRPr lang="en-US" sz="800" dirty="0">
              <a:solidFill>
                <a:schemeClr val="tx1"/>
              </a:solidFill>
              <a:latin typeface="Arial" pitchFamily="34" charset="0"/>
              <a:cs typeface="Arial" pitchFamily="34" charset="0"/>
            </a:endParaRPr>
          </a:p>
        </p:txBody>
      </p:sp>
      <p:graphicFrame>
        <p:nvGraphicFramePr>
          <p:cNvPr id="12" name="Chart 11"/>
          <p:cNvGraphicFramePr/>
          <p:nvPr/>
        </p:nvGraphicFramePr>
        <p:xfrm>
          <a:off x="2057400" y="685800"/>
          <a:ext cx="4572000" cy="274320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8" name="Chart 17"/>
          <p:cNvGraphicFramePr/>
          <p:nvPr/>
        </p:nvGraphicFramePr>
        <p:xfrm>
          <a:off x="-381000" y="2286000"/>
          <a:ext cx="4572000" cy="2743200"/>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19" name="Chart 18"/>
          <p:cNvGraphicFramePr/>
          <p:nvPr/>
        </p:nvGraphicFramePr>
        <p:xfrm>
          <a:off x="-457200" y="1066800"/>
          <a:ext cx="4572000" cy="2743200"/>
        </p:xfrm>
        <a:graphic>
          <a:graphicData uri="http://schemas.openxmlformats.org/drawingml/2006/chart">
            <c:chart xmlns:c="http://schemas.openxmlformats.org/drawingml/2006/chart" xmlns:r="http://schemas.openxmlformats.org/officeDocument/2006/relationships" r:id="rId9"/>
          </a:graphicData>
        </a:graphic>
      </p:graphicFrame>
      <p:cxnSp>
        <p:nvCxnSpPr>
          <p:cNvPr id="21" name="Straight Arrow Connector 20"/>
          <p:cNvCxnSpPr/>
          <p:nvPr/>
        </p:nvCxnSpPr>
        <p:spPr>
          <a:xfrm flipH="1">
            <a:off x="2057400" y="2209800"/>
            <a:ext cx="1066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a:off x="1828800" y="2514600"/>
            <a:ext cx="19050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4343400" y="2590800"/>
            <a:ext cx="228600" cy="1219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5257800" y="2209800"/>
            <a:ext cx="10668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5181600" y="1295400"/>
            <a:ext cx="19050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Rounded Rectangle 19"/>
          <p:cNvSpPr/>
          <p:nvPr/>
        </p:nvSpPr>
        <p:spPr>
          <a:xfrm>
            <a:off x="76200" y="4495800"/>
            <a:ext cx="1066800" cy="304800"/>
          </a:xfrm>
          <a:prstGeom prst="roundRect">
            <a:avLst/>
          </a:prstGeom>
          <a:solidFill>
            <a:schemeClr val="accent1">
              <a:alpha val="49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2"/>
                </a:solidFill>
              </a:rPr>
              <a:t>Insights</a:t>
            </a:r>
          </a:p>
        </p:txBody>
      </p:sp>
      <p:sp>
        <p:nvSpPr>
          <p:cNvPr id="27" name="TextBox 26"/>
          <p:cNvSpPr txBox="1"/>
          <p:nvPr/>
        </p:nvSpPr>
        <p:spPr>
          <a:xfrm>
            <a:off x="64824" y="6185356"/>
            <a:ext cx="5638800" cy="230832"/>
          </a:xfrm>
          <a:prstGeom prst="rect">
            <a:avLst/>
          </a:prstGeom>
          <a:noFill/>
        </p:spPr>
        <p:txBody>
          <a:bodyPr wrap="square" rtlCol="0">
            <a:spAutoFit/>
          </a:bodyPr>
          <a:lstStyle/>
          <a:p>
            <a:r>
              <a:rPr lang="en-IN" sz="900" dirty="0" smtClean="0">
                <a:solidFill>
                  <a:srgbClr val="4D4D4D"/>
                </a:solidFill>
              </a:rPr>
              <a:t># For IPC sub-class definitions please refer to </a:t>
            </a:r>
            <a:r>
              <a:rPr lang="en-IN" sz="900" dirty="0" smtClean="0">
                <a:solidFill>
                  <a:srgbClr val="4D4D4D"/>
                </a:solidFill>
                <a:hlinkClick r:id="rId10" action="ppaction://hlinksldjump"/>
              </a:rPr>
              <a:t>Appendix 2</a:t>
            </a:r>
            <a:r>
              <a:rPr lang="en-IN" sz="900" dirty="0" smtClean="0">
                <a:solidFill>
                  <a:srgbClr val="4D4D4D"/>
                </a:solidFill>
              </a:rPr>
              <a:t>.</a:t>
            </a:r>
            <a:endParaRPr lang="en-IN" sz="1600" dirty="0"/>
          </a:p>
        </p:txBody>
      </p:sp>
      <p:sp>
        <p:nvSpPr>
          <p:cNvPr id="29" name="Slide Number Placeholder 28"/>
          <p:cNvSpPr>
            <a:spLocks noGrp="1"/>
          </p:cNvSpPr>
          <p:nvPr>
            <p:ph type="sldNum" sz="quarter" idx="12"/>
          </p:nvPr>
        </p:nvSpPr>
        <p:spPr/>
        <p:txBody>
          <a:bodyPr/>
          <a:lstStyle/>
          <a:p>
            <a:pPr>
              <a:defRPr/>
            </a:pPr>
            <a:fld id="{46318E3D-C770-4D91-B40E-7E88DA3097BF}" type="slidenum">
              <a:rPr lang="en-IN" smtClean="0"/>
              <a:pPr>
                <a:defRPr/>
              </a:pPr>
              <a:t>13</a:t>
            </a:fld>
            <a:endParaRPr lang="en-IN"/>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nvGraphicFramePr>
        <p:xfrm>
          <a:off x="533400" y="2057400"/>
          <a:ext cx="7848600" cy="2819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p:nvPr/>
        </p:nvGraphicFramePr>
        <p:xfrm>
          <a:off x="1143000" y="7620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p:nvPr/>
        </p:nvGraphicFramePr>
        <p:xfrm>
          <a:off x="5334000" y="914400"/>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p:cNvGraphicFramePr/>
          <p:nvPr/>
        </p:nvGraphicFramePr>
        <p:xfrm>
          <a:off x="2590800" y="1524000"/>
          <a:ext cx="4800600" cy="3048000"/>
        </p:xfrm>
        <a:graphic>
          <a:graphicData uri="http://schemas.openxmlformats.org/drawingml/2006/chart">
            <c:chart xmlns:c="http://schemas.openxmlformats.org/drawingml/2006/chart" xmlns:r="http://schemas.openxmlformats.org/officeDocument/2006/relationships" r:id="rId5"/>
          </a:graphicData>
        </a:graphic>
      </p:graphicFrame>
      <p:cxnSp>
        <p:nvCxnSpPr>
          <p:cNvPr id="12" name="Straight Arrow Connector 11"/>
          <p:cNvCxnSpPr/>
          <p:nvPr/>
        </p:nvCxnSpPr>
        <p:spPr>
          <a:xfrm rot="5400000" flipH="1" flipV="1">
            <a:off x="1181100" y="1866900"/>
            <a:ext cx="1447800" cy="1219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1752600" y="1752600"/>
            <a:ext cx="3810000" cy="1752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2362200" y="3352800"/>
            <a:ext cx="21336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object 6"/>
          <p:cNvSpPr txBox="1">
            <a:spLocks/>
          </p:cNvSpPr>
          <p:nvPr/>
        </p:nvSpPr>
        <p:spPr bwMode="auto">
          <a:xfrm>
            <a:off x="379413" y="207963"/>
            <a:ext cx="8385175" cy="431800"/>
          </a:xfrm>
          <a:prstGeom prst="rect">
            <a:avLst/>
          </a:prstGeom>
          <a:noFill/>
          <a:ln w="9525">
            <a:noFill/>
            <a:miter lim="800000"/>
            <a:headEnd/>
            <a:tailEnd/>
          </a:ln>
        </p:spPr>
        <p:txBody>
          <a:bodyPr lIns="0" tIns="0" rIns="0" bIns="0">
            <a:spAutoFit/>
          </a:bodyPr>
          <a:lstStyle/>
          <a:p>
            <a:pPr marL="12700" algn="ctr" fontAlgn="auto">
              <a:spcBef>
                <a:spcPts val="0"/>
              </a:spcBef>
              <a:spcAft>
                <a:spcPts val="0"/>
              </a:spcAft>
              <a:defRPr/>
            </a:pPr>
            <a:r>
              <a:rPr lang="en-IN" sz="2800" b="1" kern="0" spc="-10" dirty="0">
                <a:solidFill>
                  <a:schemeClr val="bg1"/>
                </a:solidFill>
              </a:rPr>
              <a:t>Geographic Origin of Innovation</a:t>
            </a:r>
          </a:p>
        </p:txBody>
      </p:sp>
      <p:pic>
        <p:nvPicPr>
          <p:cNvPr id="16395" name="Picture 2"/>
          <p:cNvPicPr>
            <a:picLocks noChangeAspect="1" noChangeArrowheads="1"/>
          </p:cNvPicPr>
          <p:nvPr/>
        </p:nvPicPr>
        <p:blipFill>
          <a:blip r:embed="rId6" cstate="print"/>
          <a:srcRect/>
          <a:stretch>
            <a:fillRect/>
          </a:stretch>
        </p:blipFill>
        <p:spPr bwMode="auto">
          <a:xfrm>
            <a:off x="152400" y="6356350"/>
            <a:ext cx="1219200" cy="349250"/>
          </a:xfrm>
          <a:prstGeom prst="rect">
            <a:avLst/>
          </a:prstGeom>
          <a:noFill/>
          <a:ln w="9525">
            <a:noFill/>
            <a:miter lim="800000"/>
            <a:headEnd/>
            <a:tailEnd/>
          </a:ln>
        </p:spPr>
      </p:pic>
      <p:sp>
        <p:nvSpPr>
          <p:cNvPr id="14" name="Rounded Rectangle 13"/>
          <p:cNvSpPr/>
          <p:nvPr/>
        </p:nvSpPr>
        <p:spPr>
          <a:xfrm>
            <a:off x="381000" y="4926848"/>
            <a:ext cx="1066800" cy="304800"/>
          </a:xfrm>
          <a:prstGeom prst="roundRect">
            <a:avLst/>
          </a:prstGeom>
          <a:solidFill>
            <a:schemeClr val="accent1">
              <a:alpha val="49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2"/>
                </a:solidFill>
              </a:rPr>
              <a:t>Insights</a:t>
            </a:r>
          </a:p>
        </p:txBody>
      </p:sp>
      <p:sp>
        <p:nvSpPr>
          <p:cNvPr id="16397" name="TextBox 12"/>
          <p:cNvSpPr txBox="1">
            <a:spLocks noChangeArrowheads="1"/>
          </p:cNvSpPr>
          <p:nvPr/>
        </p:nvSpPr>
        <p:spPr bwMode="auto">
          <a:xfrm>
            <a:off x="381000" y="5231648"/>
            <a:ext cx="8382000" cy="830997"/>
          </a:xfrm>
          <a:prstGeom prst="rect">
            <a:avLst/>
          </a:prstGeom>
          <a:noFill/>
          <a:ln w="9525">
            <a:solidFill>
              <a:schemeClr val="tx1"/>
            </a:solidFill>
            <a:miter lim="800000"/>
            <a:headEnd/>
            <a:tailEnd/>
          </a:ln>
        </p:spPr>
        <p:txBody>
          <a:bodyPr>
            <a:spAutoFit/>
          </a:bodyPr>
          <a:lstStyle/>
          <a:p>
            <a:pPr algn="just"/>
            <a:r>
              <a:rPr lang="en-US" sz="1200" dirty="0" smtClean="0">
                <a:solidFill>
                  <a:srgbClr val="4D4D4D"/>
                </a:solidFill>
              </a:rPr>
              <a:t>Analysis of Geographic Origin of Innovation demonstrates </a:t>
            </a:r>
            <a:r>
              <a:rPr lang="en-US" sz="1200" dirty="0">
                <a:solidFill>
                  <a:srgbClr val="4D4D4D"/>
                </a:solidFill>
              </a:rPr>
              <a:t>that </a:t>
            </a:r>
            <a:r>
              <a:rPr lang="en-US" sz="1200" dirty="0" smtClean="0">
                <a:solidFill>
                  <a:srgbClr val="4D4D4D"/>
                </a:solidFill>
              </a:rPr>
              <a:t>maximum number of innovations originates from US followed by CN and JP jurisdictions. P&amp;G contributes to maximum number of innovations originating from US. Universities  and CHANGCHUN  APPLIED CHEMISTRY in particular contributes to maximum number of innovations originating from CN. Canon contributes to maximum number of innovations originating from JP.</a:t>
            </a:r>
          </a:p>
        </p:txBody>
      </p:sp>
      <p:sp>
        <p:nvSpPr>
          <p:cNvPr id="16" name="Rectangle 15"/>
          <p:cNvSpPr/>
          <p:nvPr/>
        </p:nvSpPr>
        <p:spPr>
          <a:xfrm>
            <a:off x="381000" y="6109156"/>
            <a:ext cx="7239000" cy="215444"/>
          </a:xfrm>
          <a:prstGeom prst="rect">
            <a:avLst/>
          </a:prstGeom>
        </p:spPr>
        <p:txBody>
          <a:bodyPr wrap="square">
            <a:spAutoFit/>
          </a:bodyPr>
          <a:lstStyle/>
          <a:p>
            <a:pPr algn="just"/>
            <a:r>
              <a:rPr lang="en-US" sz="800" dirty="0" smtClean="0">
                <a:solidFill>
                  <a:srgbClr val="4D4D4D"/>
                </a:solidFill>
              </a:rPr>
              <a:t># The graph representing Geographic origin of innovation was prepared based on the analysis of priority country</a:t>
            </a:r>
            <a:endParaRPr lang="en-US" sz="800" dirty="0">
              <a:solidFill>
                <a:srgbClr val="4D4D4D"/>
              </a:solidFill>
            </a:endParaRPr>
          </a:p>
        </p:txBody>
      </p:sp>
      <p:sp>
        <p:nvSpPr>
          <p:cNvPr id="23" name="Slide Number Placeholder 22"/>
          <p:cNvSpPr>
            <a:spLocks noGrp="1"/>
          </p:cNvSpPr>
          <p:nvPr>
            <p:ph type="sldNum" sz="quarter" idx="12"/>
          </p:nvPr>
        </p:nvSpPr>
        <p:spPr/>
        <p:txBody>
          <a:bodyPr/>
          <a:lstStyle/>
          <a:p>
            <a:pPr>
              <a:defRPr/>
            </a:pPr>
            <a:fld id="{46318E3D-C770-4D91-B40E-7E88DA3097BF}" type="slidenum">
              <a:rPr lang="en-IN" smtClean="0"/>
              <a:pPr>
                <a:defRPr/>
              </a:pPr>
              <a:t>14</a:t>
            </a:fld>
            <a:endParaRPr lang="en-IN"/>
          </a:p>
        </p:txBody>
      </p:sp>
      <p:sp>
        <p:nvSpPr>
          <p:cNvPr id="18" name="Footer Placeholder 13"/>
          <p:cNvSpPr txBox="1">
            <a:spLocks/>
          </p:cNvSpPr>
          <p:nvPr/>
        </p:nvSpPr>
        <p:spPr>
          <a:xfrm>
            <a:off x="1371600" y="6553200"/>
            <a:ext cx="7772400" cy="152400"/>
          </a:xfrm>
          <a:prstGeom prst="rect">
            <a:avLst/>
          </a:prstGeom>
        </p:spPr>
        <p:txBody>
          <a:bodyPr wrap="square" lIns="0" tIns="0" rIns="0" bIns="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8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 Patent Searching | Research and Analytics | Patent Prosecution/Preparation Support | Litigation and E-Discovery | IP Valuation |  Patent Portfolio Watch</a:t>
            </a:r>
            <a:endParaRPr kumimoji="0" lang="en-US" sz="8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13" y="2992438"/>
            <a:ext cx="8385175" cy="436562"/>
          </a:xfrm>
        </p:spPr>
        <p:txBody>
          <a:bodyPr/>
          <a:lstStyle/>
          <a:p>
            <a:r>
              <a:rPr lang="en-US" sz="3200" b="1" kern="1200" dirty="0" smtClean="0">
                <a:cs typeface="Arial" pitchFamily="34" charset="0"/>
              </a:rPr>
              <a:t>Key Technological Trends</a:t>
            </a:r>
            <a:endParaRPr lang="en-US" sz="3200" dirty="0"/>
          </a:p>
        </p:txBody>
      </p:sp>
      <p:pic>
        <p:nvPicPr>
          <p:cNvPr id="5" name="Picture 2"/>
          <p:cNvPicPr>
            <a:picLocks noChangeAspect="1" noChangeArrowheads="1"/>
          </p:cNvPicPr>
          <p:nvPr/>
        </p:nvPicPr>
        <p:blipFill>
          <a:blip r:embed="rId2" cstate="print"/>
          <a:srcRect/>
          <a:stretch>
            <a:fillRect/>
          </a:stretch>
        </p:blipFill>
        <p:spPr bwMode="auto">
          <a:xfrm>
            <a:off x="152400" y="6356350"/>
            <a:ext cx="1143000" cy="349250"/>
          </a:xfrm>
          <a:prstGeom prst="rect">
            <a:avLst/>
          </a:prstGeom>
          <a:noFill/>
          <a:ln w="9525">
            <a:noFill/>
            <a:miter lim="800000"/>
            <a:headEnd/>
            <a:tailEnd/>
          </a:ln>
        </p:spPr>
      </p:pic>
      <p:sp>
        <p:nvSpPr>
          <p:cNvPr id="6" name="Rectangle 12"/>
          <p:cNvSpPr>
            <a:spLocks noChangeArrowheads="1"/>
          </p:cNvSpPr>
          <p:nvPr/>
        </p:nvSpPr>
        <p:spPr bwMode="auto">
          <a:xfrm>
            <a:off x="1295400" y="6553200"/>
            <a:ext cx="7239000" cy="215900"/>
          </a:xfrm>
          <a:prstGeom prst="rect">
            <a:avLst/>
          </a:prstGeom>
          <a:noFill/>
          <a:ln w="9525">
            <a:noFill/>
            <a:miter lim="800000"/>
            <a:headEnd/>
            <a:tailEnd/>
          </a:ln>
        </p:spPr>
        <p:txBody>
          <a:bodyPr>
            <a:spAutoFit/>
          </a:bodyPr>
          <a:lstStyle/>
          <a:p>
            <a:r>
              <a:rPr lang="en-US" sz="800"/>
              <a:t>Patent Searching | Research and Analytics | Patent Prosecution/Preparation Support | Litigation and E-Discovery | IP Valuation |  Patent Portfolio Watch</a:t>
            </a:r>
          </a:p>
        </p:txBody>
      </p:sp>
      <p:sp>
        <p:nvSpPr>
          <p:cNvPr id="11" name="Slide Number Placeholder 10"/>
          <p:cNvSpPr>
            <a:spLocks noGrp="1"/>
          </p:cNvSpPr>
          <p:nvPr>
            <p:ph type="sldNum" sz="quarter" idx="12"/>
          </p:nvPr>
        </p:nvSpPr>
        <p:spPr/>
        <p:txBody>
          <a:bodyPr/>
          <a:lstStyle/>
          <a:p>
            <a:pPr>
              <a:defRPr/>
            </a:pPr>
            <a:fld id="{46318E3D-C770-4D91-B40E-7E88DA3097BF}" type="slidenum">
              <a:rPr lang="en-IN" smtClean="0"/>
              <a:pPr>
                <a:defRPr/>
              </a:pPr>
              <a:t>15</a:t>
            </a:fld>
            <a:endParaRPr lang="en-IN"/>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smtClean="0">
                <a:solidFill>
                  <a:schemeClr val="bg1"/>
                </a:solidFill>
              </a:rPr>
              <a:t>Applications of PEF</a:t>
            </a:r>
            <a:endParaRPr lang="en-US" sz="2400" b="1" dirty="0">
              <a:solidFill>
                <a:schemeClr val="bg1"/>
              </a:solidFill>
            </a:endParaRPr>
          </a:p>
        </p:txBody>
      </p:sp>
      <p:sp>
        <p:nvSpPr>
          <p:cNvPr id="4" name="Footer Placeholder 3"/>
          <p:cNvSpPr>
            <a:spLocks noGrp="1"/>
          </p:cNvSpPr>
          <p:nvPr>
            <p:ph type="ftr" sz="quarter" idx="10"/>
          </p:nvPr>
        </p:nvSpPr>
        <p:spPr>
          <a:xfrm>
            <a:off x="1295400" y="6515100"/>
            <a:ext cx="7010399" cy="342900"/>
          </a:xfrm>
        </p:spPr>
        <p:txBody>
          <a:bodyPr/>
          <a:lstStyle/>
          <a:p>
            <a:pPr>
              <a:defRPr/>
            </a:pPr>
            <a:r>
              <a:rPr lang="en-IN" sz="800" smtClean="0">
                <a:solidFill>
                  <a:schemeClr val="tx1"/>
                </a:solidFill>
                <a:latin typeface="Arial" pitchFamily="34" charset="0"/>
                <a:cs typeface="Arial" pitchFamily="34" charset="0"/>
              </a:rPr>
              <a:t> Patent Searching | Research and Analytics | Patent Prosecution/Preparation Support | Litigation and E-Discovery | IP Valuation |  Patent Portfolio Watch</a:t>
            </a:r>
            <a:endParaRPr lang="en-US" sz="800" dirty="0">
              <a:solidFill>
                <a:schemeClr val="tx1"/>
              </a:solidFill>
              <a:latin typeface="Arial" pitchFamily="34" charset="0"/>
              <a:cs typeface="Arial" pitchFamily="34" charset="0"/>
            </a:endParaRPr>
          </a:p>
        </p:txBody>
      </p:sp>
      <p:graphicFrame>
        <p:nvGraphicFramePr>
          <p:cNvPr id="5" name="Chart 4"/>
          <p:cNvGraphicFramePr/>
          <p:nvPr/>
        </p:nvGraphicFramePr>
        <p:xfrm>
          <a:off x="2667000" y="1143000"/>
          <a:ext cx="3795712" cy="2362200"/>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2"/>
          <p:cNvPicPr>
            <a:picLocks noChangeAspect="1" noChangeArrowheads="1"/>
          </p:cNvPicPr>
          <p:nvPr/>
        </p:nvPicPr>
        <p:blipFill>
          <a:blip r:embed="rId3" cstate="print"/>
          <a:srcRect/>
          <a:stretch>
            <a:fillRect/>
          </a:stretch>
        </p:blipFill>
        <p:spPr bwMode="auto">
          <a:xfrm>
            <a:off x="152400" y="6324600"/>
            <a:ext cx="1143000" cy="349250"/>
          </a:xfrm>
          <a:prstGeom prst="rect">
            <a:avLst/>
          </a:prstGeom>
          <a:noFill/>
          <a:ln w="9525">
            <a:noFill/>
            <a:miter lim="800000"/>
            <a:headEnd/>
            <a:tailEnd/>
          </a:ln>
        </p:spPr>
      </p:pic>
      <p:graphicFrame>
        <p:nvGraphicFramePr>
          <p:cNvPr id="17" name="Chart 16"/>
          <p:cNvGraphicFramePr/>
          <p:nvPr/>
        </p:nvGraphicFramePr>
        <p:xfrm>
          <a:off x="5943600" y="1066800"/>
          <a:ext cx="3048000" cy="1905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 name="Chart 19"/>
          <p:cNvGraphicFramePr/>
          <p:nvPr/>
        </p:nvGraphicFramePr>
        <p:xfrm>
          <a:off x="5334000" y="3048000"/>
          <a:ext cx="3543300" cy="22098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8" name="Chart 27"/>
          <p:cNvGraphicFramePr/>
          <p:nvPr/>
        </p:nvGraphicFramePr>
        <p:xfrm>
          <a:off x="-304800" y="1066800"/>
          <a:ext cx="3124200" cy="21336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6" name="Chart 35"/>
          <p:cNvGraphicFramePr/>
          <p:nvPr/>
        </p:nvGraphicFramePr>
        <p:xfrm>
          <a:off x="3276600" y="3429000"/>
          <a:ext cx="2743200" cy="1981200"/>
        </p:xfrm>
        <a:graphic>
          <a:graphicData uri="http://schemas.openxmlformats.org/drawingml/2006/chart">
            <c:chart xmlns:c="http://schemas.openxmlformats.org/drawingml/2006/chart" xmlns:r="http://schemas.openxmlformats.org/officeDocument/2006/relationships" r:id="rId7"/>
          </a:graphicData>
        </a:graphic>
      </p:graphicFrame>
      <p:cxnSp>
        <p:nvCxnSpPr>
          <p:cNvPr id="26" name="Straight Arrow Connector 25"/>
          <p:cNvCxnSpPr/>
          <p:nvPr/>
        </p:nvCxnSpPr>
        <p:spPr>
          <a:xfrm>
            <a:off x="6019800" y="2971800"/>
            <a:ext cx="106680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6172200" y="1447800"/>
            <a:ext cx="7620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H="1">
            <a:off x="1981200" y="2590800"/>
            <a:ext cx="914400" cy="1066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a:off x="2057400" y="1373188"/>
            <a:ext cx="1524000" cy="6842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886200" y="3505200"/>
            <a:ext cx="2286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Slide Number Placeholder 15"/>
          <p:cNvSpPr>
            <a:spLocks noGrp="1"/>
          </p:cNvSpPr>
          <p:nvPr>
            <p:ph type="sldNum" sz="quarter" idx="12"/>
          </p:nvPr>
        </p:nvSpPr>
        <p:spPr/>
        <p:txBody>
          <a:bodyPr/>
          <a:lstStyle/>
          <a:p>
            <a:pPr>
              <a:defRPr/>
            </a:pPr>
            <a:fld id="{46318E3D-C770-4D91-B40E-7E88DA3097BF}" type="slidenum">
              <a:rPr lang="en-IN" smtClean="0"/>
              <a:pPr>
                <a:defRPr/>
              </a:pPr>
              <a:t>16</a:t>
            </a:fld>
            <a:endParaRPr lang="en-IN" dirty="0"/>
          </a:p>
        </p:txBody>
      </p:sp>
      <p:sp>
        <p:nvSpPr>
          <p:cNvPr id="18" name="Rounded Rectangle 17"/>
          <p:cNvSpPr/>
          <p:nvPr/>
        </p:nvSpPr>
        <p:spPr>
          <a:xfrm>
            <a:off x="152400" y="5105400"/>
            <a:ext cx="1066800" cy="304800"/>
          </a:xfrm>
          <a:prstGeom prst="roundRect">
            <a:avLst/>
          </a:prstGeom>
          <a:solidFill>
            <a:schemeClr val="accent1">
              <a:alpha val="49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2"/>
                </a:solidFill>
              </a:rPr>
              <a:t>Insights</a:t>
            </a:r>
          </a:p>
        </p:txBody>
      </p:sp>
      <p:sp>
        <p:nvSpPr>
          <p:cNvPr id="21" name="TextBox 12"/>
          <p:cNvSpPr txBox="1">
            <a:spLocks noChangeArrowheads="1"/>
          </p:cNvSpPr>
          <p:nvPr/>
        </p:nvSpPr>
        <p:spPr bwMode="auto">
          <a:xfrm>
            <a:off x="152400" y="5410200"/>
            <a:ext cx="8839200" cy="861774"/>
          </a:xfrm>
          <a:prstGeom prst="rect">
            <a:avLst/>
          </a:prstGeom>
          <a:noFill/>
          <a:ln w="9525">
            <a:solidFill>
              <a:schemeClr val="tx1"/>
            </a:solidFill>
            <a:miter lim="800000"/>
            <a:headEnd/>
            <a:tailEnd/>
          </a:ln>
        </p:spPr>
        <p:txBody>
          <a:bodyPr wrap="square">
            <a:spAutoFit/>
          </a:bodyPr>
          <a:lstStyle/>
          <a:p>
            <a:pPr algn="just"/>
            <a:r>
              <a:rPr lang="en-US" sz="1000" dirty="0" smtClean="0">
                <a:solidFill>
                  <a:srgbClr val="4D4D4D"/>
                </a:solidFill>
              </a:rPr>
              <a:t>Maximum percentage of applications were filed where PEF is used in packaging materials, followed by this is fibers and fibrous webs where second highest number of applications were filed relating to PEF. Procter &amp; gamble is the main player in the applications directed towards using PEF in the packaging material. Toray is dominating applicant in the applications directed towards using PEF in the fibers and fibrous webs.  Evian </a:t>
            </a:r>
            <a:r>
              <a:rPr lang="en-US" sz="1000" dirty="0" err="1" smtClean="0">
                <a:solidFill>
                  <a:srgbClr val="4D4D4D"/>
                </a:solidFill>
              </a:rPr>
              <a:t>Eaux</a:t>
            </a:r>
            <a:r>
              <a:rPr lang="en-US" sz="1000" dirty="0" smtClean="0">
                <a:solidFill>
                  <a:srgbClr val="4D4D4D"/>
                </a:solidFill>
              </a:rPr>
              <a:t> and Toray are having maximum percentages of applications filed against their names in the field of bottles and films respectively.  Procter &amp; Gamble is the only player who has filed patent applications which are directed to using PEF in disposable articles. </a:t>
            </a:r>
            <a:endParaRPr lang="en-US" sz="1050" dirty="0" smtClean="0">
              <a:solidFill>
                <a:srgbClr val="4D4D4D"/>
              </a:solidFill>
            </a:endParaRPr>
          </a:p>
        </p:txBody>
      </p:sp>
      <p:graphicFrame>
        <p:nvGraphicFramePr>
          <p:cNvPr id="25" name="Chart 24"/>
          <p:cNvGraphicFramePr/>
          <p:nvPr/>
        </p:nvGraphicFramePr>
        <p:xfrm>
          <a:off x="-304800" y="2819400"/>
          <a:ext cx="3581400" cy="2514600"/>
        </p:xfrm>
        <a:graphic>
          <a:graphicData uri="http://schemas.openxmlformats.org/drawingml/2006/chart">
            <c:chart xmlns:c="http://schemas.openxmlformats.org/drawingml/2006/chart" xmlns:r="http://schemas.openxmlformats.org/officeDocument/2006/relationships" r:id="rId8"/>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b="1" dirty="0" smtClean="0">
                <a:solidFill>
                  <a:schemeClr val="bg1"/>
                </a:solidFill>
              </a:rPr>
              <a:t>PEF Compositions/Derivatives with desired properties</a:t>
            </a:r>
            <a:endParaRPr lang="en-US" sz="2000" b="1" dirty="0">
              <a:solidFill>
                <a:schemeClr val="bg1"/>
              </a:solidFill>
            </a:endParaRPr>
          </a:p>
        </p:txBody>
      </p:sp>
      <p:sp>
        <p:nvSpPr>
          <p:cNvPr id="4" name="Footer Placeholder 3"/>
          <p:cNvSpPr>
            <a:spLocks noGrp="1"/>
          </p:cNvSpPr>
          <p:nvPr>
            <p:ph type="ftr" sz="quarter" idx="10"/>
          </p:nvPr>
        </p:nvSpPr>
        <p:spPr>
          <a:xfrm>
            <a:off x="1219200" y="6515100"/>
            <a:ext cx="7239000" cy="342900"/>
          </a:xfrm>
        </p:spPr>
        <p:txBody>
          <a:bodyPr/>
          <a:lstStyle/>
          <a:p>
            <a:pPr>
              <a:defRPr/>
            </a:pPr>
            <a:r>
              <a:rPr lang="en-US" sz="800" smtClean="0">
                <a:solidFill>
                  <a:schemeClr val="tx1"/>
                </a:solidFill>
                <a:latin typeface="Arial" pitchFamily="34" charset="0"/>
                <a:cs typeface="Arial" pitchFamily="34" charset="0"/>
              </a:rPr>
              <a:t>Patent Searching | Research and Analytics | Patent Prosecution/Preparation Support | Litigation and E-Discovery | IP Valuation |  Patent Portfolio Watch</a:t>
            </a:r>
            <a:endParaRPr lang="en-US" sz="800" dirty="0">
              <a:solidFill>
                <a:schemeClr val="tx1"/>
              </a:solidFill>
              <a:latin typeface="Arial" pitchFamily="34" charset="0"/>
              <a:cs typeface="Arial" pitchFamily="34" charset="0"/>
            </a:endParaRPr>
          </a:p>
        </p:txBody>
      </p:sp>
      <p:pic>
        <p:nvPicPr>
          <p:cNvPr id="5" name="Picture 2"/>
          <p:cNvPicPr>
            <a:picLocks noChangeAspect="1" noChangeArrowheads="1"/>
          </p:cNvPicPr>
          <p:nvPr/>
        </p:nvPicPr>
        <p:blipFill>
          <a:blip r:embed="rId2" cstate="print"/>
          <a:srcRect/>
          <a:stretch>
            <a:fillRect/>
          </a:stretch>
        </p:blipFill>
        <p:spPr bwMode="auto">
          <a:xfrm>
            <a:off x="152400" y="6324600"/>
            <a:ext cx="1143000" cy="349250"/>
          </a:xfrm>
          <a:prstGeom prst="rect">
            <a:avLst/>
          </a:prstGeom>
          <a:noFill/>
          <a:ln w="9525">
            <a:noFill/>
            <a:miter lim="800000"/>
            <a:headEnd/>
            <a:tailEnd/>
          </a:ln>
        </p:spPr>
      </p:pic>
      <p:sp>
        <p:nvSpPr>
          <p:cNvPr id="6" name="Oval 5"/>
          <p:cNvSpPr/>
          <p:nvPr/>
        </p:nvSpPr>
        <p:spPr>
          <a:xfrm>
            <a:off x="3657600" y="1676400"/>
            <a:ext cx="1676400" cy="14478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IN" b="1" dirty="0" smtClean="0"/>
              <a:t>PEF or its Derivative</a:t>
            </a:r>
            <a:endParaRPr lang="en-IN" b="1" dirty="0"/>
          </a:p>
        </p:txBody>
      </p:sp>
      <p:sp>
        <p:nvSpPr>
          <p:cNvPr id="14" name="Text Placeholder 13"/>
          <p:cNvSpPr>
            <a:spLocks noGrp="1"/>
          </p:cNvSpPr>
          <p:nvPr>
            <p:ph type="body" idx="1"/>
          </p:nvPr>
        </p:nvSpPr>
        <p:spPr>
          <a:xfrm>
            <a:off x="7086600" y="1676400"/>
            <a:ext cx="1676400" cy="1295400"/>
          </a:xfrm>
          <a:prstGeom prst="ellipse">
            <a:avLst/>
          </a:prstGeom>
        </p:spPr>
        <p:style>
          <a:lnRef idx="1">
            <a:schemeClr val="accent1"/>
          </a:lnRef>
          <a:fillRef idx="2">
            <a:schemeClr val="accent1"/>
          </a:fillRef>
          <a:effectRef idx="1">
            <a:schemeClr val="accent1"/>
          </a:effectRef>
          <a:fontRef idx="minor">
            <a:schemeClr val="dk1"/>
          </a:fontRef>
        </p:style>
        <p:txBody>
          <a:bodyPr rtlCol="0" anchor="b"/>
          <a:lstStyle/>
          <a:p>
            <a:pPr algn="ctr">
              <a:buNone/>
            </a:pPr>
            <a:endParaRPr lang="en-IN" sz="1800" b="1" kern="1200" dirty="0" smtClean="0"/>
          </a:p>
          <a:p>
            <a:pPr algn="ctr">
              <a:buNone/>
            </a:pPr>
            <a:r>
              <a:rPr lang="en-IN" sz="1400" b="1" kern="1200" dirty="0" smtClean="0"/>
              <a:t>Ethylene</a:t>
            </a:r>
          </a:p>
          <a:p>
            <a:pPr algn="ctr">
              <a:buNone/>
            </a:pPr>
            <a:r>
              <a:rPr lang="en-IN" sz="1400" b="1" kern="1200" dirty="0" smtClean="0"/>
              <a:t>Glycol +</a:t>
            </a:r>
          </a:p>
          <a:p>
            <a:pPr algn="ctr">
              <a:buNone/>
            </a:pPr>
            <a:r>
              <a:rPr lang="en-IN" sz="1400" b="1" kern="1200" dirty="0" smtClean="0"/>
              <a:t>Diethylene</a:t>
            </a:r>
          </a:p>
          <a:p>
            <a:pPr algn="ctr">
              <a:buNone/>
            </a:pPr>
            <a:r>
              <a:rPr lang="en-IN" sz="1400" b="1" kern="1200" dirty="0" smtClean="0"/>
              <a:t>Glycol (DEG)</a:t>
            </a:r>
          </a:p>
        </p:txBody>
      </p:sp>
      <p:sp>
        <p:nvSpPr>
          <p:cNvPr id="20" name="Text Placeholder 13"/>
          <p:cNvSpPr txBox="1">
            <a:spLocks/>
          </p:cNvSpPr>
          <p:nvPr/>
        </p:nvSpPr>
        <p:spPr bwMode="auto">
          <a:xfrm>
            <a:off x="381000" y="1752600"/>
            <a:ext cx="1676400" cy="1295400"/>
          </a:xfrm>
          <a:prstGeom prst="ellipse">
            <a:avLst/>
          </a:prstGeom>
          <a:ln w="9525" cap="flat" cmpd="sng" algn="ctr">
            <a:solidFill>
              <a:schemeClr val="accent1">
                <a:shade val="95000"/>
                <a:satMod val="105000"/>
              </a:schemeClr>
            </a:solidFill>
            <a:prstDash val="solid"/>
            <a:miter lim="800000"/>
            <a:headEnd/>
            <a:tailEnd/>
          </a:ln>
        </p:spPr>
        <p:style>
          <a:lnRef idx="1">
            <a:schemeClr val="accent1"/>
          </a:lnRef>
          <a:fillRef idx="2">
            <a:schemeClr val="accent1"/>
          </a:fillRef>
          <a:effectRef idx="1">
            <a:schemeClr val="accent1"/>
          </a:effectRef>
          <a:fontRef idx="minor">
            <a:schemeClr val="dk1"/>
          </a:fontRef>
        </p:style>
        <p:txBody>
          <a:bodyPr vert="horz" wrap="square" lIns="0" tIns="0" rIns="0" bIns="0" numCol="1" rtlCol="0" anchor="b" anchorCtr="0" compatLnSpc="1">
            <a:prstTxWarp prst="textNoShape">
              <a:avLst/>
            </a:prstTxWarp>
          </a:bodyPr>
          <a:lstStyle/>
          <a:p>
            <a:pPr algn="ctr"/>
            <a:endParaRPr lang="en-IN" sz="1400" b="1" dirty="0" smtClean="0"/>
          </a:p>
          <a:p>
            <a:pPr algn="ctr"/>
            <a:endParaRPr lang="en-IN" sz="1400" b="1" dirty="0" smtClean="0"/>
          </a:p>
          <a:p>
            <a:pPr algn="ctr"/>
            <a:endParaRPr lang="en-IN" sz="1400" b="1" dirty="0" smtClean="0"/>
          </a:p>
          <a:p>
            <a:pPr algn="ctr"/>
            <a:endParaRPr lang="en-IN" sz="1400" b="1" dirty="0" smtClean="0"/>
          </a:p>
          <a:p>
            <a:pPr algn="ctr"/>
            <a:endParaRPr lang="en-IN" sz="1400" b="1" dirty="0" smtClean="0"/>
          </a:p>
          <a:p>
            <a:pPr algn="ctr"/>
            <a:r>
              <a:rPr lang="en-IN" sz="1400" b="1" dirty="0" smtClean="0"/>
              <a:t> 2-amino-2-methyl-1,3-Propanediol (AMPD) + Ethylene Glycol</a:t>
            </a:r>
            <a:endParaRPr lang="en-IN" sz="1400" b="1" dirty="0"/>
          </a:p>
        </p:txBody>
      </p:sp>
      <p:sp>
        <p:nvSpPr>
          <p:cNvPr id="25" name="TextBox 24"/>
          <p:cNvSpPr txBox="1"/>
          <p:nvPr/>
        </p:nvSpPr>
        <p:spPr>
          <a:xfrm>
            <a:off x="228600" y="990600"/>
            <a:ext cx="9144000" cy="338554"/>
          </a:xfrm>
          <a:prstGeom prst="rect">
            <a:avLst/>
          </a:prstGeom>
          <a:noFill/>
        </p:spPr>
        <p:txBody>
          <a:bodyPr wrap="square" rtlCol="0">
            <a:spAutoFit/>
          </a:bodyPr>
          <a:lstStyle/>
          <a:p>
            <a:r>
              <a:rPr lang="en-US" sz="1600" b="1" dirty="0" smtClean="0"/>
              <a:t>Variations in </a:t>
            </a:r>
            <a:r>
              <a:rPr lang="en-US" sz="1600" b="1" dirty="0" err="1" smtClean="0"/>
              <a:t>Diol</a:t>
            </a:r>
            <a:r>
              <a:rPr lang="en-US" sz="1600" b="1" dirty="0" smtClean="0"/>
              <a:t> components to get PEF or its different derivatives</a:t>
            </a:r>
            <a:endParaRPr lang="en-US" sz="1600" b="1" dirty="0"/>
          </a:p>
        </p:txBody>
      </p:sp>
      <p:sp>
        <p:nvSpPr>
          <p:cNvPr id="26" name="Right Arrow 25"/>
          <p:cNvSpPr/>
          <p:nvPr/>
        </p:nvSpPr>
        <p:spPr>
          <a:xfrm>
            <a:off x="2286000" y="2209800"/>
            <a:ext cx="11430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ight Arrow 26"/>
          <p:cNvSpPr/>
          <p:nvPr/>
        </p:nvSpPr>
        <p:spPr>
          <a:xfrm rot="10800000">
            <a:off x="5562600" y="2209800"/>
            <a:ext cx="11430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3733800" y="4419600"/>
            <a:ext cx="1676400" cy="14478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IN" b="1" dirty="0" smtClean="0"/>
              <a:t>PEF with Desired Properties</a:t>
            </a:r>
            <a:endParaRPr lang="en-IN" b="1" dirty="0"/>
          </a:p>
        </p:txBody>
      </p:sp>
      <p:sp>
        <p:nvSpPr>
          <p:cNvPr id="29" name="Rectangle 28"/>
          <p:cNvSpPr/>
          <p:nvPr/>
        </p:nvSpPr>
        <p:spPr>
          <a:xfrm>
            <a:off x="5791200" y="2009001"/>
            <a:ext cx="992579" cy="276999"/>
          </a:xfrm>
          <a:prstGeom prst="rect">
            <a:avLst/>
          </a:prstGeom>
        </p:spPr>
        <p:txBody>
          <a:bodyPr wrap="none">
            <a:spAutoFit/>
          </a:bodyPr>
          <a:lstStyle/>
          <a:p>
            <a:r>
              <a:rPr lang="en-US" sz="1200" dirty="0" smtClean="0"/>
              <a:t>US9102793</a:t>
            </a:r>
            <a:endParaRPr lang="en-US" sz="1200" dirty="0"/>
          </a:p>
        </p:txBody>
      </p:sp>
      <p:sp>
        <p:nvSpPr>
          <p:cNvPr id="30" name="Rectangle 29"/>
          <p:cNvSpPr/>
          <p:nvPr/>
        </p:nvSpPr>
        <p:spPr>
          <a:xfrm>
            <a:off x="2284021" y="2009001"/>
            <a:ext cx="992579" cy="276999"/>
          </a:xfrm>
          <a:prstGeom prst="rect">
            <a:avLst/>
          </a:prstGeom>
        </p:spPr>
        <p:txBody>
          <a:bodyPr wrap="none">
            <a:spAutoFit/>
          </a:bodyPr>
          <a:lstStyle/>
          <a:p>
            <a:r>
              <a:rPr lang="en-US" sz="1200" dirty="0" smtClean="0"/>
              <a:t>US8981037</a:t>
            </a:r>
          </a:p>
        </p:txBody>
      </p:sp>
      <p:sp>
        <p:nvSpPr>
          <p:cNvPr id="31" name="Rectangle 30"/>
          <p:cNvSpPr/>
          <p:nvPr/>
        </p:nvSpPr>
        <p:spPr>
          <a:xfrm>
            <a:off x="5943600" y="2438400"/>
            <a:ext cx="635110" cy="276999"/>
          </a:xfrm>
          <a:prstGeom prst="rect">
            <a:avLst/>
          </a:prstGeom>
        </p:spPr>
        <p:txBody>
          <a:bodyPr wrap="none">
            <a:spAutoFit/>
          </a:bodyPr>
          <a:lstStyle/>
          <a:p>
            <a:r>
              <a:rPr lang="en-US" sz="1200" dirty="0" smtClean="0"/>
              <a:t>Canon</a:t>
            </a:r>
            <a:endParaRPr lang="en-IN" sz="1200" dirty="0"/>
          </a:p>
        </p:txBody>
      </p:sp>
      <p:sp>
        <p:nvSpPr>
          <p:cNvPr id="32" name="Rectangle 31"/>
          <p:cNvSpPr/>
          <p:nvPr/>
        </p:nvSpPr>
        <p:spPr>
          <a:xfrm>
            <a:off x="2438400" y="2438400"/>
            <a:ext cx="635110" cy="276999"/>
          </a:xfrm>
          <a:prstGeom prst="rect">
            <a:avLst/>
          </a:prstGeom>
        </p:spPr>
        <p:txBody>
          <a:bodyPr wrap="none">
            <a:spAutoFit/>
          </a:bodyPr>
          <a:lstStyle/>
          <a:p>
            <a:pPr lvl="0"/>
            <a:r>
              <a:rPr lang="en-US" sz="1200" dirty="0" smtClean="0">
                <a:solidFill>
                  <a:prstClr val="black"/>
                </a:solidFill>
              </a:rPr>
              <a:t>Canon</a:t>
            </a:r>
            <a:endParaRPr lang="en-IN" sz="1200" dirty="0">
              <a:solidFill>
                <a:prstClr val="black"/>
              </a:solidFill>
            </a:endParaRPr>
          </a:p>
        </p:txBody>
      </p:sp>
      <p:sp>
        <p:nvSpPr>
          <p:cNvPr id="33" name="Right Arrow 32"/>
          <p:cNvSpPr/>
          <p:nvPr/>
        </p:nvSpPr>
        <p:spPr>
          <a:xfrm>
            <a:off x="2286000" y="4953000"/>
            <a:ext cx="11430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ight Arrow 34"/>
          <p:cNvSpPr/>
          <p:nvPr/>
        </p:nvSpPr>
        <p:spPr>
          <a:xfrm rot="10800000">
            <a:off x="5638800" y="4953000"/>
            <a:ext cx="12192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 Placeholder 13"/>
          <p:cNvSpPr txBox="1">
            <a:spLocks/>
          </p:cNvSpPr>
          <p:nvPr/>
        </p:nvSpPr>
        <p:spPr bwMode="auto">
          <a:xfrm>
            <a:off x="7086600" y="4343400"/>
            <a:ext cx="1676400" cy="1676400"/>
          </a:xfrm>
          <a:prstGeom prst="ellipse">
            <a:avLst/>
          </a:prstGeom>
          <a:ln w="9525" cap="flat" cmpd="sng" algn="ctr">
            <a:solidFill>
              <a:schemeClr val="accent1">
                <a:shade val="95000"/>
                <a:satMod val="105000"/>
              </a:schemeClr>
            </a:solidFill>
            <a:prstDash val="solid"/>
            <a:miter lim="800000"/>
            <a:headEnd/>
            <a:tailEnd/>
          </a:ln>
        </p:spPr>
        <p:style>
          <a:lnRef idx="1">
            <a:schemeClr val="accent1"/>
          </a:lnRef>
          <a:fillRef idx="2">
            <a:schemeClr val="accent1"/>
          </a:fillRef>
          <a:effectRef idx="1">
            <a:schemeClr val="accent1"/>
          </a:effectRef>
          <a:fontRef idx="minor">
            <a:schemeClr val="dk1"/>
          </a:fontRef>
        </p:style>
        <p:txBody>
          <a:bodyPr vert="horz" wrap="square" lIns="0" tIns="0" rIns="0" bIns="0" numCol="1" rtlCol="0" anchor="ctr" anchorCtr="0" compatLnSpc="1">
            <a:prstTxWarp prst="textNoShape">
              <a:avLst/>
            </a:prstTxWarp>
          </a:bodyPr>
          <a:lstStyle/>
          <a:p>
            <a:pPr algn="ctr"/>
            <a:r>
              <a:rPr lang="en-IN" sz="1400" b="1" dirty="0" smtClean="0"/>
              <a:t>Mixing components in specific ratio to get Polymers having specific melt flow index </a:t>
            </a:r>
            <a:endParaRPr lang="en-IN" sz="1400" b="1" dirty="0"/>
          </a:p>
        </p:txBody>
      </p:sp>
      <p:sp>
        <p:nvSpPr>
          <p:cNvPr id="38" name="Rectangle 37"/>
          <p:cNvSpPr/>
          <p:nvPr/>
        </p:nvSpPr>
        <p:spPr>
          <a:xfrm>
            <a:off x="2360221" y="4752201"/>
            <a:ext cx="992579" cy="276999"/>
          </a:xfrm>
          <a:prstGeom prst="rect">
            <a:avLst/>
          </a:prstGeom>
        </p:spPr>
        <p:txBody>
          <a:bodyPr wrap="none">
            <a:spAutoFit/>
          </a:bodyPr>
          <a:lstStyle/>
          <a:p>
            <a:r>
              <a:rPr lang="en-US" sz="1200" dirty="0" smtClean="0">
                <a:solidFill>
                  <a:srgbClr val="000000"/>
                </a:solidFill>
                <a:latin typeface="Arial"/>
              </a:rPr>
              <a:t>US8846825</a:t>
            </a:r>
            <a:endParaRPr lang="en-US" sz="1200" dirty="0"/>
          </a:p>
        </p:txBody>
      </p:sp>
      <p:sp>
        <p:nvSpPr>
          <p:cNvPr id="39" name="Rectangle 38"/>
          <p:cNvSpPr/>
          <p:nvPr/>
        </p:nvSpPr>
        <p:spPr>
          <a:xfrm>
            <a:off x="2438400" y="5209401"/>
            <a:ext cx="883575" cy="276999"/>
          </a:xfrm>
          <a:prstGeom prst="rect">
            <a:avLst/>
          </a:prstGeom>
        </p:spPr>
        <p:txBody>
          <a:bodyPr wrap="none">
            <a:spAutoFit/>
          </a:bodyPr>
          <a:lstStyle/>
          <a:p>
            <a:pPr lvl="0"/>
            <a:r>
              <a:rPr lang="en-IN" sz="1200" dirty="0" err="1" smtClean="0">
                <a:solidFill>
                  <a:prstClr val="black"/>
                </a:solidFill>
              </a:rPr>
              <a:t>Novamont</a:t>
            </a:r>
            <a:endParaRPr lang="en-IN" sz="1200" dirty="0">
              <a:solidFill>
                <a:prstClr val="black"/>
              </a:solidFill>
            </a:endParaRPr>
          </a:p>
        </p:txBody>
      </p:sp>
      <p:sp>
        <p:nvSpPr>
          <p:cNvPr id="40" name="Rectangle 39"/>
          <p:cNvSpPr/>
          <p:nvPr/>
        </p:nvSpPr>
        <p:spPr>
          <a:xfrm>
            <a:off x="5791200" y="4724400"/>
            <a:ext cx="1170513" cy="276999"/>
          </a:xfrm>
          <a:prstGeom prst="rect">
            <a:avLst/>
          </a:prstGeom>
        </p:spPr>
        <p:txBody>
          <a:bodyPr wrap="none">
            <a:spAutoFit/>
          </a:bodyPr>
          <a:lstStyle/>
          <a:p>
            <a:r>
              <a:rPr lang="en-IN" sz="1200" dirty="0" smtClean="0"/>
              <a:t>CN103502303</a:t>
            </a:r>
            <a:endParaRPr lang="en-US" sz="1200" dirty="0"/>
          </a:p>
        </p:txBody>
      </p:sp>
      <p:sp>
        <p:nvSpPr>
          <p:cNvPr id="41" name="Rectangle 40"/>
          <p:cNvSpPr/>
          <p:nvPr/>
        </p:nvSpPr>
        <p:spPr>
          <a:xfrm>
            <a:off x="6019800" y="5181600"/>
            <a:ext cx="560346" cy="276999"/>
          </a:xfrm>
          <a:prstGeom prst="rect">
            <a:avLst/>
          </a:prstGeom>
        </p:spPr>
        <p:txBody>
          <a:bodyPr wrap="none">
            <a:spAutoFit/>
          </a:bodyPr>
          <a:lstStyle/>
          <a:p>
            <a:r>
              <a:rPr lang="en-IN" sz="1200" dirty="0" smtClean="0"/>
              <a:t>Toray</a:t>
            </a:r>
            <a:endParaRPr lang="en-IN" sz="1200" dirty="0"/>
          </a:p>
        </p:txBody>
      </p:sp>
      <p:sp>
        <p:nvSpPr>
          <p:cNvPr id="42" name="TextBox 41"/>
          <p:cNvSpPr txBox="1"/>
          <p:nvPr/>
        </p:nvSpPr>
        <p:spPr>
          <a:xfrm>
            <a:off x="228600" y="3733800"/>
            <a:ext cx="9144000" cy="338554"/>
          </a:xfrm>
          <a:prstGeom prst="rect">
            <a:avLst/>
          </a:prstGeom>
          <a:noFill/>
        </p:spPr>
        <p:txBody>
          <a:bodyPr wrap="square" rtlCol="0">
            <a:spAutoFit/>
          </a:bodyPr>
          <a:lstStyle/>
          <a:p>
            <a:r>
              <a:rPr lang="en-US" sz="1600" b="1" dirty="0" smtClean="0"/>
              <a:t>Different Technologies to achieve PEF with desired properties</a:t>
            </a:r>
            <a:endParaRPr lang="en-US" sz="1600" b="1" dirty="0"/>
          </a:p>
        </p:txBody>
      </p:sp>
      <p:sp>
        <p:nvSpPr>
          <p:cNvPr id="34" name="Text Placeholder 13"/>
          <p:cNvSpPr txBox="1">
            <a:spLocks/>
          </p:cNvSpPr>
          <p:nvPr/>
        </p:nvSpPr>
        <p:spPr bwMode="auto">
          <a:xfrm>
            <a:off x="304800" y="4419600"/>
            <a:ext cx="1676400" cy="1676400"/>
          </a:xfrm>
          <a:prstGeom prst="ellipse">
            <a:avLst/>
          </a:prstGeom>
          <a:ln w="9525" cap="flat" cmpd="sng" algn="ctr">
            <a:solidFill>
              <a:schemeClr val="accent1">
                <a:shade val="95000"/>
                <a:satMod val="105000"/>
              </a:schemeClr>
            </a:solidFill>
            <a:prstDash val="solid"/>
            <a:miter lim="800000"/>
            <a:headEnd/>
            <a:tailEnd/>
          </a:ln>
        </p:spPr>
        <p:style>
          <a:lnRef idx="1">
            <a:schemeClr val="accent1"/>
          </a:lnRef>
          <a:fillRef idx="2">
            <a:schemeClr val="accent1"/>
          </a:fillRef>
          <a:effectRef idx="1">
            <a:schemeClr val="accent1"/>
          </a:effectRef>
          <a:fontRef idx="minor">
            <a:schemeClr val="dk1"/>
          </a:fontRef>
        </p:style>
        <p:txBody>
          <a:bodyPr vert="horz" wrap="square" lIns="0" tIns="0" rIns="0" bIns="0" numCol="1" rtlCol="0" anchor="ctr" anchorCtr="0" compatLnSpc="1">
            <a:prstTxWarp prst="textNoShape">
              <a:avLst/>
            </a:prstTxWarp>
          </a:bodyPr>
          <a:lstStyle/>
          <a:p>
            <a:pPr algn="ctr"/>
            <a:r>
              <a:rPr lang="en-IN" sz="1400" b="1" dirty="0" smtClean="0"/>
              <a:t>Mixing components in specific ratio to get Polymers having specific melt flow index </a:t>
            </a:r>
            <a:endParaRPr lang="en-IN" sz="1400" b="1" dirty="0"/>
          </a:p>
        </p:txBody>
      </p:sp>
      <p:sp>
        <p:nvSpPr>
          <p:cNvPr id="43" name="Rectangle 42"/>
          <p:cNvSpPr/>
          <p:nvPr/>
        </p:nvSpPr>
        <p:spPr>
          <a:xfrm>
            <a:off x="8458200" y="6324600"/>
            <a:ext cx="685800" cy="369332"/>
          </a:xfrm>
          <a:prstGeom prst="rect">
            <a:avLst/>
          </a:prstGeom>
        </p:spPr>
        <p:txBody>
          <a:bodyPr wrap="square">
            <a:spAutoFit/>
          </a:bodyPr>
          <a:lstStyle/>
          <a:p>
            <a:r>
              <a:rPr lang="en-US" dirty="0" smtClean="0">
                <a:solidFill>
                  <a:prstClr val="black">
                    <a:tint val="75000"/>
                  </a:prstClr>
                </a:solidFill>
                <a:latin typeface="Calibri"/>
                <a:cs typeface="+mn-cs"/>
              </a:rPr>
              <a:t>17</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13" y="2992438"/>
            <a:ext cx="8385175" cy="436562"/>
          </a:xfrm>
        </p:spPr>
        <p:txBody>
          <a:bodyPr/>
          <a:lstStyle/>
          <a:p>
            <a:r>
              <a:rPr lang="en-US" sz="3200" b="1" kern="1200" dirty="0" smtClean="0">
                <a:cs typeface="Arial" pitchFamily="34" charset="0"/>
              </a:rPr>
              <a:t>Patent Portfolio Analysis</a:t>
            </a:r>
            <a:endParaRPr lang="en-US" sz="3200" dirty="0"/>
          </a:p>
        </p:txBody>
      </p:sp>
      <p:pic>
        <p:nvPicPr>
          <p:cNvPr id="5" name="Picture 2"/>
          <p:cNvPicPr>
            <a:picLocks noChangeAspect="1" noChangeArrowheads="1"/>
          </p:cNvPicPr>
          <p:nvPr/>
        </p:nvPicPr>
        <p:blipFill>
          <a:blip r:embed="rId2" cstate="print"/>
          <a:srcRect/>
          <a:stretch>
            <a:fillRect/>
          </a:stretch>
        </p:blipFill>
        <p:spPr bwMode="auto">
          <a:xfrm>
            <a:off x="152400" y="6356350"/>
            <a:ext cx="1143000" cy="349250"/>
          </a:xfrm>
          <a:prstGeom prst="rect">
            <a:avLst/>
          </a:prstGeom>
          <a:noFill/>
          <a:ln w="9525">
            <a:noFill/>
            <a:miter lim="800000"/>
            <a:headEnd/>
            <a:tailEnd/>
          </a:ln>
        </p:spPr>
      </p:pic>
      <p:sp>
        <p:nvSpPr>
          <p:cNvPr id="6" name="Rectangle 12"/>
          <p:cNvSpPr>
            <a:spLocks noChangeArrowheads="1"/>
          </p:cNvSpPr>
          <p:nvPr/>
        </p:nvSpPr>
        <p:spPr bwMode="auto">
          <a:xfrm>
            <a:off x="1295400" y="6553200"/>
            <a:ext cx="7239000" cy="215900"/>
          </a:xfrm>
          <a:prstGeom prst="rect">
            <a:avLst/>
          </a:prstGeom>
          <a:noFill/>
          <a:ln w="9525">
            <a:noFill/>
            <a:miter lim="800000"/>
            <a:headEnd/>
            <a:tailEnd/>
          </a:ln>
        </p:spPr>
        <p:txBody>
          <a:bodyPr>
            <a:spAutoFit/>
          </a:bodyPr>
          <a:lstStyle/>
          <a:p>
            <a:r>
              <a:rPr lang="en-US" sz="800"/>
              <a:t>Patent Searching | Research and Analytics | Patent Prosecution/Preparation Support | Litigation and E-Discovery | IP Valuation |  Patent Portfolio Watch</a:t>
            </a:r>
          </a:p>
        </p:txBody>
      </p:sp>
      <p:sp>
        <p:nvSpPr>
          <p:cNvPr id="11" name="Slide Number Placeholder 10"/>
          <p:cNvSpPr>
            <a:spLocks noGrp="1"/>
          </p:cNvSpPr>
          <p:nvPr>
            <p:ph type="sldNum" sz="quarter" idx="12"/>
          </p:nvPr>
        </p:nvSpPr>
        <p:spPr/>
        <p:txBody>
          <a:bodyPr/>
          <a:lstStyle/>
          <a:p>
            <a:pPr>
              <a:defRPr/>
            </a:pPr>
            <a:fld id="{46318E3D-C770-4D91-B40E-7E88DA3097BF}" type="slidenum">
              <a:rPr lang="en-IN" smtClean="0"/>
              <a:pPr>
                <a:defRPr/>
              </a:pPr>
              <a:t>18</a:t>
            </a:fld>
            <a:endParaRPr lang="en-IN"/>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07963"/>
            <a:ext cx="8385175" cy="436562"/>
          </a:xfrm>
        </p:spPr>
        <p:txBody>
          <a:bodyPr/>
          <a:lstStyle/>
          <a:p>
            <a:pPr>
              <a:defRPr/>
            </a:pPr>
            <a:r>
              <a:rPr lang="en-US" sz="2400" b="1" kern="1200" dirty="0" smtClean="0">
                <a:solidFill>
                  <a:schemeClr val="bg1"/>
                </a:solidFill>
                <a:cs typeface="Arial" pitchFamily="34" charset="0"/>
              </a:rPr>
              <a:t>Patent Portfolio Analysis</a:t>
            </a:r>
            <a:r>
              <a:rPr lang="en-US" sz="2400" b="1" spc="-10" dirty="0" smtClean="0">
                <a:solidFill>
                  <a:schemeClr val="bg1"/>
                </a:solidFill>
              </a:rPr>
              <a:t> – </a:t>
            </a:r>
            <a:r>
              <a:rPr lang="en-US" sz="2400" b="1" spc="-10" dirty="0" err="1" smtClean="0">
                <a:solidFill>
                  <a:schemeClr val="bg1"/>
                </a:solidFill>
              </a:rPr>
              <a:t>Furanix</a:t>
            </a:r>
            <a:r>
              <a:rPr lang="en-US" sz="2400" b="1" spc="-10" dirty="0" smtClean="0">
                <a:solidFill>
                  <a:schemeClr val="bg1"/>
                </a:solidFill>
              </a:rPr>
              <a:t> (</a:t>
            </a:r>
            <a:r>
              <a:rPr lang="en-US" sz="2400" b="1" spc="-10" dirty="0" err="1" smtClean="0">
                <a:solidFill>
                  <a:schemeClr val="bg1"/>
                </a:solidFill>
              </a:rPr>
              <a:t>Avantium</a:t>
            </a:r>
            <a:r>
              <a:rPr lang="en-US" sz="2400" b="1" spc="-10" dirty="0" smtClean="0">
                <a:solidFill>
                  <a:schemeClr val="bg1"/>
                </a:solidFill>
              </a:rPr>
              <a:t>)</a:t>
            </a:r>
            <a:r>
              <a:rPr lang="en-US" sz="2400" b="1" dirty="0" smtClean="0"/>
              <a:t/>
            </a:r>
            <a:br>
              <a:rPr lang="en-US" sz="2400" b="1" dirty="0" smtClean="0"/>
            </a:br>
            <a:endParaRPr lang="en-US" sz="2400" b="1" dirty="0"/>
          </a:p>
        </p:txBody>
      </p:sp>
      <p:sp>
        <p:nvSpPr>
          <p:cNvPr id="21512" name="TextBox 16"/>
          <p:cNvSpPr txBox="1">
            <a:spLocks noChangeArrowheads="1"/>
          </p:cNvSpPr>
          <p:nvPr/>
        </p:nvSpPr>
        <p:spPr bwMode="auto">
          <a:xfrm>
            <a:off x="7848600" y="3200400"/>
            <a:ext cx="1295400" cy="1016000"/>
          </a:xfrm>
          <a:prstGeom prst="rect">
            <a:avLst/>
          </a:prstGeom>
          <a:noFill/>
          <a:ln w="9525">
            <a:noFill/>
            <a:miter lim="800000"/>
            <a:headEnd/>
            <a:tailEnd/>
          </a:ln>
        </p:spPr>
        <p:txBody>
          <a:bodyPr>
            <a:spAutoFit/>
          </a:bodyPr>
          <a:lstStyle/>
          <a:p>
            <a:r>
              <a:rPr lang="en-IN" sz="1000" dirty="0">
                <a:solidFill>
                  <a:schemeClr val="bg1"/>
                </a:solidFill>
                <a:latin typeface="Calibri (Body)"/>
              </a:rPr>
              <a:t>US20110282020</a:t>
            </a:r>
          </a:p>
          <a:p>
            <a:pPr algn="ctr"/>
            <a:r>
              <a:rPr lang="en-IN" sz="1000" dirty="0">
                <a:solidFill>
                  <a:schemeClr val="bg1"/>
                </a:solidFill>
                <a:latin typeface="Calibri (Body)"/>
              </a:rPr>
              <a:t>Process of preparing PEF having a 2,5-furandicarboxylate    moiety</a:t>
            </a:r>
            <a:endParaRPr lang="en-US" sz="1000" dirty="0">
              <a:solidFill>
                <a:schemeClr val="bg1"/>
              </a:solidFill>
              <a:latin typeface="Calibri (Body)"/>
            </a:endParaRPr>
          </a:p>
        </p:txBody>
      </p:sp>
      <p:pic>
        <p:nvPicPr>
          <p:cNvPr id="21516" name="Picture 2"/>
          <p:cNvPicPr>
            <a:picLocks noChangeAspect="1" noChangeArrowheads="1"/>
          </p:cNvPicPr>
          <p:nvPr/>
        </p:nvPicPr>
        <p:blipFill>
          <a:blip r:embed="rId2" cstate="print"/>
          <a:srcRect/>
          <a:stretch>
            <a:fillRect/>
          </a:stretch>
        </p:blipFill>
        <p:spPr bwMode="auto">
          <a:xfrm>
            <a:off x="152400" y="6356350"/>
            <a:ext cx="1143000" cy="349250"/>
          </a:xfrm>
          <a:prstGeom prst="rect">
            <a:avLst/>
          </a:prstGeom>
          <a:noFill/>
          <a:ln w="9525">
            <a:noFill/>
            <a:miter lim="800000"/>
            <a:headEnd/>
            <a:tailEnd/>
          </a:ln>
        </p:spPr>
      </p:pic>
      <p:sp>
        <p:nvSpPr>
          <p:cNvPr id="21517" name="Rectangle 12"/>
          <p:cNvSpPr>
            <a:spLocks noChangeArrowheads="1"/>
          </p:cNvSpPr>
          <p:nvPr/>
        </p:nvSpPr>
        <p:spPr bwMode="auto">
          <a:xfrm>
            <a:off x="1295400" y="6553200"/>
            <a:ext cx="7239000" cy="215900"/>
          </a:xfrm>
          <a:prstGeom prst="rect">
            <a:avLst/>
          </a:prstGeom>
          <a:noFill/>
          <a:ln w="9525">
            <a:noFill/>
            <a:miter lim="800000"/>
            <a:headEnd/>
            <a:tailEnd/>
          </a:ln>
        </p:spPr>
        <p:txBody>
          <a:bodyPr>
            <a:spAutoFit/>
          </a:bodyPr>
          <a:lstStyle/>
          <a:p>
            <a:r>
              <a:rPr lang="en-US" sz="800"/>
              <a:t>Patent Searching | Research and Analytics | Patent Prosecution/Preparation Support | Litigation and E-Discovery | IP Valuation |  Patent Portfolio Watch</a:t>
            </a:r>
          </a:p>
        </p:txBody>
      </p:sp>
      <p:pic>
        <p:nvPicPr>
          <p:cNvPr id="21520" name="Picture 16"/>
          <p:cNvPicPr>
            <a:picLocks noChangeAspect="1" noChangeArrowheads="1"/>
          </p:cNvPicPr>
          <p:nvPr/>
        </p:nvPicPr>
        <p:blipFill>
          <a:blip r:embed="rId3" cstate="print"/>
          <a:srcRect/>
          <a:stretch>
            <a:fillRect/>
          </a:stretch>
        </p:blipFill>
        <p:spPr bwMode="auto">
          <a:xfrm>
            <a:off x="8058150" y="0"/>
            <a:ext cx="1085850" cy="914400"/>
          </a:xfrm>
          <a:prstGeom prst="rect">
            <a:avLst/>
          </a:prstGeom>
          <a:noFill/>
          <a:ln w="9525">
            <a:noFill/>
            <a:miter lim="800000"/>
            <a:headEnd/>
            <a:tailEnd/>
          </a:ln>
        </p:spPr>
      </p:pic>
      <p:graphicFrame>
        <p:nvGraphicFramePr>
          <p:cNvPr id="17" name="Diagram 16"/>
          <p:cNvGraphicFramePr/>
          <p:nvPr/>
        </p:nvGraphicFramePr>
        <p:xfrm>
          <a:off x="0" y="914400"/>
          <a:ext cx="4038600" cy="5181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9" name="Rounded Rectangle 18"/>
          <p:cNvSpPr/>
          <p:nvPr/>
        </p:nvSpPr>
        <p:spPr>
          <a:xfrm>
            <a:off x="4114800" y="1066800"/>
            <a:ext cx="4800600" cy="2286000"/>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IN" sz="1500" b="1" dirty="0" smtClean="0">
                <a:solidFill>
                  <a:srgbClr val="002060"/>
                </a:solidFill>
                <a:latin typeface="Calibri (Body)"/>
              </a:rPr>
              <a:t>Company Profile</a:t>
            </a:r>
          </a:p>
          <a:p>
            <a:pPr algn="just">
              <a:lnSpc>
                <a:spcPct val="150000"/>
              </a:lnSpc>
              <a:defRPr/>
            </a:pPr>
            <a:r>
              <a:rPr lang="en-IN" sz="1500" dirty="0" err="1" smtClean="0">
                <a:solidFill>
                  <a:schemeClr val="tx1"/>
                </a:solidFill>
                <a:latin typeface="Calibri (Body)"/>
                <a:cs typeface="Arial" pitchFamily="34" charset="0"/>
              </a:rPr>
              <a:t>Avantium</a:t>
            </a:r>
            <a:r>
              <a:rPr lang="en-IN" sz="1500" dirty="0" smtClean="0">
                <a:solidFill>
                  <a:schemeClr val="tx1"/>
                </a:solidFill>
                <a:latin typeface="Calibri (Body)"/>
                <a:cs typeface="Arial" pitchFamily="34" charset="0"/>
              </a:rPr>
              <a:t> is a leading technology company specialized in the area of advanced catalytic research with groundbreaking innovation as its primary goal. It achieves this through two distinct propositions: Catalysis and YXY. </a:t>
            </a:r>
          </a:p>
          <a:p>
            <a:endParaRPr lang="en-IN" sz="1500" b="1" dirty="0">
              <a:solidFill>
                <a:srgbClr val="002060"/>
              </a:solidFill>
            </a:endParaRPr>
          </a:p>
        </p:txBody>
      </p:sp>
      <p:sp>
        <p:nvSpPr>
          <p:cNvPr id="20" name="object 6"/>
          <p:cNvSpPr txBox="1">
            <a:spLocks/>
          </p:cNvSpPr>
          <p:nvPr/>
        </p:nvSpPr>
        <p:spPr bwMode="auto">
          <a:xfrm>
            <a:off x="3886200" y="3594556"/>
            <a:ext cx="5257800" cy="215444"/>
          </a:xfrm>
          <a:prstGeom prst="rect">
            <a:avLst/>
          </a:prstGeom>
          <a:noFill/>
          <a:ln w="9525">
            <a:noFill/>
            <a:miter lim="800000"/>
            <a:headEnd/>
            <a:tailEnd/>
          </a:ln>
        </p:spPr>
        <p:txBody>
          <a:bodyPr vert="horz" wrap="square" lIns="0" tIns="0" rIns="0" bIns="0" numCol="1" rtlCol="0" anchor="t" anchorCtr="0" compatLnSpc="1">
            <a:prstTxWarp prst="textNoShape">
              <a:avLst/>
            </a:prstTxWarp>
            <a:spAutoFit/>
          </a:bodyPr>
          <a:lstStyle/>
          <a:p>
            <a:pPr marL="342900" marR="0" lvl="0" indent="-342900" algn="ctr" defTabSz="914400" rtl="0" eaLnBrk="1" fontAlgn="auto" latinLnBrk="0" hangingPunct="1">
              <a:lnSpc>
                <a:spcPct val="100000"/>
              </a:lnSpc>
              <a:spcBef>
                <a:spcPct val="20000"/>
              </a:spcBef>
              <a:spcAft>
                <a:spcPts val="0"/>
              </a:spcAft>
              <a:buClrTx/>
              <a:buSzTx/>
              <a:buFontTx/>
              <a:buNone/>
              <a:tabLst/>
              <a:defRPr/>
            </a:pPr>
            <a:r>
              <a:rPr lang="en-US" sz="1400" b="1" dirty="0" smtClean="0">
                <a:solidFill>
                  <a:srgbClr val="002060"/>
                </a:solidFill>
              </a:rPr>
              <a:t>Technological Dissection of Patent Portfolio</a:t>
            </a:r>
          </a:p>
        </p:txBody>
      </p:sp>
      <p:graphicFrame>
        <p:nvGraphicFramePr>
          <p:cNvPr id="21" name="Chart 20"/>
          <p:cNvGraphicFramePr/>
          <p:nvPr/>
        </p:nvGraphicFramePr>
        <p:xfrm>
          <a:off x="4038600" y="3810000"/>
          <a:ext cx="5105400" cy="2667000"/>
        </p:xfrm>
        <a:graphic>
          <a:graphicData uri="http://schemas.openxmlformats.org/drawingml/2006/chart">
            <c:chart xmlns:c="http://schemas.openxmlformats.org/drawingml/2006/chart" xmlns:r="http://schemas.openxmlformats.org/officeDocument/2006/relationships" r:id="rId9"/>
          </a:graphicData>
        </a:graphic>
      </p:graphicFrame>
      <p:sp>
        <p:nvSpPr>
          <p:cNvPr id="15" name="Slide Number Placeholder 14"/>
          <p:cNvSpPr>
            <a:spLocks noGrp="1"/>
          </p:cNvSpPr>
          <p:nvPr>
            <p:ph type="sldNum" sz="quarter" idx="12"/>
          </p:nvPr>
        </p:nvSpPr>
        <p:spPr/>
        <p:txBody>
          <a:bodyPr/>
          <a:lstStyle/>
          <a:p>
            <a:pPr>
              <a:defRPr/>
            </a:pPr>
            <a:fld id="{46318E3D-C770-4D91-B40E-7E88DA3097BF}" type="slidenum">
              <a:rPr lang="en-IN" smtClean="0"/>
              <a:pPr>
                <a:defRPr/>
              </a:pPr>
              <a:t>19</a:t>
            </a:fld>
            <a:endParaRPr lang="en-IN"/>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p:txBody>
          <a:bodyPr rtlCol="0">
            <a:noAutofit/>
          </a:bodyPr>
          <a:lstStyle/>
          <a:p>
            <a:pPr marL="12700" eaLnBrk="1" fontAlgn="auto" hangingPunct="1">
              <a:spcBef>
                <a:spcPts val="0"/>
              </a:spcBef>
              <a:spcAft>
                <a:spcPts val="0"/>
              </a:spcAft>
              <a:defRPr/>
            </a:pPr>
            <a:r>
              <a:rPr lang="en-US" sz="2800" b="1" spc="-30" dirty="0" smtClean="0">
                <a:solidFill>
                  <a:srgbClr val="FFFFFF"/>
                </a:solidFill>
                <a:latin typeface="Arial"/>
                <a:cs typeface="Arial"/>
              </a:rPr>
              <a:t>Contents</a:t>
            </a:r>
            <a:endParaRPr sz="2800" b="1" dirty="0">
              <a:solidFill>
                <a:sysClr val="windowText" lastClr="000000"/>
              </a:solidFill>
              <a:latin typeface="Arial"/>
              <a:cs typeface="Arial"/>
            </a:endParaRPr>
          </a:p>
        </p:txBody>
      </p:sp>
      <p:sp>
        <p:nvSpPr>
          <p:cNvPr id="3076" name="object 4"/>
          <p:cNvSpPr>
            <a:spLocks noGrp="1"/>
          </p:cNvSpPr>
          <p:nvPr>
            <p:ph type="body" idx="1"/>
          </p:nvPr>
        </p:nvSpPr>
        <p:spPr>
          <a:xfrm>
            <a:off x="533400" y="1143000"/>
            <a:ext cx="8139113" cy="5715000"/>
          </a:xfrm>
        </p:spPr>
        <p:txBody>
          <a:bodyPr/>
          <a:lstStyle/>
          <a:p>
            <a:pPr marL="469900" indent="-457200" eaLnBrk="1" hangingPunct="1">
              <a:lnSpc>
                <a:spcPct val="150000"/>
              </a:lnSpc>
              <a:spcBef>
                <a:spcPts val="200"/>
              </a:spcBef>
              <a:spcAft>
                <a:spcPts val="200"/>
              </a:spcAft>
              <a:buClr>
                <a:srgbClr val="353B37"/>
              </a:buClr>
              <a:buFont typeface="Wingdings" pitchFamily="2" charset="2"/>
              <a:buChar char="ü"/>
              <a:tabLst>
                <a:tab pos="468313" algn="l"/>
              </a:tabLst>
              <a:defRPr/>
            </a:pPr>
            <a:r>
              <a:rPr lang="en-US" sz="1600" dirty="0" smtClean="0">
                <a:cs typeface="Arial" pitchFamily="34" charset="0"/>
              </a:rPr>
              <a:t>Introduction to PEF</a:t>
            </a:r>
          </a:p>
          <a:p>
            <a:pPr marL="469900" indent="-457200" eaLnBrk="1" hangingPunct="1">
              <a:lnSpc>
                <a:spcPct val="150000"/>
              </a:lnSpc>
              <a:spcBef>
                <a:spcPts val="200"/>
              </a:spcBef>
              <a:spcAft>
                <a:spcPts val="200"/>
              </a:spcAft>
              <a:buClr>
                <a:srgbClr val="353B37"/>
              </a:buClr>
              <a:buFont typeface="Wingdings" pitchFamily="2" charset="2"/>
              <a:buChar char="ü"/>
              <a:tabLst>
                <a:tab pos="468313" algn="l"/>
              </a:tabLst>
              <a:defRPr/>
            </a:pPr>
            <a:r>
              <a:rPr lang="en-US" sz="1600" dirty="0" smtClean="0">
                <a:cs typeface="Arial" pitchFamily="34" charset="0"/>
              </a:rPr>
              <a:t>Applications and Growth Prospects of PEF</a:t>
            </a:r>
          </a:p>
          <a:p>
            <a:pPr marL="469900" indent="-457200" eaLnBrk="1" hangingPunct="1">
              <a:lnSpc>
                <a:spcPct val="150000"/>
              </a:lnSpc>
              <a:spcBef>
                <a:spcPts val="200"/>
              </a:spcBef>
              <a:spcAft>
                <a:spcPts val="200"/>
              </a:spcAft>
              <a:buClr>
                <a:srgbClr val="353B37"/>
              </a:buClr>
              <a:buFont typeface="Wingdings" pitchFamily="2" charset="2"/>
              <a:buChar char="ü"/>
              <a:tabLst>
                <a:tab pos="468313" algn="l"/>
              </a:tabLst>
              <a:defRPr/>
            </a:pPr>
            <a:r>
              <a:rPr lang="en-US" sz="1600" dirty="0" smtClean="0">
                <a:cs typeface="Arial" pitchFamily="34" charset="0"/>
              </a:rPr>
              <a:t>Key Developments Related to Bio-Based polymers</a:t>
            </a:r>
          </a:p>
          <a:p>
            <a:pPr marL="469900" indent="-457200" eaLnBrk="1" hangingPunct="1">
              <a:lnSpc>
                <a:spcPct val="150000"/>
              </a:lnSpc>
              <a:spcBef>
                <a:spcPts val="200"/>
              </a:spcBef>
              <a:spcAft>
                <a:spcPts val="200"/>
              </a:spcAft>
              <a:buClr>
                <a:srgbClr val="353B37"/>
              </a:buClr>
              <a:buFont typeface="Wingdings" pitchFamily="2" charset="2"/>
              <a:buChar char="ü"/>
              <a:tabLst>
                <a:tab pos="468313" algn="l"/>
              </a:tabLst>
              <a:defRPr/>
            </a:pPr>
            <a:r>
              <a:rPr lang="en-US" sz="1600" dirty="0" smtClean="0">
                <a:cs typeface="Arial" pitchFamily="34" charset="0"/>
              </a:rPr>
              <a:t>Objectives for the Landscape Study</a:t>
            </a:r>
          </a:p>
          <a:p>
            <a:pPr marL="469900" indent="-457200" eaLnBrk="1" hangingPunct="1">
              <a:lnSpc>
                <a:spcPct val="150000"/>
              </a:lnSpc>
              <a:spcBef>
                <a:spcPts val="200"/>
              </a:spcBef>
              <a:spcAft>
                <a:spcPts val="200"/>
              </a:spcAft>
              <a:buClr>
                <a:srgbClr val="353B37"/>
              </a:buClr>
              <a:buFont typeface="Wingdings" pitchFamily="2" charset="2"/>
              <a:buChar char="ü"/>
              <a:tabLst>
                <a:tab pos="468313" algn="l"/>
              </a:tabLst>
              <a:defRPr/>
            </a:pPr>
            <a:r>
              <a:rPr lang="en-US" sz="1600" dirty="0" smtClean="0">
                <a:cs typeface="Arial" pitchFamily="34" charset="0"/>
              </a:rPr>
              <a:t>Trend Analysis and Graphical Representation</a:t>
            </a:r>
          </a:p>
          <a:p>
            <a:pPr marL="469900" indent="-457200" eaLnBrk="1" hangingPunct="1">
              <a:lnSpc>
                <a:spcPct val="150000"/>
              </a:lnSpc>
              <a:spcBef>
                <a:spcPts val="200"/>
              </a:spcBef>
              <a:spcAft>
                <a:spcPts val="200"/>
              </a:spcAft>
              <a:buClr>
                <a:srgbClr val="353B37"/>
              </a:buClr>
              <a:buFont typeface="Wingdings" pitchFamily="2" charset="2"/>
              <a:buChar char="ü"/>
              <a:tabLst>
                <a:tab pos="468313" algn="l"/>
              </a:tabLst>
              <a:defRPr/>
            </a:pPr>
            <a:r>
              <a:rPr lang="en-US" sz="1600" dirty="0" smtClean="0">
                <a:cs typeface="Arial" pitchFamily="34" charset="0"/>
              </a:rPr>
              <a:t>Key Technology Trends</a:t>
            </a:r>
          </a:p>
          <a:p>
            <a:pPr marL="469900" indent="-457200" eaLnBrk="1" hangingPunct="1">
              <a:lnSpc>
                <a:spcPct val="150000"/>
              </a:lnSpc>
              <a:spcBef>
                <a:spcPts val="200"/>
              </a:spcBef>
              <a:spcAft>
                <a:spcPts val="200"/>
              </a:spcAft>
              <a:buClr>
                <a:srgbClr val="353B37"/>
              </a:buClr>
              <a:buFont typeface="Wingdings" pitchFamily="2" charset="2"/>
              <a:buChar char="ü"/>
              <a:tabLst>
                <a:tab pos="468313" algn="l"/>
              </a:tabLst>
              <a:defRPr/>
            </a:pPr>
            <a:r>
              <a:rPr lang="en-US" sz="1600" kern="1200" dirty="0" smtClean="0">
                <a:cs typeface="Arial" pitchFamily="34" charset="0"/>
              </a:rPr>
              <a:t>Patent Portfolio Analysis – Technological Dissection of Patent Portfolio and Analysis of Key Granted Patents</a:t>
            </a:r>
          </a:p>
          <a:p>
            <a:pPr marL="469900" indent="-457200" eaLnBrk="1" hangingPunct="1">
              <a:lnSpc>
                <a:spcPct val="150000"/>
              </a:lnSpc>
              <a:spcBef>
                <a:spcPts val="200"/>
              </a:spcBef>
              <a:spcAft>
                <a:spcPts val="200"/>
              </a:spcAft>
              <a:buClr>
                <a:srgbClr val="353B37"/>
              </a:buClr>
              <a:buFont typeface="Wingdings" pitchFamily="2" charset="2"/>
              <a:buChar char="ü"/>
              <a:tabLst>
                <a:tab pos="468313" algn="l"/>
              </a:tabLst>
              <a:defRPr/>
            </a:pPr>
            <a:r>
              <a:rPr lang="en-US" sz="1600" kern="1200" dirty="0" smtClean="0">
                <a:cs typeface="Arial" pitchFamily="34" charset="0"/>
              </a:rPr>
              <a:t>Recycling Technologies for PEF</a:t>
            </a:r>
          </a:p>
          <a:p>
            <a:pPr marL="469900" indent="-457200" eaLnBrk="1" hangingPunct="1">
              <a:lnSpc>
                <a:spcPct val="150000"/>
              </a:lnSpc>
              <a:spcBef>
                <a:spcPts val="200"/>
              </a:spcBef>
              <a:spcAft>
                <a:spcPts val="200"/>
              </a:spcAft>
              <a:buClr>
                <a:srgbClr val="353B37"/>
              </a:buClr>
              <a:buFont typeface="Wingdings" pitchFamily="2" charset="2"/>
              <a:buChar char="ü"/>
              <a:tabLst>
                <a:tab pos="468313" algn="l"/>
              </a:tabLst>
              <a:defRPr/>
            </a:pPr>
            <a:r>
              <a:rPr lang="en-US" sz="1600" kern="1200" dirty="0" smtClean="0">
                <a:cs typeface="Arial" pitchFamily="34" charset="0"/>
              </a:rPr>
              <a:t>Analysis of Key Granted Patents Assigned to Educational Institutes and Universities </a:t>
            </a:r>
          </a:p>
          <a:p>
            <a:pPr marL="469900" indent="-457200" eaLnBrk="1" hangingPunct="1">
              <a:lnSpc>
                <a:spcPct val="150000"/>
              </a:lnSpc>
              <a:spcBef>
                <a:spcPts val="200"/>
              </a:spcBef>
              <a:spcAft>
                <a:spcPts val="200"/>
              </a:spcAft>
              <a:buClr>
                <a:srgbClr val="353B37"/>
              </a:buClr>
              <a:buFont typeface="Wingdings" pitchFamily="2" charset="2"/>
              <a:buChar char="ü"/>
              <a:tabLst>
                <a:tab pos="468313" algn="l"/>
              </a:tabLst>
              <a:defRPr/>
            </a:pPr>
            <a:r>
              <a:rPr lang="en-US" sz="1600" kern="1200" dirty="0" smtClean="0">
                <a:cs typeface="Arial" pitchFamily="34" charset="0"/>
              </a:rPr>
              <a:t>Appendix A – Sources</a:t>
            </a:r>
          </a:p>
          <a:p>
            <a:pPr marL="469900" indent="-457200" eaLnBrk="1" hangingPunct="1">
              <a:lnSpc>
                <a:spcPct val="150000"/>
              </a:lnSpc>
              <a:spcBef>
                <a:spcPts val="200"/>
              </a:spcBef>
              <a:spcAft>
                <a:spcPts val="200"/>
              </a:spcAft>
              <a:buClr>
                <a:srgbClr val="353B37"/>
              </a:buClr>
              <a:buFont typeface="Wingdings" pitchFamily="2" charset="2"/>
              <a:buChar char="ü"/>
              <a:tabLst>
                <a:tab pos="468313" algn="l"/>
              </a:tabLst>
              <a:defRPr/>
            </a:pPr>
            <a:r>
              <a:rPr lang="en-US" sz="1600" kern="1200" dirty="0" smtClean="0">
                <a:cs typeface="Arial" pitchFamily="34" charset="0"/>
              </a:rPr>
              <a:t>Appendix B – Definition of IPC Classes</a:t>
            </a:r>
          </a:p>
        </p:txBody>
      </p:sp>
      <p:sp>
        <p:nvSpPr>
          <p:cNvPr id="5" name="Rectangle 4"/>
          <p:cNvSpPr/>
          <p:nvPr/>
        </p:nvSpPr>
        <p:spPr>
          <a:xfrm>
            <a:off x="76200" y="6324600"/>
            <a:ext cx="150495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3077" name="Picture 2"/>
          <p:cNvPicPr>
            <a:picLocks noChangeAspect="1" noChangeArrowheads="1"/>
          </p:cNvPicPr>
          <p:nvPr/>
        </p:nvPicPr>
        <p:blipFill>
          <a:blip r:embed="rId3" cstate="print"/>
          <a:srcRect/>
          <a:stretch>
            <a:fillRect/>
          </a:stretch>
        </p:blipFill>
        <p:spPr bwMode="auto">
          <a:xfrm>
            <a:off x="152400" y="6432550"/>
            <a:ext cx="1066800" cy="349250"/>
          </a:xfrm>
          <a:prstGeom prst="rect">
            <a:avLst/>
          </a:prstGeom>
          <a:noFill/>
          <a:ln w="9525">
            <a:noFill/>
            <a:miter lim="800000"/>
            <a:headEnd/>
            <a:tailEnd/>
          </a:ln>
        </p:spPr>
      </p:pic>
      <p:sp>
        <p:nvSpPr>
          <p:cNvPr id="10" name="Footer Placeholder 13"/>
          <p:cNvSpPr>
            <a:spLocks noGrp="1"/>
          </p:cNvSpPr>
          <p:nvPr>
            <p:ph type="ftr" sz="quarter" idx="10"/>
          </p:nvPr>
        </p:nvSpPr>
        <p:spPr>
          <a:xfrm>
            <a:off x="1371600" y="6553200"/>
            <a:ext cx="7772400" cy="152400"/>
          </a:xfrm>
        </p:spPr>
        <p:txBody>
          <a:bodyPr/>
          <a:lstStyle/>
          <a:p>
            <a:pPr algn="l">
              <a:defRPr/>
            </a:pPr>
            <a:r>
              <a:rPr lang="en-IN" sz="800" smtClean="0">
                <a:solidFill>
                  <a:schemeClr val="tx1"/>
                </a:solidFill>
                <a:latin typeface="Arial" pitchFamily="34" charset="0"/>
                <a:cs typeface="Arial" pitchFamily="34" charset="0"/>
              </a:rPr>
              <a:t> Patent Searching | Research and Analytics | Patent Prosecution/Preparation Support | Litigation and E-Discovery | IP Valuation |  Patent Portfolio Watch</a:t>
            </a:r>
            <a:endParaRPr lang="en-US" sz="800" dirty="0">
              <a:solidFill>
                <a:schemeClr val="tx1"/>
              </a:solidFill>
              <a:latin typeface="Arial" pitchFamily="34" charset="0"/>
              <a:cs typeface="Arial" pitchFamily="34" charset="0"/>
            </a:endParaRPr>
          </a:p>
        </p:txBody>
      </p:sp>
      <p:sp>
        <p:nvSpPr>
          <p:cNvPr id="7" name="Slide Number Placeholder 6"/>
          <p:cNvSpPr>
            <a:spLocks noGrp="1"/>
          </p:cNvSpPr>
          <p:nvPr>
            <p:ph type="sldNum" sz="quarter" idx="12"/>
          </p:nvPr>
        </p:nvSpPr>
        <p:spPr/>
        <p:txBody>
          <a:bodyPr/>
          <a:lstStyle/>
          <a:p>
            <a:pPr>
              <a:defRPr/>
            </a:pPr>
            <a:fld id="{46318E3D-C770-4D91-B40E-7E88DA3097BF}" type="slidenum">
              <a:rPr lang="en-IN" smtClean="0"/>
              <a:pPr>
                <a:defRPr/>
              </a:pPr>
              <a:t>2</a:t>
            </a:fld>
            <a:endParaRPr lang="en-IN"/>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ight Arrow 4"/>
          <p:cNvSpPr/>
          <p:nvPr/>
        </p:nvSpPr>
        <p:spPr>
          <a:xfrm>
            <a:off x="381000" y="674792"/>
            <a:ext cx="8360589" cy="5573608"/>
          </a:xfrm>
          <a:custGeom>
            <a:avLst/>
            <a:gdLst>
              <a:gd name="connsiteX0" fmla="*/ 0 w 5562600"/>
              <a:gd name="connsiteY0" fmla="*/ 533400 h 2133600"/>
              <a:gd name="connsiteX1" fmla="*/ 4495800 w 5562600"/>
              <a:gd name="connsiteY1" fmla="*/ 533400 h 2133600"/>
              <a:gd name="connsiteX2" fmla="*/ 4495800 w 5562600"/>
              <a:gd name="connsiteY2" fmla="*/ 0 h 2133600"/>
              <a:gd name="connsiteX3" fmla="*/ 5562600 w 5562600"/>
              <a:gd name="connsiteY3" fmla="*/ 1066800 h 2133600"/>
              <a:gd name="connsiteX4" fmla="*/ 4495800 w 5562600"/>
              <a:gd name="connsiteY4" fmla="*/ 2133600 h 2133600"/>
              <a:gd name="connsiteX5" fmla="*/ 4495800 w 5562600"/>
              <a:gd name="connsiteY5" fmla="*/ 1600200 h 2133600"/>
              <a:gd name="connsiteX6" fmla="*/ 0 w 5562600"/>
              <a:gd name="connsiteY6" fmla="*/ 1600200 h 2133600"/>
              <a:gd name="connsiteX7" fmla="*/ 0 w 5562600"/>
              <a:gd name="connsiteY7" fmla="*/ 533400 h 2133600"/>
              <a:gd name="connsiteX0" fmla="*/ 0 w 5562600"/>
              <a:gd name="connsiteY0" fmla="*/ 1600200 h 2133600"/>
              <a:gd name="connsiteX1" fmla="*/ 4495800 w 5562600"/>
              <a:gd name="connsiteY1" fmla="*/ 533400 h 2133600"/>
              <a:gd name="connsiteX2" fmla="*/ 4495800 w 5562600"/>
              <a:gd name="connsiteY2" fmla="*/ 0 h 2133600"/>
              <a:gd name="connsiteX3" fmla="*/ 5562600 w 5562600"/>
              <a:gd name="connsiteY3" fmla="*/ 1066800 h 2133600"/>
              <a:gd name="connsiteX4" fmla="*/ 4495800 w 5562600"/>
              <a:gd name="connsiteY4" fmla="*/ 2133600 h 2133600"/>
              <a:gd name="connsiteX5" fmla="*/ 4495800 w 5562600"/>
              <a:gd name="connsiteY5" fmla="*/ 1600200 h 2133600"/>
              <a:gd name="connsiteX6" fmla="*/ 0 w 5562600"/>
              <a:gd name="connsiteY6" fmla="*/ 1600200 h 2133600"/>
              <a:gd name="connsiteX0" fmla="*/ 0 w 5535304"/>
              <a:gd name="connsiteY0" fmla="*/ 1040641 h 2133600"/>
              <a:gd name="connsiteX1" fmla="*/ 4468504 w 5535304"/>
              <a:gd name="connsiteY1" fmla="*/ 533400 h 2133600"/>
              <a:gd name="connsiteX2" fmla="*/ 4468504 w 5535304"/>
              <a:gd name="connsiteY2" fmla="*/ 0 h 2133600"/>
              <a:gd name="connsiteX3" fmla="*/ 5535304 w 5535304"/>
              <a:gd name="connsiteY3" fmla="*/ 1066800 h 2133600"/>
              <a:gd name="connsiteX4" fmla="*/ 4468504 w 5535304"/>
              <a:gd name="connsiteY4" fmla="*/ 2133600 h 2133600"/>
              <a:gd name="connsiteX5" fmla="*/ 4468504 w 5535304"/>
              <a:gd name="connsiteY5" fmla="*/ 1600200 h 2133600"/>
              <a:gd name="connsiteX6" fmla="*/ 0 w 5535304"/>
              <a:gd name="connsiteY6" fmla="*/ 1040641 h 2133600"/>
              <a:gd name="connsiteX0" fmla="*/ 0 w 5577312"/>
              <a:gd name="connsiteY0" fmla="*/ 767421 h 2133600"/>
              <a:gd name="connsiteX1" fmla="*/ 4510512 w 5577312"/>
              <a:gd name="connsiteY1" fmla="*/ 533400 h 2133600"/>
              <a:gd name="connsiteX2" fmla="*/ 4510512 w 5577312"/>
              <a:gd name="connsiteY2" fmla="*/ 0 h 2133600"/>
              <a:gd name="connsiteX3" fmla="*/ 5577312 w 5577312"/>
              <a:gd name="connsiteY3" fmla="*/ 1066800 h 2133600"/>
              <a:gd name="connsiteX4" fmla="*/ 4510512 w 5577312"/>
              <a:gd name="connsiteY4" fmla="*/ 2133600 h 2133600"/>
              <a:gd name="connsiteX5" fmla="*/ 4510512 w 5577312"/>
              <a:gd name="connsiteY5" fmla="*/ 1600200 h 2133600"/>
              <a:gd name="connsiteX6" fmla="*/ 0 w 5577312"/>
              <a:gd name="connsiteY6" fmla="*/ 767421 h 2133600"/>
              <a:gd name="connsiteX0" fmla="*/ 0 w 5602517"/>
              <a:gd name="connsiteY0" fmla="*/ 702842 h 2133600"/>
              <a:gd name="connsiteX1" fmla="*/ 4535717 w 5602517"/>
              <a:gd name="connsiteY1" fmla="*/ 533400 h 2133600"/>
              <a:gd name="connsiteX2" fmla="*/ 4535717 w 5602517"/>
              <a:gd name="connsiteY2" fmla="*/ 0 h 2133600"/>
              <a:gd name="connsiteX3" fmla="*/ 5602517 w 5602517"/>
              <a:gd name="connsiteY3" fmla="*/ 1066800 h 2133600"/>
              <a:gd name="connsiteX4" fmla="*/ 4535717 w 5602517"/>
              <a:gd name="connsiteY4" fmla="*/ 2133600 h 2133600"/>
              <a:gd name="connsiteX5" fmla="*/ 4535717 w 5602517"/>
              <a:gd name="connsiteY5" fmla="*/ 1600200 h 2133600"/>
              <a:gd name="connsiteX6" fmla="*/ 0 w 5602517"/>
              <a:gd name="connsiteY6" fmla="*/ 702842 h 2133600"/>
              <a:gd name="connsiteX0" fmla="*/ 0 w 5804157"/>
              <a:gd name="connsiteY0" fmla="*/ 673036 h 2133600"/>
              <a:gd name="connsiteX1" fmla="*/ 4737357 w 5804157"/>
              <a:gd name="connsiteY1" fmla="*/ 533400 h 2133600"/>
              <a:gd name="connsiteX2" fmla="*/ 4737357 w 5804157"/>
              <a:gd name="connsiteY2" fmla="*/ 0 h 2133600"/>
              <a:gd name="connsiteX3" fmla="*/ 5804157 w 5804157"/>
              <a:gd name="connsiteY3" fmla="*/ 1066800 h 2133600"/>
              <a:gd name="connsiteX4" fmla="*/ 4737357 w 5804157"/>
              <a:gd name="connsiteY4" fmla="*/ 2133600 h 2133600"/>
              <a:gd name="connsiteX5" fmla="*/ 4737357 w 5804157"/>
              <a:gd name="connsiteY5" fmla="*/ 1600200 h 2133600"/>
              <a:gd name="connsiteX6" fmla="*/ 0 w 5804157"/>
              <a:gd name="connsiteY6" fmla="*/ 673036 h 2133600"/>
              <a:gd name="connsiteX0" fmla="*/ 10766 w 5814923"/>
              <a:gd name="connsiteY0" fmla="*/ 673036 h 2133600"/>
              <a:gd name="connsiteX1" fmla="*/ 4748123 w 5814923"/>
              <a:gd name="connsiteY1" fmla="*/ 533400 h 2133600"/>
              <a:gd name="connsiteX2" fmla="*/ 4748123 w 5814923"/>
              <a:gd name="connsiteY2" fmla="*/ 0 h 2133600"/>
              <a:gd name="connsiteX3" fmla="*/ 5814923 w 5814923"/>
              <a:gd name="connsiteY3" fmla="*/ 1066800 h 2133600"/>
              <a:gd name="connsiteX4" fmla="*/ 4748123 w 5814923"/>
              <a:gd name="connsiteY4" fmla="*/ 2133600 h 2133600"/>
              <a:gd name="connsiteX5" fmla="*/ 4748123 w 5814923"/>
              <a:gd name="connsiteY5" fmla="*/ 1600200 h 2133600"/>
              <a:gd name="connsiteX6" fmla="*/ 0 w 5814923"/>
              <a:gd name="connsiteY6" fmla="*/ 989491 h 2133600"/>
              <a:gd name="connsiteX7" fmla="*/ 10766 w 5814923"/>
              <a:gd name="connsiteY7" fmla="*/ 673036 h 2133600"/>
              <a:gd name="connsiteX0" fmla="*/ 10766 w 5814923"/>
              <a:gd name="connsiteY0" fmla="*/ 673036 h 2133600"/>
              <a:gd name="connsiteX1" fmla="*/ 4748123 w 5814923"/>
              <a:gd name="connsiteY1" fmla="*/ 533400 h 2133600"/>
              <a:gd name="connsiteX2" fmla="*/ 4748123 w 5814923"/>
              <a:gd name="connsiteY2" fmla="*/ 0 h 2133600"/>
              <a:gd name="connsiteX3" fmla="*/ 5814923 w 5814923"/>
              <a:gd name="connsiteY3" fmla="*/ 1066800 h 2133600"/>
              <a:gd name="connsiteX4" fmla="*/ 4748123 w 5814923"/>
              <a:gd name="connsiteY4" fmla="*/ 2133600 h 2133600"/>
              <a:gd name="connsiteX5" fmla="*/ 4748123 w 5814923"/>
              <a:gd name="connsiteY5" fmla="*/ 1600200 h 2133600"/>
              <a:gd name="connsiteX6" fmla="*/ 0 w 5814923"/>
              <a:gd name="connsiteY6" fmla="*/ 989491 h 2133600"/>
              <a:gd name="connsiteX7" fmla="*/ 10766 w 5814923"/>
              <a:gd name="connsiteY7" fmla="*/ 673036 h 2133600"/>
              <a:gd name="connsiteX0" fmla="*/ 10766 w 5814923"/>
              <a:gd name="connsiteY0" fmla="*/ 673036 h 2133600"/>
              <a:gd name="connsiteX1" fmla="*/ 4748123 w 5814923"/>
              <a:gd name="connsiteY1" fmla="*/ 533400 h 2133600"/>
              <a:gd name="connsiteX2" fmla="*/ 4748123 w 5814923"/>
              <a:gd name="connsiteY2" fmla="*/ 0 h 2133600"/>
              <a:gd name="connsiteX3" fmla="*/ 5814923 w 5814923"/>
              <a:gd name="connsiteY3" fmla="*/ 1066800 h 2133600"/>
              <a:gd name="connsiteX4" fmla="*/ 4748123 w 5814923"/>
              <a:gd name="connsiteY4" fmla="*/ 2133600 h 2133600"/>
              <a:gd name="connsiteX5" fmla="*/ 4748123 w 5814923"/>
              <a:gd name="connsiteY5" fmla="*/ 1600200 h 2133600"/>
              <a:gd name="connsiteX6" fmla="*/ 0 w 5814923"/>
              <a:gd name="connsiteY6" fmla="*/ 989491 h 2133600"/>
              <a:gd name="connsiteX7" fmla="*/ 10766 w 5814923"/>
              <a:gd name="connsiteY7" fmla="*/ 673036 h 2133600"/>
              <a:gd name="connsiteX0" fmla="*/ 10766 w 5814923"/>
              <a:gd name="connsiteY0" fmla="*/ 673036 h 2133600"/>
              <a:gd name="connsiteX1" fmla="*/ 4748123 w 5814923"/>
              <a:gd name="connsiteY1" fmla="*/ 533400 h 2133600"/>
              <a:gd name="connsiteX2" fmla="*/ 4748123 w 5814923"/>
              <a:gd name="connsiteY2" fmla="*/ 0 h 2133600"/>
              <a:gd name="connsiteX3" fmla="*/ 5814923 w 5814923"/>
              <a:gd name="connsiteY3" fmla="*/ 1066800 h 2133600"/>
              <a:gd name="connsiteX4" fmla="*/ 4748123 w 5814923"/>
              <a:gd name="connsiteY4" fmla="*/ 2133600 h 2133600"/>
              <a:gd name="connsiteX5" fmla="*/ 4748123 w 5814923"/>
              <a:gd name="connsiteY5" fmla="*/ 1600200 h 2133600"/>
              <a:gd name="connsiteX6" fmla="*/ 0 w 5814923"/>
              <a:gd name="connsiteY6" fmla="*/ 989491 h 2133600"/>
              <a:gd name="connsiteX7" fmla="*/ 10766 w 5814923"/>
              <a:gd name="connsiteY7" fmla="*/ 673036 h 2133600"/>
              <a:gd name="connsiteX0" fmla="*/ 10766 w 5814923"/>
              <a:gd name="connsiteY0" fmla="*/ 673036 h 2133600"/>
              <a:gd name="connsiteX1" fmla="*/ 4748123 w 5814923"/>
              <a:gd name="connsiteY1" fmla="*/ 533400 h 2133600"/>
              <a:gd name="connsiteX2" fmla="*/ 4748123 w 5814923"/>
              <a:gd name="connsiteY2" fmla="*/ 0 h 2133600"/>
              <a:gd name="connsiteX3" fmla="*/ 5814923 w 5814923"/>
              <a:gd name="connsiteY3" fmla="*/ 1066800 h 2133600"/>
              <a:gd name="connsiteX4" fmla="*/ 4748123 w 5814923"/>
              <a:gd name="connsiteY4" fmla="*/ 2133600 h 2133600"/>
              <a:gd name="connsiteX5" fmla="*/ 4748123 w 5814923"/>
              <a:gd name="connsiteY5" fmla="*/ 1600200 h 2133600"/>
              <a:gd name="connsiteX6" fmla="*/ 0 w 5814923"/>
              <a:gd name="connsiteY6" fmla="*/ 989491 h 2133600"/>
              <a:gd name="connsiteX7" fmla="*/ 10766 w 5814923"/>
              <a:gd name="connsiteY7" fmla="*/ 673036 h 2133600"/>
              <a:gd name="connsiteX0" fmla="*/ 10766 w 5814923"/>
              <a:gd name="connsiteY0" fmla="*/ 673036 h 2133600"/>
              <a:gd name="connsiteX1" fmla="*/ 4748123 w 5814923"/>
              <a:gd name="connsiteY1" fmla="*/ 533400 h 2133600"/>
              <a:gd name="connsiteX2" fmla="*/ 4748123 w 5814923"/>
              <a:gd name="connsiteY2" fmla="*/ 0 h 2133600"/>
              <a:gd name="connsiteX3" fmla="*/ 5814923 w 5814923"/>
              <a:gd name="connsiteY3" fmla="*/ 1066800 h 2133600"/>
              <a:gd name="connsiteX4" fmla="*/ 4748123 w 5814923"/>
              <a:gd name="connsiteY4" fmla="*/ 2133600 h 2133600"/>
              <a:gd name="connsiteX5" fmla="*/ 4748123 w 5814923"/>
              <a:gd name="connsiteY5" fmla="*/ 1600200 h 2133600"/>
              <a:gd name="connsiteX6" fmla="*/ 0 w 5814923"/>
              <a:gd name="connsiteY6" fmla="*/ 989491 h 2133600"/>
              <a:gd name="connsiteX7" fmla="*/ 10766 w 5814923"/>
              <a:gd name="connsiteY7" fmla="*/ 673036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814923" h="2133600">
                <a:moveTo>
                  <a:pt x="10766" y="673036"/>
                </a:moveTo>
                <a:lnTo>
                  <a:pt x="4748123" y="533400"/>
                </a:lnTo>
                <a:lnTo>
                  <a:pt x="4748123" y="0"/>
                </a:lnTo>
                <a:lnTo>
                  <a:pt x="5814923" y="1066800"/>
                </a:lnTo>
                <a:lnTo>
                  <a:pt x="4748123" y="2133600"/>
                </a:lnTo>
                <a:lnTo>
                  <a:pt x="4748123" y="1600200"/>
                </a:lnTo>
                <a:cubicBezTo>
                  <a:pt x="3118506" y="1372362"/>
                  <a:pt x="1603230" y="1201727"/>
                  <a:pt x="0" y="989491"/>
                </a:cubicBezTo>
                <a:cubicBezTo>
                  <a:pt x="3589" y="686387"/>
                  <a:pt x="7177" y="929336"/>
                  <a:pt x="10766" y="673036"/>
                </a:cubicBezTo>
                <a:close/>
              </a:path>
            </a:pathLst>
          </a:custGeom>
          <a:gradFill flip="none" rotWithShape="1">
            <a:gsLst>
              <a:gs pos="63000">
                <a:schemeClr val="accent6">
                  <a:lumMod val="75000"/>
                </a:schemeClr>
              </a:gs>
              <a:gs pos="0">
                <a:srgbClr val="FFC000"/>
              </a:gs>
            </a:gsLst>
            <a:lin ang="10800000" scaled="1"/>
            <a:tileRect/>
          </a:gradFill>
          <a:ln>
            <a:noFill/>
          </a:ln>
          <a:scene3d>
            <a:camera prst="orthographicFront">
              <a:rot lat="17222692" lon="18162154" rev="4074046"/>
            </a:camera>
            <a:lightRig rig="threePt" dir="t"/>
          </a:scene3d>
          <a:sp3d extrusionH="254000">
            <a:bevelT w="190500" h="508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a:off x="-381000" y="76200"/>
            <a:ext cx="8763000" cy="685800"/>
          </a:xfrm>
        </p:spPr>
        <p:txBody>
          <a:bodyPr anchor="ctr"/>
          <a:lstStyle/>
          <a:p>
            <a:pPr>
              <a:defRPr/>
            </a:pPr>
            <a:r>
              <a:rPr lang="en-IN" sz="2600" b="1" spc="-10" dirty="0" smtClean="0">
                <a:solidFill>
                  <a:schemeClr val="bg1"/>
                </a:solidFill>
                <a:cs typeface="Arial" pitchFamily="34" charset="0"/>
              </a:rPr>
              <a:t> </a:t>
            </a:r>
            <a:br>
              <a:rPr lang="en-IN" sz="2600" b="1" spc="-10" dirty="0" smtClean="0">
                <a:solidFill>
                  <a:schemeClr val="bg1"/>
                </a:solidFill>
                <a:cs typeface="Arial" pitchFamily="34" charset="0"/>
              </a:rPr>
            </a:br>
            <a:r>
              <a:rPr lang="en-US" sz="2400" b="1" kern="1200" dirty="0" smtClean="0">
                <a:solidFill>
                  <a:schemeClr val="bg1"/>
                </a:solidFill>
                <a:cs typeface="Arial" pitchFamily="34" charset="0"/>
              </a:rPr>
              <a:t>Patent Portfolio Analysis</a:t>
            </a:r>
            <a:r>
              <a:rPr lang="en-US" sz="2400" b="1" spc="-10" dirty="0" smtClean="0">
                <a:solidFill>
                  <a:schemeClr val="bg1"/>
                </a:solidFill>
              </a:rPr>
              <a:t> – </a:t>
            </a:r>
            <a:r>
              <a:rPr lang="en-US" sz="2400" b="1" spc="-10" dirty="0" err="1" smtClean="0">
                <a:solidFill>
                  <a:schemeClr val="bg1"/>
                </a:solidFill>
              </a:rPr>
              <a:t>Furanix</a:t>
            </a:r>
            <a:r>
              <a:rPr lang="en-US" sz="2400" b="1" spc="-10" dirty="0" smtClean="0">
                <a:solidFill>
                  <a:schemeClr val="bg1"/>
                </a:solidFill>
              </a:rPr>
              <a:t> (Avantium)</a:t>
            </a:r>
            <a:br>
              <a:rPr lang="en-US" sz="2400" b="1" spc="-10" dirty="0" smtClean="0">
                <a:solidFill>
                  <a:schemeClr val="bg1"/>
                </a:solidFill>
              </a:rPr>
            </a:br>
            <a:endParaRPr lang="en-IN" sz="2400" b="1" spc="-10" dirty="0" smtClean="0">
              <a:solidFill>
                <a:schemeClr val="bg1"/>
              </a:solidFill>
              <a:cs typeface="Arial" pitchFamily="34" charset="0"/>
            </a:endParaRPr>
          </a:p>
        </p:txBody>
      </p:sp>
      <p:sp>
        <p:nvSpPr>
          <p:cNvPr id="4" name="Footer Placeholder 3"/>
          <p:cNvSpPr>
            <a:spLocks noGrp="1"/>
          </p:cNvSpPr>
          <p:nvPr>
            <p:ph type="ftr" sz="quarter" idx="10"/>
          </p:nvPr>
        </p:nvSpPr>
        <p:spPr>
          <a:xfrm>
            <a:off x="762000" y="6515100"/>
            <a:ext cx="7924799" cy="342900"/>
          </a:xfrm>
        </p:spPr>
        <p:txBody>
          <a:bodyPr/>
          <a:lstStyle/>
          <a:p>
            <a:pPr>
              <a:defRPr/>
            </a:pPr>
            <a:r>
              <a:rPr lang="en-IN" sz="800" dirty="0" smtClean="0">
                <a:solidFill>
                  <a:schemeClr val="tx1"/>
                </a:solidFill>
                <a:latin typeface="Arial" pitchFamily="34" charset="0"/>
                <a:cs typeface="Arial" pitchFamily="34" charset="0"/>
              </a:rPr>
              <a:t> Patent Searching | Research and Analytics | Patent Prosecution/Preparation Support | Litigation and E-Discovery | IP Valuation |  Patent Portfolio Watch</a:t>
            </a:r>
            <a:endParaRPr lang="en-IN" sz="800" dirty="0">
              <a:solidFill>
                <a:schemeClr val="tx1"/>
              </a:solidFill>
              <a:latin typeface="Arial" pitchFamily="34" charset="0"/>
              <a:cs typeface="Arial" pitchFamily="34" charset="0"/>
            </a:endParaRPr>
          </a:p>
        </p:txBody>
      </p:sp>
      <p:sp>
        <p:nvSpPr>
          <p:cNvPr id="31" name="TextBox 30"/>
          <p:cNvSpPr txBox="1"/>
          <p:nvPr/>
        </p:nvSpPr>
        <p:spPr>
          <a:xfrm>
            <a:off x="2133600" y="4568865"/>
            <a:ext cx="2819400" cy="1374735"/>
          </a:xfrm>
          <a:prstGeom prst="rect">
            <a:avLst/>
          </a:prstGeom>
          <a:noFill/>
          <a:ln>
            <a:solidFill>
              <a:srgbClr val="0070C0"/>
            </a:solidFill>
          </a:ln>
        </p:spPr>
        <p:txBody>
          <a:bodyPr wrap="square">
            <a:spAutoFit/>
          </a:bodyPr>
          <a:lstStyle/>
          <a:p>
            <a:pPr algn="ctr">
              <a:lnSpc>
                <a:spcPts val="2000"/>
              </a:lnSpc>
              <a:defRPr/>
            </a:pPr>
            <a:r>
              <a:rPr lang="en-IN" sz="1200" dirty="0" smtClean="0">
                <a:solidFill>
                  <a:schemeClr val="tx2">
                    <a:lumMod val="75000"/>
                  </a:schemeClr>
                </a:solidFill>
                <a:latin typeface="+mj-lt"/>
              </a:rPr>
              <a:t>Announcement of </a:t>
            </a:r>
            <a:r>
              <a:rPr lang="en-IN" sz="1200" dirty="0" err="1" smtClean="0">
                <a:solidFill>
                  <a:schemeClr val="tx2">
                    <a:lumMod val="75000"/>
                  </a:schemeClr>
                </a:solidFill>
                <a:latin typeface="+mj-lt"/>
              </a:rPr>
              <a:t>Avantium</a:t>
            </a:r>
            <a:r>
              <a:rPr lang="en-IN" sz="1200" dirty="0" smtClean="0">
                <a:solidFill>
                  <a:schemeClr val="tx2">
                    <a:lumMod val="75000"/>
                  </a:schemeClr>
                </a:solidFill>
                <a:latin typeface="+mj-lt"/>
              </a:rPr>
              <a:t> – </a:t>
            </a:r>
            <a:r>
              <a:rPr lang="en-IN" sz="1200" dirty="0" err="1" smtClean="0">
                <a:solidFill>
                  <a:schemeClr val="tx2">
                    <a:lumMod val="75000"/>
                  </a:schemeClr>
                </a:solidFill>
                <a:latin typeface="+mj-lt"/>
              </a:rPr>
              <a:t>Rhodia</a:t>
            </a:r>
            <a:r>
              <a:rPr lang="en-IN" sz="1200" dirty="0" smtClean="0">
                <a:solidFill>
                  <a:schemeClr val="tx2">
                    <a:lumMod val="75000"/>
                  </a:schemeClr>
                </a:solidFill>
                <a:latin typeface="+mj-lt"/>
              </a:rPr>
              <a:t> partnership</a:t>
            </a:r>
          </a:p>
          <a:p>
            <a:pPr algn="ctr">
              <a:lnSpc>
                <a:spcPts val="2000"/>
              </a:lnSpc>
              <a:defRPr/>
            </a:pPr>
            <a:r>
              <a:rPr lang="en-IN" sz="1200" dirty="0" err="1" smtClean="0">
                <a:solidFill>
                  <a:schemeClr val="tx2">
                    <a:lumMod val="75000"/>
                  </a:schemeClr>
                </a:solidFill>
                <a:latin typeface="+mj-lt"/>
              </a:rPr>
              <a:t>Avantium</a:t>
            </a:r>
            <a:r>
              <a:rPr lang="en-IN" sz="1200" dirty="0" smtClean="0">
                <a:solidFill>
                  <a:schemeClr val="tx2">
                    <a:lumMod val="75000"/>
                  </a:schemeClr>
                </a:solidFill>
                <a:latin typeface="+mj-lt"/>
              </a:rPr>
              <a:t> </a:t>
            </a:r>
            <a:r>
              <a:rPr lang="en-IN" sz="1200" dirty="0" smtClean="0">
                <a:solidFill>
                  <a:schemeClr val="tx2">
                    <a:lumMod val="75000"/>
                  </a:schemeClr>
                </a:solidFill>
              </a:rPr>
              <a:t>– </a:t>
            </a:r>
            <a:r>
              <a:rPr lang="en-IN" sz="1200" dirty="0" err="1" smtClean="0">
                <a:solidFill>
                  <a:schemeClr val="tx2">
                    <a:lumMod val="75000"/>
                  </a:schemeClr>
                </a:solidFill>
                <a:latin typeface="+mj-lt"/>
              </a:rPr>
              <a:t>Solvay</a:t>
            </a:r>
            <a:r>
              <a:rPr lang="en-IN" sz="1200" dirty="0" smtClean="0">
                <a:solidFill>
                  <a:schemeClr val="tx2">
                    <a:lumMod val="75000"/>
                  </a:schemeClr>
                </a:solidFill>
                <a:latin typeface="+mj-lt"/>
              </a:rPr>
              <a:t> </a:t>
            </a:r>
            <a:r>
              <a:rPr lang="en-IN" sz="1200" dirty="0">
                <a:solidFill>
                  <a:schemeClr val="tx2">
                    <a:lumMod val="75000"/>
                  </a:schemeClr>
                </a:solidFill>
                <a:latin typeface="+mj-lt"/>
              </a:rPr>
              <a:t>to jointly develop a next generation of green high-performance </a:t>
            </a:r>
            <a:r>
              <a:rPr lang="en-IN" sz="1200" dirty="0" smtClean="0">
                <a:solidFill>
                  <a:schemeClr val="tx2">
                    <a:lumMod val="75000"/>
                  </a:schemeClr>
                </a:solidFill>
                <a:latin typeface="+mj-lt"/>
              </a:rPr>
              <a:t>polyamides</a:t>
            </a:r>
            <a:endParaRPr lang="en-US" sz="1200" dirty="0">
              <a:solidFill>
                <a:schemeClr val="tx2">
                  <a:lumMod val="75000"/>
                </a:schemeClr>
              </a:solidFill>
              <a:latin typeface="+mj-lt"/>
            </a:endParaRPr>
          </a:p>
        </p:txBody>
      </p:sp>
      <p:grpSp>
        <p:nvGrpSpPr>
          <p:cNvPr id="6" name="Group 8"/>
          <p:cNvGrpSpPr>
            <a:grpSpLocks noChangeAspect="1"/>
          </p:cNvGrpSpPr>
          <p:nvPr/>
        </p:nvGrpSpPr>
        <p:grpSpPr bwMode="auto">
          <a:xfrm>
            <a:off x="533400" y="3505200"/>
            <a:ext cx="1143000" cy="788987"/>
            <a:chOff x="6058210" y="2317132"/>
            <a:chExt cx="2964645" cy="2047043"/>
          </a:xfrm>
        </p:grpSpPr>
        <p:sp>
          <p:nvSpPr>
            <p:cNvPr id="10" name="Oval 9"/>
            <p:cNvSpPr/>
            <p:nvPr/>
          </p:nvSpPr>
          <p:spPr>
            <a:xfrm>
              <a:off x="6453496" y="3672216"/>
              <a:ext cx="1968195" cy="691959"/>
            </a:xfrm>
            <a:prstGeom prst="ellipse">
              <a:avLst/>
            </a:prstGeom>
            <a:gradFill flip="none" rotWithShape="1">
              <a:gsLst>
                <a:gs pos="0">
                  <a:schemeClr val="tx1">
                    <a:lumMod val="0"/>
                  </a:schemeClr>
                </a:gs>
                <a:gs pos="100000">
                  <a:schemeClr val="bg1">
                    <a:alpha val="0"/>
                    <a:lumMod val="0"/>
                    <a:lumOff val="100000"/>
                  </a:schemeClr>
                </a:gs>
              </a:gsLst>
              <a:path path="shape">
                <a:fillToRect l="50000" t="50000" r="50000" b="50000"/>
              </a:path>
              <a:tileRect/>
            </a:gra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Oval 10"/>
            <p:cNvSpPr/>
            <p:nvPr/>
          </p:nvSpPr>
          <p:spPr>
            <a:xfrm>
              <a:off x="6581142" y="2317132"/>
              <a:ext cx="1741728" cy="1742252"/>
            </a:xfrm>
            <a:prstGeom prst="ellipse">
              <a:avLst/>
            </a:prstGeom>
            <a:gradFill>
              <a:gsLst>
                <a:gs pos="13000">
                  <a:srgbClr val="0070C0"/>
                </a:gs>
                <a:gs pos="71000">
                  <a:srgbClr val="00B0F0"/>
                </a:gs>
              </a:gsLst>
              <a:lin ang="5400000" scaled="1"/>
            </a:gradFill>
            <a:ln w="12700" cap="flat" cmpd="sng" algn="ctr">
              <a:solidFill>
                <a:srgbClr val="002060"/>
              </a:solidFill>
              <a:prstDash val="solid"/>
            </a:ln>
            <a:effectLst/>
          </p:spPr>
          <p:txBody>
            <a:bodyPr anchor="ctr"/>
            <a:lstStyle/>
            <a:p>
              <a:pPr algn="ctr">
                <a:defRPr/>
              </a:pPr>
              <a:endParaRPr lang="en-US" kern="0">
                <a:solidFill>
                  <a:sysClr val="window" lastClr="FFFFFF"/>
                </a:solidFill>
                <a:latin typeface="Calibri"/>
              </a:endParaRPr>
            </a:p>
          </p:txBody>
        </p:sp>
        <p:sp>
          <p:nvSpPr>
            <p:cNvPr id="12" name="Oval 11"/>
            <p:cNvSpPr/>
            <p:nvPr/>
          </p:nvSpPr>
          <p:spPr>
            <a:xfrm>
              <a:off x="6058210" y="2543665"/>
              <a:ext cx="2964645" cy="1202690"/>
            </a:xfrm>
            <a:prstGeom prst="ellipse">
              <a:avLst/>
            </a:prstGeom>
            <a:gradFill>
              <a:gsLst>
                <a:gs pos="0">
                  <a:sysClr val="window" lastClr="FFFFFF">
                    <a:lumMod val="100000"/>
                    <a:alpha val="80000"/>
                  </a:sysClr>
                </a:gs>
                <a:gs pos="100000">
                  <a:sysClr val="window" lastClr="FFFFFF">
                    <a:alpha val="0"/>
                  </a:sysClr>
                </a:gs>
              </a:gsLst>
              <a:lin ang="5400000" scaled="1"/>
            </a:gradFill>
            <a:ln w="12700" cap="flat" cmpd="sng" algn="ctr">
              <a:noFill/>
              <a:prstDash val="solid"/>
            </a:ln>
            <a:effectLst/>
          </p:spPr>
          <p:txBody>
            <a:bodyPr anchor="ctr"/>
            <a:lstStyle/>
            <a:p>
              <a:pPr algn="ctr" fontAlgn="auto">
                <a:spcBef>
                  <a:spcPts val="0"/>
                </a:spcBef>
                <a:spcAft>
                  <a:spcPts val="0"/>
                </a:spcAft>
                <a:defRPr/>
              </a:pPr>
              <a:r>
                <a:rPr lang="en-US" sz="1600" kern="0" dirty="0">
                  <a:latin typeface="Calibri"/>
                  <a:cs typeface="+mn-cs"/>
                </a:rPr>
                <a:t>2011</a:t>
              </a:r>
            </a:p>
          </p:txBody>
        </p:sp>
      </p:grpSp>
      <p:sp>
        <p:nvSpPr>
          <p:cNvPr id="8202" name="TextBox 5"/>
          <p:cNvSpPr txBox="1">
            <a:spLocks noChangeArrowheads="1"/>
          </p:cNvSpPr>
          <p:nvPr/>
        </p:nvSpPr>
        <p:spPr bwMode="auto">
          <a:xfrm>
            <a:off x="3124200" y="1295400"/>
            <a:ext cx="1676400" cy="861774"/>
          </a:xfrm>
          <a:prstGeom prst="rect">
            <a:avLst/>
          </a:prstGeom>
          <a:noFill/>
          <a:ln w="9525">
            <a:solidFill>
              <a:srgbClr val="0070C0"/>
            </a:solidFill>
            <a:miter lim="800000"/>
            <a:headEnd/>
            <a:tailEnd/>
          </a:ln>
        </p:spPr>
        <p:txBody>
          <a:bodyPr wrap="square">
            <a:spAutoFit/>
          </a:bodyPr>
          <a:lstStyle/>
          <a:p>
            <a:pPr algn="ctr">
              <a:lnSpc>
                <a:spcPts val="2000"/>
              </a:lnSpc>
            </a:pPr>
            <a:r>
              <a:rPr lang="en-US" sz="1200" dirty="0">
                <a:solidFill>
                  <a:schemeClr val="tx2">
                    <a:lumMod val="75000"/>
                  </a:schemeClr>
                </a:solidFill>
                <a:latin typeface="+mj-lt"/>
              </a:rPr>
              <a:t>Avantium announced partnership with </a:t>
            </a:r>
            <a:r>
              <a:rPr lang="en-IN" sz="1200" dirty="0">
                <a:solidFill>
                  <a:schemeClr val="tx2">
                    <a:lumMod val="75000"/>
                  </a:schemeClr>
                </a:solidFill>
                <a:latin typeface="+mj-lt"/>
              </a:rPr>
              <a:t>ALPLA and </a:t>
            </a:r>
            <a:r>
              <a:rPr lang="en-IN" sz="1200" dirty="0" smtClean="0">
                <a:solidFill>
                  <a:schemeClr val="tx2">
                    <a:lumMod val="75000"/>
                  </a:schemeClr>
                </a:solidFill>
                <a:latin typeface="+mj-lt"/>
              </a:rPr>
              <a:t>DANONE </a:t>
            </a:r>
            <a:endParaRPr lang="en-US" sz="1200" dirty="0">
              <a:solidFill>
                <a:schemeClr val="tx2">
                  <a:lumMod val="75000"/>
                </a:schemeClr>
              </a:solidFill>
              <a:latin typeface="+mj-lt"/>
            </a:endParaRPr>
          </a:p>
        </p:txBody>
      </p:sp>
      <p:sp>
        <p:nvSpPr>
          <p:cNvPr id="8206" name="TextBox 38"/>
          <p:cNvSpPr txBox="1">
            <a:spLocks noChangeArrowheads="1"/>
          </p:cNvSpPr>
          <p:nvPr/>
        </p:nvSpPr>
        <p:spPr bwMode="auto">
          <a:xfrm>
            <a:off x="6096000" y="4419600"/>
            <a:ext cx="2667000" cy="1477328"/>
          </a:xfrm>
          <a:prstGeom prst="rect">
            <a:avLst/>
          </a:prstGeom>
          <a:noFill/>
          <a:ln w="9525">
            <a:solidFill>
              <a:srgbClr val="0070C0"/>
            </a:solidFill>
            <a:miter lim="800000"/>
            <a:headEnd/>
            <a:tailEnd/>
          </a:ln>
        </p:spPr>
        <p:txBody>
          <a:bodyPr wrap="square">
            <a:spAutoFit/>
          </a:bodyPr>
          <a:lstStyle/>
          <a:p>
            <a:pPr algn="ctr">
              <a:lnSpc>
                <a:spcPct val="150000"/>
              </a:lnSpc>
            </a:pPr>
            <a:r>
              <a:rPr lang="en-IN" sz="1200" dirty="0">
                <a:solidFill>
                  <a:schemeClr val="tx2">
                    <a:lumMod val="75000"/>
                  </a:schemeClr>
                </a:solidFill>
                <a:latin typeface="+mj-lt"/>
              </a:rPr>
              <a:t>Avantium closed a financing </a:t>
            </a:r>
          </a:p>
          <a:p>
            <a:pPr algn="ctr">
              <a:lnSpc>
                <a:spcPct val="150000"/>
              </a:lnSpc>
            </a:pPr>
            <a:r>
              <a:rPr lang="en-IN" sz="1200" dirty="0">
                <a:solidFill>
                  <a:schemeClr val="tx2">
                    <a:lumMod val="75000"/>
                  </a:schemeClr>
                </a:solidFill>
                <a:latin typeface="+mj-lt"/>
              </a:rPr>
              <a:t>round of $50 million from a consortium of Swire Pacific, Coca-Cola, DANONE, ALPLA, and existing </a:t>
            </a:r>
            <a:r>
              <a:rPr lang="en-IN" sz="1200" dirty="0" smtClean="0">
                <a:solidFill>
                  <a:schemeClr val="tx2">
                    <a:lumMod val="75000"/>
                  </a:schemeClr>
                </a:solidFill>
                <a:latin typeface="+mj-lt"/>
              </a:rPr>
              <a:t>shareholders</a:t>
            </a:r>
            <a:endParaRPr lang="en-IN" sz="1200" dirty="0">
              <a:solidFill>
                <a:schemeClr val="tx2">
                  <a:lumMod val="75000"/>
                </a:schemeClr>
              </a:solidFill>
              <a:latin typeface="+mj-lt"/>
            </a:endParaRPr>
          </a:p>
        </p:txBody>
      </p:sp>
      <p:sp>
        <p:nvSpPr>
          <p:cNvPr id="8" name="TextBox 7"/>
          <p:cNvSpPr txBox="1"/>
          <p:nvPr/>
        </p:nvSpPr>
        <p:spPr>
          <a:xfrm>
            <a:off x="6400800" y="1066800"/>
            <a:ext cx="2209800" cy="1118255"/>
          </a:xfrm>
          <a:prstGeom prst="rect">
            <a:avLst/>
          </a:prstGeom>
          <a:noFill/>
          <a:ln>
            <a:solidFill>
              <a:srgbClr val="0070C0"/>
            </a:solidFill>
          </a:ln>
        </p:spPr>
        <p:txBody>
          <a:bodyPr wrap="square">
            <a:spAutoFit/>
          </a:bodyPr>
          <a:lstStyle/>
          <a:p>
            <a:pPr algn="ctr">
              <a:lnSpc>
                <a:spcPts val="2000"/>
              </a:lnSpc>
              <a:defRPr/>
            </a:pPr>
            <a:r>
              <a:rPr lang="en-IN" sz="1200" dirty="0">
                <a:solidFill>
                  <a:schemeClr val="tx2">
                    <a:lumMod val="75000"/>
                  </a:schemeClr>
                </a:solidFill>
                <a:latin typeface="+mj-lt"/>
              </a:rPr>
              <a:t>Avantium plans to start commercial production of FDCA and PEF in 2016 through a 50,000 tons/year </a:t>
            </a:r>
            <a:r>
              <a:rPr lang="en-IN" sz="1200" dirty="0" smtClean="0">
                <a:solidFill>
                  <a:schemeClr val="tx2">
                    <a:lumMod val="75000"/>
                  </a:schemeClr>
                </a:solidFill>
                <a:latin typeface="+mj-lt"/>
              </a:rPr>
              <a:t>plant</a:t>
            </a:r>
            <a:endParaRPr lang="en-US" sz="1200" dirty="0">
              <a:solidFill>
                <a:schemeClr val="tx2">
                  <a:lumMod val="75000"/>
                </a:schemeClr>
              </a:solidFill>
              <a:latin typeface="+mj-lt"/>
            </a:endParaRPr>
          </a:p>
        </p:txBody>
      </p:sp>
      <p:sp>
        <p:nvSpPr>
          <p:cNvPr id="5" name="TextBox 4"/>
          <p:cNvSpPr txBox="1"/>
          <p:nvPr/>
        </p:nvSpPr>
        <p:spPr>
          <a:xfrm>
            <a:off x="152400" y="1353214"/>
            <a:ext cx="1828800" cy="1631216"/>
          </a:xfrm>
          <a:prstGeom prst="rect">
            <a:avLst/>
          </a:prstGeom>
          <a:noFill/>
          <a:ln>
            <a:solidFill>
              <a:srgbClr val="0070C0"/>
            </a:solidFill>
          </a:ln>
        </p:spPr>
        <p:txBody>
          <a:bodyPr>
            <a:spAutoFit/>
          </a:bodyPr>
          <a:lstStyle/>
          <a:p>
            <a:pPr algn="ctr">
              <a:lnSpc>
                <a:spcPts val="2000"/>
              </a:lnSpc>
              <a:defRPr/>
            </a:pPr>
            <a:r>
              <a:rPr lang="en-IN" sz="1200" dirty="0">
                <a:solidFill>
                  <a:schemeClr val="tx2">
                    <a:lumMod val="75000"/>
                  </a:schemeClr>
                </a:solidFill>
                <a:latin typeface="+mj-lt"/>
              </a:rPr>
              <a:t>Avantium completed a $36M million </a:t>
            </a:r>
            <a:r>
              <a:rPr lang="en-IN" sz="1200" dirty="0" smtClean="0">
                <a:solidFill>
                  <a:schemeClr val="tx2">
                    <a:lumMod val="75000"/>
                  </a:schemeClr>
                </a:solidFill>
                <a:latin typeface="+mj-lt"/>
              </a:rPr>
              <a:t>financing</a:t>
            </a:r>
          </a:p>
          <a:p>
            <a:pPr algn="ctr">
              <a:lnSpc>
                <a:spcPts val="2000"/>
              </a:lnSpc>
              <a:defRPr/>
            </a:pPr>
            <a:r>
              <a:rPr lang="en-IN" sz="1200" dirty="0" err="1" smtClean="0">
                <a:solidFill>
                  <a:schemeClr val="tx2">
                    <a:lumMod val="75000"/>
                  </a:schemeClr>
                </a:solidFill>
                <a:latin typeface="+mj-lt"/>
              </a:rPr>
              <a:t>Avantium</a:t>
            </a:r>
            <a:r>
              <a:rPr lang="en-IN" sz="1200" dirty="0" smtClean="0">
                <a:solidFill>
                  <a:schemeClr val="tx2">
                    <a:lumMod val="75000"/>
                  </a:schemeClr>
                </a:solidFill>
                <a:latin typeface="+mj-lt"/>
              </a:rPr>
              <a:t> </a:t>
            </a:r>
            <a:r>
              <a:rPr lang="en-IN" sz="1200" dirty="0">
                <a:solidFill>
                  <a:schemeClr val="tx2">
                    <a:lumMod val="75000"/>
                  </a:schemeClr>
                </a:solidFill>
                <a:latin typeface="+mj-lt"/>
              </a:rPr>
              <a:t>entered </a:t>
            </a:r>
            <a:r>
              <a:rPr lang="en-IN" sz="1200" dirty="0" smtClean="0">
                <a:solidFill>
                  <a:schemeClr val="tx2">
                    <a:lumMod val="75000"/>
                  </a:schemeClr>
                </a:solidFill>
                <a:latin typeface="+mj-lt"/>
              </a:rPr>
              <a:t>in agreement </a:t>
            </a:r>
            <a:r>
              <a:rPr lang="en-IN" sz="1200" dirty="0">
                <a:solidFill>
                  <a:schemeClr val="tx2">
                    <a:lumMod val="75000"/>
                  </a:schemeClr>
                </a:solidFill>
                <a:latin typeface="+mj-lt"/>
              </a:rPr>
              <a:t>with Coca-cola for </a:t>
            </a:r>
            <a:r>
              <a:rPr lang="en-IN" sz="1200" dirty="0" smtClean="0">
                <a:solidFill>
                  <a:schemeClr val="tx2">
                    <a:lumMod val="75000"/>
                  </a:schemeClr>
                </a:solidFill>
                <a:latin typeface="+mj-lt"/>
              </a:rPr>
              <a:t>production </a:t>
            </a:r>
            <a:r>
              <a:rPr lang="en-IN" sz="1200" dirty="0">
                <a:solidFill>
                  <a:schemeClr val="tx2">
                    <a:lumMod val="75000"/>
                  </a:schemeClr>
                </a:solidFill>
                <a:latin typeface="+mj-lt"/>
              </a:rPr>
              <a:t>of bio-based </a:t>
            </a:r>
            <a:r>
              <a:rPr lang="en-IN" sz="1200" dirty="0" smtClean="0">
                <a:solidFill>
                  <a:schemeClr val="tx2">
                    <a:lumMod val="75000"/>
                  </a:schemeClr>
                </a:solidFill>
                <a:latin typeface="+mj-lt"/>
              </a:rPr>
              <a:t>polymers</a:t>
            </a:r>
            <a:endParaRPr lang="en-US" sz="1200" dirty="0">
              <a:solidFill>
                <a:schemeClr val="tx2">
                  <a:lumMod val="75000"/>
                </a:schemeClr>
              </a:solidFill>
              <a:latin typeface="+mj-lt"/>
            </a:endParaRPr>
          </a:p>
        </p:txBody>
      </p:sp>
      <p:pic>
        <p:nvPicPr>
          <p:cNvPr id="33" name="Picture 2"/>
          <p:cNvPicPr>
            <a:picLocks noChangeAspect="1" noChangeArrowheads="1"/>
          </p:cNvPicPr>
          <p:nvPr/>
        </p:nvPicPr>
        <p:blipFill>
          <a:blip r:embed="rId2" cstate="print"/>
          <a:srcRect/>
          <a:stretch>
            <a:fillRect/>
          </a:stretch>
        </p:blipFill>
        <p:spPr bwMode="auto">
          <a:xfrm>
            <a:off x="76200" y="6324600"/>
            <a:ext cx="1219200" cy="349250"/>
          </a:xfrm>
          <a:prstGeom prst="rect">
            <a:avLst/>
          </a:prstGeom>
          <a:noFill/>
          <a:ln w="9525">
            <a:noFill/>
            <a:miter lim="800000"/>
            <a:headEnd/>
            <a:tailEnd/>
          </a:ln>
        </p:spPr>
      </p:pic>
      <p:sp>
        <p:nvSpPr>
          <p:cNvPr id="49" name="Rectangle 48"/>
          <p:cNvSpPr/>
          <p:nvPr/>
        </p:nvSpPr>
        <p:spPr>
          <a:xfrm>
            <a:off x="108365" y="914400"/>
            <a:ext cx="2056973" cy="369332"/>
          </a:xfrm>
          <a:prstGeom prst="rect">
            <a:avLst/>
          </a:prstGeom>
        </p:spPr>
        <p:txBody>
          <a:bodyPr wrap="none">
            <a:spAutoFit/>
          </a:bodyPr>
          <a:lstStyle/>
          <a:p>
            <a:pPr algn="just"/>
            <a:r>
              <a:rPr lang="en-IN" b="1" dirty="0" smtClean="0">
                <a:latin typeface="Calibri (Body)"/>
              </a:rPr>
              <a:t>Key developments</a:t>
            </a:r>
          </a:p>
        </p:txBody>
      </p:sp>
      <p:sp>
        <p:nvSpPr>
          <p:cNvPr id="50" name="Slide Number Placeholder 49"/>
          <p:cNvSpPr>
            <a:spLocks noGrp="1"/>
          </p:cNvSpPr>
          <p:nvPr>
            <p:ph type="sldNum" sz="quarter" idx="12"/>
          </p:nvPr>
        </p:nvSpPr>
        <p:spPr/>
        <p:txBody>
          <a:bodyPr/>
          <a:lstStyle/>
          <a:p>
            <a:pPr>
              <a:defRPr/>
            </a:pPr>
            <a:fld id="{46318E3D-C770-4D91-B40E-7E88DA3097BF}" type="slidenum">
              <a:rPr lang="en-IN" smtClean="0"/>
              <a:pPr>
                <a:defRPr/>
              </a:pPr>
              <a:t>20</a:t>
            </a:fld>
            <a:endParaRPr lang="en-IN"/>
          </a:p>
        </p:txBody>
      </p:sp>
      <p:sp>
        <p:nvSpPr>
          <p:cNvPr id="51" name="TextBox 50"/>
          <p:cNvSpPr txBox="1"/>
          <p:nvPr/>
        </p:nvSpPr>
        <p:spPr>
          <a:xfrm>
            <a:off x="5867400" y="6172200"/>
            <a:ext cx="3048000" cy="230832"/>
          </a:xfrm>
          <a:prstGeom prst="rect">
            <a:avLst/>
          </a:prstGeom>
          <a:noFill/>
        </p:spPr>
        <p:txBody>
          <a:bodyPr wrap="square" rtlCol="0">
            <a:spAutoFit/>
          </a:bodyPr>
          <a:lstStyle/>
          <a:p>
            <a:r>
              <a:rPr lang="en-IN" sz="900" dirty="0" smtClean="0"/>
              <a:t>For sources of information, please refer to </a:t>
            </a:r>
            <a:r>
              <a:rPr lang="en-IN" sz="900" dirty="0" smtClean="0">
                <a:hlinkClick r:id="rId3" action="ppaction://hlinksldjump"/>
              </a:rPr>
              <a:t>Appendix 1</a:t>
            </a:r>
            <a:endParaRPr lang="en-IN" sz="900" dirty="0"/>
          </a:p>
        </p:txBody>
      </p:sp>
      <p:pic>
        <p:nvPicPr>
          <p:cNvPr id="45" name="Picture 16"/>
          <p:cNvPicPr>
            <a:picLocks noChangeAspect="1" noChangeArrowheads="1"/>
          </p:cNvPicPr>
          <p:nvPr/>
        </p:nvPicPr>
        <p:blipFill>
          <a:blip r:embed="rId4" cstate="print"/>
          <a:srcRect/>
          <a:stretch>
            <a:fillRect/>
          </a:stretch>
        </p:blipFill>
        <p:spPr bwMode="auto">
          <a:xfrm>
            <a:off x="8058150" y="0"/>
            <a:ext cx="1085850" cy="914400"/>
          </a:xfrm>
          <a:prstGeom prst="rect">
            <a:avLst/>
          </a:prstGeom>
          <a:noFill/>
          <a:ln w="9525">
            <a:noFill/>
            <a:miter lim="800000"/>
            <a:headEnd/>
            <a:tailEnd/>
          </a:ln>
        </p:spPr>
      </p:pic>
      <p:cxnSp>
        <p:nvCxnSpPr>
          <p:cNvPr id="61" name="Straight Arrow Connector 60"/>
          <p:cNvCxnSpPr>
            <a:endCxn id="31" idx="0"/>
          </p:cNvCxnSpPr>
          <p:nvPr/>
        </p:nvCxnSpPr>
        <p:spPr>
          <a:xfrm>
            <a:off x="2819400" y="3883065"/>
            <a:ext cx="72390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11" idx="0"/>
            <a:endCxn id="5" idx="2"/>
          </p:cNvCxnSpPr>
          <p:nvPr/>
        </p:nvCxnSpPr>
        <p:spPr>
          <a:xfrm rot="16200000" flipV="1">
            <a:off x="808400" y="3242830"/>
            <a:ext cx="520770" cy="396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a:endCxn id="8202" idx="2"/>
          </p:cNvCxnSpPr>
          <p:nvPr/>
        </p:nvCxnSpPr>
        <p:spPr>
          <a:xfrm rot="16200000" flipV="1">
            <a:off x="3709471" y="2410103"/>
            <a:ext cx="814626" cy="3087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77" name="Group 8"/>
          <p:cNvGrpSpPr>
            <a:grpSpLocks noChangeAspect="1"/>
          </p:cNvGrpSpPr>
          <p:nvPr/>
        </p:nvGrpSpPr>
        <p:grpSpPr bwMode="auto">
          <a:xfrm>
            <a:off x="2133600" y="3200400"/>
            <a:ext cx="1143000" cy="788987"/>
            <a:chOff x="5860567" y="2317132"/>
            <a:chExt cx="2964645" cy="2047043"/>
          </a:xfrm>
        </p:grpSpPr>
        <p:sp>
          <p:nvSpPr>
            <p:cNvPr id="78" name="Oval 77"/>
            <p:cNvSpPr/>
            <p:nvPr/>
          </p:nvSpPr>
          <p:spPr>
            <a:xfrm>
              <a:off x="6453496" y="3672216"/>
              <a:ext cx="1968195" cy="691959"/>
            </a:xfrm>
            <a:prstGeom prst="ellipse">
              <a:avLst/>
            </a:prstGeom>
            <a:gradFill flip="none" rotWithShape="1">
              <a:gsLst>
                <a:gs pos="0">
                  <a:schemeClr val="tx1">
                    <a:lumMod val="0"/>
                  </a:schemeClr>
                </a:gs>
                <a:gs pos="100000">
                  <a:schemeClr val="bg1">
                    <a:alpha val="0"/>
                    <a:lumMod val="0"/>
                    <a:lumOff val="100000"/>
                  </a:schemeClr>
                </a:gs>
              </a:gsLst>
              <a:path path="shape">
                <a:fillToRect l="50000" t="50000" r="50000" b="50000"/>
              </a:path>
              <a:tileRect/>
            </a:gra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9" name="Oval 78"/>
            <p:cNvSpPr/>
            <p:nvPr/>
          </p:nvSpPr>
          <p:spPr>
            <a:xfrm>
              <a:off x="6581142" y="2317132"/>
              <a:ext cx="1741728" cy="1742252"/>
            </a:xfrm>
            <a:prstGeom prst="ellipse">
              <a:avLst/>
            </a:prstGeom>
            <a:gradFill>
              <a:gsLst>
                <a:gs pos="13000">
                  <a:srgbClr val="0070C0"/>
                </a:gs>
                <a:gs pos="71000">
                  <a:srgbClr val="00B0F0"/>
                </a:gs>
              </a:gsLst>
              <a:lin ang="5400000" scaled="1"/>
            </a:gradFill>
            <a:ln w="12700" cap="flat" cmpd="sng" algn="ctr">
              <a:solidFill>
                <a:srgbClr val="002060"/>
              </a:solidFill>
              <a:prstDash val="solid"/>
            </a:ln>
            <a:effectLst/>
          </p:spPr>
          <p:txBody>
            <a:bodyPr anchor="ctr"/>
            <a:lstStyle/>
            <a:p>
              <a:pPr algn="ctr">
                <a:defRPr/>
              </a:pPr>
              <a:endParaRPr lang="en-US" kern="0">
                <a:solidFill>
                  <a:sysClr val="window" lastClr="FFFFFF"/>
                </a:solidFill>
                <a:latin typeface="Calibri"/>
              </a:endParaRPr>
            </a:p>
          </p:txBody>
        </p:sp>
        <p:sp>
          <p:nvSpPr>
            <p:cNvPr id="80" name="Oval 79"/>
            <p:cNvSpPr/>
            <p:nvPr/>
          </p:nvSpPr>
          <p:spPr>
            <a:xfrm>
              <a:off x="5860567" y="2514834"/>
              <a:ext cx="2964645" cy="1202690"/>
            </a:xfrm>
            <a:prstGeom prst="ellipse">
              <a:avLst/>
            </a:prstGeom>
            <a:gradFill>
              <a:gsLst>
                <a:gs pos="0">
                  <a:sysClr val="window" lastClr="FFFFFF">
                    <a:lumMod val="100000"/>
                    <a:alpha val="80000"/>
                  </a:sysClr>
                </a:gs>
                <a:gs pos="100000">
                  <a:sysClr val="window" lastClr="FFFFFF">
                    <a:alpha val="0"/>
                  </a:sysClr>
                </a:gs>
              </a:gsLst>
              <a:lin ang="5400000" scaled="1"/>
            </a:gradFill>
            <a:ln w="12700" cap="flat" cmpd="sng" algn="ctr">
              <a:noFill/>
              <a:prstDash val="solid"/>
            </a:ln>
            <a:effectLst/>
          </p:spPr>
          <p:txBody>
            <a:bodyPr anchor="ctr"/>
            <a:lstStyle/>
            <a:p>
              <a:pPr algn="ctr" fontAlgn="auto">
                <a:spcBef>
                  <a:spcPts val="0"/>
                </a:spcBef>
                <a:spcAft>
                  <a:spcPts val="0"/>
                </a:spcAft>
                <a:defRPr/>
              </a:pPr>
              <a:r>
                <a:rPr lang="en-US" sz="1600" kern="0" dirty="0" smtClean="0">
                  <a:latin typeface="Calibri"/>
                  <a:cs typeface="+mn-cs"/>
                </a:rPr>
                <a:t>   2012</a:t>
              </a:r>
              <a:endParaRPr lang="en-US" sz="1600" kern="0" dirty="0">
                <a:latin typeface="Calibri"/>
                <a:cs typeface="+mn-cs"/>
              </a:endParaRPr>
            </a:p>
          </p:txBody>
        </p:sp>
      </p:grpSp>
      <p:grpSp>
        <p:nvGrpSpPr>
          <p:cNvPr id="81" name="Group 8"/>
          <p:cNvGrpSpPr>
            <a:grpSpLocks noChangeAspect="1"/>
          </p:cNvGrpSpPr>
          <p:nvPr/>
        </p:nvGrpSpPr>
        <p:grpSpPr bwMode="auto">
          <a:xfrm>
            <a:off x="3657600" y="2895600"/>
            <a:ext cx="1143000" cy="788987"/>
            <a:chOff x="5860567" y="2317132"/>
            <a:chExt cx="2964645" cy="2047043"/>
          </a:xfrm>
        </p:grpSpPr>
        <p:sp>
          <p:nvSpPr>
            <p:cNvPr id="82" name="Oval 81"/>
            <p:cNvSpPr/>
            <p:nvPr/>
          </p:nvSpPr>
          <p:spPr>
            <a:xfrm>
              <a:off x="6453496" y="3672216"/>
              <a:ext cx="1968195" cy="691959"/>
            </a:xfrm>
            <a:prstGeom prst="ellipse">
              <a:avLst/>
            </a:prstGeom>
            <a:gradFill flip="none" rotWithShape="1">
              <a:gsLst>
                <a:gs pos="0">
                  <a:schemeClr val="tx1">
                    <a:lumMod val="0"/>
                  </a:schemeClr>
                </a:gs>
                <a:gs pos="100000">
                  <a:schemeClr val="bg1">
                    <a:alpha val="0"/>
                    <a:lumMod val="0"/>
                    <a:lumOff val="100000"/>
                  </a:schemeClr>
                </a:gs>
              </a:gsLst>
              <a:path path="shape">
                <a:fillToRect l="50000" t="50000" r="50000" b="50000"/>
              </a:path>
              <a:tileRect/>
            </a:gra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3" name="Oval 82"/>
            <p:cNvSpPr/>
            <p:nvPr/>
          </p:nvSpPr>
          <p:spPr>
            <a:xfrm>
              <a:off x="6581142" y="2317132"/>
              <a:ext cx="1741728" cy="1742252"/>
            </a:xfrm>
            <a:prstGeom prst="ellipse">
              <a:avLst/>
            </a:prstGeom>
            <a:gradFill>
              <a:gsLst>
                <a:gs pos="13000">
                  <a:srgbClr val="0070C0"/>
                </a:gs>
                <a:gs pos="71000">
                  <a:srgbClr val="00B0F0"/>
                </a:gs>
              </a:gsLst>
              <a:lin ang="5400000" scaled="1"/>
            </a:gradFill>
            <a:ln w="12700" cap="flat" cmpd="sng" algn="ctr">
              <a:solidFill>
                <a:srgbClr val="002060"/>
              </a:solidFill>
              <a:prstDash val="solid"/>
            </a:ln>
            <a:effectLst/>
          </p:spPr>
          <p:txBody>
            <a:bodyPr anchor="ctr"/>
            <a:lstStyle/>
            <a:p>
              <a:pPr algn="ctr">
                <a:defRPr/>
              </a:pPr>
              <a:endParaRPr lang="en-US" kern="0">
                <a:solidFill>
                  <a:sysClr val="window" lastClr="FFFFFF"/>
                </a:solidFill>
                <a:latin typeface="Calibri"/>
              </a:endParaRPr>
            </a:p>
          </p:txBody>
        </p:sp>
        <p:sp>
          <p:nvSpPr>
            <p:cNvPr id="84" name="Oval 83"/>
            <p:cNvSpPr/>
            <p:nvPr/>
          </p:nvSpPr>
          <p:spPr>
            <a:xfrm>
              <a:off x="5860567" y="2514834"/>
              <a:ext cx="2964645" cy="1202690"/>
            </a:xfrm>
            <a:prstGeom prst="ellipse">
              <a:avLst/>
            </a:prstGeom>
            <a:gradFill>
              <a:gsLst>
                <a:gs pos="0">
                  <a:sysClr val="window" lastClr="FFFFFF">
                    <a:lumMod val="100000"/>
                    <a:alpha val="80000"/>
                  </a:sysClr>
                </a:gs>
                <a:gs pos="100000">
                  <a:sysClr val="window" lastClr="FFFFFF">
                    <a:alpha val="0"/>
                  </a:sysClr>
                </a:gs>
              </a:gsLst>
              <a:lin ang="5400000" scaled="1"/>
            </a:gradFill>
            <a:ln w="12700" cap="flat" cmpd="sng" algn="ctr">
              <a:noFill/>
              <a:prstDash val="solid"/>
            </a:ln>
            <a:effectLst/>
          </p:spPr>
          <p:txBody>
            <a:bodyPr anchor="ctr"/>
            <a:lstStyle/>
            <a:p>
              <a:pPr algn="ctr" fontAlgn="auto">
                <a:spcBef>
                  <a:spcPts val="0"/>
                </a:spcBef>
                <a:spcAft>
                  <a:spcPts val="0"/>
                </a:spcAft>
                <a:defRPr/>
              </a:pPr>
              <a:r>
                <a:rPr lang="en-US" sz="1600" kern="0" dirty="0" smtClean="0">
                  <a:latin typeface="Calibri"/>
                  <a:cs typeface="+mn-cs"/>
                </a:rPr>
                <a:t>   2012</a:t>
              </a:r>
              <a:endParaRPr lang="en-US" sz="1600" kern="0" dirty="0">
                <a:latin typeface="Calibri"/>
                <a:cs typeface="+mn-cs"/>
              </a:endParaRPr>
            </a:p>
          </p:txBody>
        </p:sp>
      </p:grpSp>
      <p:grpSp>
        <p:nvGrpSpPr>
          <p:cNvPr id="85" name="Group 8"/>
          <p:cNvGrpSpPr>
            <a:grpSpLocks noChangeAspect="1"/>
          </p:cNvGrpSpPr>
          <p:nvPr/>
        </p:nvGrpSpPr>
        <p:grpSpPr bwMode="auto">
          <a:xfrm>
            <a:off x="5105400" y="2667000"/>
            <a:ext cx="1143000" cy="788987"/>
            <a:chOff x="5860567" y="2317132"/>
            <a:chExt cx="2964645" cy="2047043"/>
          </a:xfrm>
        </p:grpSpPr>
        <p:sp>
          <p:nvSpPr>
            <p:cNvPr id="86" name="Oval 85"/>
            <p:cNvSpPr/>
            <p:nvPr/>
          </p:nvSpPr>
          <p:spPr>
            <a:xfrm>
              <a:off x="6453496" y="3672216"/>
              <a:ext cx="1968195" cy="691959"/>
            </a:xfrm>
            <a:prstGeom prst="ellipse">
              <a:avLst/>
            </a:prstGeom>
            <a:gradFill flip="none" rotWithShape="1">
              <a:gsLst>
                <a:gs pos="0">
                  <a:schemeClr val="tx1">
                    <a:lumMod val="0"/>
                  </a:schemeClr>
                </a:gs>
                <a:gs pos="100000">
                  <a:schemeClr val="bg1">
                    <a:alpha val="0"/>
                    <a:lumMod val="0"/>
                    <a:lumOff val="100000"/>
                  </a:schemeClr>
                </a:gs>
              </a:gsLst>
              <a:path path="shape">
                <a:fillToRect l="50000" t="50000" r="50000" b="50000"/>
              </a:path>
              <a:tileRect/>
            </a:gra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7" name="Oval 86"/>
            <p:cNvSpPr/>
            <p:nvPr/>
          </p:nvSpPr>
          <p:spPr>
            <a:xfrm>
              <a:off x="6581142" y="2317132"/>
              <a:ext cx="1741728" cy="1742252"/>
            </a:xfrm>
            <a:prstGeom prst="ellipse">
              <a:avLst/>
            </a:prstGeom>
            <a:gradFill>
              <a:gsLst>
                <a:gs pos="13000">
                  <a:srgbClr val="0070C0"/>
                </a:gs>
                <a:gs pos="71000">
                  <a:srgbClr val="00B0F0"/>
                </a:gs>
              </a:gsLst>
              <a:lin ang="5400000" scaled="1"/>
            </a:gradFill>
            <a:ln w="12700" cap="flat" cmpd="sng" algn="ctr">
              <a:solidFill>
                <a:srgbClr val="002060"/>
              </a:solidFill>
              <a:prstDash val="solid"/>
            </a:ln>
            <a:effectLst/>
          </p:spPr>
          <p:txBody>
            <a:bodyPr anchor="ctr"/>
            <a:lstStyle/>
            <a:p>
              <a:pPr algn="ctr">
                <a:defRPr/>
              </a:pPr>
              <a:endParaRPr lang="en-US" kern="0">
                <a:solidFill>
                  <a:sysClr val="window" lastClr="FFFFFF"/>
                </a:solidFill>
                <a:latin typeface="Calibri"/>
              </a:endParaRPr>
            </a:p>
          </p:txBody>
        </p:sp>
        <p:sp>
          <p:nvSpPr>
            <p:cNvPr id="88" name="Oval 87"/>
            <p:cNvSpPr/>
            <p:nvPr/>
          </p:nvSpPr>
          <p:spPr>
            <a:xfrm>
              <a:off x="5860567" y="2514834"/>
              <a:ext cx="2964645" cy="1202690"/>
            </a:xfrm>
            <a:prstGeom prst="ellipse">
              <a:avLst/>
            </a:prstGeom>
            <a:gradFill>
              <a:gsLst>
                <a:gs pos="0">
                  <a:sysClr val="window" lastClr="FFFFFF">
                    <a:lumMod val="100000"/>
                    <a:alpha val="80000"/>
                  </a:sysClr>
                </a:gs>
                <a:gs pos="100000">
                  <a:sysClr val="window" lastClr="FFFFFF">
                    <a:alpha val="0"/>
                  </a:sysClr>
                </a:gs>
              </a:gsLst>
              <a:lin ang="5400000" scaled="1"/>
            </a:gradFill>
            <a:ln w="12700" cap="flat" cmpd="sng" algn="ctr">
              <a:noFill/>
              <a:prstDash val="solid"/>
            </a:ln>
            <a:effectLst/>
          </p:spPr>
          <p:txBody>
            <a:bodyPr anchor="ctr"/>
            <a:lstStyle/>
            <a:p>
              <a:pPr algn="ctr" fontAlgn="auto">
                <a:spcBef>
                  <a:spcPts val="0"/>
                </a:spcBef>
                <a:spcAft>
                  <a:spcPts val="0"/>
                </a:spcAft>
                <a:defRPr/>
              </a:pPr>
              <a:r>
                <a:rPr lang="en-US" sz="1600" kern="0" dirty="0" smtClean="0">
                  <a:latin typeface="Calibri"/>
                  <a:cs typeface="+mn-cs"/>
                </a:rPr>
                <a:t>   2014</a:t>
              </a:r>
              <a:endParaRPr lang="en-US" sz="1600" kern="0" dirty="0">
                <a:latin typeface="Calibri"/>
                <a:cs typeface="+mn-cs"/>
              </a:endParaRPr>
            </a:p>
          </p:txBody>
        </p:sp>
      </p:grpSp>
      <p:cxnSp>
        <p:nvCxnSpPr>
          <p:cNvPr id="90" name="Straight Arrow Connector 89"/>
          <p:cNvCxnSpPr/>
          <p:nvPr/>
        </p:nvCxnSpPr>
        <p:spPr>
          <a:xfrm rot="16200000" flipH="1">
            <a:off x="5782072" y="3438129"/>
            <a:ext cx="1081088" cy="91043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91" name="Group 8"/>
          <p:cNvGrpSpPr>
            <a:grpSpLocks noChangeAspect="1"/>
          </p:cNvGrpSpPr>
          <p:nvPr/>
        </p:nvGrpSpPr>
        <p:grpSpPr bwMode="auto">
          <a:xfrm>
            <a:off x="6324600" y="2438400"/>
            <a:ext cx="1143000" cy="788987"/>
            <a:chOff x="5860567" y="2317132"/>
            <a:chExt cx="2964645" cy="2047043"/>
          </a:xfrm>
        </p:grpSpPr>
        <p:sp>
          <p:nvSpPr>
            <p:cNvPr id="92" name="Oval 91"/>
            <p:cNvSpPr/>
            <p:nvPr/>
          </p:nvSpPr>
          <p:spPr>
            <a:xfrm>
              <a:off x="6453496" y="3672216"/>
              <a:ext cx="1968195" cy="691959"/>
            </a:xfrm>
            <a:prstGeom prst="ellipse">
              <a:avLst/>
            </a:prstGeom>
            <a:gradFill flip="none" rotWithShape="1">
              <a:gsLst>
                <a:gs pos="0">
                  <a:schemeClr val="tx1">
                    <a:lumMod val="0"/>
                  </a:schemeClr>
                </a:gs>
                <a:gs pos="100000">
                  <a:schemeClr val="bg1">
                    <a:alpha val="0"/>
                    <a:lumMod val="0"/>
                    <a:lumOff val="100000"/>
                  </a:schemeClr>
                </a:gs>
              </a:gsLst>
              <a:path path="shape">
                <a:fillToRect l="50000" t="50000" r="50000" b="50000"/>
              </a:path>
              <a:tileRect/>
            </a:gra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3" name="Oval 92"/>
            <p:cNvSpPr/>
            <p:nvPr/>
          </p:nvSpPr>
          <p:spPr>
            <a:xfrm>
              <a:off x="6581142" y="2317132"/>
              <a:ext cx="1741728" cy="1742252"/>
            </a:xfrm>
            <a:prstGeom prst="ellipse">
              <a:avLst/>
            </a:prstGeom>
            <a:gradFill>
              <a:gsLst>
                <a:gs pos="13000">
                  <a:srgbClr val="0070C0"/>
                </a:gs>
                <a:gs pos="71000">
                  <a:srgbClr val="00B0F0"/>
                </a:gs>
              </a:gsLst>
              <a:lin ang="5400000" scaled="1"/>
            </a:gradFill>
            <a:ln w="12700" cap="flat" cmpd="sng" algn="ctr">
              <a:solidFill>
                <a:srgbClr val="002060"/>
              </a:solidFill>
              <a:prstDash val="solid"/>
            </a:ln>
            <a:effectLst/>
          </p:spPr>
          <p:txBody>
            <a:bodyPr anchor="ctr"/>
            <a:lstStyle/>
            <a:p>
              <a:pPr algn="ctr">
                <a:defRPr/>
              </a:pPr>
              <a:endParaRPr lang="en-US" kern="0">
                <a:solidFill>
                  <a:sysClr val="window" lastClr="FFFFFF"/>
                </a:solidFill>
                <a:latin typeface="Calibri"/>
              </a:endParaRPr>
            </a:p>
          </p:txBody>
        </p:sp>
        <p:sp>
          <p:nvSpPr>
            <p:cNvPr id="94" name="Oval 93"/>
            <p:cNvSpPr/>
            <p:nvPr/>
          </p:nvSpPr>
          <p:spPr>
            <a:xfrm>
              <a:off x="5860567" y="2514834"/>
              <a:ext cx="2964645" cy="1202690"/>
            </a:xfrm>
            <a:prstGeom prst="ellipse">
              <a:avLst/>
            </a:prstGeom>
            <a:gradFill>
              <a:gsLst>
                <a:gs pos="0">
                  <a:sysClr val="window" lastClr="FFFFFF">
                    <a:lumMod val="100000"/>
                    <a:alpha val="80000"/>
                  </a:sysClr>
                </a:gs>
                <a:gs pos="100000">
                  <a:sysClr val="window" lastClr="FFFFFF">
                    <a:alpha val="0"/>
                  </a:sysClr>
                </a:gs>
              </a:gsLst>
              <a:lin ang="5400000" scaled="1"/>
            </a:gradFill>
            <a:ln w="12700" cap="flat" cmpd="sng" algn="ctr">
              <a:noFill/>
              <a:prstDash val="solid"/>
            </a:ln>
            <a:effectLst/>
          </p:spPr>
          <p:txBody>
            <a:bodyPr anchor="ctr"/>
            <a:lstStyle/>
            <a:p>
              <a:pPr algn="ctr" fontAlgn="auto">
                <a:spcBef>
                  <a:spcPts val="0"/>
                </a:spcBef>
                <a:spcAft>
                  <a:spcPts val="0"/>
                </a:spcAft>
                <a:defRPr/>
              </a:pPr>
              <a:r>
                <a:rPr lang="en-US" sz="1600" kern="0" dirty="0" smtClean="0">
                  <a:latin typeface="Calibri"/>
                  <a:cs typeface="+mn-cs"/>
                </a:rPr>
                <a:t>   2016</a:t>
              </a:r>
              <a:endParaRPr lang="en-US" sz="1600" kern="0" dirty="0">
                <a:latin typeface="Calibri"/>
                <a:cs typeface="+mn-cs"/>
              </a:endParaRPr>
            </a:p>
          </p:txBody>
        </p:sp>
      </p:grpSp>
      <p:cxnSp>
        <p:nvCxnSpPr>
          <p:cNvPr id="101" name="Straight Arrow Connector 100"/>
          <p:cNvCxnSpPr/>
          <p:nvPr/>
        </p:nvCxnSpPr>
        <p:spPr>
          <a:xfrm flipV="1">
            <a:off x="7010400" y="2209800"/>
            <a:ext cx="3810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575" y="249238"/>
            <a:ext cx="8385175" cy="436562"/>
          </a:xfrm>
        </p:spPr>
        <p:txBody>
          <a:bodyPr/>
          <a:lstStyle/>
          <a:p>
            <a:pPr>
              <a:defRPr/>
            </a:pPr>
            <a:r>
              <a:rPr lang="en-US" sz="2400" b="1" kern="1200" dirty="0" smtClean="0">
                <a:solidFill>
                  <a:schemeClr val="bg1"/>
                </a:solidFill>
                <a:cs typeface="Arial" pitchFamily="34" charset="0"/>
              </a:rPr>
              <a:t>Patent Portfolio Analysis </a:t>
            </a:r>
            <a:r>
              <a:rPr lang="en-US" sz="2400" b="1" kern="1200" dirty="0" smtClean="0">
                <a:solidFill>
                  <a:schemeClr val="bg1"/>
                </a:solidFill>
                <a:ea typeface="+mn-ea"/>
                <a:cs typeface="Arial" pitchFamily="34" charset="0"/>
              </a:rPr>
              <a:t>- </a:t>
            </a:r>
            <a:r>
              <a:rPr lang="en-US" sz="2400" b="1" kern="1200" dirty="0" err="1" smtClean="0">
                <a:solidFill>
                  <a:schemeClr val="bg1"/>
                </a:solidFill>
                <a:ea typeface="+mn-ea"/>
                <a:cs typeface="Arial" pitchFamily="34" charset="0"/>
              </a:rPr>
              <a:t>Furanix</a:t>
            </a:r>
            <a:r>
              <a:rPr lang="en-US" sz="2400" b="1" kern="1200" dirty="0" smtClean="0">
                <a:solidFill>
                  <a:schemeClr val="bg1"/>
                </a:solidFill>
                <a:ea typeface="+mn-ea"/>
                <a:cs typeface="Arial" pitchFamily="34" charset="0"/>
              </a:rPr>
              <a:t> (Avantium)</a:t>
            </a:r>
            <a:br>
              <a:rPr lang="en-US" sz="2400" b="1" kern="1200" dirty="0" smtClean="0">
                <a:solidFill>
                  <a:schemeClr val="bg1"/>
                </a:solidFill>
                <a:ea typeface="+mn-ea"/>
                <a:cs typeface="Arial" pitchFamily="34" charset="0"/>
              </a:rPr>
            </a:br>
            <a:endParaRPr lang="en-US" sz="2400" b="1" kern="1200" dirty="0">
              <a:solidFill>
                <a:schemeClr val="bg1"/>
              </a:solidFill>
              <a:ea typeface="+mn-ea"/>
              <a:cs typeface="Arial" pitchFamily="34" charset="0"/>
            </a:endParaRPr>
          </a:p>
        </p:txBody>
      </p:sp>
      <p:sp>
        <p:nvSpPr>
          <p:cNvPr id="20484" name="TextBox 4"/>
          <p:cNvSpPr txBox="1">
            <a:spLocks noChangeArrowheads="1"/>
          </p:cNvSpPr>
          <p:nvPr/>
        </p:nvSpPr>
        <p:spPr bwMode="auto">
          <a:xfrm>
            <a:off x="7391400" y="1752600"/>
            <a:ext cx="1447800" cy="708025"/>
          </a:xfrm>
          <a:prstGeom prst="rect">
            <a:avLst/>
          </a:prstGeom>
          <a:noFill/>
          <a:ln w="9525">
            <a:noFill/>
            <a:miter lim="800000"/>
            <a:headEnd/>
            <a:tailEnd/>
          </a:ln>
        </p:spPr>
        <p:txBody>
          <a:bodyPr>
            <a:spAutoFit/>
          </a:bodyPr>
          <a:lstStyle/>
          <a:p>
            <a:pPr algn="ctr"/>
            <a:r>
              <a:rPr lang="en-US" sz="1000" dirty="0">
                <a:solidFill>
                  <a:schemeClr val="bg1"/>
                </a:solidFill>
                <a:latin typeface="Calibri (Body)"/>
              </a:rPr>
              <a:t>US8981037B2</a:t>
            </a:r>
          </a:p>
          <a:p>
            <a:pPr algn="ctr"/>
            <a:r>
              <a:rPr lang="en-US" sz="1000" dirty="0">
                <a:solidFill>
                  <a:schemeClr val="bg1"/>
                </a:solidFill>
                <a:latin typeface="Calibri (Body)"/>
              </a:rPr>
              <a:t>PEF used in preparation of a polyester resin </a:t>
            </a:r>
          </a:p>
        </p:txBody>
      </p:sp>
      <p:sp>
        <p:nvSpPr>
          <p:cNvPr id="20485" name="TextBox 6"/>
          <p:cNvSpPr txBox="1">
            <a:spLocks noChangeArrowheads="1"/>
          </p:cNvSpPr>
          <p:nvPr/>
        </p:nvSpPr>
        <p:spPr bwMode="auto">
          <a:xfrm>
            <a:off x="7239000" y="4191000"/>
            <a:ext cx="1447800" cy="862013"/>
          </a:xfrm>
          <a:prstGeom prst="rect">
            <a:avLst/>
          </a:prstGeom>
          <a:noFill/>
          <a:ln w="9525">
            <a:noFill/>
            <a:miter lim="800000"/>
            <a:headEnd/>
            <a:tailEnd/>
          </a:ln>
        </p:spPr>
        <p:txBody>
          <a:bodyPr>
            <a:spAutoFit/>
          </a:bodyPr>
          <a:lstStyle/>
          <a:p>
            <a:pPr algn="ctr"/>
            <a:r>
              <a:rPr lang="en-US" sz="1000">
                <a:solidFill>
                  <a:schemeClr val="bg1"/>
                </a:solidFill>
                <a:latin typeface="Calibri (Body)"/>
              </a:rPr>
              <a:t>EP2235100B1</a:t>
            </a:r>
          </a:p>
          <a:p>
            <a:pPr algn="ctr"/>
            <a:r>
              <a:rPr lang="en-US" sz="1000">
                <a:solidFill>
                  <a:schemeClr val="bg1"/>
                </a:solidFill>
                <a:latin typeface="Calibri (Body)"/>
              </a:rPr>
              <a:t>Resin composition containing polyethylene furandicarboxylate</a:t>
            </a:r>
          </a:p>
        </p:txBody>
      </p:sp>
      <p:sp>
        <p:nvSpPr>
          <p:cNvPr id="20486" name="TextBox 7"/>
          <p:cNvSpPr txBox="1">
            <a:spLocks noChangeArrowheads="1"/>
          </p:cNvSpPr>
          <p:nvPr/>
        </p:nvSpPr>
        <p:spPr bwMode="auto">
          <a:xfrm>
            <a:off x="6096000" y="4800600"/>
            <a:ext cx="1066800" cy="862013"/>
          </a:xfrm>
          <a:prstGeom prst="rect">
            <a:avLst/>
          </a:prstGeom>
          <a:noFill/>
          <a:ln w="9525">
            <a:noFill/>
            <a:miter lim="800000"/>
            <a:headEnd/>
            <a:tailEnd/>
          </a:ln>
        </p:spPr>
        <p:txBody>
          <a:bodyPr>
            <a:spAutoFit/>
          </a:bodyPr>
          <a:lstStyle/>
          <a:p>
            <a:pPr algn="ctr"/>
            <a:r>
              <a:rPr lang="en-US" sz="1000">
                <a:solidFill>
                  <a:schemeClr val="bg1"/>
                </a:solidFill>
                <a:latin typeface="Calibri (Body)"/>
              </a:rPr>
              <a:t>EP2252645B1</a:t>
            </a:r>
          </a:p>
          <a:p>
            <a:pPr algn="ctr"/>
            <a:r>
              <a:rPr lang="en-US" sz="1000">
                <a:solidFill>
                  <a:schemeClr val="bg1"/>
                </a:solidFill>
                <a:latin typeface="Calibri (Body)"/>
              </a:rPr>
              <a:t>Polyester resin used for producing a molded article</a:t>
            </a:r>
          </a:p>
        </p:txBody>
      </p:sp>
      <p:sp>
        <p:nvSpPr>
          <p:cNvPr id="20487" name="TextBox 8"/>
          <p:cNvSpPr txBox="1">
            <a:spLocks noChangeArrowheads="1"/>
          </p:cNvSpPr>
          <p:nvPr/>
        </p:nvSpPr>
        <p:spPr bwMode="auto">
          <a:xfrm>
            <a:off x="4191000" y="3048000"/>
            <a:ext cx="1219200" cy="1016000"/>
          </a:xfrm>
          <a:prstGeom prst="rect">
            <a:avLst/>
          </a:prstGeom>
          <a:noFill/>
          <a:ln w="9525">
            <a:noFill/>
            <a:miter lim="800000"/>
            <a:headEnd/>
            <a:tailEnd/>
          </a:ln>
        </p:spPr>
        <p:txBody>
          <a:bodyPr>
            <a:spAutoFit/>
          </a:bodyPr>
          <a:lstStyle/>
          <a:p>
            <a:pPr algn="ctr"/>
            <a:r>
              <a:rPr lang="en-US" sz="1000">
                <a:solidFill>
                  <a:schemeClr val="bg1"/>
                </a:solidFill>
                <a:latin typeface="Calibri (Body)"/>
              </a:rPr>
              <a:t>EP2257596B1</a:t>
            </a:r>
          </a:p>
          <a:p>
            <a:pPr algn="ctr"/>
            <a:r>
              <a:rPr lang="en-US" sz="1000">
                <a:solidFill>
                  <a:schemeClr val="bg1"/>
                </a:solidFill>
                <a:latin typeface="Calibri (Body)"/>
              </a:rPr>
              <a:t>Resin composition containing polyethylene furandicarboxylate</a:t>
            </a:r>
          </a:p>
          <a:p>
            <a:pPr algn="ctr"/>
            <a:endParaRPr lang="en-US" sz="1000">
              <a:solidFill>
                <a:schemeClr val="bg1"/>
              </a:solidFill>
              <a:latin typeface="Calibri (Body)"/>
            </a:endParaRPr>
          </a:p>
        </p:txBody>
      </p:sp>
      <p:sp>
        <p:nvSpPr>
          <p:cNvPr id="20488" name="TextBox 9"/>
          <p:cNvSpPr txBox="1">
            <a:spLocks noChangeArrowheads="1"/>
          </p:cNvSpPr>
          <p:nvPr/>
        </p:nvSpPr>
        <p:spPr bwMode="auto">
          <a:xfrm>
            <a:off x="5867400" y="3200400"/>
            <a:ext cx="990600" cy="307975"/>
          </a:xfrm>
          <a:prstGeom prst="rect">
            <a:avLst/>
          </a:prstGeom>
          <a:noFill/>
          <a:ln w="9525">
            <a:noFill/>
            <a:miter lim="800000"/>
            <a:headEnd/>
            <a:tailEnd/>
          </a:ln>
        </p:spPr>
        <p:txBody>
          <a:bodyPr>
            <a:spAutoFit/>
          </a:bodyPr>
          <a:lstStyle/>
          <a:p>
            <a:r>
              <a:rPr lang="en-US" sz="1400" b="1">
                <a:solidFill>
                  <a:schemeClr val="bg1"/>
                </a:solidFill>
              </a:rPr>
              <a:t>CANON</a:t>
            </a:r>
          </a:p>
        </p:txBody>
      </p:sp>
      <p:sp>
        <p:nvSpPr>
          <p:cNvPr id="20489" name="TextBox 10"/>
          <p:cNvSpPr txBox="1">
            <a:spLocks noChangeArrowheads="1"/>
          </p:cNvSpPr>
          <p:nvPr/>
        </p:nvSpPr>
        <p:spPr bwMode="auto">
          <a:xfrm>
            <a:off x="4572000" y="1600200"/>
            <a:ext cx="1371600" cy="1169988"/>
          </a:xfrm>
          <a:prstGeom prst="rect">
            <a:avLst/>
          </a:prstGeom>
          <a:noFill/>
          <a:ln w="9525">
            <a:noFill/>
            <a:miter lim="800000"/>
            <a:headEnd/>
            <a:tailEnd/>
          </a:ln>
        </p:spPr>
        <p:txBody>
          <a:bodyPr>
            <a:spAutoFit/>
          </a:bodyPr>
          <a:lstStyle/>
          <a:p>
            <a:pPr algn="ctr"/>
            <a:r>
              <a:rPr lang="en-US" sz="1000">
                <a:solidFill>
                  <a:schemeClr val="bg1"/>
                </a:solidFill>
                <a:latin typeface="Calibri (Body)"/>
              </a:rPr>
              <a:t>US7741389B2</a:t>
            </a:r>
          </a:p>
          <a:p>
            <a:pPr algn="ctr"/>
            <a:r>
              <a:rPr lang="en-IN" sz="1000">
                <a:solidFill>
                  <a:schemeClr val="bg1"/>
                </a:solidFill>
                <a:latin typeface="Calibri (Body)"/>
              </a:rPr>
              <a:t>Resin composition containing  a polyalkylene furan dicarboxylate resin and a porphyrin compound</a:t>
            </a:r>
            <a:endParaRPr lang="en-US" sz="1000">
              <a:solidFill>
                <a:schemeClr val="bg1"/>
              </a:solidFill>
              <a:latin typeface="Calibri (Body)"/>
            </a:endParaRPr>
          </a:p>
        </p:txBody>
      </p:sp>
      <p:sp>
        <p:nvSpPr>
          <p:cNvPr id="20490" name="TextBox 11"/>
          <p:cNvSpPr txBox="1">
            <a:spLocks noChangeArrowheads="1"/>
          </p:cNvSpPr>
          <p:nvPr/>
        </p:nvSpPr>
        <p:spPr bwMode="auto">
          <a:xfrm>
            <a:off x="8001000" y="2895600"/>
            <a:ext cx="1143000" cy="862013"/>
          </a:xfrm>
          <a:prstGeom prst="rect">
            <a:avLst/>
          </a:prstGeom>
          <a:noFill/>
          <a:ln w="9525">
            <a:noFill/>
            <a:miter lim="800000"/>
            <a:headEnd/>
            <a:tailEnd/>
          </a:ln>
        </p:spPr>
        <p:txBody>
          <a:bodyPr>
            <a:spAutoFit/>
          </a:bodyPr>
          <a:lstStyle/>
          <a:p>
            <a:r>
              <a:rPr lang="en-IN" sz="1000" dirty="0">
                <a:solidFill>
                  <a:schemeClr val="bg1"/>
                </a:solidFill>
                <a:latin typeface="Calibri (Body)"/>
              </a:rPr>
              <a:t>US20120258299</a:t>
            </a:r>
          </a:p>
          <a:p>
            <a:r>
              <a:rPr lang="en-IN" sz="1000" dirty="0">
                <a:solidFill>
                  <a:schemeClr val="bg1"/>
                </a:solidFill>
                <a:latin typeface="Calibri (Body)"/>
              </a:rPr>
              <a:t>PEF  is used in preparation of a polyester resin </a:t>
            </a:r>
          </a:p>
          <a:p>
            <a:endParaRPr lang="en-US" sz="1000" dirty="0">
              <a:solidFill>
                <a:schemeClr val="bg1"/>
              </a:solidFill>
            </a:endParaRPr>
          </a:p>
        </p:txBody>
      </p:sp>
      <p:sp>
        <p:nvSpPr>
          <p:cNvPr id="20491" name="TextBox 12"/>
          <p:cNvSpPr txBox="1">
            <a:spLocks noChangeArrowheads="1"/>
          </p:cNvSpPr>
          <p:nvPr/>
        </p:nvSpPr>
        <p:spPr bwMode="auto">
          <a:xfrm>
            <a:off x="4800600" y="4343400"/>
            <a:ext cx="1143000" cy="1016000"/>
          </a:xfrm>
          <a:prstGeom prst="rect">
            <a:avLst/>
          </a:prstGeom>
          <a:noFill/>
          <a:ln w="9525">
            <a:noFill/>
            <a:miter lim="800000"/>
            <a:headEnd/>
            <a:tailEnd/>
          </a:ln>
        </p:spPr>
        <p:txBody>
          <a:bodyPr>
            <a:spAutoFit/>
          </a:bodyPr>
          <a:lstStyle/>
          <a:p>
            <a:pPr algn="ctr"/>
            <a:r>
              <a:rPr lang="en-IN" sz="1000">
                <a:solidFill>
                  <a:schemeClr val="bg1"/>
                </a:solidFill>
                <a:latin typeface="Calibri (Body)"/>
              </a:rPr>
              <a:t>US20090124763Method of synthesis, PEF having a furan ring</a:t>
            </a:r>
            <a:endParaRPr lang="en-US" sz="1000">
              <a:solidFill>
                <a:schemeClr val="bg1"/>
              </a:solidFill>
              <a:latin typeface="Calibri (Body)"/>
            </a:endParaRPr>
          </a:p>
          <a:p>
            <a:pPr algn="ctr"/>
            <a:endParaRPr lang="en-US" sz="1000">
              <a:solidFill>
                <a:schemeClr val="bg1"/>
              </a:solidFill>
              <a:latin typeface="Calibri (Body)"/>
            </a:endParaRPr>
          </a:p>
        </p:txBody>
      </p:sp>
      <p:pic>
        <p:nvPicPr>
          <p:cNvPr id="20492" name="Picture 2"/>
          <p:cNvPicPr>
            <a:picLocks noChangeAspect="1" noChangeArrowheads="1"/>
          </p:cNvPicPr>
          <p:nvPr/>
        </p:nvPicPr>
        <p:blipFill>
          <a:blip r:embed="rId2" cstate="print"/>
          <a:srcRect/>
          <a:stretch>
            <a:fillRect/>
          </a:stretch>
        </p:blipFill>
        <p:spPr bwMode="auto">
          <a:xfrm>
            <a:off x="152400" y="6400800"/>
            <a:ext cx="1143000" cy="349250"/>
          </a:xfrm>
          <a:prstGeom prst="rect">
            <a:avLst/>
          </a:prstGeom>
          <a:noFill/>
          <a:ln w="9525">
            <a:noFill/>
            <a:miter lim="800000"/>
            <a:headEnd/>
            <a:tailEnd/>
          </a:ln>
        </p:spPr>
      </p:pic>
      <p:sp>
        <p:nvSpPr>
          <p:cNvPr id="20493" name="Rectangle 14"/>
          <p:cNvSpPr>
            <a:spLocks noChangeArrowheads="1"/>
          </p:cNvSpPr>
          <p:nvPr/>
        </p:nvSpPr>
        <p:spPr bwMode="auto">
          <a:xfrm>
            <a:off x="1295400" y="6565900"/>
            <a:ext cx="7467600" cy="215900"/>
          </a:xfrm>
          <a:prstGeom prst="rect">
            <a:avLst/>
          </a:prstGeom>
          <a:noFill/>
          <a:ln w="9525">
            <a:noFill/>
            <a:miter lim="800000"/>
            <a:headEnd/>
            <a:tailEnd/>
          </a:ln>
        </p:spPr>
        <p:txBody>
          <a:bodyPr>
            <a:spAutoFit/>
          </a:bodyPr>
          <a:lstStyle/>
          <a:p>
            <a:r>
              <a:rPr lang="en-US" sz="800" dirty="0"/>
              <a:t>Patent Searching | Research and Analytics | Patent Prosecution/Preparation Support | Litigation and E-Discovery | IP Valuation |  Patent Portfolio Watch</a:t>
            </a:r>
          </a:p>
        </p:txBody>
      </p:sp>
      <p:graphicFrame>
        <p:nvGraphicFramePr>
          <p:cNvPr id="16" name="Table 15"/>
          <p:cNvGraphicFramePr>
            <a:graphicFrameLocks noGrp="1"/>
          </p:cNvGraphicFramePr>
          <p:nvPr/>
        </p:nvGraphicFramePr>
        <p:xfrm>
          <a:off x="76200" y="1295401"/>
          <a:ext cx="8991600" cy="4577542"/>
        </p:xfrm>
        <a:graphic>
          <a:graphicData uri="http://schemas.openxmlformats.org/drawingml/2006/table">
            <a:tbl>
              <a:tblPr firstRow="1" bandRow="1">
                <a:tableStyleId>{5C22544A-7EE6-4342-B048-85BDC9FD1C3A}</a:tableStyleId>
              </a:tblPr>
              <a:tblGrid>
                <a:gridCol w="2268908"/>
                <a:gridCol w="6722692"/>
              </a:tblGrid>
              <a:tr h="315895">
                <a:tc>
                  <a:txBody>
                    <a:bodyPr/>
                    <a:lstStyle/>
                    <a:p>
                      <a:pPr algn="ctr"/>
                      <a:r>
                        <a:rPr lang="en-US" sz="1600" dirty="0" smtClean="0"/>
                        <a:t>Patent No.</a:t>
                      </a:r>
                      <a:endParaRPr lang="en-US" sz="1600" dirty="0"/>
                    </a:p>
                  </a:txBody>
                  <a:tcPr anchor="ctr"/>
                </a:tc>
                <a:tc>
                  <a:txBody>
                    <a:bodyPr/>
                    <a:lstStyle/>
                    <a:p>
                      <a:pPr algn="ctr"/>
                      <a:r>
                        <a:rPr lang="en-US" sz="1600" dirty="0" smtClean="0"/>
                        <a:t>Novel Features</a:t>
                      </a:r>
                      <a:endParaRPr lang="en-US" sz="1600" dirty="0"/>
                    </a:p>
                  </a:txBody>
                  <a:tcPr anchor="ctr"/>
                </a:tc>
              </a:tr>
              <a:tr h="635641">
                <a:tc>
                  <a:txBody>
                    <a:bodyPr/>
                    <a:lstStyle/>
                    <a:p>
                      <a:pPr algn="ctr" fontAlgn="b"/>
                      <a:r>
                        <a:rPr lang="en-US" sz="1400" b="1" i="0" u="none" strike="noStrike" dirty="0" smtClean="0">
                          <a:solidFill>
                            <a:srgbClr val="000000"/>
                          </a:solidFill>
                          <a:latin typeface="+mn-lt"/>
                        </a:rPr>
                        <a:t>US9073886</a:t>
                      </a:r>
                      <a:endParaRPr lang="en-US" sz="1400" b="1" i="0" u="none" strike="noStrike" dirty="0">
                        <a:solidFill>
                          <a:srgbClr val="000000"/>
                        </a:solidFill>
                        <a:latin typeface="+mn-lt"/>
                      </a:endParaRPr>
                    </a:p>
                  </a:txBody>
                  <a:tcPr marL="9525" marR="9525" marT="9525" marB="0" anchor="ctr"/>
                </a:tc>
                <a:tc>
                  <a:txBody>
                    <a:bodyPr/>
                    <a:lstStyle/>
                    <a:p>
                      <a:pPr algn="l" fontAlgn="b">
                        <a:lnSpc>
                          <a:spcPct val="100000"/>
                        </a:lnSpc>
                      </a:pPr>
                      <a:r>
                        <a:rPr lang="en-US" sz="1200" b="0" i="0" u="none" strike="noStrike" dirty="0">
                          <a:solidFill>
                            <a:srgbClr val="000000"/>
                          </a:solidFill>
                          <a:latin typeface="+mn-lt"/>
                          <a:cs typeface="Arial" pitchFamily="34" charset="0"/>
                        </a:rPr>
                        <a:t>A process for the </a:t>
                      </a:r>
                      <a:r>
                        <a:rPr lang="en-US" sz="1200" b="0" i="0" u="sng" strike="noStrike" dirty="0" err="1">
                          <a:solidFill>
                            <a:srgbClr val="000000"/>
                          </a:solidFill>
                          <a:latin typeface="+mn-lt"/>
                          <a:cs typeface="Arial" pitchFamily="34" charset="0"/>
                        </a:rPr>
                        <a:t>depolymerization</a:t>
                      </a:r>
                      <a:r>
                        <a:rPr lang="en-US" sz="1200" b="0" i="0" u="sng" strike="noStrike" dirty="0">
                          <a:solidFill>
                            <a:srgbClr val="000000"/>
                          </a:solidFill>
                          <a:latin typeface="+mn-lt"/>
                          <a:cs typeface="Arial" pitchFamily="34" charset="0"/>
                        </a:rPr>
                        <a:t> of a </a:t>
                      </a:r>
                      <a:r>
                        <a:rPr lang="en-US" sz="1200" b="0" i="0" u="sng" strike="noStrike" dirty="0" err="1">
                          <a:solidFill>
                            <a:srgbClr val="000000"/>
                          </a:solidFill>
                          <a:latin typeface="+mn-lt"/>
                          <a:cs typeface="Arial" pitchFamily="34" charset="0"/>
                        </a:rPr>
                        <a:t>furandicarboxylate</a:t>
                      </a:r>
                      <a:r>
                        <a:rPr lang="en-US" sz="1200" b="0" i="0" u="sng" strike="noStrike" dirty="0">
                          <a:solidFill>
                            <a:srgbClr val="000000"/>
                          </a:solidFill>
                          <a:latin typeface="+mn-lt"/>
                          <a:cs typeface="Arial" pitchFamily="34" charset="0"/>
                        </a:rPr>
                        <a:t> containing polyester, which process comprises reacting the polyester with an alcohol or water in the presence of a </a:t>
                      </a:r>
                      <a:r>
                        <a:rPr lang="en-US" sz="1200" b="0" i="0" u="sng" strike="noStrike" dirty="0" err="1">
                          <a:solidFill>
                            <a:srgbClr val="000000"/>
                          </a:solidFill>
                          <a:latin typeface="+mn-lt"/>
                          <a:cs typeface="Arial" pitchFamily="34" charset="0"/>
                        </a:rPr>
                        <a:t>depolymerisation</a:t>
                      </a:r>
                      <a:r>
                        <a:rPr lang="en-US" sz="1200" b="0" i="0" u="sng" strike="noStrike" dirty="0">
                          <a:solidFill>
                            <a:srgbClr val="000000"/>
                          </a:solidFill>
                          <a:latin typeface="+mn-lt"/>
                          <a:cs typeface="Arial" pitchFamily="34" charset="0"/>
                        </a:rPr>
                        <a:t> catalyst to yield a product comprising a </a:t>
                      </a:r>
                      <a:r>
                        <a:rPr lang="en-US" sz="1200" b="0" i="0" u="sng" strike="noStrike" dirty="0" err="1">
                          <a:solidFill>
                            <a:srgbClr val="000000"/>
                          </a:solidFill>
                          <a:latin typeface="+mn-lt"/>
                          <a:cs typeface="Arial" pitchFamily="34" charset="0"/>
                        </a:rPr>
                        <a:t>furandicarboxylate</a:t>
                      </a:r>
                      <a:r>
                        <a:rPr lang="en-US" sz="1200" b="0" i="0" u="sng" strike="noStrike" dirty="0">
                          <a:solidFill>
                            <a:srgbClr val="000000"/>
                          </a:solidFill>
                          <a:latin typeface="+mn-lt"/>
                          <a:cs typeface="Arial" pitchFamily="34" charset="0"/>
                        </a:rPr>
                        <a:t> compound and </a:t>
                      </a:r>
                      <a:r>
                        <a:rPr lang="en-US" sz="1200" b="0" i="0" u="sng" strike="noStrike" dirty="0" err="1" smtClean="0">
                          <a:solidFill>
                            <a:srgbClr val="000000"/>
                          </a:solidFill>
                          <a:latin typeface="+mn-lt"/>
                          <a:cs typeface="Arial" pitchFamily="34" charset="0"/>
                        </a:rPr>
                        <a:t>diol</a:t>
                      </a:r>
                      <a:r>
                        <a:rPr lang="en-US" sz="1200" b="0" i="0" u="sng" strike="noStrike" dirty="0" smtClean="0">
                          <a:solidFill>
                            <a:srgbClr val="000000"/>
                          </a:solidFill>
                          <a:latin typeface="+mn-lt"/>
                          <a:cs typeface="Arial" pitchFamily="34" charset="0"/>
                        </a:rPr>
                        <a:t>.</a:t>
                      </a:r>
                      <a:endParaRPr lang="en-US" sz="1200" b="0" i="0" u="none" strike="noStrike" dirty="0">
                        <a:solidFill>
                          <a:srgbClr val="000000"/>
                        </a:solidFill>
                        <a:latin typeface="+mn-lt"/>
                        <a:cs typeface="Arial" pitchFamily="34" charset="0"/>
                      </a:endParaRPr>
                    </a:p>
                  </a:txBody>
                  <a:tcPr marL="9525" marR="9525" marT="9525" marB="0" anchor="ctr"/>
                </a:tc>
              </a:tr>
              <a:tr h="525894">
                <a:tc>
                  <a:txBody>
                    <a:bodyPr/>
                    <a:lstStyle/>
                    <a:p>
                      <a:pPr algn="ctr" fontAlgn="b"/>
                      <a:r>
                        <a:rPr lang="en-US" sz="1400" b="1" i="0" dirty="0" smtClean="0">
                          <a:solidFill>
                            <a:schemeClr val="dk1"/>
                          </a:solidFill>
                          <a:latin typeface="+mn-lt"/>
                          <a:ea typeface="+mn-ea"/>
                          <a:cs typeface="Arial" pitchFamily="34" charset="0"/>
                        </a:rPr>
                        <a:t>US8338626</a:t>
                      </a:r>
                      <a:endParaRPr lang="en-US" sz="1400" b="1" i="0" u="none" strike="noStrike" dirty="0">
                        <a:solidFill>
                          <a:srgbClr val="000000"/>
                        </a:solidFill>
                        <a:latin typeface="+mn-lt"/>
                        <a:ea typeface="+mn-ea"/>
                        <a:cs typeface="Arial" pitchFamily="34" charset="0"/>
                      </a:endParaRPr>
                    </a:p>
                  </a:txBody>
                  <a:tcPr marL="9525" marR="9525" marT="9525" marB="0" anchor="ctr"/>
                </a:tc>
                <a:tc>
                  <a:txBody>
                    <a:bodyPr/>
                    <a:lstStyle/>
                    <a:p>
                      <a:pPr algn="l" fontAlgn="b">
                        <a:lnSpc>
                          <a:spcPct val="100000"/>
                        </a:lnSpc>
                      </a:pPr>
                      <a:r>
                        <a:rPr lang="en-US" sz="1200" b="0" i="0" dirty="0" smtClean="0">
                          <a:solidFill>
                            <a:schemeClr val="dk1"/>
                          </a:solidFill>
                          <a:latin typeface="+mn-lt"/>
                          <a:ea typeface="+mn-ea"/>
                          <a:cs typeface="Arial" pitchFamily="34" charset="0"/>
                        </a:rPr>
                        <a:t>A method for the </a:t>
                      </a:r>
                      <a:r>
                        <a:rPr lang="en-US" sz="1200" b="0" i="0" u="sng" dirty="0" smtClean="0">
                          <a:solidFill>
                            <a:schemeClr val="dk1"/>
                          </a:solidFill>
                          <a:latin typeface="+mn-lt"/>
                          <a:ea typeface="+mn-ea"/>
                          <a:cs typeface="Arial" pitchFamily="34" charset="0"/>
                        </a:rPr>
                        <a:t>manufacture of ethers of 5-hydroxymethylfurfural </a:t>
                      </a:r>
                      <a:r>
                        <a:rPr lang="en-US" sz="1200" b="0" i="0" dirty="0" smtClean="0">
                          <a:solidFill>
                            <a:schemeClr val="dk1"/>
                          </a:solidFill>
                          <a:latin typeface="+mn-lt"/>
                          <a:ea typeface="+mn-ea"/>
                          <a:cs typeface="Arial" pitchFamily="34" charset="0"/>
                        </a:rPr>
                        <a:t>by reacting a glucose-containing starting material with an alcohol, selected from methanol, ethanol and mixtures thereof, in the presence of a catalytic or sub-</a:t>
                      </a:r>
                      <a:r>
                        <a:rPr lang="en-US" sz="1200" b="0" i="0" dirty="0" err="1" smtClean="0">
                          <a:solidFill>
                            <a:schemeClr val="dk1"/>
                          </a:solidFill>
                          <a:latin typeface="+mn-lt"/>
                          <a:ea typeface="+mn-ea"/>
                          <a:cs typeface="Arial" pitchFamily="34" charset="0"/>
                        </a:rPr>
                        <a:t>stoichiometric</a:t>
                      </a:r>
                      <a:r>
                        <a:rPr lang="en-US" sz="1200" b="0" i="0" dirty="0" smtClean="0">
                          <a:solidFill>
                            <a:schemeClr val="dk1"/>
                          </a:solidFill>
                          <a:latin typeface="+mn-lt"/>
                          <a:ea typeface="+mn-ea"/>
                          <a:cs typeface="Arial" pitchFamily="34" charset="0"/>
                        </a:rPr>
                        <a:t> amount of an acid catalyst</a:t>
                      </a:r>
                      <a:endParaRPr lang="en-US" sz="1200" b="0" i="0" u="none" strike="noStrike" dirty="0">
                        <a:solidFill>
                          <a:srgbClr val="000000"/>
                        </a:solidFill>
                        <a:latin typeface="+mn-lt"/>
                        <a:cs typeface="Arial" pitchFamily="34" charset="0"/>
                      </a:endParaRPr>
                    </a:p>
                  </a:txBody>
                  <a:tcPr marL="9525" marR="9525" marT="9525" marB="0" anchor="ctr"/>
                </a:tc>
              </a:tr>
              <a:tr h="861532">
                <a:tc>
                  <a:txBody>
                    <a:bodyPr/>
                    <a:lstStyle/>
                    <a:p>
                      <a:pPr algn="ctr" fontAlgn="ctr"/>
                      <a:r>
                        <a:rPr lang="en-US" sz="1400" b="1" i="0" dirty="0" smtClean="0">
                          <a:solidFill>
                            <a:schemeClr val="dk1"/>
                          </a:solidFill>
                          <a:latin typeface="+mn-lt"/>
                          <a:ea typeface="+mn-ea"/>
                          <a:cs typeface="Arial" pitchFamily="34" charset="0"/>
                        </a:rPr>
                        <a:t>IN265547</a:t>
                      </a:r>
                    </a:p>
                  </a:txBody>
                  <a:tcPr marL="0" marR="0" marT="0" marB="0" anchor="ctr"/>
                </a:tc>
                <a:tc>
                  <a:txBody>
                    <a:bodyPr/>
                    <a:lstStyle/>
                    <a:p>
                      <a:pPr algn="just" fontAlgn="ctr"/>
                      <a:r>
                        <a:rPr lang="en-US" sz="1200" b="0" i="0" dirty="0" smtClean="0">
                          <a:solidFill>
                            <a:schemeClr val="dk1"/>
                          </a:solidFill>
                          <a:latin typeface="+mn-lt"/>
                          <a:ea typeface="+mn-ea"/>
                          <a:cs typeface="Arial" pitchFamily="34" charset="0"/>
                        </a:rPr>
                        <a:t>Method for the </a:t>
                      </a:r>
                      <a:r>
                        <a:rPr lang="en-US" sz="1200" b="0" i="0" u="sng" dirty="0" smtClean="0">
                          <a:solidFill>
                            <a:schemeClr val="dk1"/>
                          </a:solidFill>
                          <a:latin typeface="+mn-lt"/>
                          <a:ea typeface="+mn-ea"/>
                          <a:cs typeface="Arial" pitchFamily="34" charset="0"/>
                        </a:rPr>
                        <a:t>manufacture of ethers of 5-hydroxymethyl furfural by reacting a fructose and/or glucose-containing starting material with an alcohol in the presence of a catalytic </a:t>
                      </a:r>
                      <a:r>
                        <a:rPr lang="en-US" sz="1200" b="0" i="0" dirty="0" smtClean="0">
                          <a:solidFill>
                            <a:schemeClr val="dk1"/>
                          </a:solidFill>
                          <a:latin typeface="+mn-lt"/>
                          <a:ea typeface="+mn-ea"/>
                          <a:cs typeface="Arial" pitchFamily="34" charset="0"/>
                        </a:rPr>
                        <a:t>or sub-</a:t>
                      </a:r>
                      <a:r>
                        <a:rPr lang="en-US" sz="1200" b="0" i="0" dirty="0" err="1" smtClean="0">
                          <a:solidFill>
                            <a:schemeClr val="dk1"/>
                          </a:solidFill>
                          <a:latin typeface="+mn-lt"/>
                          <a:ea typeface="+mn-ea"/>
                          <a:cs typeface="Arial" pitchFamily="34" charset="0"/>
                        </a:rPr>
                        <a:t>stoichiometric</a:t>
                      </a:r>
                      <a:r>
                        <a:rPr lang="en-US" sz="1200" b="0" i="0" dirty="0" smtClean="0">
                          <a:solidFill>
                            <a:schemeClr val="dk1"/>
                          </a:solidFill>
                          <a:latin typeface="+mn-lt"/>
                          <a:ea typeface="+mn-ea"/>
                          <a:cs typeface="Arial" pitchFamily="34" charset="0"/>
                        </a:rPr>
                        <a:t> amount of a heterogeneous or homogeneous acid catalyst, wherein </a:t>
                      </a:r>
                      <a:r>
                        <a:rPr lang="en-US" sz="1200" b="0" i="0" u="sng" dirty="0" smtClean="0">
                          <a:solidFill>
                            <a:schemeClr val="dk1"/>
                          </a:solidFill>
                          <a:latin typeface="+mn-lt"/>
                          <a:ea typeface="+mn-ea"/>
                          <a:cs typeface="Arial" pitchFamily="34" charset="0"/>
                        </a:rPr>
                        <a:t>water is present as solvent in addition to the alcohol,</a:t>
                      </a:r>
                      <a:r>
                        <a:rPr lang="en-US" sz="1200" b="0" i="0" dirty="0" smtClean="0">
                          <a:solidFill>
                            <a:schemeClr val="dk1"/>
                          </a:solidFill>
                          <a:latin typeface="+mn-lt"/>
                          <a:ea typeface="+mn-ea"/>
                          <a:cs typeface="Arial" pitchFamily="34" charset="0"/>
                        </a:rPr>
                        <a:t> and wherein the method is performed in a continuous flow process at a </a:t>
                      </a:r>
                      <a:r>
                        <a:rPr lang="en-US" sz="1200" b="0" i="0" u="sng" dirty="0" smtClean="0">
                          <a:solidFill>
                            <a:schemeClr val="dk1"/>
                          </a:solidFill>
                          <a:latin typeface="+mn-lt"/>
                          <a:ea typeface="+mn-ea"/>
                          <a:cs typeface="Arial" pitchFamily="34" charset="0"/>
                        </a:rPr>
                        <a:t>temperature from 125 to 300 C</a:t>
                      </a:r>
                      <a:r>
                        <a:rPr lang="en-US" sz="1200" b="0" i="0" dirty="0" smtClean="0">
                          <a:solidFill>
                            <a:schemeClr val="dk1"/>
                          </a:solidFill>
                          <a:latin typeface="+mn-lt"/>
                          <a:ea typeface="+mn-ea"/>
                          <a:cs typeface="Arial" pitchFamily="34" charset="0"/>
                        </a:rPr>
                        <a:t>.</a:t>
                      </a:r>
                      <a:endParaRPr lang="en-US" sz="1200" b="0" dirty="0">
                        <a:latin typeface="+mn-lt"/>
                        <a:cs typeface="Arial" pitchFamily="34" charset="0"/>
                      </a:endParaRPr>
                    </a:p>
                  </a:txBody>
                  <a:tcPr marL="0" marR="0" marT="0" marB="0" anchor="ctr"/>
                </a:tc>
              </a:tr>
              <a:tr h="870506">
                <a:tc>
                  <a:txBody>
                    <a:bodyPr/>
                    <a:lstStyle/>
                    <a:p>
                      <a:pPr algn="ctr" fontAlgn="b"/>
                      <a:r>
                        <a:rPr lang="en-US" sz="1400" b="1" i="0" dirty="0" smtClean="0">
                          <a:solidFill>
                            <a:schemeClr val="dk1"/>
                          </a:solidFill>
                          <a:latin typeface="+mn-lt"/>
                          <a:ea typeface="+mn-ea"/>
                          <a:cs typeface="Arial" pitchFamily="34" charset="0"/>
                        </a:rPr>
                        <a:t>CA2644409</a:t>
                      </a:r>
                      <a:endParaRPr lang="en-US" sz="1400" b="1" i="0" u="none" strike="noStrike" dirty="0">
                        <a:solidFill>
                          <a:srgbClr val="000000"/>
                        </a:solidFill>
                        <a:latin typeface="+mn-lt"/>
                        <a:ea typeface="+mn-ea"/>
                        <a:cs typeface="Arial" pitchFamily="34" charset="0"/>
                      </a:endParaRPr>
                    </a:p>
                  </a:txBody>
                  <a:tcPr marL="9525" marR="9525" marT="9525" marB="0" anchor="ctr"/>
                </a:tc>
                <a:tc>
                  <a:txBody>
                    <a:bodyPr/>
                    <a:lstStyle/>
                    <a:p>
                      <a:pPr algn="l" fontAlgn="b">
                        <a:lnSpc>
                          <a:spcPct val="100000"/>
                        </a:lnSpc>
                      </a:pPr>
                      <a:r>
                        <a:rPr lang="en-US" sz="1200" b="0" i="0" dirty="0" smtClean="0">
                          <a:solidFill>
                            <a:schemeClr val="dk1"/>
                          </a:solidFill>
                          <a:latin typeface="+mn-lt"/>
                          <a:ea typeface="+mn-ea"/>
                          <a:cs typeface="Arial" pitchFamily="34" charset="0"/>
                        </a:rPr>
                        <a:t>Method for the </a:t>
                      </a:r>
                      <a:r>
                        <a:rPr lang="en-US" sz="1200" b="0" i="0" u="sng" dirty="0" smtClean="0">
                          <a:solidFill>
                            <a:schemeClr val="dk1"/>
                          </a:solidFill>
                          <a:latin typeface="+mn-lt"/>
                          <a:ea typeface="+mn-ea"/>
                          <a:cs typeface="Arial" pitchFamily="34" charset="0"/>
                        </a:rPr>
                        <a:t>manufacture of ethers of 5-hydroxymethyl furfural by reacting a starting material containing at least one of fructose and glucose</a:t>
                      </a:r>
                      <a:r>
                        <a:rPr lang="en-US" sz="1200" b="0" i="0" dirty="0" smtClean="0">
                          <a:solidFill>
                            <a:schemeClr val="dk1"/>
                          </a:solidFill>
                          <a:latin typeface="+mn-lt"/>
                          <a:ea typeface="+mn-ea"/>
                          <a:cs typeface="Arial" pitchFamily="34" charset="0"/>
                        </a:rPr>
                        <a:t>, with an alcohol in the presence of a catalytic or sub-</a:t>
                      </a:r>
                      <a:r>
                        <a:rPr lang="en-US" sz="1200" b="0" i="0" dirty="0" err="1" smtClean="0">
                          <a:solidFill>
                            <a:schemeClr val="dk1"/>
                          </a:solidFill>
                          <a:latin typeface="+mn-lt"/>
                          <a:ea typeface="+mn-ea"/>
                          <a:cs typeface="Arial" pitchFamily="34" charset="0"/>
                        </a:rPr>
                        <a:t>stoichiometric</a:t>
                      </a:r>
                      <a:r>
                        <a:rPr lang="en-US" sz="1200" b="0" i="0" dirty="0" smtClean="0">
                          <a:solidFill>
                            <a:schemeClr val="dk1"/>
                          </a:solidFill>
                          <a:latin typeface="+mn-lt"/>
                          <a:ea typeface="+mn-ea"/>
                          <a:cs typeface="Arial" pitchFamily="34" charset="0"/>
                        </a:rPr>
                        <a:t> amount of a heterogeneous or homogeneous acid catalyst, wherein water is present as solvent in addition to the alcohol, and wherein the method is performed in a continuous flow process at a temperature from</a:t>
                      </a:r>
                      <a:r>
                        <a:rPr lang="en-US" sz="1200" b="0" i="0" baseline="0" dirty="0" smtClean="0">
                          <a:solidFill>
                            <a:schemeClr val="dk1"/>
                          </a:solidFill>
                          <a:latin typeface="+mn-lt"/>
                          <a:ea typeface="+mn-ea"/>
                          <a:cs typeface="Arial" pitchFamily="34" charset="0"/>
                        </a:rPr>
                        <a:t> </a:t>
                      </a:r>
                      <a:r>
                        <a:rPr lang="en-US" sz="1200" b="0" i="0" dirty="0" smtClean="0">
                          <a:solidFill>
                            <a:schemeClr val="dk1"/>
                          </a:solidFill>
                          <a:latin typeface="+mn-lt"/>
                          <a:ea typeface="+mn-ea"/>
                          <a:cs typeface="Arial" pitchFamily="34" charset="0"/>
                        </a:rPr>
                        <a:t>125 to 300 .</a:t>
                      </a:r>
                      <a:r>
                        <a:rPr lang="en-US" sz="1200" b="0" i="0" dirty="0" err="1" smtClean="0">
                          <a:solidFill>
                            <a:schemeClr val="dk1"/>
                          </a:solidFill>
                          <a:latin typeface="+mn-lt"/>
                          <a:ea typeface="+mn-ea"/>
                          <a:cs typeface="Arial" pitchFamily="34" charset="0"/>
                        </a:rPr>
                        <a:t>deg.C</a:t>
                      </a:r>
                      <a:endParaRPr lang="en-US" sz="1200" b="0" i="0" u="none" strike="noStrike" dirty="0">
                        <a:solidFill>
                          <a:srgbClr val="000000"/>
                        </a:solidFill>
                        <a:latin typeface="+mn-lt"/>
                        <a:cs typeface="Arial" pitchFamily="34" charset="0"/>
                      </a:endParaRPr>
                    </a:p>
                  </a:txBody>
                  <a:tcPr marL="9525" marR="9525" marT="9525" marB="0" anchor="ctr"/>
                </a:tc>
              </a:tr>
              <a:tr h="635641">
                <a:tc>
                  <a:txBody>
                    <a:bodyPr/>
                    <a:lstStyle/>
                    <a:p>
                      <a:pPr algn="ctr" fontAlgn="b"/>
                      <a:r>
                        <a:rPr lang="en-IN" sz="1400" b="1" i="0" dirty="0" smtClean="0">
                          <a:solidFill>
                            <a:schemeClr val="dk1"/>
                          </a:solidFill>
                          <a:latin typeface="+mn-lt"/>
                          <a:ea typeface="+mn-ea"/>
                          <a:cs typeface="Arial" pitchFamily="34" charset="0"/>
                        </a:rPr>
                        <a:t>EA021670 </a:t>
                      </a:r>
                      <a:endParaRPr lang="en-US" sz="1400" b="1" i="0" dirty="0">
                        <a:solidFill>
                          <a:schemeClr val="dk1"/>
                        </a:solidFill>
                        <a:latin typeface="+mn-lt"/>
                        <a:ea typeface="+mn-ea"/>
                        <a:cs typeface="Arial" pitchFamily="34" charset="0"/>
                      </a:endParaRPr>
                    </a:p>
                  </a:txBody>
                  <a:tcPr marL="9525" marR="9525" marT="9525" marB="0" anchor="ctr"/>
                </a:tc>
                <a:tc>
                  <a:txBody>
                    <a:bodyPr/>
                    <a:lstStyle/>
                    <a:p>
                      <a:pPr algn="l" fontAlgn="b">
                        <a:lnSpc>
                          <a:spcPct val="100000"/>
                        </a:lnSpc>
                      </a:pPr>
                      <a:r>
                        <a:rPr lang="en-US" sz="1200" b="0" i="0" dirty="0" smtClean="0">
                          <a:solidFill>
                            <a:schemeClr val="dk1"/>
                          </a:solidFill>
                          <a:latin typeface="+mn-lt"/>
                          <a:ea typeface="+mn-ea"/>
                          <a:cs typeface="Arial" pitchFamily="34" charset="0"/>
                        </a:rPr>
                        <a:t>Method for the </a:t>
                      </a:r>
                      <a:r>
                        <a:rPr lang="en-US" sz="1200" b="0" i="0" u="sng" dirty="0" smtClean="0">
                          <a:solidFill>
                            <a:schemeClr val="dk1"/>
                          </a:solidFill>
                          <a:latin typeface="+mn-lt"/>
                          <a:ea typeface="+mn-ea"/>
                          <a:cs typeface="Arial" pitchFamily="34" charset="0"/>
                        </a:rPr>
                        <a:t>manufacture of 5-hydroxymethylfurfural ethers by reacting a fructose and/or glucose-containing starting material with an alcohol selected from methanol </a:t>
                      </a:r>
                      <a:r>
                        <a:rPr lang="en-US" sz="1200" b="0" i="0" dirty="0" smtClean="0">
                          <a:solidFill>
                            <a:schemeClr val="dk1"/>
                          </a:solidFill>
                          <a:latin typeface="+mn-lt"/>
                          <a:ea typeface="+mn-ea"/>
                          <a:cs typeface="Arial" pitchFamily="34" charset="0"/>
                        </a:rPr>
                        <a:t>and ethanol in the presence of a catalytic or sub-</a:t>
                      </a:r>
                      <a:r>
                        <a:rPr lang="en-US" sz="1200" b="0" i="0" dirty="0" err="1" smtClean="0">
                          <a:solidFill>
                            <a:schemeClr val="dk1"/>
                          </a:solidFill>
                          <a:latin typeface="+mn-lt"/>
                          <a:ea typeface="+mn-ea"/>
                          <a:cs typeface="Arial" pitchFamily="34" charset="0"/>
                        </a:rPr>
                        <a:t>stoechiometric</a:t>
                      </a:r>
                      <a:r>
                        <a:rPr lang="en-US" sz="1200" b="0" i="0" dirty="0" smtClean="0">
                          <a:solidFill>
                            <a:schemeClr val="dk1"/>
                          </a:solidFill>
                          <a:latin typeface="+mn-lt"/>
                          <a:ea typeface="+mn-ea"/>
                          <a:cs typeface="Arial" pitchFamily="34" charset="0"/>
                        </a:rPr>
                        <a:t> amount of a heterogeneous or homogeneous acid catalyst</a:t>
                      </a:r>
                      <a:endParaRPr lang="en-US" sz="1200" b="0" i="0" u="none" strike="noStrike" dirty="0">
                        <a:solidFill>
                          <a:srgbClr val="000000"/>
                        </a:solidFill>
                        <a:latin typeface="+mn-lt"/>
                        <a:cs typeface="Arial" pitchFamily="34" charset="0"/>
                      </a:endParaRPr>
                    </a:p>
                  </a:txBody>
                  <a:tcPr marL="9525" marR="9525" marT="9525" marB="0" anchor="ctr"/>
                </a:tc>
              </a:tr>
              <a:tr h="574490">
                <a:tc>
                  <a:txBody>
                    <a:bodyPr/>
                    <a:lstStyle/>
                    <a:p>
                      <a:pPr algn="ctr" fontAlgn="b"/>
                      <a:r>
                        <a:rPr lang="en-US" sz="1400" b="1" i="0" dirty="0" smtClean="0">
                          <a:solidFill>
                            <a:schemeClr val="dk1"/>
                          </a:solidFill>
                          <a:latin typeface="+mn-lt"/>
                          <a:ea typeface="+mn-ea"/>
                          <a:cs typeface="Arial" pitchFamily="34" charset="0"/>
                        </a:rPr>
                        <a:t>JP5738517</a:t>
                      </a:r>
                      <a:endParaRPr lang="en-US" sz="1400" b="1" i="0" u="none" strike="noStrike" dirty="0">
                        <a:solidFill>
                          <a:srgbClr val="000000"/>
                        </a:solidFill>
                        <a:latin typeface="+mn-lt"/>
                        <a:ea typeface="+mn-ea"/>
                        <a:cs typeface="Arial" pitchFamily="34" charset="0"/>
                      </a:endParaRPr>
                    </a:p>
                  </a:txBody>
                  <a:tcPr marL="9525" marR="9525" marT="9525" marB="0" anchor="ctr"/>
                </a:tc>
                <a:tc>
                  <a:txBody>
                    <a:bodyPr/>
                    <a:lstStyle/>
                    <a:p>
                      <a:pPr algn="l" fontAlgn="b">
                        <a:lnSpc>
                          <a:spcPct val="100000"/>
                        </a:lnSpc>
                      </a:pPr>
                      <a:r>
                        <a:rPr lang="en-US" sz="1200" b="0" i="0" dirty="0" smtClean="0">
                          <a:solidFill>
                            <a:schemeClr val="dk1"/>
                          </a:solidFill>
                          <a:latin typeface="+mn-lt"/>
                          <a:ea typeface="+mn-ea"/>
                          <a:cs typeface="Arial" pitchFamily="34" charset="0"/>
                        </a:rPr>
                        <a:t>Method for the </a:t>
                      </a:r>
                      <a:r>
                        <a:rPr lang="en-US" sz="1200" b="0" i="0" u="sng" dirty="0" smtClean="0">
                          <a:solidFill>
                            <a:schemeClr val="dk1"/>
                          </a:solidFill>
                          <a:latin typeface="+mn-lt"/>
                          <a:ea typeface="+mn-ea"/>
                          <a:cs typeface="Arial" pitchFamily="34" charset="0"/>
                        </a:rPr>
                        <a:t>manufacture of 5-alkoxymethylfurfural derivatives by reacting a glucose-containing starting material with an alcohol in the presence of a catalytic or sub-</a:t>
                      </a:r>
                      <a:r>
                        <a:rPr lang="en-US" sz="1200" b="0" i="0" u="sng" dirty="0" err="1" smtClean="0">
                          <a:solidFill>
                            <a:schemeClr val="dk1"/>
                          </a:solidFill>
                          <a:latin typeface="+mn-lt"/>
                          <a:ea typeface="+mn-ea"/>
                          <a:cs typeface="Arial" pitchFamily="34" charset="0"/>
                        </a:rPr>
                        <a:t>stoechiometric</a:t>
                      </a:r>
                      <a:r>
                        <a:rPr lang="en-US" sz="1200" b="0" i="0" u="sng" dirty="0" smtClean="0">
                          <a:solidFill>
                            <a:schemeClr val="dk1"/>
                          </a:solidFill>
                          <a:latin typeface="+mn-lt"/>
                          <a:ea typeface="+mn-ea"/>
                          <a:cs typeface="Arial" pitchFamily="34" charset="0"/>
                        </a:rPr>
                        <a:t> amount of acid catalyst.</a:t>
                      </a:r>
                      <a:endParaRPr lang="en-US" sz="1200" b="0" i="0" u="sng" strike="noStrike" dirty="0">
                        <a:solidFill>
                          <a:srgbClr val="000000"/>
                        </a:solidFill>
                        <a:latin typeface="+mn-lt"/>
                        <a:cs typeface="Arial" pitchFamily="34" charset="0"/>
                      </a:endParaRPr>
                    </a:p>
                  </a:txBody>
                  <a:tcPr marL="9525" marR="9525" marT="9525" marB="0" anchor="ctr"/>
                </a:tc>
              </a:tr>
            </a:tbl>
          </a:graphicData>
        </a:graphic>
      </p:graphicFrame>
      <p:sp>
        <p:nvSpPr>
          <p:cNvPr id="17" name="Rectangle 16"/>
          <p:cNvSpPr/>
          <p:nvPr/>
        </p:nvSpPr>
        <p:spPr>
          <a:xfrm>
            <a:off x="0" y="911423"/>
            <a:ext cx="7620000" cy="338554"/>
          </a:xfrm>
          <a:prstGeom prst="rect">
            <a:avLst/>
          </a:prstGeom>
        </p:spPr>
        <p:txBody>
          <a:bodyPr wrap="square">
            <a:spAutoFit/>
          </a:bodyPr>
          <a:lstStyle/>
          <a:p>
            <a:pPr algn="just"/>
            <a:r>
              <a:rPr lang="en-IN" sz="1600" b="1" dirty="0" smtClean="0">
                <a:latin typeface="Calibri (Body)"/>
              </a:rPr>
              <a:t>Key Patents:</a:t>
            </a:r>
          </a:p>
        </p:txBody>
      </p:sp>
      <p:sp>
        <p:nvSpPr>
          <p:cNvPr id="19" name="TextBox 18"/>
          <p:cNvSpPr txBox="1"/>
          <p:nvPr/>
        </p:nvSpPr>
        <p:spPr>
          <a:xfrm>
            <a:off x="228600" y="5943600"/>
            <a:ext cx="8458200" cy="246221"/>
          </a:xfrm>
          <a:prstGeom prst="rect">
            <a:avLst/>
          </a:prstGeom>
          <a:noFill/>
        </p:spPr>
        <p:txBody>
          <a:bodyPr wrap="square" rtlCol="0">
            <a:spAutoFit/>
          </a:bodyPr>
          <a:lstStyle/>
          <a:p>
            <a:r>
              <a:rPr lang="en-IN" sz="1000" dirty="0" smtClean="0"/>
              <a:t># All granted patents were analysed irrespective of their INPADOC families.</a:t>
            </a:r>
            <a:endParaRPr lang="en-IN" sz="1000" dirty="0"/>
          </a:p>
        </p:txBody>
      </p:sp>
      <p:sp>
        <p:nvSpPr>
          <p:cNvPr id="24" name="Slide Number Placeholder 23"/>
          <p:cNvSpPr>
            <a:spLocks noGrp="1"/>
          </p:cNvSpPr>
          <p:nvPr>
            <p:ph type="sldNum" sz="quarter" idx="12"/>
          </p:nvPr>
        </p:nvSpPr>
        <p:spPr/>
        <p:txBody>
          <a:bodyPr/>
          <a:lstStyle/>
          <a:p>
            <a:pPr>
              <a:defRPr/>
            </a:pPr>
            <a:fld id="{46318E3D-C770-4D91-B40E-7E88DA3097BF}" type="slidenum">
              <a:rPr lang="en-IN" smtClean="0"/>
              <a:pPr>
                <a:defRPr/>
              </a:pPr>
              <a:t>21</a:t>
            </a:fld>
            <a:endParaRPr lang="en-IN"/>
          </a:p>
        </p:txBody>
      </p:sp>
      <p:pic>
        <p:nvPicPr>
          <p:cNvPr id="20" name="Picture 16"/>
          <p:cNvPicPr>
            <a:picLocks noChangeAspect="1" noChangeArrowheads="1"/>
          </p:cNvPicPr>
          <p:nvPr/>
        </p:nvPicPr>
        <p:blipFill>
          <a:blip r:embed="rId3" cstate="print"/>
          <a:srcRect/>
          <a:stretch>
            <a:fillRect/>
          </a:stretch>
        </p:blipFill>
        <p:spPr bwMode="auto">
          <a:xfrm>
            <a:off x="8058150" y="0"/>
            <a:ext cx="1085850" cy="91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object 3"/>
          <p:cNvSpPr>
            <a:spLocks noChangeArrowheads="1"/>
          </p:cNvSpPr>
          <p:nvPr/>
        </p:nvSpPr>
        <p:spPr bwMode="auto">
          <a:xfrm>
            <a:off x="85725" y="6276975"/>
            <a:ext cx="1250950" cy="506413"/>
          </a:xfrm>
          <a:prstGeom prst="rect">
            <a:avLst/>
          </a:prstGeom>
          <a:blipFill dpi="0" rotWithShape="1">
            <a:blip r:embed="rId2" cstate="print"/>
            <a:srcRect/>
            <a:stretch>
              <a:fillRect/>
            </a:stretch>
          </a:blipFill>
          <a:ln w="9525">
            <a:noFill/>
            <a:miter lim="800000"/>
            <a:headEnd/>
            <a:tailEnd/>
          </a:ln>
        </p:spPr>
        <p:txBody>
          <a:bodyPr lIns="0" tIns="0" rIns="0" bIns="0"/>
          <a:lstStyle/>
          <a:p>
            <a:endParaRPr lang="en-US"/>
          </a:p>
        </p:txBody>
      </p:sp>
      <p:sp>
        <p:nvSpPr>
          <p:cNvPr id="6" name="object 6"/>
          <p:cNvSpPr txBox="1">
            <a:spLocks noGrp="1"/>
          </p:cNvSpPr>
          <p:nvPr>
            <p:ph type="title"/>
          </p:nvPr>
        </p:nvSpPr>
        <p:spPr>
          <a:xfrm>
            <a:off x="-79375" y="251936"/>
            <a:ext cx="8385175" cy="738664"/>
          </a:xfrm>
        </p:spPr>
        <p:txBody>
          <a:bodyPr rtlCol="0">
            <a:spAutoFit/>
          </a:bodyPr>
          <a:lstStyle/>
          <a:p>
            <a:pPr marL="342900" indent="-342900" eaLnBrk="1" fontAlgn="auto" hangingPunct="1">
              <a:spcBef>
                <a:spcPct val="20000"/>
              </a:spcBef>
              <a:spcAft>
                <a:spcPts val="0"/>
              </a:spcAft>
              <a:defRPr/>
            </a:pPr>
            <a:r>
              <a:rPr lang="en-US" sz="2400" b="1" kern="1200" dirty="0" smtClean="0">
                <a:solidFill>
                  <a:schemeClr val="bg1"/>
                </a:solidFill>
                <a:ea typeface="+mn-ea"/>
                <a:cs typeface="Arial" pitchFamily="34" charset="0"/>
              </a:rPr>
              <a:t>Patent Portfolio Analysis </a:t>
            </a:r>
            <a:r>
              <a:rPr lang="en-US" sz="2400" b="1" spc="-10" dirty="0" smtClean="0">
                <a:solidFill>
                  <a:schemeClr val="bg1"/>
                </a:solidFill>
                <a:cs typeface="Arial" pitchFamily="34" charset="0"/>
              </a:rPr>
              <a:t>- </a:t>
            </a:r>
            <a:r>
              <a:rPr lang="en-IN" sz="2400" b="1" dirty="0" smtClean="0">
                <a:solidFill>
                  <a:schemeClr val="bg1"/>
                </a:solidFill>
                <a:cs typeface="Arial" pitchFamily="34" charset="0"/>
              </a:rPr>
              <a:t>Procter &amp; Gamble</a:t>
            </a:r>
            <a:r>
              <a:rPr lang="en-US" sz="2400" dirty="0" smtClean="0">
                <a:solidFill>
                  <a:schemeClr val="bg1"/>
                </a:solidFill>
                <a:cs typeface="Arial" pitchFamily="34" charset="0"/>
              </a:rPr>
              <a:t/>
            </a:r>
            <a:br>
              <a:rPr lang="en-US" sz="2400" dirty="0" smtClean="0">
                <a:solidFill>
                  <a:schemeClr val="bg1"/>
                </a:solidFill>
                <a:cs typeface="Arial" pitchFamily="34" charset="0"/>
              </a:rPr>
            </a:br>
            <a:endParaRPr sz="2400" spc="-10" dirty="0">
              <a:solidFill>
                <a:schemeClr val="bg1"/>
              </a:solidFill>
              <a:cs typeface="Arial" pitchFamily="34" charset="0"/>
            </a:endParaRPr>
          </a:p>
        </p:txBody>
      </p:sp>
      <p:sp>
        <p:nvSpPr>
          <p:cNvPr id="10" name="Rectangle 9"/>
          <p:cNvSpPr/>
          <p:nvPr/>
        </p:nvSpPr>
        <p:spPr>
          <a:xfrm>
            <a:off x="76200" y="6324600"/>
            <a:ext cx="150495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17414" name="Picture 2"/>
          <p:cNvPicPr>
            <a:picLocks noChangeAspect="1" noChangeArrowheads="1"/>
          </p:cNvPicPr>
          <p:nvPr/>
        </p:nvPicPr>
        <p:blipFill>
          <a:blip r:embed="rId3" cstate="print"/>
          <a:srcRect/>
          <a:stretch>
            <a:fillRect/>
          </a:stretch>
        </p:blipFill>
        <p:spPr bwMode="auto">
          <a:xfrm>
            <a:off x="228600" y="6324600"/>
            <a:ext cx="1066800" cy="349250"/>
          </a:xfrm>
          <a:prstGeom prst="rect">
            <a:avLst/>
          </a:prstGeom>
          <a:noFill/>
          <a:ln w="9525">
            <a:noFill/>
            <a:miter lim="800000"/>
            <a:headEnd/>
            <a:tailEnd/>
          </a:ln>
        </p:spPr>
      </p:pic>
      <p:sp>
        <p:nvSpPr>
          <p:cNvPr id="17" name="Footer Placeholder 13"/>
          <p:cNvSpPr>
            <a:spLocks noGrp="1"/>
          </p:cNvSpPr>
          <p:nvPr>
            <p:ph type="ftr" sz="quarter" idx="10"/>
          </p:nvPr>
        </p:nvSpPr>
        <p:spPr>
          <a:xfrm>
            <a:off x="1371600" y="6553200"/>
            <a:ext cx="7772400" cy="152400"/>
          </a:xfrm>
        </p:spPr>
        <p:txBody>
          <a:bodyPr/>
          <a:lstStyle/>
          <a:p>
            <a:pPr algn="l">
              <a:defRPr/>
            </a:pPr>
            <a:r>
              <a:rPr lang="en-IN" sz="800" smtClean="0">
                <a:solidFill>
                  <a:schemeClr val="tx1"/>
                </a:solidFill>
                <a:latin typeface="Arial" pitchFamily="34" charset="0"/>
                <a:cs typeface="Arial" pitchFamily="34" charset="0"/>
              </a:rPr>
              <a:t> Patent Searching | Research and Analytics | Patent Prosecution/Preparation Support | Litigation and E-Discovery | IP Valuation |  Patent Portfolio Watch</a:t>
            </a:r>
            <a:endParaRPr lang="en-US" sz="800" dirty="0">
              <a:solidFill>
                <a:schemeClr val="tx1"/>
              </a:solidFill>
              <a:latin typeface="Arial" pitchFamily="34" charset="0"/>
              <a:cs typeface="Arial" pitchFamily="34" charset="0"/>
            </a:endParaRPr>
          </a:p>
        </p:txBody>
      </p:sp>
      <p:graphicFrame>
        <p:nvGraphicFramePr>
          <p:cNvPr id="22" name="Chart 21"/>
          <p:cNvGraphicFramePr/>
          <p:nvPr/>
        </p:nvGraphicFramePr>
        <p:xfrm>
          <a:off x="3886200" y="3657600"/>
          <a:ext cx="4953000" cy="3200400"/>
        </p:xfrm>
        <a:graphic>
          <a:graphicData uri="http://schemas.openxmlformats.org/drawingml/2006/chart">
            <c:chart xmlns:c="http://schemas.openxmlformats.org/drawingml/2006/chart" xmlns:r="http://schemas.openxmlformats.org/officeDocument/2006/relationships" r:id="rId4"/>
          </a:graphicData>
        </a:graphic>
      </p:graphicFrame>
      <p:pic>
        <p:nvPicPr>
          <p:cNvPr id="17427" name="Picture 19"/>
          <p:cNvPicPr>
            <a:picLocks noChangeAspect="1" noChangeArrowheads="1"/>
          </p:cNvPicPr>
          <p:nvPr/>
        </p:nvPicPr>
        <p:blipFill>
          <a:blip r:embed="rId5" cstate="print"/>
          <a:srcRect/>
          <a:stretch>
            <a:fillRect/>
          </a:stretch>
        </p:blipFill>
        <p:spPr bwMode="auto">
          <a:xfrm>
            <a:off x="8153400" y="0"/>
            <a:ext cx="990600" cy="838200"/>
          </a:xfrm>
          <a:prstGeom prst="rect">
            <a:avLst/>
          </a:prstGeom>
          <a:noFill/>
          <a:ln w="9525">
            <a:noFill/>
            <a:miter lim="800000"/>
            <a:headEnd/>
            <a:tailEnd/>
          </a:ln>
        </p:spPr>
      </p:pic>
      <p:graphicFrame>
        <p:nvGraphicFramePr>
          <p:cNvPr id="24" name="Diagram 23"/>
          <p:cNvGraphicFramePr/>
          <p:nvPr/>
        </p:nvGraphicFramePr>
        <p:xfrm>
          <a:off x="0" y="914400"/>
          <a:ext cx="4038600" cy="52578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25" name="Rounded Rectangle 24"/>
          <p:cNvSpPr/>
          <p:nvPr/>
        </p:nvSpPr>
        <p:spPr>
          <a:xfrm>
            <a:off x="4114800" y="990600"/>
            <a:ext cx="4876800" cy="2590800"/>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lnSpc>
                <a:spcPct val="150000"/>
              </a:lnSpc>
            </a:pPr>
            <a:r>
              <a:rPr lang="en-IN" sz="1400" b="1" dirty="0" smtClean="0">
                <a:solidFill>
                  <a:schemeClr val="tx1"/>
                </a:solidFill>
                <a:latin typeface="Calibri (Body)"/>
                <a:cs typeface="Arial" pitchFamily="34" charset="0"/>
              </a:rPr>
              <a:t>Company Profile</a:t>
            </a:r>
          </a:p>
          <a:p>
            <a:pPr algn="just">
              <a:lnSpc>
                <a:spcPct val="150000"/>
              </a:lnSpc>
            </a:pPr>
            <a:r>
              <a:rPr lang="en-IN" sz="1400" dirty="0" smtClean="0">
                <a:solidFill>
                  <a:schemeClr val="tx1"/>
                </a:solidFill>
                <a:latin typeface="Calibri (Body)"/>
                <a:cs typeface="Arial" pitchFamily="34" charset="0"/>
              </a:rPr>
              <a:t>Procter &amp; Gamble Co., also known as P&amp;G, is an American multinational consumer goods company which is active into areas such as beauty care, baby, feminine, and family care, fabric and home care, health and grooming.  It is mainly active into Europe,  America, IMEA and Asia.</a:t>
            </a:r>
          </a:p>
          <a:p>
            <a:endParaRPr lang="en-IN" sz="1400" dirty="0">
              <a:solidFill>
                <a:schemeClr val="tx1"/>
              </a:solidFill>
            </a:endParaRPr>
          </a:p>
        </p:txBody>
      </p:sp>
      <p:sp>
        <p:nvSpPr>
          <p:cNvPr id="27" name="object 6"/>
          <p:cNvSpPr txBox="1">
            <a:spLocks/>
          </p:cNvSpPr>
          <p:nvPr/>
        </p:nvSpPr>
        <p:spPr bwMode="auto">
          <a:xfrm>
            <a:off x="3886200" y="3810000"/>
            <a:ext cx="5257800" cy="215444"/>
          </a:xfrm>
          <a:prstGeom prst="rect">
            <a:avLst/>
          </a:prstGeom>
          <a:noFill/>
          <a:ln w="9525">
            <a:noFill/>
            <a:miter lim="800000"/>
            <a:headEnd/>
            <a:tailEnd/>
          </a:ln>
        </p:spPr>
        <p:txBody>
          <a:bodyPr vert="horz" wrap="square" lIns="0" tIns="0" rIns="0" bIns="0" numCol="1" rtlCol="0" anchor="t" anchorCtr="0" compatLnSpc="1">
            <a:prstTxWarp prst="textNoShape">
              <a:avLst/>
            </a:prstTxWarp>
            <a:spAutoFit/>
          </a:bodyPr>
          <a:lstStyle/>
          <a:p>
            <a:pPr marL="342900" marR="0" lvl="0" indent="-342900" algn="ctr" defTabSz="914400" rtl="0" eaLnBrk="1" fontAlgn="auto" latinLnBrk="0" hangingPunct="1">
              <a:lnSpc>
                <a:spcPct val="100000"/>
              </a:lnSpc>
              <a:spcBef>
                <a:spcPct val="20000"/>
              </a:spcBef>
              <a:spcAft>
                <a:spcPts val="0"/>
              </a:spcAft>
              <a:buClrTx/>
              <a:buSzTx/>
              <a:buFontTx/>
              <a:buNone/>
              <a:tabLst/>
              <a:defRPr/>
            </a:pPr>
            <a:r>
              <a:rPr lang="en-US" sz="1400" b="1" dirty="0" smtClean="0">
                <a:solidFill>
                  <a:srgbClr val="002060"/>
                </a:solidFill>
              </a:rPr>
              <a:t>Technological Dissection of Patent Portfolio</a:t>
            </a:r>
            <a:endParaRPr kumimoji="0" lang="en-US" sz="1400" b="1" i="0" u="none" strike="noStrike" kern="0" cap="none" spc="-10" normalizeH="0" baseline="0" noProof="0" dirty="0">
              <a:ln>
                <a:noFill/>
              </a:ln>
              <a:solidFill>
                <a:srgbClr val="002060"/>
              </a:solidFill>
              <a:effectLst/>
              <a:uLnTx/>
              <a:uFillTx/>
              <a:latin typeface="Arial" pitchFamily="34" charset="0"/>
              <a:cs typeface="Arial" pitchFamily="34" charset="0"/>
            </a:endParaRPr>
          </a:p>
        </p:txBody>
      </p:sp>
      <p:sp>
        <p:nvSpPr>
          <p:cNvPr id="16" name="Slide Number Placeholder 15"/>
          <p:cNvSpPr>
            <a:spLocks noGrp="1"/>
          </p:cNvSpPr>
          <p:nvPr>
            <p:ph type="sldNum" sz="quarter" idx="12"/>
          </p:nvPr>
        </p:nvSpPr>
        <p:spPr/>
        <p:txBody>
          <a:bodyPr/>
          <a:lstStyle/>
          <a:p>
            <a:pPr>
              <a:defRPr/>
            </a:pPr>
            <a:fld id="{46318E3D-C770-4D91-B40E-7E88DA3097BF}" type="slidenum">
              <a:rPr lang="en-IN" smtClean="0"/>
              <a:pPr>
                <a:defRPr/>
              </a:pPr>
              <a:t>22</a:t>
            </a:fld>
            <a:endParaRPr lang="en-IN"/>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9238"/>
            <a:ext cx="8385175" cy="436562"/>
          </a:xfrm>
        </p:spPr>
        <p:txBody>
          <a:bodyPr/>
          <a:lstStyle/>
          <a:p>
            <a:pPr>
              <a:defRPr/>
            </a:pPr>
            <a:r>
              <a:rPr lang="en-US" sz="2400" b="1" kern="1200" dirty="0" smtClean="0">
                <a:solidFill>
                  <a:schemeClr val="bg1"/>
                </a:solidFill>
                <a:cs typeface="Arial" pitchFamily="34" charset="0"/>
              </a:rPr>
              <a:t>Patent Portfolio Analysis </a:t>
            </a:r>
            <a:r>
              <a:rPr lang="en-US" sz="2400" b="1" spc="-10" dirty="0" smtClean="0">
                <a:solidFill>
                  <a:schemeClr val="bg1"/>
                </a:solidFill>
              </a:rPr>
              <a:t>- </a:t>
            </a:r>
            <a:r>
              <a:rPr lang="en-IN" sz="2400" b="1" dirty="0" smtClean="0">
                <a:solidFill>
                  <a:schemeClr val="bg1"/>
                </a:solidFill>
                <a:cs typeface="Arial" pitchFamily="34" charset="0"/>
              </a:rPr>
              <a:t>Procter &amp; Gamble</a:t>
            </a:r>
            <a:r>
              <a:rPr lang="en-US" sz="2400" dirty="0" smtClean="0">
                <a:solidFill>
                  <a:schemeClr val="bg1"/>
                </a:solidFill>
                <a:cs typeface="Arial" pitchFamily="34" charset="0"/>
              </a:rPr>
              <a:t/>
            </a:r>
            <a:br>
              <a:rPr lang="en-US" sz="2400" dirty="0" smtClean="0">
                <a:solidFill>
                  <a:schemeClr val="bg1"/>
                </a:solidFill>
                <a:cs typeface="Arial" pitchFamily="34" charset="0"/>
              </a:rPr>
            </a:br>
            <a:endParaRPr lang="en-US" sz="2400" dirty="0"/>
          </a:p>
        </p:txBody>
      </p:sp>
      <p:sp>
        <p:nvSpPr>
          <p:cNvPr id="20484" name="TextBox 4"/>
          <p:cNvSpPr txBox="1">
            <a:spLocks noChangeArrowheads="1"/>
          </p:cNvSpPr>
          <p:nvPr/>
        </p:nvSpPr>
        <p:spPr bwMode="auto">
          <a:xfrm>
            <a:off x="7391400" y="1752600"/>
            <a:ext cx="1447800" cy="708025"/>
          </a:xfrm>
          <a:prstGeom prst="rect">
            <a:avLst/>
          </a:prstGeom>
          <a:noFill/>
          <a:ln w="9525">
            <a:noFill/>
            <a:miter lim="800000"/>
            <a:headEnd/>
            <a:tailEnd/>
          </a:ln>
        </p:spPr>
        <p:txBody>
          <a:bodyPr>
            <a:spAutoFit/>
          </a:bodyPr>
          <a:lstStyle/>
          <a:p>
            <a:pPr algn="ctr"/>
            <a:r>
              <a:rPr lang="en-US" sz="1000" dirty="0">
                <a:solidFill>
                  <a:schemeClr val="bg1"/>
                </a:solidFill>
                <a:latin typeface="Calibri (Body)"/>
              </a:rPr>
              <a:t>US8981037B2</a:t>
            </a:r>
          </a:p>
          <a:p>
            <a:pPr algn="ctr"/>
            <a:r>
              <a:rPr lang="en-US" sz="1000" dirty="0">
                <a:solidFill>
                  <a:schemeClr val="bg1"/>
                </a:solidFill>
                <a:latin typeface="Calibri (Body)"/>
              </a:rPr>
              <a:t>PEF used in preparation of a polyester resin </a:t>
            </a:r>
          </a:p>
        </p:txBody>
      </p:sp>
      <p:sp>
        <p:nvSpPr>
          <p:cNvPr id="20485" name="TextBox 6"/>
          <p:cNvSpPr txBox="1">
            <a:spLocks noChangeArrowheads="1"/>
          </p:cNvSpPr>
          <p:nvPr/>
        </p:nvSpPr>
        <p:spPr bwMode="auto">
          <a:xfrm>
            <a:off x="7239000" y="4191000"/>
            <a:ext cx="1447800" cy="862013"/>
          </a:xfrm>
          <a:prstGeom prst="rect">
            <a:avLst/>
          </a:prstGeom>
          <a:noFill/>
          <a:ln w="9525">
            <a:noFill/>
            <a:miter lim="800000"/>
            <a:headEnd/>
            <a:tailEnd/>
          </a:ln>
        </p:spPr>
        <p:txBody>
          <a:bodyPr>
            <a:spAutoFit/>
          </a:bodyPr>
          <a:lstStyle/>
          <a:p>
            <a:pPr algn="ctr"/>
            <a:r>
              <a:rPr lang="en-US" sz="1000">
                <a:solidFill>
                  <a:schemeClr val="bg1"/>
                </a:solidFill>
                <a:latin typeface="Calibri (Body)"/>
              </a:rPr>
              <a:t>EP2235100B1</a:t>
            </a:r>
          </a:p>
          <a:p>
            <a:pPr algn="ctr"/>
            <a:r>
              <a:rPr lang="en-US" sz="1000">
                <a:solidFill>
                  <a:schemeClr val="bg1"/>
                </a:solidFill>
                <a:latin typeface="Calibri (Body)"/>
              </a:rPr>
              <a:t>Resin composition containing polyethylene furandicarboxylate</a:t>
            </a:r>
          </a:p>
        </p:txBody>
      </p:sp>
      <p:sp>
        <p:nvSpPr>
          <p:cNvPr id="20486" name="TextBox 7"/>
          <p:cNvSpPr txBox="1">
            <a:spLocks noChangeArrowheads="1"/>
          </p:cNvSpPr>
          <p:nvPr/>
        </p:nvSpPr>
        <p:spPr bwMode="auto">
          <a:xfrm>
            <a:off x="6096000" y="4800600"/>
            <a:ext cx="1066800" cy="862013"/>
          </a:xfrm>
          <a:prstGeom prst="rect">
            <a:avLst/>
          </a:prstGeom>
          <a:noFill/>
          <a:ln w="9525">
            <a:noFill/>
            <a:miter lim="800000"/>
            <a:headEnd/>
            <a:tailEnd/>
          </a:ln>
        </p:spPr>
        <p:txBody>
          <a:bodyPr>
            <a:spAutoFit/>
          </a:bodyPr>
          <a:lstStyle/>
          <a:p>
            <a:pPr algn="ctr"/>
            <a:r>
              <a:rPr lang="en-US" sz="1000">
                <a:solidFill>
                  <a:schemeClr val="bg1"/>
                </a:solidFill>
                <a:latin typeface="Calibri (Body)"/>
              </a:rPr>
              <a:t>EP2252645B1</a:t>
            </a:r>
          </a:p>
          <a:p>
            <a:pPr algn="ctr"/>
            <a:r>
              <a:rPr lang="en-US" sz="1000">
                <a:solidFill>
                  <a:schemeClr val="bg1"/>
                </a:solidFill>
                <a:latin typeface="Calibri (Body)"/>
              </a:rPr>
              <a:t>Polyester resin used for producing a molded article</a:t>
            </a:r>
          </a:p>
        </p:txBody>
      </p:sp>
      <p:sp>
        <p:nvSpPr>
          <p:cNvPr id="20487" name="TextBox 8"/>
          <p:cNvSpPr txBox="1">
            <a:spLocks noChangeArrowheads="1"/>
          </p:cNvSpPr>
          <p:nvPr/>
        </p:nvSpPr>
        <p:spPr bwMode="auto">
          <a:xfrm>
            <a:off x="4191000" y="3048000"/>
            <a:ext cx="1219200" cy="1016000"/>
          </a:xfrm>
          <a:prstGeom prst="rect">
            <a:avLst/>
          </a:prstGeom>
          <a:noFill/>
          <a:ln w="9525">
            <a:noFill/>
            <a:miter lim="800000"/>
            <a:headEnd/>
            <a:tailEnd/>
          </a:ln>
        </p:spPr>
        <p:txBody>
          <a:bodyPr>
            <a:spAutoFit/>
          </a:bodyPr>
          <a:lstStyle/>
          <a:p>
            <a:pPr algn="ctr"/>
            <a:r>
              <a:rPr lang="en-US" sz="1000">
                <a:solidFill>
                  <a:schemeClr val="bg1"/>
                </a:solidFill>
                <a:latin typeface="Calibri (Body)"/>
              </a:rPr>
              <a:t>EP2257596B1</a:t>
            </a:r>
          </a:p>
          <a:p>
            <a:pPr algn="ctr"/>
            <a:r>
              <a:rPr lang="en-US" sz="1000">
                <a:solidFill>
                  <a:schemeClr val="bg1"/>
                </a:solidFill>
                <a:latin typeface="Calibri (Body)"/>
              </a:rPr>
              <a:t>Resin composition containing polyethylene furandicarboxylate</a:t>
            </a:r>
          </a:p>
          <a:p>
            <a:pPr algn="ctr"/>
            <a:endParaRPr lang="en-US" sz="1000">
              <a:solidFill>
                <a:schemeClr val="bg1"/>
              </a:solidFill>
              <a:latin typeface="Calibri (Body)"/>
            </a:endParaRPr>
          </a:p>
        </p:txBody>
      </p:sp>
      <p:sp>
        <p:nvSpPr>
          <p:cNvPr id="20488" name="TextBox 9"/>
          <p:cNvSpPr txBox="1">
            <a:spLocks noChangeArrowheads="1"/>
          </p:cNvSpPr>
          <p:nvPr/>
        </p:nvSpPr>
        <p:spPr bwMode="auto">
          <a:xfrm>
            <a:off x="5867400" y="3200400"/>
            <a:ext cx="990600" cy="307975"/>
          </a:xfrm>
          <a:prstGeom prst="rect">
            <a:avLst/>
          </a:prstGeom>
          <a:noFill/>
          <a:ln w="9525">
            <a:noFill/>
            <a:miter lim="800000"/>
            <a:headEnd/>
            <a:tailEnd/>
          </a:ln>
        </p:spPr>
        <p:txBody>
          <a:bodyPr>
            <a:spAutoFit/>
          </a:bodyPr>
          <a:lstStyle/>
          <a:p>
            <a:r>
              <a:rPr lang="en-US" sz="1400" b="1">
                <a:solidFill>
                  <a:schemeClr val="bg1"/>
                </a:solidFill>
              </a:rPr>
              <a:t>CANON</a:t>
            </a:r>
          </a:p>
        </p:txBody>
      </p:sp>
      <p:sp>
        <p:nvSpPr>
          <p:cNvPr id="20489" name="TextBox 10"/>
          <p:cNvSpPr txBox="1">
            <a:spLocks noChangeArrowheads="1"/>
          </p:cNvSpPr>
          <p:nvPr/>
        </p:nvSpPr>
        <p:spPr bwMode="auto">
          <a:xfrm>
            <a:off x="4572000" y="1600200"/>
            <a:ext cx="1371600" cy="1169988"/>
          </a:xfrm>
          <a:prstGeom prst="rect">
            <a:avLst/>
          </a:prstGeom>
          <a:noFill/>
          <a:ln w="9525">
            <a:noFill/>
            <a:miter lim="800000"/>
            <a:headEnd/>
            <a:tailEnd/>
          </a:ln>
        </p:spPr>
        <p:txBody>
          <a:bodyPr>
            <a:spAutoFit/>
          </a:bodyPr>
          <a:lstStyle/>
          <a:p>
            <a:pPr algn="ctr"/>
            <a:r>
              <a:rPr lang="en-US" sz="1000">
                <a:solidFill>
                  <a:schemeClr val="bg1"/>
                </a:solidFill>
                <a:latin typeface="Calibri (Body)"/>
              </a:rPr>
              <a:t>US7741389B2</a:t>
            </a:r>
          </a:p>
          <a:p>
            <a:pPr algn="ctr"/>
            <a:r>
              <a:rPr lang="en-IN" sz="1000">
                <a:solidFill>
                  <a:schemeClr val="bg1"/>
                </a:solidFill>
                <a:latin typeface="Calibri (Body)"/>
              </a:rPr>
              <a:t>Resin composition containing  a polyalkylene furan dicarboxylate resin and a porphyrin compound</a:t>
            </a:r>
            <a:endParaRPr lang="en-US" sz="1000">
              <a:solidFill>
                <a:schemeClr val="bg1"/>
              </a:solidFill>
              <a:latin typeface="Calibri (Body)"/>
            </a:endParaRPr>
          </a:p>
        </p:txBody>
      </p:sp>
      <p:sp>
        <p:nvSpPr>
          <p:cNvPr id="20490" name="TextBox 11"/>
          <p:cNvSpPr txBox="1">
            <a:spLocks noChangeArrowheads="1"/>
          </p:cNvSpPr>
          <p:nvPr/>
        </p:nvSpPr>
        <p:spPr bwMode="auto">
          <a:xfrm>
            <a:off x="8001000" y="2895600"/>
            <a:ext cx="1143000" cy="862013"/>
          </a:xfrm>
          <a:prstGeom prst="rect">
            <a:avLst/>
          </a:prstGeom>
          <a:noFill/>
          <a:ln w="9525">
            <a:noFill/>
            <a:miter lim="800000"/>
            <a:headEnd/>
            <a:tailEnd/>
          </a:ln>
        </p:spPr>
        <p:txBody>
          <a:bodyPr>
            <a:spAutoFit/>
          </a:bodyPr>
          <a:lstStyle/>
          <a:p>
            <a:r>
              <a:rPr lang="en-IN" sz="1000" dirty="0">
                <a:solidFill>
                  <a:schemeClr val="bg1"/>
                </a:solidFill>
                <a:latin typeface="Calibri (Body)"/>
              </a:rPr>
              <a:t>US20120258299</a:t>
            </a:r>
          </a:p>
          <a:p>
            <a:r>
              <a:rPr lang="en-IN" sz="1000" dirty="0">
                <a:solidFill>
                  <a:schemeClr val="bg1"/>
                </a:solidFill>
                <a:latin typeface="Calibri (Body)"/>
              </a:rPr>
              <a:t>PEF  is used in preparation of a polyester resin </a:t>
            </a:r>
          </a:p>
          <a:p>
            <a:endParaRPr lang="en-US" sz="1000" dirty="0">
              <a:solidFill>
                <a:schemeClr val="bg1"/>
              </a:solidFill>
            </a:endParaRPr>
          </a:p>
        </p:txBody>
      </p:sp>
      <p:sp>
        <p:nvSpPr>
          <p:cNvPr id="20491" name="TextBox 12"/>
          <p:cNvSpPr txBox="1">
            <a:spLocks noChangeArrowheads="1"/>
          </p:cNvSpPr>
          <p:nvPr/>
        </p:nvSpPr>
        <p:spPr bwMode="auto">
          <a:xfrm>
            <a:off x="4800600" y="4343400"/>
            <a:ext cx="1143000" cy="1016000"/>
          </a:xfrm>
          <a:prstGeom prst="rect">
            <a:avLst/>
          </a:prstGeom>
          <a:noFill/>
          <a:ln w="9525">
            <a:noFill/>
            <a:miter lim="800000"/>
            <a:headEnd/>
            <a:tailEnd/>
          </a:ln>
        </p:spPr>
        <p:txBody>
          <a:bodyPr>
            <a:spAutoFit/>
          </a:bodyPr>
          <a:lstStyle/>
          <a:p>
            <a:pPr algn="ctr"/>
            <a:r>
              <a:rPr lang="en-IN" sz="1000">
                <a:solidFill>
                  <a:schemeClr val="bg1"/>
                </a:solidFill>
                <a:latin typeface="Calibri (Body)"/>
              </a:rPr>
              <a:t>US20090124763Method of synthesis, PEF having a furan ring</a:t>
            </a:r>
            <a:endParaRPr lang="en-US" sz="1000">
              <a:solidFill>
                <a:schemeClr val="bg1"/>
              </a:solidFill>
              <a:latin typeface="Calibri (Body)"/>
            </a:endParaRPr>
          </a:p>
          <a:p>
            <a:pPr algn="ctr"/>
            <a:endParaRPr lang="en-US" sz="1000">
              <a:solidFill>
                <a:schemeClr val="bg1"/>
              </a:solidFill>
              <a:latin typeface="Calibri (Body)"/>
            </a:endParaRPr>
          </a:p>
        </p:txBody>
      </p:sp>
      <p:pic>
        <p:nvPicPr>
          <p:cNvPr id="20492" name="Picture 2"/>
          <p:cNvPicPr>
            <a:picLocks noChangeAspect="1" noChangeArrowheads="1"/>
          </p:cNvPicPr>
          <p:nvPr/>
        </p:nvPicPr>
        <p:blipFill>
          <a:blip r:embed="rId2" cstate="print"/>
          <a:srcRect/>
          <a:stretch>
            <a:fillRect/>
          </a:stretch>
        </p:blipFill>
        <p:spPr bwMode="auto">
          <a:xfrm>
            <a:off x="152400" y="6400800"/>
            <a:ext cx="1143000" cy="349250"/>
          </a:xfrm>
          <a:prstGeom prst="rect">
            <a:avLst/>
          </a:prstGeom>
          <a:noFill/>
          <a:ln w="9525">
            <a:noFill/>
            <a:miter lim="800000"/>
            <a:headEnd/>
            <a:tailEnd/>
          </a:ln>
        </p:spPr>
      </p:pic>
      <p:sp>
        <p:nvSpPr>
          <p:cNvPr id="20493" name="Rectangle 14"/>
          <p:cNvSpPr>
            <a:spLocks noChangeArrowheads="1"/>
          </p:cNvSpPr>
          <p:nvPr/>
        </p:nvSpPr>
        <p:spPr bwMode="auto">
          <a:xfrm>
            <a:off x="1295400" y="6565900"/>
            <a:ext cx="7467600" cy="215900"/>
          </a:xfrm>
          <a:prstGeom prst="rect">
            <a:avLst/>
          </a:prstGeom>
          <a:noFill/>
          <a:ln w="9525">
            <a:noFill/>
            <a:miter lim="800000"/>
            <a:headEnd/>
            <a:tailEnd/>
          </a:ln>
        </p:spPr>
        <p:txBody>
          <a:bodyPr>
            <a:spAutoFit/>
          </a:bodyPr>
          <a:lstStyle/>
          <a:p>
            <a:r>
              <a:rPr lang="en-US" sz="800"/>
              <a:t>Patent Searching | Research and Analytics | Patent Prosecution/Preparation Support | Litigation and E-Discovery | IP Valuation |  Patent Portfolio Watch</a:t>
            </a:r>
          </a:p>
        </p:txBody>
      </p:sp>
      <p:sp>
        <p:nvSpPr>
          <p:cNvPr id="17" name="Rectangle 16"/>
          <p:cNvSpPr/>
          <p:nvPr/>
        </p:nvSpPr>
        <p:spPr>
          <a:xfrm>
            <a:off x="304800" y="990600"/>
            <a:ext cx="7620000" cy="338554"/>
          </a:xfrm>
          <a:prstGeom prst="rect">
            <a:avLst/>
          </a:prstGeom>
        </p:spPr>
        <p:txBody>
          <a:bodyPr wrap="square">
            <a:spAutoFit/>
          </a:bodyPr>
          <a:lstStyle/>
          <a:p>
            <a:pPr algn="just"/>
            <a:r>
              <a:rPr lang="en-IN" sz="1600" b="1" dirty="0" smtClean="0">
                <a:latin typeface="Calibri (Body)"/>
              </a:rPr>
              <a:t>Key Patents:</a:t>
            </a:r>
          </a:p>
        </p:txBody>
      </p:sp>
      <p:pic>
        <p:nvPicPr>
          <p:cNvPr id="19" name="Picture 19"/>
          <p:cNvPicPr>
            <a:picLocks noChangeAspect="1" noChangeArrowheads="1"/>
          </p:cNvPicPr>
          <p:nvPr/>
        </p:nvPicPr>
        <p:blipFill>
          <a:blip r:embed="rId3" cstate="print"/>
          <a:srcRect/>
          <a:stretch>
            <a:fillRect/>
          </a:stretch>
        </p:blipFill>
        <p:spPr bwMode="auto">
          <a:xfrm>
            <a:off x="8153400" y="0"/>
            <a:ext cx="990600" cy="838200"/>
          </a:xfrm>
          <a:prstGeom prst="rect">
            <a:avLst/>
          </a:prstGeom>
          <a:noFill/>
          <a:ln w="9525">
            <a:noFill/>
            <a:miter lim="800000"/>
            <a:headEnd/>
            <a:tailEnd/>
          </a:ln>
        </p:spPr>
      </p:pic>
      <p:graphicFrame>
        <p:nvGraphicFramePr>
          <p:cNvPr id="18" name="Table 17"/>
          <p:cNvGraphicFramePr>
            <a:graphicFrameLocks noGrp="1"/>
          </p:cNvGraphicFramePr>
          <p:nvPr/>
        </p:nvGraphicFramePr>
        <p:xfrm>
          <a:off x="152400" y="1447800"/>
          <a:ext cx="8763000" cy="3886200"/>
        </p:xfrm>
        <a:graphic>
          <a:graphicData uri="http://schemas.openxmlformats.org/drawingml/2006/table">
            <a:tbl>
              <a:tblPr firstRow="1" bandRow="1">
                <a:tableStyleId>{5C22544A-7EE6-4342-B048-85BDC9FD1C3A}</a:tableStyleId>
              </a:tblPr>
              <a:tblGrid>
                <a:gridCol w="2211224"/>
                <a:gridCol w="6551776"/>
              </a:tblGrid>
              <a:tr h="518259">
                <a:tc>
                  <a:txBody>
                    <a:bodyPr/>
                    <a:lstStyle/>
                    <a:p>
                      <a:pPr algn="ctr"/>
                      <a:r>
                        <a:rPr lang="en-US" sz="1600" dirty="0" smtClean="0"/>
                        <a:t>Patent No.</a:t>
                      </a:r>
                      <a:endParaRPr lang="en-US" sz="1600" dirty="0"/>
                    </a:p>
                  </a:txBody>
                  <a:tcPr anchor="ctr"/>
                </a:tc>
                <a:tc>
                  <a:txBody>
                    <a:bodyPr/>
                    <a:lstStyle/>
                    <a:p>
                      <a:pPr algn="ctr"/>
                      <a:r>
                        <a:rPr lang="en-US" sz="1600" dirty="0" smtClean="0"/>
                        <a:t>Novel Features</a:t>
                      </a:r>
                      <a:endParaRPr lang="en-US" sz="1600" dirty="0"/>
                    </a:p>
                  </a:txBody>
                  <a:tcPr anchor="ctr"/>
                </a:tc>
              </a:tr>
              <a:tr h="1127477">
                <a:tc>
                  <a:txBody>
                    <a:bodyPr/>
                    <a:lstStyle/>
                    <a:p>
                      <a:pPr algn="ctr">
                        <a:lnSpc>
                          <a:spcPct val="115000"/>
                        </a:lnSpc>
                        <a:spcAft>
                          <a:spcPts val="1000"/>
                        </a:spcAft>
                      </a:pPr>
                      <a:r>
                        <a:rPr lang="en-US" sz="1500" b="1" dirty="0" smtClean="0">
                          <a:latin typeface="+mn-lt"/>
                          <a:ea typeface="Calibri"/>
                          <a:cs typeface="Arial" pitchFamily="34" charset="0"/>
                        </a:rPr>
                        <a:t>CN103429278</a:t>
                      </a:r>
                      <a:endParaRPr lang="en-IN" sz="1500" dirty="0">
                        <a:latin typeface="+mn-lt"/>
                        <a:ea typeface="Calibri"/>
                        <a:cs typeface="Arial" pitchFamily="34" charset="0"/>
                      </a:endParaRPr>
                    </a:p>
                  </a:txBody>
                  <a:tcPr marL="9525" marR="9525" marT="9525" marB="0" anchor="ctr"/>
                </a:tc>
                <a:tc>
                  <a:txBody>
                    <a:bodyPr/>
                    <a:lstStyle/>
                    <a:p>
                      <a:pPr algn="l">
                        <a:lnSpc>
                          <a:spcPct val="115000"/>
                        </a:lnSpc>
                        <a:spcAft>
                          <a:spcPts val="1000"/>
                        </a:spcAft>
                      </a:pPr>
                      <a:r>
                        <a:rPr lang="en-US" sz="1500" b="0" dirty="0">
                          <a:latin typeface="+mn-lt"/>
                          <a:ea typeface="Calibri"/>
                          <a:cs typeface="Arial" pitchFamily="34" charset="0"/>
                        </a:rPr>
                        <a:t>A disposable absorbent article having </a:t>
                      </a:r>
                      <a:r>
                        <a:rPr lang="en-US" sz="1500" b="0" u="sng" dirty="0">
                          <a:latin typeface="+mn-lt"/>
                          <a:ea typeface="Calibri"/>
                          <a:cs typeface="Arial" pitchFamily="34" charset="0"/>
                        </a:rPr>
                        <a:t>a structured fiber web using ASTM D6866-10, from about 10% to about 100% by Method B </a:t>
                      </a:r>
                      <a:r>
                        <a:rPr lang="en-US" sz="1500" b="0" u="sng" dirty="0" err="1">
                          <a:latin typeface="+mn-lt"/>
                          <a:ea typeface="Calibri"/>
                          <a:cs typeface="Arial" pitchFamily="34" charset="0"/>
                        </a:rPr>
                        <a:t>biobased</a:t>
                      </a:r>
                      <a:r>
                        <a:rPr lang="en-US" sz="1500" b="0" u="sng" dirty="0">
                          <a:latin typeface="+mn-lt"/>
                          <a:ea typeface="Calibri"/>
                          <a:cs typeface="Arial" pitchFamily="34" charset="0"/>
                        </a:rPr>
                        <a:t> content</a:t>
                      </a:r>
                      <a:endParaRPr lang="en-IN" sz="1500" b="0" dirty="0">
                        <a:latin typeface="+mn-lt"/>
                        <a:ea typeface="Calibri"/>
                        <a:cs typeface="Arial" pitchFamily="34" charset="0"/>
                      </a:endParaRPr>
                    </a:p>
                  </a:txBody>
                  <a:tcPr marL="9525" marR="9525" marT="9525" marB="0" anchor="ctr"/>
                </a:tc>
              </a:tr>
              <a:tr h="849232">
                <a:tc>
                  <a:txBody>
                    <a:bodyPr/>
                    <a:lstStyle/>
                    <a:p>
                      <a:pPr algn="ctr">
                        <a:lnSpc>
                          <a:spcPct val="115000"/>
                        </a:lnSpc>
                        <a:spcAft>
                          <a:spcPts val="1000"/>
                        </a:spcAft>
                      </a:pPr>
                      <a:r>
                        <a:rPr lang="en-US" sz="1500" b="1" dirty="0">
                          <a:latin typeface="+mn-lt"/>
                          <a:ea typeface="Calibri"/>
                          <a:cs typeface="Arial" pitchFamily="34" charset="0"/>
                        </a:rPr>
                        <a:t>US8657596 </a:t>
                      </a:r>
                      <a:endParaRPr lang="en-IN" sz="1500" dirty="0">
                        <a:latin typeface="+mn-lt"/>
                        <a:ea typeface="Calibri"/>
                        <a:cs typeface="Arial" pitchFamily="34" charset="0"/>
                      </a:endParaRPr>
                    </a:p>
                  </a:txBody>
                  <a:tcPr marL="9525" marR="9525" marT="9525" marB="0" anchor="ctr"/>
                </a:tc>
                <a:tc>
                  <a:txBody>
                    <a:bodyPr/>
                    <a:lstStyle/>
                    <a:p>
                      <a:pPr algn="l">
                        <a:lnSpc>
                          <a:spcPct val="115000"/>
                        </a:lnSpc>
                        <a:spcAft>
                          <a:spcPts val="1000"/>
                        </a:spcAft>
                      </a:pPr>
                      <a:r>
                        <a:rPr lang="en-US" sz="1500" b="0" dirty="0">
                          <a:latin typeface="+mn-lt"/>
                          <a:ea typeface="Calibri"/>
                          <a:cs typeface="Arial" pitchFamily="34" charset="0"/>
                        </a:rPr>
                        <a:t>An apparatus comprising two intermeshing counter-rotating rolls that form a nip </a:t>
                      </a:r>
                      <a:r>
                        <a:rPr lang="en-US" sz="1500" b="0" dirty="0" smtClean="0">
                          <a:latin typeface="+mn-lt"/>
                          <a:ea typeface="Calibri"/>
                          <a:cs typeface="Arial" pitchFamily="34" charset="0"/>
                        </a:rPr>
                        <a:t>there between</a:t>
                      </a:r>
                      <a:r>
                        <a:rPr lang="en-US" sz="1500" b="0" dirty="0">
                          <a:latin typeface="+mn-lt"/>
                          <a:ea typeface="Calibri"/>
                          <a:cs typeface="Arial" pitchFamily="34" charset="0"/>
                        </a:rPr>
                        <a:t>, said apparatus comprising: a</a:t>
                      </a:r>
                      <a:r>
                        <a:rPr lang="en-US" sz="1500" b="0" u="sng" dirty="0">
                          <a:latin typeface="+mn-lt"/>
                          <a:ea typeface="Calibri"/>
                          <a:cs typeface="Arial" pitchFamily="34" charset="0"/>
                        </a:rPr>
                        <a:t>) a generally cylindrical first roll; and b) a generally cylindrical second roll</a:t>
                      </a:r>
                      <a:endParaRPr lang="en-IN" sz="1500" b="0" dirty="0">
                        <a:latin typeface="+mn-lt"/>
                        <a:ea typeface="Calibri"/>
                        <a:cs typeface="Arial" pitchFamily="34" charset="0"/>
                      </a:endParaRPr>
                    </a:p>
                  </a:txBody>
                  <a:tcPr marL="9525" marR="9525" marT="9525" marB="0" anchor="ctr"/>
                </a:tc>
              </a:tr>
              <a:tr h="1391232">
                <a:tc>
                  <a:txBody>
                    <a:bodyPr/>
                    <a:lstStyle/>
                    <a:p>
                      <a:pPr algn="ctr">
                        <a:lnSpc>
                          <a:spcPct val="115000"/>
                        </a:lnSpc>
                        <a:spcAft>
                          <a:spcPts val="1000"/>
                        </a:spcAft>
                      </a:pPr>
                      <a:r>
                        <a:rPr lang="en-US" sz="1500" b="1" dirty="0" smtClean="0">
                          <a:latin typeface="+mn-lt"/>
                          <a:ea typeface="Calibri"/>
                          <a:cs typeface="Arial" pitchFamily="34" charset="0"/>
                        </a:rPr>
                        <a:t>US8871319</a:t>
                      </a:r>
                      <a:endParaRPr lang="en-IN" sz="1500" dirty="0">
                        <a:latin typeface="+mn-lt"/>
                        <a:ea typeface="Calibri"/>
                        <a:cs typeface="Arial" pitchFamily="34" charset="0"/>
                      </a:endParaRPr>
                    </a:p>
                  </a:txBody>
                  <a:tcPr marL="9525" marR="9525" marT="9525" marB="0" anchor="ctr"/>
                </a:tc>
                <a:tc>
                  <a:txBody>
                    <a:bodyPr/>
                    <a:lstStyle/>
                    <a:p>
                      <a:pPr algn="l">
                        <a:lnSpc>
                          <a:spcPct val="115000"/>
                        </a:lnSpc>
                        <a:spcAft>
                          <a:spcPts val="1000"/>
                        </a:spcAft>
                      </a:pPr>
                      <a:r>
                        <a:rPr lang="en-US" sz="1500" b="0" dirty="0">
                          <a:latin typeface="+mn-lt"/>
                          <a:ea typeface="Calibri"/>
                          <a:cs typeface="Arial" pitchFamily="34" charset="0"/>
                        </a:rPr>
                        <a:t>A flexible barrier package </a:t>
                      </a:r>
                      <a:r>
                        <a:rPr lang="en-US" sz="1500" b="0" u="sng" dirty="0">
                          <a:latin typeface="+mn-lt"/>
                          <a:ea typeface="Calibri"/>
                          <a:cs typeface="Arial" pitchFamily="34" charset="0"/>
                        </a:rPr>
                        <a:t>wherein the package exhibits a lamination strength of sealant to outer substrate of at least about 1.0 N per 25.4 mm of sample width after the package is filled to three-quarters of its volume with a laundry powder composition a and placed in a room at 50% relative humidity (RH) at 55° C. for at least about one month</a:t>
                      </a:r>
                      <a:endParaRPr lang="en-IN" sz="1500" b="0" dirty="0">
                        <a:latin typeface="+mn-lt"/>
                        <a:ea typeface="Calibri"/>
                        <a:cs typeface="Arial" pitchFamily="34" charset="0"/>
                      </a:endParaRPr>
                    </a:p>
                  </a:txBody>
                  <a:tcPr marL="9525" marR="9525" marT="9525" marB="0" anchor="ctr"/>
                </a:tc>
              </a:tr>
            </a:tbl>
          </a:graphicData>
        </a:graphic>
      </p:graphicFrame>
      <p:sp>
        <p:nvSpPr>
          <p:cNvPr id="16" name="TextBox 15"/>
          <p:cNvSpPr txBox="1"/>
          <p:nvPr/>
        </p:nvSpPr>
        <p:spPr>
          <a:xfrm>
            <a:off x="228600" y="5486400"/>
            <a:ext cx="8458200" cy="246221"/>
          </a:xfrm>
          <a:prstGeom prst="rect">
            <a:avLst/>
          </a:prstGeom>
          <a:noFill/>
        </p:spPr>
        <p:txBody>
          <a:bodyPr wrap="square" rtlCol="0">
            <a:spAutoFit/>
          </a:bodyPr>
          <a:lstStyle/>
          <a:p>
            <a:r>
              <a:rPr lang="en-IN" sz="1000" dirty="0" smtClean="0"/>
              <a:t># All granted patents were analysed irrespective of their INPADOC families.</a:t>
            </a:r>
            <a:endParaRPr lang="en-IN" sz="1000" dirty="0"/>
          </a:p>
        </p:txBody>
      </p:sp>
      <p:sp>
        <p:nvSpPr>
          <p:cNvPr id="24" name="Slide Number Placeholder 23"/>
          <p:cNvSpPr>
            <a:spLocks noGrp="1"/>
          </p:cNvSpPr>
          <p:nvPr>
            <p:ph type="sldNum" sz="quarter" idx="12"/>
          </p:nvPr>
        </p:nvSpPr>
        <p:spPr/>
        <p:txBody>
          <a:bodyPr/>
          <a:lstStyle/>
          <a:p>
            <a:pPr>
              <a:defRPr/>
            </a:pPr>
            <a:fld id="{46318E3D-C770-4D91-B40E-7E88DA3097BF}" type="slidenum">
              <a:rPr lang="en-IN" smtClean="0"/>
              <a:pPr>
                <a:defRPr/>
              </a:pPr>
              <a:t>23</a:t>
            </a:fld>
            <a:endParaRPr lang="en-IN"/>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76200" y="228600"/>
            <a:ext cx="7848600" cy="461665"/>
          </a:xfrm>
          <a:prstGeom prst="rect">
            <a:avLst/>
          </a:prstGeom>
        </p:spPr>
        <p:txBody>
          <a:bodyPr>
            <a:spAutoFit/>
          </a:bodyPr>
          <a:lstStyle/>
          <a:p>
            <a:pPr algn="ctr">
              <a:defRPr/>
            </a:pPr>
            <a:r>
              <a:rPr lang="en-US" sz="2000" b="1" dirty="0">
                <a:solidFill>
                  <a:schemeClr val="bg1"/>
                </a:solidFill>
              </a:rPr>
              <a:t>Patent Portfolio Analysis</a:t>
            </a:r>
            <a:r>
              <a:rPr lang="en-US" sz="2000" b="1" spc="-10" dirty="0">
                <a:solidFill>
                  <a:schemeClr val="bg1"/>
                </a:solidFill>
              </a:rPr>
              <a:t>- Evian </a:t>
            </a:r>
            <a:r>
              <a:rPr lang="en-US" sz="2000" b="1" spc="-10" dirty="0" err="1">
                <a:solidFill>
                  <a:schemeClr val="bg1"/>
                </a:solidFill>
              </a:rPr>
              <a:t>Eaux</a:t>
            </a:r>
            <a:r>
              <a:rPr lang="en-US" sz="2000" b="1" spc="-10" dirty="0">
                <a:solidFill>
                  <a:schemeClr val="bg1"/>
                </a:solidFill>
              </a:rPr>
              <a:t> </a:t>
            </a:r>
            <a:r>
              <a:rPr lang="en-US" sz="2000" b="1" spc="-10" dirty="0" err="1" smtClean="0">
                <a:solidFill>
                  <a:schemeClr val="bg1"/>
                </a:solidFill>
              </a:rPr>
              <a:t>Minerales</a:t>
            </a:r>
            <a:r>
              <a:rPr lang="en-US" sz="2000" b="1" spc="-10" dirty="0" smtClean="0">
                <a:solidFill>
                  <a:schemeClr val="bg1"/>
                </a:solidFill>
              </a:rPr>
              <a:t> (</a:t>
            </a:r>
            <a:r>
              <a:rPr lang="en-US" sz="2000" b="1" spc="-10" dirty="0" err="1" smtClean="0">
                <a:solidFill>
                  <a:schemeClr val="bg1"/>
                </a:solidFill>
              </a:rPr>
              <a:t>Danone</a:t>
            </a:r>
            <a:r>
              <a:rPr lang="en-US" sz="2400" b="1" spc="-10" dirty="0" smtClean="0">
                <a:solidFill>
                  <a:schemeClr val="bg1"/>
                </a:solidFill>
              </a:rPr>
              <a:t>)</a:t>
            </a:r>
            <a:endParaRPr lang="en-US" sz="2400" b="1" dirty="0"/>
          </a:p>
        </p:txBody>
      </p:sp>
      <p:pic>
        <p:nvPicPr>
          <p:cNvPr id="19463" name="Picture 2"/>
          <p:cNvPicPr>
            <a:picLocks noChangeAspect="1" noChangeArrowheads="1"/>
          </p:cNvPicPr>
          <p:nvPr/>
        </p:nvPicPr>
        <p:blipFill>
          <a:blip r:embed="rId2" cstate="print"/>
          <a:srcRect/>
          <a:stretch>
            <a:fillRect/>
          </a:stretch>
        </p:blipFill>
        <p:spPr bwMode="auto">
          <a:xfrm>
            <a:off x="152400" y="6324600"/>
            <a:ext cx="1143000" cy="349250"/>
          </a:xfrm>
          <a:prstGeom prst="rect">
            <a:avLst/>
          </a:prstGeom>
          <a:noFill/>
          <a:ln w="9525">
            <a:noFill/>
            <a:miter lim="800000"/>
            <a:headEnd/>
            <a:tailEnd/>
          </a:ln>
        </p:spPr>
      </p:pic>
      <p:sp>
        <p:nvSpPr>
          <p:cNvPr id="19464" name="Rectangle 11"/>
          <p:cNvSpPr>
            <a:spLocks noChangeArrowheads="1"/>
          </p:cNvSpPr>
          <p:nvPr/>
        </p:nvSpPr>
        <p:spPr bwMode="auto">
          <a:xfrm>
            <a:off x="1219200" y="6565900"/>
            <a:ext cx="7391400" cy="215900"/>
          </a:xfrm>
          <a:prstGeom prst="rect">
            <a:avLst/>
          </a:prstGeom>
          <a:noFill/>
          <a:ln w="9525">
            <a:noFill/>
            <a:miter lim="800000"/>
            <a:headEnd/>
            <a:tailEnd/>
          </a:ln>
        </p:spPr>
        <p:txBody>
          <a:bodyPr>
            <a:spAutoFit/>
          </a:bodyPr>
          <a:lstStyle/>
          <a:p>
            <a:r>
              <a:rPr lang="en-US" sz="800"/>
              <a:t>Patent Searching | Research and Analytics | Patent Prosecution/Preparation Support | Litigation and E-Discovery | IP Valuation |  Patent Portfolio Watch</a:t>
            </a:r>
          </a:p>
        </p:txBody>
      </p:sp>
      <p:graphicFrame>
        <p:nvGraphicFramePr>
          <p:cNvPr id="9" name="Diagram 8"/>
          <p:cNvGraphicFramePr/>
          <p:nvPr/>
        </p:nvGraphicFramePr>
        <p:xfrm>
          <a:off x="0" y="914400"/>
          <a:ext cx="4038600"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1" name="Chart 10"/>
          <p:cNvGraphicFramePr/>
          <p:nvPr/>
        </p:nvGraphicFramePr>
        <p:xfrm>
          <a:off x="2895600" y="3657600"/>
          <a:ext cx="6477000" cy="3200400"/>
        </p:xfrm>
        <a:graphic>
          <a:graphicData uri="http://schemas.openxmlformats.org/drawingml/2006/chart">
            <c:chart xmlns:c="http://schemas.openxmlformats.org/drawingml/2006/chart" xmlns:r="http://schemas.openxmlformats.org/officeDocument/2006/relationships" r:id="rId8"/>
          </a:graphicData>
        </a:graphic>
      </p:graphicFrame>
      <p:pic>
        <p:nvPicPr>
          <p:cNvPr id="19465" name="Picture 9"/>
          <p:cNvPicPr>
            <a:picLocks noChangeAspect="1" noChangeArrowheads="1"/>
          </p:cNvPicPr>
          <p:nvPr/>
        </p:nvPicPr>
        <p:blipFill>
          <a:blip r:embed="rId9" cstate="print"/>
          <a:srcRect/>
          <a:stretch>
            <a:fillRect/>
          </a:stretch>
        </p:blipFill>
        <p:spPr bwMode="auto">
          <a:xfrm>
            <a:off x="7726457" y="0"/>
            <a:ext cx="1417544" cy="838200"/>
          </a:xfrm>
          <a:prstGeom prst="rect">
            <a:avLst/>
          </a:prstGeom>
          <a:noFill/>
          <a:ln w="9525">
            <a:noFill/>
            <a:miter lim="800000"/>
            <a:headEnd/>
            <a:tailEnd/>
          </a:ln>
        </p:spPr>
      </p:pic>
      <p:sp>
        <p:nvSpPr>
          <p:cNvPr id="13" name="Rounded Rectangle 12"/>
          <p:cNvSpPr/>
          <p:nvPr/>
        </p:nvSpPr>
        <p:spPr>
          <a:xfrm>
            <a:off x="4114800" y="1066800"/>
            <a:ext cx="4800600" cy="2286000"/>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IN" sz="1500" b="1" dirty="0" smtClean="0">
                <a:solidFill>
                  <a:schemeClr val="tx1"/>
                </a:solidFill>
                <a:cs typeface="Arial" panose="020B0604020202020204" pitchFamily="34" charset="0"/>
              </a:rPr>
              <a:t>Company Profile</a:t>
            </a:r>
          </a:p>
          <a:p>
            <a:pPr>
              <a:lnSpc>
                <a:spcPct val="150000"/>
              </a:lnSpc>
            </a:pPr>
            <a:r>
              <a:rPr lang="en-IN" sz="1500" dirty="0" err="1" smtClean="0">
                <a:solidFill>
                  <a:schemeClr val="tx1"/>
                </a:solidFill>
                <a:cs typeface="Arial" panose="020B0604020202020204" pitchFamily="34" charset="0"/>
              </a:rPr>
              <a:t>Societe</a:t>
            </a:r>
            <a:r>
              <a:rPr lang="en-IN" sz="1500" dirty="0" smtClean="0">
                <a:solidFill>
                  <a:schemeClr val="tx1"/>
                </a:solidFill>
                <a:cs typeface="Arial" panose="020B0604020202020204" pitchFamily="34" charset="0"/>
              </a:rPr>
              <a:t> des </a:t>
            </a:r>
            <a:r>
              <a:rPr lang="en-IN" sz="1500" dirty="0" err="1" smtClean="0">
                <a:solidFill>
                  <a:schemeClr val="tx1"/>
                </a:solidFill>
                <a:cs typeface="Arial" panose="020B0604020202020204" pitchFamily="34" charset="0"/>
              </a:rPr>
              <a:t>Eaux</a:t>
            </a:r>
            <a:r>
              <a:rPr lang="en-IN" sz="1500" dirty="0" smtClean="0">
                <a:solidFill>
                  <a:schemeClr val="tx1"/>
                </a:solidFill>
                <a:cs typeface="Arial" panose="020B0604020202020204" pitchFamily="34" charset="0"/>
              </a:rPr>
              <a:t> </a:t>
            </a:r>
            <a:r>
              <a:rPr lang="en-IN" sz="1500" dirty="0" err="1" smtClean="0">
                <a:solidFill>
                  <a:schemeClr val="tx1"/>
                </a:solidFill>
                <a:cs typeface="Arial" panose="020B0604020202020204" pitchFamily="34" charset="0"/>
              </a:rPr>
              <a:t>Minerales</a:t>
            </a:r>
            <a:r>
              <a:rPr lang="en-IN" sz="1500" dirty="0" smtClean="0">
                <a:solidFill>
                  <a:schemeClr val="tx1"/>
                </a:solidFill>
                <a:cs typeface="Arial" panose="020B0604020202020204" pitchFamily="34" charset="0"/>
              </a:rPr>
              <a:t> </a:t>
            </a:r>
            <a:r>
              <a:rPr lang="en-IN" sz="1500" dirty="0" err="1" smtClean="0">
                <a:solidFill>
                  <a:schemeClr val="tx1"/>
                </a:solidFill>
                <a:cs typeface="Arial" panose="020B0604020202020204" pitchFamily="34" charset="0"/>
              </a:rPr>
              <a:t>d'Evian</a:t>
            </a:r>
            <a:r>
              <a:rPr lang="en-IN" sz="1500" dirty="0" smtClean="0">
                <a:solidFill>
                  <a:schemeClr val="tx1"/>
                </a:solidFill>
                <a:cs typeface="Arial" panose="020B0604020202020204" pitchFamily="34" charset="0"/>
              </a:rPr>
              <a:t> SA provides bottled mineral water. The company was incorporated in 1970 and is based in Evian-les-</a:t>
            </a:r>
            <a:r>
              <a:rPr lang="en-IN" sz="1500" dirty="0" err="1" smtClean="0">
                <a:solidFill>
                  <a:schemeClr val="tx1"/>
                </a:solidFill>
                <a:cs typeface="Arial" panose="020B0604020202020204" pitchFamily="34" charset="0"/>
              </a:rPr>
              <a:t>Bains</a:t>
            </a:r>
            <a:r>
              <a:rPr lang="en-IN" sz="1500" dirty="0" smtClean="0">
                <a:solidFill>
                  <a:schemeClr val="tx1"/>
                </a:solidFill>
                <a:cs typeface="Arial" panose="020B0604020202020204" pitchFamily="34" charset="0"/>
              </a:rPr>
              <a:t>, France. </a:t>
            </a:r>
            <a:r>
              <a:rPr lang="en-IN" sz="1500" dirty="0" err="1" smtClean="0">
                <a:solidFill>
                  <a:schemeClr val="tx1"/>
                </a:solidFill>
                <a:cs typeface="Arial" panose="020B0604020202020204" pitchFamily="34" charset="0"/>
              </a:rPr>
              <a:t>Societe</a:t>
            </a:r>
            <a:r>
              <a:rPr lang="en-IN" sz="1500" dirty="0" smtClean="0">
                <a:solidFill>
                  <a:schemeClr val="tx1"/>
                </a:solidFill>
                <a:cs typeface="Arial" panose="020B0604020202020204" pitchFamily="34" charset="0"/>
              </a:rPr>
              <a:t> des </a:t>
            </a:r>
            <a:r>
              <a:rPr lang="en-IN" sz="1500" dirty="0" err="1" smtClean="0">
                <a:solidFill>
                  <a:schemeClr val="tx1"/>
                </a:solidFill>
                <a:cs typeface="Arial" panose="020B0604020202020204" pitchFamily="34" charset="0"/>
              </a:rPr>
              <a:t>Eaux</a:t>
            </a:r>
            <a:r>
              <a:rPr lang="en-IN" sz="1500" dirty="0" smtClean="0">
                <a:solidFill>
                  <a:schemeClr val="tx1"/>
                </a:solidFill>
                <a:cs typeface="Arial" panose="020B0604020202020204" pitchFamily="34" charset="0"/>
              </a:rPr>
              <a:t> </a:t>
            </a:r>
            <a:r>
              <a:rPr lang="en-IN" sz="1500" dirty="0" err="1" smtClean="0">
                <a:solidFill>
                  <a:schemeClr val="tx1"/>
                </a:solidFill>
                <a:cs typeface="Arial" panose="020B0604020202020204" pitchFamily="34" charset="0"/>
              </a:rPr>
              <a:t>Minerales</a:t>
            </a:r>
            <a:r>
              <a:rPr lang="en-IN" sz="1500" dirty="0" smtClean="0">
                <a:solidFill>
                  <a:schemeClr val="tx1"/>
                </a:solidFill>
                <a:cs typeface="Arial" panose="020B0604020202020204" pitchFamily="34" charset="0"/>
              </a:rPr>
              <a:t> </a:t>
            </a:r>
            <a:r>
              <a:rPr lang="en-IN" sz="1500" dirty="0" err="1" smtClean="0">
                <a:solidFill>
                  <a:schemeClr val="tx1"/>
                </a:solidFill>
                <a:cs typeface="Arial" panose="020B0604020202020204" pitchFamily="34" charset="0"/>
              </a:rPr>
              <a:t>d'Evian</a:t>
            </a:r>
            <a:r>
              <a:rPr lang="en-IN" sz="1500" dirty="0" smtClean="0">
                <a:solidFill>
                  <a:schemeClr val="tx1"/>
                </a:solidFill>
                <a:cs typeface="Arial" panose="020B0604020202020204" pitchFamily="34" charset="0"/>
              </a:rPr>
              <a:t> SA operates as a subsidiary of </a:t>
            </a:r>
            <a:r>
              <a:rPr lang="en-IN" sz="1500" dirty="0" err="1" smtClean="0">
                <a:solidFill>
                  <a:schemeClr val="tx1"/>
                </a:solidFill>
                <a:cs typeface="Arial" panose="020B0604020202020204" pitchFamily="34" charset="0"/>
              </a:rPr>
              <a:t>Danone</a:t>
            </a:r>
            <a:r>
              <a:rPr lang="en-IN" sz="1500" dirty="0" smtClean="0">
                <a:solidFill>
                  <a:schemeClr val="tx1"/>
                </a:solidFill>
                <a:cs typeface="Arial" panose="020B0604020202020204" pitchFamily="34" charset="0"/>
              </a:rPr>
              <a:t>.</a:t>
            </a:r>
          </a:p>
          <a:p>
            <a:endParaRPr lang="en-IN" sz="1500" b="1" dirty="0">
              <a:solidFill>
                <a:srgbClr val="002060"/>
              </a:solidFill>
            </a:endParaRPr>
          </a:p>
        </p:txBody>
      </p:sp>
      <p:sp>
        <p:nvSpPr>
          <p:cNvPr id="14" name="object 6"/>
          <p:cNvSpPr txBox="1">
            <a:spLocks/>
          </p:cNvSpPr>
          <p:nvPr/>
        </p:nvSpPr>
        <p:spPr bwMode="auto">
          <a:xfrm>
            <a:off x="3886200" y="3581400"/>
            <a:ext cx="5257800" cy="473976"/>
          </a:xfrm>
          <a:prstGeom prst="rect">
            <a:avLst/>
          </a:prstGeom>
          <a:noFill/>
          <a:ln w="9525">
            <a:noFill/>
            <a:miter lim="800000"/>
            <a:headEnd/>
            <a:tailEnd/>
          </a:ln>
        </p:spPr>
        <p:txBody>
          <a:bodyPr vert="horz" wrap="square" lIns="0" tIns="0" rIns="0" bIns="0" numCol="1" rtlCol="0" anchor="t" anchorCtr="0" compatLnSpc="1">
            <a:prstTxWarp prst="textNoShape">
              <a:avLst/>
            </a:prstTxWarp>
            <a:spAutoFit/>
          </a:bodyPr>
          <a:lstStyle/>
          <a:p>
            <a:pPr marL="342900" marR="0" lvl="0" indent="-342900" algn="ctr" defTabSz="914400" rtl="0" eaLnBrk="1" fontAlgn="auto" latinLnBrk="0" hangingPunct="1">
              <a:lnSpc>
                <a:spcPct val="100000"/>
              </a:lnSpc>
              <a:spcBef>
                <a:spcPct val="20000"/>
              </a:spcBef>
              <a:spcAft>
                <a:spcPts val="0"/>
              </a:spcAft>
              <a:buClrTx/>
              <a:buSzTx/>
              <a:buFontTx/>
              <a:buNone/>
              <a:tabLst/>
              <a:defRPr/>
            </a:pPr>
            <a:r>
              <a:rPr lang="en-US" sz="1400" b="1" dirty="0" smtClean="0">
                <a:solidFill>
                  <a:srgbClr val="002060"/>
                </a:solidFill>
              </a:rPr>
              <a:t>Technological Dissection of Patent Portfolio – </a:t>
            </a:r>
          </a:p>
          <a:p>
            <a:pPr marL="342900" marR="0" lvl="0" indent="-342900" algn="ctr" defTabSz="914400" rtl="0" eaLnBrk="1" fontAlgn="auto" latinLnBrk="0" hangingPunct="1">
              <a:lnSpc>
                <a:spcPct val="100000"/>
              </a:lnSpc>
              <a:spcBef>
                <a:spcPct val="20000"/>
              </a:spcBef>
              <a:spcAft>
                <a:spcPts val="0"/>
              </a:spcAft>
              <a:buClrTx/>
              <a:buSzTx/>
              <a:buFontTx/>
              <a:buNone/>
              <a:tabLst/>
              <a:defRPr/>
            </a:pPr>
            <a:r>
              <a:rPr lang="en-US" sz="1400" b="1" dirty="0" smtClean="0">
                <a:solidFill>
                  <a:srgbClr val="002060"/>
                </a:solidFill>
              </a:rPr>
              <a:t>Application of PEF</a:t>
            </a:r>
            <a:endParaRPr kumimoji="0" lang="en-US" sz="1400" b="1" i="0" u="none" strike="noStrike" kern="0" cap="none" spc="-10" normalizeH="0" baseline="0" noProof="0" dirty="0">
              <a:ln>
                <a:noFill/>
              </a:ln>
              <a:solidFill>
                <a:srgbClr val="002060"/>
              </a:solidFill>
              <a:effectLst/>
              <a:uLnTx/>
              <a:uFillTx/>
              <a:latin typeface="Arial" pitchFamily="34" charset="0"/>
              <a:cs typeface="Arial" pitchFamily="34" charset="0"/>
            </a:endParaRPr>
          </a:p>
        </p:txBody>
      </p:sp>
      <p:sp>
        <p:nvSpPr>
          <p:cNvPr id="10" name="TextBox 9"/>
          <p:cNvSpPr txBox="1"/>
          <p:nvPr/>
        </p:nvSpPr>
        <p:spPr>
          <a:xfrm>
            <a:off x="1066800" y="6107668"/>
            <a:ext cx="7010400" cy="246221"/>
          </a:xfrm>
          <a:prstGeom prst="rect">
            <a:avLst/>
          </a:prstGeom>
          <a:noFill/>
        </p:spPr>
        <p:txBody>
          <a:bodyPr wrap="square" rtlCol="0">
            <a:spAutoFit/>
          </a:bodyPr>
          <a:lstStyle/>
          <a:p>
            <a:r>
              <a:rPr lang="en-IN" sz="1000" dirty="0" smtClean="0"/>
              <a:t># No granted patents filed between year 2005-2015 are assigned to </a:t>
            </a:r>
            <a:r>
              <a:rPr lang="en-US" sz="1000" dirty="0" smtClean="0"/>
              <a:t>Evian </a:t>
            </a:r>
            <a:r>
              <a:rPr lang="en-US" sz="1000" dirty="0" err="1" smtClean="0"/>
              <a:t>Eaux</a:t>
            </a:r>
            <a:r>
              <a:rPr lang="en-US" sz="1000" dirty="0" smtClean="0"/>
              <a:t> </a:t>
            </a:r>
            <a:r>
              <a:rPr lang="en-US" sz="1000" dirty="0" err="1" smtClean="0"/>
              <a:t>Minerales</a:t>
            </a:r>
            <a:r>
              <a:rPr lang="en-US" sz="1000" dirty="0" smtClean="0">
                <a:latin typeface="+mn-lt"/>
              </a:rPr>
              <a:t>.</a:t>
            </a:r>
            <a:endParaRPr lang="en-IN" sz="1000" dirty="0" smtClean="0">
              <a:latin typeface="+mn-lt"/>
            </a:endParaRPr>
          </a:p>
        </p:txBody>
      </p:sp>
      <p:sp>
        <p:nvSpPr>
          <p:cNvPr id="18" name="Slide Number Placeholder 17"/>
          <p:cNvSpPr>
            <a:spLocks noGrp="1"/>
          </p:cNvSpPr>
          <p:nvPr>
            <p:ph type="sldNum" sz="quarter" idx="12"/>
          </p:nvPr>
        </p:nvSpPr>
        <p:spPr/>
        <p:txBody>
          <a:bodyPr/>
          <a:lstStyle/>
          <a:p>
            <a:pPr>
              <a:defRPr/>
            </a:pPr>
            <a:fld id="{46318E3D-C770-4D91-B40E-7E88DA3097BF}" type="slidenum">
              <a:rPr lang="en-IN" smtClean="0"/>
              <a:pPr>
                <a:defRPr/>
              </a:pPr>
              <a:t>24</a:t>
            </a:fld>
            <a:endParaRPr lang="en-IN"/>
          </a:p>
        </p:txBody>
      </p:sp>
      <p:cxnSp>
        <p:nvCxnSpPr>
          <p:cNvPr id="17" name="Straight Connector 16"/>
          <p:cNvCxnSpPr/>
          <p:nvPr/>
        </p:nvCxnSpPr>
        <p:spPr>
          <a:xfrm flipV="1">
            <a:off x="7239000" y="4419600"/>
            <a:ext cx="457200" cy="381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9238"/>
            <a:ext cx="8385175" cy="436562"/>
          </a:xfrm>
        </p:spPr>
        <p:txBody>
          <a:bodyPr/>
          <a:lstStyle/>
          <a:p>
            <a:pPr>
              <a:defRPr/>
            </a:pPr>
            <a:r>
              <a:rPr lang="en-US" sz="2400" b="1" kern="1200" dirty="0" smtClean="0">
                <a:solidFill>
                  <a:schemeClr val="bg1"/>
                </a:solidFill>
                <a:latin typeface="+mn-lt"/>
                <a:cs typeface="Arial" pitchFamily="34" charset="0"/>
              </a:rPr>
              <a:t>Patent Portfolio Analysis</a:t>
            </a:r>
            <a:r>
              <a:rPr lang="en-US" sz="2400" b="1" kern="1200" spc="-10" dirty="0" smtClean="0">
                <a:solidFill>
                  <a:schemeClr val="bg1"/>
                </a:solidFill>
                <a:latin typeface="+mn-lt"/>
                <a:cs typeface="Arial" pitchFamily="34" charset="0"/>
              </a:rPr>
              <a:t> </a:t>
            </a:r>
            <a:r>
              <a:rPr lang="en-US" sz="2400" b="1" spc="-10" dirty="0" smtClean="0">
                <a:solidFill>
                  <a:schemeClr val="bg1"/>
                </a:solidFill>
                <a:latin typeface="+mn-lt"/>
              </a:rPr>
              <a:t>- Canon</a:t>
            </a:r>
            <a:r>
              <a:rPr lang="en-US" sz="2400" b="1" dirty="0" smtClean="0">
                <a:latin typeface="+mn-lt"/>
              </a:rPr>
              <a:t/>
            </a:r>
            <a:br>
              <a:rPr lang="en-US" sz="2400" b="1" dirty="0" smtClean="0">
                <a:latin typeface="+mn-lt"/>
              </a:rPr>
            </a:br>
            <a:endParaRPr lang="en-US" sz="2400" dirty="0">
              <a:latin typeface="+mn-lt"/>
            </a:endParaRPr>
          </a:p>
        </p:txBody>
      </p:sp>
      <p:sp>
        <p:nvSpPr>
          <p:cNvPr id="20484" name="TextBox 4"/>
          <p:cNvSpPr txBox="1">
            <a:spLocks noChangeArrowheads="1"/>
          </p:cNvSpPr>
          <p:nvPr/>
        </p:nvSpPr>
        <p:spPr bwMode="auto">
          <a:xfrm>
            <a:off x="7391400" y="1752600"/>
            <a:ext cx="1447800" cy="708025"/>
          </a:xfrm>
          <a:prstGeom prst="rect">
            <a:avLst/>
          </a:prstGeom>
          <a:noFill/>
          <a:ln w="9525">
            <a:noFill/>
            <a:miter lim="800000"/>
            <a:headEnd/>
            <a:tailEnd/>
          </a:ln>
        </p:spPr>
        <p:txBody>
          <a:bodyPr>
            <a:spAutoFit/>
          </a:bodyPr>
          <a:lstStyle/>
          <a:p>
            <a:pPr algn="ctr"/>
            <a:r>
              <a:rPr lang="en-US" sz="1000" dirty="0">
                <a:solidFill>
                  <a:schemeClr val="bg1"/>
                </a:solidFill>
                <a:latin typeface="Calibri (Body)"/>
              </a:rPr>
              <a:t>US8981037B2</a:t>
            </a:r>
          </a:p>
          <a:p>
            <a:pPr algn="ctr"/>
            <a:r>
              <a:rPr lang="en-US" sz="1000" dirty="0">
                <a:solidFill>
                  <a:schemeClr val="bg1"/>
                </a:solidFill>
                <a:latin typeface="Calibri (Body)"/>
              </a:rPr>
              <a:t>PEF used in preparation of a polyester resin </a:t>
            </a:r>
          </a:p>
        </p:txBody>
      </p:sp>
      <p:sp>
        <p:nvSpPr>
          <p:cNvPr id="20485" name="TextBox 6"/>
          <p:cNvSpPr txBox="1">
            <a:spLocks noChangeArrowheads="1"/>
          </p:cNvSpPr>
          <p:nvPr/>
        </p:nvSpPr>
        <p:spPr bwMode="auto">
          <a:xfrm>
            <a:off x="7239000" y="4191000"/>
            <a:ext cx="1447800" cy="862013"/>
          </a:xfrm>
          <a:prstGeom prst="rect">
            <a:avLst/>
          </a:prstGeom>
          <a:noFill/>
          <a:ln w="9525">
            <a:noFill/>
            <a:miter lim="800000"/>
            <a:headEnd/>
            <a:tailEnd/>
          </a:ln>
        </p:spPr>
        <p:txBody>
          <a:bodyPr>
            <a:spAutoFit/>
          </a:bodyPr>
          <a:lstStyle/>
          <a:p>
            <a:pPr algn="ctr"/>
            <a:r>
              <a:rPr lang="en-US" sz="1000">
                <a:solidFill>
                  <a:schemeClr val="bg1"/>
                </a:solidFill>
                <a:latin typeface="Calibri (Body)"/>
              </a:rPr>
              <a:t>EP2235100B1</a:t>
            </a:r>
          </a:p>
          <a:p>
            <a:pPr algn="ctr"/>
            <a:r>
              <a:rPr lang="en-US" sz="1000">
                <a:solidFill>
                  <a:schemeClr val="bg1"/>
                </a:solidFill>
                <a:latin typeface="Calibri (Body)"/>
              </a:rPr>
              <a:t>Resin composition containing polyethylene furandicarboxylate</a:t>
            </a:r>
          </a:p>
        </p:txBody>
      </p:sp>
      <p:sp>
        <p:nvSpPr>
          <p:cNvPr id="20486" name="TextBox 7"/>
          <p:cNvSpPr txBox="1">
            <a:spLocks noChangeArrowheads="1"/>
          </p:cNvSpPr>
          <p:nvPr/>
        </p:nvSpPr>
        <p:spPr bwMode="auto">
          <a:xfrm>
            <a:off x="6096000" y="4800600"/>
            <a:ext cx="1066800" cy="862013"/>
          </a:xfrm>
          <a:prstGeom prst="rect">
            <a:avLst/>
          </a:prstGeom>
          <a:noFill/>
          <a:ln w="9525">
            <a:noFill/>
            <a:miter lim="800000"/>
            <a:headEnd/>
            <a:tailEnd/>
          </a:ln>
        </p:spPr>
        <p:txBody>
          <a:bodyPr>
            <a:spAutoFit/>
          </a:bodyPr>
          <a:lstStyle/>
          <a:p>
            <a:pPr algn="ctr"/>
            <a:r>
              <a:rPr lang="en-US" sz="1000">
                <a:solidFill>
                  <a:schemeClr val="bg1"/>
                </a:solidFill>
                <a:latin typeface="Calibri (Body)"/>
              </a:rPr>
              <a:t>EP2252645B1</a:t>
            </a:r>
          </a:p>
          <a:p>
            <a:pPr algn="ctr"/>
            <a:r>
              <a:rPr lang="en-US" sz="1000">
                <a:solidFill>
                  <a:schemeClr val="bg1"/>
                </a:solidFill>
                <a:latin typeface="Calibri (Body)"/>
              </a:rPr>
              <a:t>Polyester resin used for producing a molded article</a:t>
            </a:r>
          </a:p>
        </p:txBody>
      </p:sp>
      <p:sp>
        <p:nvSpPr>
          <p:cNvPr id="20487" name="TextBox 8"/>
          <p:cNvSpPr txBox="1">
            <a:spLocks noChangeArrowheads="1"/>
          </p:cNvSpPr>
          <p:nvPr/>
        </p:nvSpPr>
        <p:spPr bwMode="auto">
          <a:xfrm>
            <a:off x="4191000" y="3048000"/>
            <a:ext cx="1219200" cy="1016000"/>
          </a:xfrm>
          <a:prstGeom prst="rect">
            <a:avLst/>
          </a:prstGeom>
          <a:noFill/>
          <a:ln w="9525">
            <a:noFill/>
            <a:miter lim="800000"/>
            <a:headEnd/>
            <a:tailEnd/>
          </a:ln>
        </p:spPr>
        <p:txBody>
          <a:bodyPr>
            <a:spAutoFit/>
          </a:bodyPr>
          <a:lstStyle/>
          <a:p>
            <a:pPr algn="ctr"/>
            <a:r>
              <a:rPr lang="en-US" sz="1000">
                <a:solidFill>
                  <a:schemeClr val="bg1"/>
                </a:solidFill>
                <a:latin typeface="Calibri (Body)"/>
              </a:rPr>
              <a:t>EP2257596B1</a:t>
            </a:r>
          </a:p>
          <a:p>
            <a:pPr algn="ctr"/>
            <a:r>
              <a:rPr lang="en-US" sz="1000">
                <a:solidFill>
                  <a:schemeClr val="bg1"/>
                </a:solidFill>
                <a:latin typeface="Calibri (Body)"/>
              </a:rPr>
              <a:t>Resin composition containing polyethylene furandicarboxylate</a:t>
            </a:r>
          </a:p>
          <a:p>
            <a:pPr algn="ctr"/>
            <a:endParaRPr lang="en-US" sz="1000">
              <a:solidFill>
                <a:schemeClr val="bg1"/>
              </a:solidFill>
              <a:latin typeface="Calibri (Body)"/>
            </a:endParaRPr>
          </a:p>
        </p:txBody>
      </p:sp>
      <p:sp>
        <p:nvSpPr>
          <p:cNvPr id="20488" name="TextBox 9"/>
          <p:cNvSpPr txBox="1">
            <a:spLocks noChangeArrowheads="1"/>
          </p:cNvSpPr>
          <p:nvPr/>
        </p:nvSpPr>
        <p:spPr bwMode="auto">
          <a:xfrm>
            <a:off x="5867400" y="3200400"/>
            <a:ext cx="990600" cy="307975"/>
          </a:xfrm>
          <a:prstGeom prst="rect">
            <a:avLst/>
          </a:prstGeom>
          <a:noFill/>
          <a:ln w="9525">
            <a:noFill/>
            <a:miter lim="800000"/>
            <a:headEnd/>
            <a:tailEnd/>
          </a:ln>
        </p:spPr>
        <p:txBody>
          <a:bodyPr>
            <a:spAutoFit/>
          </a:bodyPr>
          <a:lstStyle/>
          <a:p>
            <a:r>
              <a:rPr lang="en-US" sz="1400" b="1">
                <a:solidFill>
                  <a:schemeClr val="bg1"/>
                </a:solidFill>
              </a:rPr>
              <a:t>CANON</a:t>
            </a:r>
          </a:p>
        </p:txBody>
      </p:sp>
      <p:sp>
        <p:nvSpPr>
          <p:cNvPr id="20489" name="TextBox 10"/>
          <p:cNvSpPr txBox="1">
            <a:spLocks noChangeArrowheads="1"/>
          </p:cNvSpPr>
          <p:nvPr/>
        </p:nvSpPr>
        <p:spPr bwMode="auto">
          <a:xfrm>
            <a:off x="4572000" y="1600200"/>
            <a:ext cx="1371600" cy="1169988"/>
          </a:xfrm>
          <a:prstGeom prst="rect">
            <a:avLst/>
          </a:prstGeom>
          <a:noFill/>
          <a:ln w="9525">
            <a:noFill/>
            <a:miter lim="800000"/>
            <a:headEnd/>
            <a:tailEnd/>
          </a:ln>
        </p:spPr>
        <p:txBody>
          <a:bodyPr>
            <a:spAutoFit/>
          </a:bodyPr>
          <a:lstStyle/>
          <a:p>
            <a:pPr algn="ctr"/>
            <a:r>
              <a:rPr lang="en-US" sz="1000">
                <a:solidFill>
                  <a:schemeClr val="bg1"/>
                </a:solidFill>
                <a:latin typeface="Calibri (Body)"/>
              </a:rPr>
              <a:t>US7741389B2</a:t>
            </a:r>
          </a:p>
          <a:p>
            <a:pPr algn="ctr"/>
            <a:r>
              <a:rPr lang="en-IN" sz="1000">
                <a:solidFill>
                  <a:schemeClr val="bg1"/>
                </a:solidFill>
                <a:latin typeface="Calibri (Body)"/>
              </a:rPr>
              <a:t>Resin composition containing  a polyalkylene furan dicarboxylate resin and a porphyrin compound</a:t>
            </a:r>
            <a:endParaRPr lang="en-US" sz="1000">
              <a:solidFill>
                <a:schemeClr val="bg1"/>
              </a:solidFill>
              <a:latin typeface="Calibri (Body)"/>
            </a:endParaRPr>
          </a:p>
        </p:txBody>
      </p:sp>
      <p:sp>
        <p:nvSpPr>
          <p:cNvPr id="20490" name="TextBox 11"/>
          <p:cNvSpPr txBox="1">
            <a:spLocks noChangeArrowheads="1"/>
          </p:cNvSpPr>
          <p:nvPr/>
        </p:nvSpPr>
        <p:spPr bwMode="auto">
          <a:xfrm>
            <a:off x="8001000" y="2895600"/>
            <a:ext cx="1143000" cy="862013"/>
          </a:xfrm>
          <a:prstGeom prst="rect">
            <a:avLst/>
          </a:prstGeom>
          <a:noFill/>
          <a:ln w="9525">
            <a:noFill/>
            <a:miter lim="800000"/>
            <a:headEnd/>
            <a:tailEnd/>
          </a:ln>
        </p:spPr>
        <p:txBody>
          <a:bodyPr>
            <a:spAutoFit/>
          </a:bodyPr>
          <a:lstStyle/>
          <a:p>
            <a:r>
              <a:rPr lang="en-IN" sz="1000" dirty="0">
                <a:solidFill>
                  <a:schemeClr val="bg1"/>
                </a:solidFill>
                <a:latin typeface="Calibri (Body)"/>
              </a:rPr>
              <a:t>US20120258299</a:t>
            </a:r>
          </a:p>
          <a:p>
            <a:r>
              <a:rPr lang="en-IN" sz="1000" dirty="0">
                <a:solidFill>
                  <a:schemeClr val="bg1"/>
                </a:solidFill>
                <a:latin typeface="Calibri (Body)"/>
              </a:rPr>
              <a:t>PEF  is used in preparation of a polyester resin </a:t>
            </a:r>
          </a:p>
          <a:p>
            <a:endParaRPr lang="en-US" sz="1000" dirty="0">
              <a:solidFill>
                <a:schemeClr val="bg1"/>
              </a:solidFill>
            </a:endParaRPr>
          </a:p>
        </p:txBody>
      </p:sp>
      <p:pic>
        <p:nvPicPr>
          <p:cNvPr id="20492" name="Picture 2"/>
          <p:cNvPicPr>
            <a:picLocks noChangeAspect="1" noChangeArrowheads="1"/>
          </p:cNvPicPr>
          <p:nvPr/>
        </p:nvPicPr>
        <p:blipFill>
          <a:blip r:embed="rId2" cstate="print"/>
          <a:srcRect/>
          <a:stretch>
            <a:fillRect/>
          </a:stretch>
        </p:blipFill>
        <p:spPr bwMode="auto">
          <a:xfrm>
            <a:off x="152400" y="6400800"/>
            <a:ext cx="1143000" cy="349250"/>
          </a:xfrm>
          <a:prstGeom prst="rect">
            <a:avLst/>
          </a:prstGeom>
          <a:noFill/>
          <a:ln w="9525">
            <a:noFill/>
            <a:miter lim="800000"/>
            <a:headEnd/>
            <a:tailEnd/>
          </a:ln>
        </p:spPr>
      </p:pic>
      <p:sp>
        <p:nvSpPr>
          <p:cNvPr id="20493" name="Rectangle 14"/>
          <p:cNvSpPr>
            <a:spLocks noChangeArrowheads="1"/>
          </p:cNvSpPr>
          <p:nvPr/>
        </p:nvSpPr>
        <p:spPr bwMode="auto">
          <a:xfrm>
            <a:off x="1295400" y="6565900"/>
            <a:ext cx="7467600" cy="215900"/>
          </a:xfrm>
          <a:prstGeom prst="rect">
            <a:avLst/>
          </a:prstGeom>
          <a:noFill/>
          <a:ln w="9525">
            <a:noFill/>
            <a:miter lim="800000"/>
            <a:headEnd/>
            <a:tailEnd/>
          </a:ln>
        </p:spPr>
        <p:txBody>
          <a:bodyPr>
            <a:spAutoFit/>
          </a:bodyPr>
          <a:lstStyle/>
          <a:p>
            <a:r>
              <a:rPr lang="en-US" sz="800"/>
              <a:t>Patent Searching | Research and Analytics | Patent Prosecution/Preparation Support | Litigation and E-Discovery | IP Valuation |  Patent Portfolio Watch</a:t>
            </a:r>
          </a:p>
        </p:txBody>
      </p:sp>
      <p:pic>
        <p:nvPicPr>
          <p:cNvPr id="20496" name="Picture 16"/>
          <p:cNvPicPr>
            <a:picLocks noChangeAspect="1" noChangeArrowheads="1"/>
          </p:cNvPicPr>
          <p:nvPr/>
        </p:nvPicPr>
        <p:blipFill>
          <a:blip r:embed="rId3" cstate="print"/>
          <a:srcRect/>
          <a:stretch>
            <a:fillRect/>
          </a:stretch>
        </p:blipFill>
        <p:spPr bwMode="auto">
          <a:xfrm>
            <a:off x="7356389" y="0"/>
            <a:ext cx="1787611" cy="838200"/>
          </a:xfrm>
          <a:prstGeom prst="rect">
            <a:avLst/>
          </a:prstGeom>
          <a:noFill/>
          <a:ln w="9525">
            <a:noFill/>
            <a:miter lim="800000"/>
            <a:headEnd/>
            <a:tailEnd/>
          </a:ln>
        </p:spPr>
      </p:pic>
      <p:graphicFrame>
        <p:nvGraphicFramePr>
          <p:cNvPr id="18" name="Diagram 17"/>
          <p:cNvGraphicFramePr/>
          <p:nvPr/>
        </p:nvGraphicFramePr>
        <p:xfrm>
          <a:off x="0" y="914400"/>
          <a:ext cx="4038600" cy="52578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0" name="Rounded Rectangle 19"/>
          <p:cNvSpPr/>
          <p:nvPr/>
        </p:nvSpPr>
        <p:spPr>
          <a:xfrm>
            <a:off x="4114800" y="990600"/>
            <a:ext cx="4876800" cy="2590800"/>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IN" sz="1500" b="1" dirty="0" smtClean="0">
                <a:solidFill>
                  <a:srgbClr val="002060"/>
                </a:solidFill>
              </a:rPr>
              <a:t>Company Profile</a:t>
            </a:r>
          </a:p>
          <a:p>
            <a:pPr marL="36000" algn="just">
              <a:lnSpc>
                <a:spcPct val="150000"/>
              </a:lnSpc>
              <a:spcBef>
                <a:spcPts val="600"/>
              </a:spcBef>
              <a:spcAft>
                <a:spcPts val="600"/>
              </a:spcAft>
            </a:pPr>
            <a:r>
              <a:rPr lang="en-IN" sz="1500" dirty="0" smtClean="0">
                <a:solidFill>
                  <a:schemeClr val="tx1"/>
                </a:solidFill>
              </a:rPr>
              <a:t>Canon Inc. is a Japanese multinational specialized in the manufacture of imaging and optical products. Reportedly at the beginning of 2015, Canon was the tenth largest public company in Japan when measured by market capitalization.</a:t>
            </a:r>
            <a:endParaRPr lang="en-IN" sz="1500" b="1" dirty="0">
              <a:solidFill>
                <a:schemeClr val="tx1"/>
              </a:solidFill>
            </a:endParaRPr>
          </a:p>
        </p:txBody>
      </p:sp>
      <p:graphicFrame>
        <p:nvGraphicFramePr>
          <p:cNvPr id="21" name="Chart 20"/>
          <p:cNvGraphicFramePr/>
          <p:nvPr/>
        </p:nvGraphicFramePr>
        <p:xfrm>
          <a:off x="4572000" y="3733800"/>
          <a:ext cx="4572000" cy="2514600"/>
        </p:xfrm>
        <a:graphic>
          <a:graphicData uri="http://schemas.openxmlformats.org/drawingml/2006/chart">
            <c:chart xmlns:c="http://schemas.openxmlformats.org/drawingml/2006/chart" xmlns:r="http://schemas.openxmlformats.org/officeDocument/2006/relationships" r:id="rId9"/>
          </a:graphicData>
        </a:graphic>
      </p:graphicFrame>
      <p:sp>
        <p:nvSpPr>
          <p:cNvPr id="23" name="Slide Number Placeholder 22"/>
          <p:cNvSpPr>
            <a:spLocks noGrp="1"/>
          </p:cNvSpPr>
          <p:nvPr>
            <p:ph type="sldNum" sz="quarter" idx="12"/>
          </p:nvPr>
        </p:nvSpPr>
        <p:spPr/>
        <p:txBody>
          <a:bodyPr/>
          <a:lstStyle/>
          <a:p>
            <a:pPr>
              <a:defRPr/>
            </a:pPr>
            <a:fld id="{46318E3D-C770-4D91-B40E-7E88DA3097BF}" type="slidenum">
              <a:rPr lang="en-IN" smtClean="0"/>
              <a:pPr>
                <a:defRPr/>
              </a:pPr>
              <a:t>25</a:t>
            </a:fld>
            <a:endParaRPr lang="en-IN"/>
          </a:p>
        </p:txBody>
      </p:sp>
      <p:sp>
        <p:nvSpPr>
          <p:cNvPr id="17" name="object 6"/>
          <p:cNvSpPr txBox="1">
            <a:spLocks/>
          </p:cNvSpPr>
          <p:nvPr/>
        </p:nvSpPr>
        <p:spPr bwMode="auto">
          <a:xfrm>
            <a:off x="3962400" y="3746956"/>
            <a:ext cx="5257800" cy="215444"/>
          </a:xfrm>
          <a:prstGeom prst="rect">
            <a:avLst/>
          </a:prstGeom>
          <a:noFill/>
          <a:ln w="9525">
            <a:noFill/>
            <a:miter lim="800000"/>
            <a:headEnd/>
            <a:tailEnd/>
          </a:ln>
        </p:spPr>
        <p:txBody>
          <a:bodyPr vert="horz" wrap="square" lIns="0" tIns="0" rIns="0" bIns="0" numCol="1" rtlCol="0" anchor="t" anchorCtr="0" compatLnSpc="1">
            <a:prstTxWarp prst="textNoShape">
              <a:avLst/>
            </a:prstTxWarp>
            <a:spAutoFit/>
          </a:bodyPr>
          <a:lstStyle/>
          <a:p>
            <a:pPr marL="342900" marR="0" lvl="0" indent="-342900" algn="ctr" defTabSz="914400" rtl="0" eaLnBrk="1" fontAlgn="auto" latinLnBrk="0" hangingPunct="1">
              <a:lnSpc>
                <a:spcPct val="100000"/>
              </a:lnSpc>
              <a:spcBef>
                <a:spcPct val="20000"/>
              </a:spcBef>
              <a:spcAft>
                <a:spcPts val="0"/>
              </a:spcAft>
              <a:buClrTx/>
              <a:buSzTx/>
              <a:buFontTx/>
              <a:buNone/>
              <a:tabLst/>
              <a:defRPr/>
            </a:pPr>
            <a:r>
              <a:rPr lang="en-US" sz="1400" b="1" dirty="0" smtClean="0">
                <a:solidFill>
                  <a:srgbClr val="002060"/>
                </a:solidFill>
              </a:rPr>
              <a:t>Technological Dissection of Patent Portfolio</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9238"/>
            <a:ext cx="8385175" cy="436562"/>
          </a:xfrm>
        </p:spPr>
        <p:txBody>
          <a:bodyPr/>
          <a:lstStyle/>
          <a:p>
            <a:pPr>
              <a:defRPr/>
            </a:pPr>
            <a:r>
              <a:rPr lang="en-US" sz="2400" b="1" kern="1200" dirty="0" smtClean="0">
                <a:solidFill>
                  <a:schemeClr val="bg1"/>
                </a:solidFill>
                <a:cs typeface="Arial" pitchFamily="34" charset="0"/>
              </a:rPr>
              <a:t>Patent Portfolio Analysis</a:t>
            </a:r>
            <a:r>
              <a:rPr lang="en-US" sz="2400" b="1" kern="1200" spc="-10" dirty="0" smtClean="0">
                <a:solidFill>
                  <a:schemeClr val="bg1"/>
                </a:solidFill>
                <a:cs typeface="Arial" pitchFamily="34" charset="0"/>
              </a:rPr>
              <a:t> </a:t>
            </a:r>
            <a:r>
              <a:rPr lang="en-US" sz="2400" b="1" spc="-10" dirty="0" smtClean="0">
                <a:solidFill>
                  <a:schemeClr val="bg1"/>
                </a:solidFill>
              </a:rPr>
              <a:t>- Canon</a:t>
            </a:r>
            <a:r>
              <a:rPr lang="en-US" sz="2400" b="1" dirty="0" smtClean="0"/>
              <a:t/>
            </a:r>
            <a:br>
              <a:rPr lang="en-US" sz="2400" b="1" dirty="0" smtClean="0"/>
            </a:br>
            <a:endParaRPr lang="en-US" sz="2400" b="1" dirty="0"/>
          </a:p>
        </p:txBody>
      </p:sp>
      <p:sp>
        <p:nvSpPr>
          <p:cNvPr id="20484" name="TextBox 4"/>
          <p:cNvSpPr txBox="1">
            <a:spLocks noChangeArrowheads="1"/>
          </p:cNvSpPr>
          <p:nvPr/>
        </p:nvSpPr>
        <p:spPr bwMode="auto">
          <a:xfrm>
            <a:off x="7391400" y="1752600"/>
            <a:ext cx="1447800" cy="708025"/>
          </a:xfrm>
          <a:prstGeom prst="rect">
            <a:avLst/>
          </a:prstGeom>
          <a:noFill/>
          <a:ln w="9525">
            <a:noFill/>
            <a:miter lim="800000"/>
            <a:headEnd/>
            <a:tailEnd/>
          </a:ln>
        </p:spPr>
        <p:txBody>
          <a:bodyPr>
            <a:spAutoFit/>
          </a:bodyPr>
          <a:lstStyle/>
          <a:p>
            <a:pPr algn="ctr"/>
            <a:r>
              <a:rPr lang="en-US" sz="1000" dirty="0">
                <a:solidFill>
                  <a:schemeClr val="bg1"/>
                </a:solidFill>
                <a:latin typeface="Calibri (Body)"/>
              </a:rPr>
              <a:t>US8981037B2</a:t>
            </a:r>
          </a:p>
          <a:p>
            <a:pPr algn="ctr"/>
            <a:r>
              <a:rPr lang="en-US" sz="1000" dirty="0">
                <a:solidFill>
                  <a:schemeClr val="bg1"/>
                </a:solidFill>
                <a:latin typeface="Calibri (Body)"/>
              </a:rPr>
              <a:t>PEF used in preparation of a polyester resin </a:t>
            </a:r>
          </a:p>
        </p:txBody>
      </p:sp>
      <p:sp>
        <p:nvSpPr>
          <p:cNvPr id="20485" name="TextBox 6"/>
          <p:cNvSpPr txBox="1">
            <a:spLocks noChangeArrowheads="1"/>
          </p:cNvSpPr>
          <p:nvPr/>
        </p:nvSpPr>
        <p:spPr bwMode="auto">
          <a:xfrm>
            <a:off x="7239000" y="4191000"/>
            <a:ext cx="1447800" cy="862013"/>
          </a:xfrm>
          <a:prstGeom prst="rect">
            <a:avLst/>
          </a:prstGeom>
          <a:noFill/>
          <a:ln w="9525">
            <a:noFill/>
            <a:miter lim="800000"/>
            <a:headEnd/>
            <a:tailEnd/>
          </a:ln>
        </p:spPr>
        <p:txBody>
          <a:bodyPr>
            <a:spAutoFit/>
          </a:bodyPr>
          <a:lstStyle/>
          <a:p>
            <a:pPr algn="ctr"/>
            <a:r>
              <a:rPr lang="en-US" sz="1000">
                <a:solidFill>
                  <a:schemeClr val="bg1"/>
                </a:solidFill>
                <a:latin typeface="Calibri (Body)"/>
              </a:rPr>
              <a:t>EP2235100B1</a:t>
            </a:r>
          </a:p>
          <a:p>
            <a:pPr algn="ctr"/>
            <a:r>
              <a:rPr lang="en-US" sz="1000">
                <a:solidFill>
                  <a:schemeClr val="bg1"/>
                </a:solidFill>
                <a:latin typeface="Calibri (Body)"/>
              </a:rPr>
              <a:t>Resin composition containing polyethylene furandicarboxylate</a:t>
            </a:r>
          </a:p>
        </p:txBody>
      </p:sp>
      <p:sp>
        <p:nvSpPr>
          <p:cNvPr id="20486" name="TextBox 7"/>
          <p:cNvSpPr txBox="1">
            <a:spLocks noChangeArrowheads="1"/>
          </p:cNvSpPr>
          <p:nvPr/>
        </p:nvSpPr>
        <p:spPr bwMode="auto">
          <a:xfrm>
            <a:off x="6096000" y="4800600"/>
            <a:ext cx="1066800" cy="862013"/>
          </a:xfrm>
          <a:prstGeom prst="rect">
            <a:avLst/>
          </a:prstGeom>
          <a:noFill/>
          <a:ln w="9525">
            <a:noFill/>
            <a:miter lim="800000"/>
            <a:headEnd/>
            <a:tailEnd/>
          </a:ln>
        </p:spPr>
        <p:txBody>
          <a:bodyPr>
            <a:spAutoFit/>
          </a:bodyPr>
          <a:lstStyle/>
          <a:p>
            <a:pPr algn="ctr"/>
            <a:r>
              <a:rPr lang="en-US" sz="1000">
                <a:solidFill>
                  <a:schemeClr val="bg1"/>
                </a:solidFill>
                <a:latin typeface="Calibri (Body)"/>
              </a:rPr>
              <a:t>EP2252645B1</a:t>
            </a:r>
          </a:p>
          <a:p>
            <a:pPr algn="ctr"/>
            <a:r>
              <a:rPr lang="en-US" sz="1000">
                <a:solidFill>
                  <a:schemeClr val="bg1"/>
                </a:solidFill>
                <a:latin typeface="Calibri (Body)"/>
              </a:rPr>
              <a:t>Polyester resin used for producing a molded article</a:t>
            </a:r>
          </a:p>
        </p:txBody>
      </p:sp>
      <p:sp>
        <p:nvSpPr>
          <p:cNvPr id="20487" name="TextBox 8"/>
          <p:cNvSpPr txBox="1">
            <a:spLocks noChangeArrowheads="1"/>
          </p:cNvSpPr>
          <p:nvPr/>
        </p:nvSpPr>
        <p:spPr bwMode="auto">
          <a:xfrm>
            <a:off x="4191000" y="3048000"/>
            <a:ext cx="1219200" cy="1016000"/>
          </a:xfrm>
          <a:prstGeom prst="rect">
            <a:avLst/>
          </a:prstGeom>
          <a:noFill/>
          <a:ln w="9525">
            <a:noFill/>
            <a:miter lim="800000"/>
            <a:headEnd/>
            <a:tailEnd/>
          </a:ln>
        </p:spPr>
        <p:txBody>
          <a:bodyPr>
            <a:spAutoFit/>
          </a:bodyPr>
          <a:lstStyle/>
          <a:p>
            <a:pPr algn="ctr"/>
            <a:r>
              <a:rPr lang="en-US" sz="1000">
                <a:solidFill>
                  <a:schemeClr val="bg1"/>
                </a:solidFill>
                <a:latin typeface="Calibri (Body)"/>
              </a:rPr>
              <a:t>EP2257596B1</a:t>
            </a:r>
          </a:p>
          <a:p>
            <a:pPr algn="ctr"/>
            <a:r>
              <a:rPr lang="en-US" sz="1000">
                <a:solidFill>
                  <a:schemeClr val="bg1"/>
                </a:solidFill>
                <a:latin typeface="Calibri (Body)"/>
              </a:rPr>
              <a:t>Resin composition containing polyethylene furandicarboxylate</a:t>
            </a:r>
          </a:p>
          <a:p>
            <a:pPr algn="ctr"/>
            <a:endParaRPr lang="en-US" sz="1000">
              <a:solidFill>
                <a:schemeClr val="bg1"/>
              </a:solidFill>
              <a:latin typeface="Calibri (Body)"/>
            </a:endParaRPr>
          </a:p>
        </p:txBody>
      </p:sp>
      <p:sp>
        <p:nvSpPr>
          <p:cNvPr id="20488" name="TextBox 9"/>
          <p:cNvSpPr txBox="1">
            <a:spLocks noChangeArrowheads="1"/>
          </p:cNvSpPr>
          <p:nvPr/>
        </p:nvSpPr>
        <p:spPr bwMode="auto">
          <a:xfrm>
            <a:off x="5867400" y="3200400"/>
            <a:ext cx="990600" cy="307975"/>
          </a:xfrm>
          <a:prstGeom prst="rect">
            <a:avLst/>
          </a:prstGeom>
          <a:noFill/>
          <a:ln w="9525">
            <a:noFill/>
            <a:miter lim="800000"/>
            <a:headEnd/>
            <a:tailEnd/>
          </a:ln>
        </p:spPr>
        <p:txBody>
          <a:bodyPr>
            <a:spAutoFit/>
          </a:bodyPr>
          <a:lstStyle/>
          <a:p>
            <a:r>
              <a:rPr lang="en-US" sz="1400" b="1">
                <a:solidFill>
                  <a:schemeClr val="bg1"/>
                </a:solidFill>
              </a:rPr>
              <a:t>CANON</a:t>
            </a:r>
          </a:p>
        </p:txBody>
      </p:sp>
      <p:sp>
        <p:nvSpPr>
          <p:cNvPr id="20489" name="TextBox 10"/>
          <p:cNvSpPr txBox="1">
            <a:spLocks noChangeArrowheads="1"/>
          </p:cNvSpPr>
          <p:nvPr/>
        </p:nvSpPr>
        <p:spPr bwMode="auto">
          <a:xfrm>
            <a:off x="4572000" y="1600200"/>
            <a:ext cx="1371600" cy="1169988"/>
          </a:xfrm>
          <a:prstGeom prst="rect">
            <a:avLst/>
          </a:prstGeom>
          <a:noFill/>
          <a:ln w="9525">
            <a:noFill/>
            <a:miter lim="800000"/>
            <a:headEnd/>
            <a:tailEnd/>
          </a:ln>
        </p:spPr>
        <p:txBody>
          <a:bodyPr>
            <a:spAutoFit/>
          </a:bodyPr>
          <a:lstStyle/>
          <a:p>
            <a:pPr algn="ctr"/>
            <a:r>
              <a:rPr lang="en-US" sz="1000">
                <a:solidFill>
                  <a:schemeClr val="bg1"/>
                </a:solidFill>
                <a:latin typeface="Calibri (Body)"/>
              </a:rPr>
              <a:t>US7741389B2</a:t>
            </a:r>
          </a:p>
          <a:p>
            <a:pPr algn="ctr"/>
            <a:r>
              <a:rPr lang="en-IN" sz="1000">
                <a:solidFill>
                  <a:schemeClr val="bg1"/>
                </a:solidFill>
                <a:latin typeface="Calibri (Body)"/>
              </a:rPr>
              <a:t>Resin composition containing  a polyalkylene furan dicarboxylate resin and a porphyrin compound</a:t>
            </a:r>
            <a:endParaRPr lang="en-US" sz="1000">
              <a:solidFill>
                <a:schemeClr val="bg1"/>
              </a:solidFill>
              <a:latin typeface="Calibri (Body)"/>
            </a:endParaRPr>
          </a:p>
        </p:txBody>
      </p:sp>
      <p:sp>
        <p:nvSpPr>
          <p:cNvPr id="20490" name="TextBox 11"/>
          <p:cNvSpPr txBox="1">
            <a:spLocks noChangeArrowheads="1"/>
          </p:cNvSpPr>
          <p:nvPr/>
        </p:nvSpPr>
        <p:spPr bwMode="auto">
          <a:xfrm>
            <a:off x="8001000" y="2895600"/>
            <a:ext cx="1143000" cy="862013"/>
          </a:xfrm>
          <a:prstGeom prst="rect">
            <a:avLst/>
          </a:prstGeom>
          <a:noFill/>
          <a:ln w="9525">
            <a:noFill/>
            <a:miter lim="800000"/>
            <a:headEnd/>
            <a:tailEnd/>
          </a:ln>
        </p:spPr>
        <p:txBody>
          <a:bodyPr>
            <a:spAutoFit/>
          </a:bodyPr>
          <a:lstStyle/>
          <a:p>
            <a:r>
              <a:rPr lang="en-IN" sz="1000" dirty="0">
                <a:solidFill>
                  <a:schemeClr val="bg1"/>
                </a:solidFill>
                <a:latin typeface="Calibri (Body)"/>
              </a:rPr>
              <a:t>US20120258299</a:t>
            </a:r>
          </a:p>
          <a:p>
            <a:r>
              <a:rPr lang="en-IN" sz="1000" dirty="0">
                <a:solidFill>
                  <a:schemeClr val="bg1"/>
                </a:solidFill>
                <a:latin typeface="Calibri (Body)"/>
              </a:rPr>
              <a:t>PEF  is used in preparation of a polyester resin </a:t>
            </a:r>
          </a:p>
          <a:p>
            <a:endParaRPr lang="en-US" sz="1000" dirty="0">
              <a:solidFill>
                <a:schemeClr val="bg1"/>
              </a:solidFill>
            </a:endParaRPr>
          </a:p>
        </p:txBody>
      </p:sp>
      <p:sp>
        <p:nvSpPr>
          <p:cNvPr id="20491" name="TextBox 12"/>
          <p:cNvSpPr txBox="1">
            <a:spLocks noChangeArrowheads="1"/>
          </p:cNvSpPr>
          <p:nvPr/>
        </p:nvSpPr>
        <p:spPr bwMode="auto">
          <a:xfrm>
            <a:off x="4800600" y="4343400"/>
            <a:ext cx="1143000" cy="1016000"/>
          </a:xfrm>
          <a:prstGeom prst="rect">
            <a:avLst/>
          </a:prstGeom>
          <a:noFill/>
          <a:ln w="9525">
            <a:noFill/>
            <a:miter lim="800000"/>
            <a:headEnd/>
            <a:tailEnd/>
          </a:ln>
        </p:spPr>
        <p:txBody>
          <a:bodyPr>
            <a:spAutoFit/>
          </a:bodyPr>
          <a:lstStyle/>
          <a:p>
            <a:pPr algn="ctr"/>
            <a:r>
              <a:rPr lang="en-IN" sz="1000">
                <a:solidFill>
                  <a:schemeClr val="bg1"/>
                </a:solidFill>
                <a:latin typeface="Calibri (Body)"/>
              </a:rPr>
              <a:t>US20090124763Method of synthesis, PEF having a furan ring</a:t>
            </a:r>
            <a:endParaRPr lang="en-US" sz="1000">
              <a:solidFill>
                <a:schemeClr val="bg1"/>
              </a:solidFill>
              <a:latin typeface="Calibri (Body)"/>
            </a:endParaRPr>
          </a:p>
          <a:p>
            <a:pPr algn="ctr"/>
            <a:endParaRPr lang="en-US" sz="1000">
              <a:solidFill>
                <a:schemeClr val="bg1"/>
              </a:solidFill>
              <a:latin typeface="Calibri (Body)"/>
            </a:endParaRPr>
          </a:p>
        </p:txBody>
      </p:sp>
      <p:pic>
        <p:nvPicPr>
          <p:cNvPr id="20492" name="Picture 2"/>
          <p:cNvPicPr>
            <a:picLocks noChangeAspect="1" noChangeArrowheads="1"/>
          </p:cNvPicPr>
          <p:nvPr/>
        </p:nvPicPr>
        <p:blipFill>
          <a:blip r:embed="rId2" cstate="print"/>
          <a:srcRect/>
          <a:stretch>
            <a:fillRect/>
          </a:stretch>
        </p:blipFill>
        <p:spPr bwMode="auto">
          <a:xfrm>
            <a:off x="152400" y="6400800"/>
            <a:ext cx="1143000" cy="349250"/>
          </a:xfrm>
          <a:prstGeom prst="rect">
            <a:avLst/>
          </a:prstGeom>
          <a:noFill/>
          <a:ln w="9525">
            <a:noFill/>
            <a:miter lim="800000"/>
            <a:headEnd/>
            <a:tailEnd/>
          </a:ln>
        </p:spPr>
      </p:pic>
      <p:sp>
        <p:nvSpPr>
          <p:cNvPr id="20493" name="Rectangle 14"/>
          <p:cNvSpPr>
            <a:spLocks noChangeArrowheads="1"/>
          </p:cNvSpPr>
          <p:nvPr/>
        </p:nvSpPr>
        <p:spPr bwMode="auto">
          <a:xfrm>
            <a:off x="1295400" y="6565900"/>
            <a:ext cx="7467600" cy="215900"/>
          </a:xfrm>
          <a:prstGeom prst="rect">
            <a:avLst/>
          </a:prstGeom>
          <a:noFill/>
          <a:ln w="9525">
            <a:noFill/>
            <a:miter lim="800000"/>
            <a:headEnd/>
            <a:tailEnd/>
          </a:ln>
        </p:spPr>
        <p:txBody>
          <a:bodyPr>
            <a:spAutoFit/>
          </a:bodyPr>
          <a:lstStyle/>
          <a:p>
            <a:r>
              <a:rPr lang="en-US" sz="800"/>
              <a:t>Patent Searching | Research and Analytics | Patent Prosecution/Preparation Support | Litigation and E-Discovery | IP Valuation |  Patent Portfolio Watch</a:t>
            </a:r>
          </a:p>
        </p:txBody>
      </p:sp>
      <p:pic>
        <p:nvPicPr>
          <p:cNvPr id="20496" name="Picture 16"/>
          <p:cNvPicPr>
            <a:picLocks noChangeAspect="1" noChangeArrowheads="1"/>
          </p:cNvPicPr>
          <p:nvPr/>
        </p:nvPicPr>
        <p:blipFill>
          <a:blip r:embed="rId3" cstate="print"/>
          <a:srcRect/>
          <a:stretch>
            <a:fillRect/>
          </a:stretch>
        </p:blipFill>
        <p:spPr bwMode="auto">
          <a:xfrm>
            <a:off x="7356389" y="0"/>
            <a:ext cx="1787611" cy="838200"/>
          </a:xfrm>
          <a:prstGeom prst="rect">
            <a:avLst/>
          </a:prstGeom>
          <a:noFill/>
          <a:ln w="9525">
            <a:noFill/>
            <a:miter lim="800000"/>
            <a:headEnd/>
            <a:tailEnd/>
          </a:ln>
        </p:spPr>
      </p:pic>
      <p:sp>
        <p:nvSpPr>
          <p:cNvPr id="17" name="Rectangle 16"/>
          <p:cNvSpPr/>
          <p:nvPr/>
        </p:nvSpPr>
        <p:spPr>
          <a:xfrm>
            <a:off x="152400" y="1066800"/>
            <a:ext cx="7620000" cy="338554"/>
          </a:xfrm>
          <a:prstGeom prst="rect">
            <a:avLst/>
          </a:prstGeom>
        </p:spPr>
        <p:txBody>
          <a:bodyPr wrap="square">
            <a:spAutoFit/>
          </a:bodyPr>
          <a:lstStyle/>
          <a:p>
            <a:pPr algn="just"/>
            <a:r>
              <a:rPr lang="en-IN" sz="1600" b="1" dirty="0" smtClean="0">
                <a:latin typeface="Calibri (Body)"/>
              </a:rPr>
              <a:t>Key Patents:</a:t>
            </a:r>
          </a:p>
        </p:txBody>
      </p:sp>
      <p:graphicFrame>
        <p:nvGraphicFramePr>
          <p:cNvPr id="19" name="Table 18"/>
          <p:cNvGraphicFramePr>
            <a:graphicFrameLocks noGrp="1"/>
          </p:cNvGraphicFramePr>
          <p:nvPr/>
        </p:nvGraphicFramePr>
        <p:xfrm>
          <a:off x="152400" y="1600200"/>
          <a:ext cx="8763000" cy="3352734"/>
        </p:xfrm>
        <a:graphic>
          <a:graphicData uri="http://schemas.openxmlformats.org/drawingml/2006/table">
            <a:tbl>
              <a:tblPr firstRow="1" bandRow="1">
                <a:tableStyleId>{5C22544A-7EE6-4342-B048-85BDC9FD1C3A}</a:tableStyleId>
              </a:tblPr>
              <a:tblGrid>
                <a:gridCol w="2211224"/>
                <a:gridCol w="6551776"/>
              </a:tblGrid>
              <a:tr h="358675">
                <a:tc>
                  <a:txBody>
                    <a:bodyPr/>
                    <a:lstStyle/>
                    <a:p>
                      <a:pPr algn="ctr"/>
                      <a:r>
                        <a:rPr lang="en-US" sz="1600" dirty="0" smtClean="0"/>
                        <a:t>Patent No.</a:t>
                      </a:r>
                      <a:endParaRPr lang="en-US" sz="1600" dirty="0"/>
                    </a:p>
                  </a:txBody>
                  <a:tcPr/>
                </a:tc>
                <a:tc>
                  <a:txBody>
                    <a:bodyPr/>
                    <a:lstStyle/>
                    <a:p>
                      <a:pPr algn="ctr"/>
                      <a:r>
                        <a:rPr lang="en-US" sz="1600" dirty="0" smtClean="0"/>
                        <a:t>Novel Features</a:t>
                      </a:r>
                      <a:endParaRPr lang="en-US" sz="1600" dirty="0"/>
                    </a:p>
                  </a:txBody>
                  <a:tcPr/>
                </a:tc>
              </a:tr>
              <a:tr h="555725">
                <a:tc>
                  <a:txBody>
                    <a:bodyPr/>
                    <a:lstStyle/>
                    <a:p>
                      <a:pPr marL="0" marR="0" indent="0" algn="ctr" defTabSz="914400" eaLnBrk="1" fontAlgn="b" latinLnBrk="0" hangingPunct="1">
                        <a:lnSpc>
                          <a:spcPct val="100000"/>
                        </a:lnSpc>
                        <a:spcBef>
                          <a:spcPts val="0"/>
                        </a:spcBef>
                        <a:spcAft>
                          <a:spcPts val="0"/>
                        </a:spcAft>
                        <a:buClrTx/>
                        <a:buSzTx/>
                        <a:buFontTx/>
                        <a:buNone/>
                        <a:tabLst/>
                        <a:defRPr/>
                      </a:pPr>
                      <a:r>
                        <a:rPr lang="en-US" sz="1400" b="1" dirty="0" smtClean="0">
                          <a:solidFill>
                            <a:schemeClr val="tx1"/>
                          </a:solidFill>
                          <a:latin typeface="Calibri (Body)"/>
                        </a:rPr>
                        <a:t>US8143355</a:t>
                      </a:r>
                      <a:endParaRPr lang="en-US" sz="1400" b="1" dirty="0">
                        <a:solidFill>
                          <a:schemeClr val="tx1"/>
                        </a:solidFill>
                        <a:latin typeface="Calibri (Body)"/>
                      </a:endParaRPr>
                    </a:p>
                  </a:txBody>
                  <a:tcPr marL="9525" marR="9525" marT="9525" marB="0" anchor="ctr"/>
                </a:tc>
                <a:tc>
                  <a:txBody>
                    <a:bodyPr/>
                    <a:lstStyle/>
                    <a:p>
                      <a:pPr algn="l" fontAlgn="b">
                        <a:lnSpc>
                          <a:spcPct val="100000"/>
                        </a:lnSpc>
                      </a:pPr>
                      <a:endParaRPr lang="en-US" sz="1500" b="0" i="0" u="none" strike="noStrike" dirty="0" smtClean="0">
                        <a:solidFill>
                          <a:srgbClr val="000000"/>
                        </a:solidFill>
                        <a:latin typeface="+mn-lt"/>
                      </a:endParaRPr>
                    </a:p>
                    <a:p>
                      <a:pPr algn="l" fontAlgn="b">
                        <a:lnSpc>
                          <a:spcPct val="100000"/>
                        </a:lnSpc>
                      </a:pPr>
                      <a:r>
                        <a:rPr lang="en-US" sz="1500" b="0" i="0" u="none" strike="noStrike" dirty="0" smtClean="0">
                          <a:solidFill>
                            <a:srgbClr val="000000"/>
                          </a:solidFill>
                          <a:latin typeface="+mn-lt"/>
                        </a:rPr>
                        <a:t>Reacting </a:t>
                      </a:r>
                      <a:r>
                        <a:rPr lang="en-US" sz="1500" b="0" i="0" u="none" strike="noStrike" dirty="0">
                          <a:solidFill>
                            <a:srgbClr val="000000"/>
                          </a:solidFill>
                          <a:latin typeface="+mn-lt"/>
                        </a:rPr>
                        <a:t>a </a:t>
                      </a:r>
                      <a:r>
                        <a:rPr lang="en-US" sz="1500" b="0" i="0" u="none" strike="noStrike" dirty="0" err="1">
                          <a:solidFill>
                            <a:srgbClr val="000000"/>
                          </a:solidFill>
                          <a:latin typeface="+mn-lt"/>
                        </a:rPr>
                        <a:t>furandicarboxylic</a:t>
                      </a:r>
                      <a:r>
                        <a:rPr lang="en-US" sz="1500" b="0" i="0" u="none" strike="noStrike" dirty="0">
                          <a:solidFill>
                            <a:srgbClr val="000000"/>
                          </a:solidFill>
                          <a:latin typeface="+mn-lt"/>
                        </a:rPr>
                        <a:t> acid compound with the polyhydric alcohol presence of </a:t>
                      </a:r>
                      <a:r>
                        <a:rPr lang="en-US" sz="1500" b="0" i="0" u="sng" strike="noStrike" dirty="0">
                          <a:solidFill>
                            <a:srgbClr val="000000"/>
                          </a:solidFill>
                          <a:latin typeface="+mn-lt"/>
                        </a:rPr>
                        <a:t>an </a:t>
                      </a:r>
                      <a:r>
                        <a:rPr lang="en-US" sz="1500" b="0" i="0" u="sng" strike="noStrike" dirty="0" err="1">
                          <a:solidFill>
                            <a:srgbClr val="000000"/>
                          </a:solidFill>
                          <a:latin typeface="+mn-lt"/>
                        </a:rPr>
                        <a:t>organometallic</a:t>
                      </a:r>
                      <a:r>
                        <a:rPr lang="en-US" sz="1500" b="0" i="0" u="sng" strike="noStrike" dirty="0">
                          <a:solidFill>
                            <a:srgbClr val="000000"/>
                          </a:solidFill>
                          <a:latin typeface="+mn-lt"/>
                        </a:rPr>
                        <a:t> compound selected from the group consisting of tin, lead and titanium or a tetravalent </a:t>
                      </a:r>
                      <a:r>
                        <a:rPr lang="en-US" sz="1500" b="0" i="0" u="sng" strike="noStrike" dirty="0" smtClean="0">
                          <a:solidFill>
                            <a:srgbClr val="000000"/>
                          </a:solidFill>
                          <a:latin typeface="+mn-lt"/>
                        </a:rPr>
                        <a:t>hafnium</a:t>
                      </a:r>
                    </a:p>
                    <a:p>
                      <a:pPr algn="l" fontAlgn="b">
                        <a:lnSpc>
                          <a:spcPct val="100000"/>
                        </a:lnSpc>
                      </a:pPr>
                      <a:endParaRPr lang="en-US" sz="1500" b="0" i="0" u="sng" strike="noStrike" dirty="0" smtClean="0">
                        <a:solidFill>
                          <a:srgbClr val="000000"/>
                        </a:solidFill>
                        <a:latin typeface="+mn-lt"/>
                      </a:endParaRPr>
                    </a:p>
                  </a:txBody>
                  <a:tcPr marL="9525" marR="9525" marT="9525" marB="0" anchor="ctr"/>
                </a:tc>
              </a:tr>
              <a:tr h="689009">
                <a:tc>
                  <a:txBody>
                    <a:bodyPr/>
                    <a:lstStyle/>
                    <a:p>
                      <a:pPr marL="0" marR="0" indent="0" algn="ctr" defTabSz="914400" eaLnBrk="1" fontAlgn="b" latinLnBrk="0" hangingPunct="1">
                        <a:lnSpc>
                          <a:spcPct val="100000"/>
                        </a:lnSpc>
                        <a:spcBef>
                          <a:spcPts val="0"/>
                        </a:spcBef>
                        <a:spcAft>
                          <a:spcPts val="0"/>
                        </a:spcAft>
                        <a:buClrTx/>
                        <a:buSzTx/>
                        <a:buFontTx/>
                        <a:buNone/>
                        <a:tabLst/>
                        <a:defRPr/>
                      </a:pPr>
                      <a:r>
                        <a:rPr lang="en-US" sz="1400" b="1" dirty="0" smtClean="0">
                          <a:solidFill>
                            <a:schemeClr val="tx1"/>
                          </a:solidFill>
                          <a:latin typeface="Calibri (Body)"/>
                          <a:ea typeface="+mn-ea"/>
                          <a:cs typeface="+mn-cs"/>
                        </a:rPr>
                        <a:t>US9102793</a:t>
                      </a:r>
                      <a:endParaRPr lang="en-US" sz="1400" b="1" dirty="0">
                        <a:solidFill>
                          <a:schemeClr val="tx1"/>
                        </a:solidFill>
                        <a:latin typeface="Calibri (Body)"/>
                        <a:ea typeface="+mn-ea"/>
                        <a:cs typeface="+mn-cs"/>
                      </a:endParaRPr>
                    </a:p>
                  </a:txBody>
                  <a:tcPr anchor="ctr"/>
                </a:tc>
                <a:tc>
                  <a:txBody>
                    <a:bodyPr/>
                    <a:lstStyle/>
                    <a:p>
                      <a:pPr algn="l">
                        <a:lnSpc>
                          <a:spcPct val="100000"/>
                        </a:lnSpc>
                      </a:pPr>
                      <a:r>
                        <a:rPr lang="en-US" sz="1500" b="0" i="0" u="none" strike="noStrike" dirty="0" smtClean="0">
                          <a:solidFill>
                            <a:srgbClr val="000000"/>
                          </a:solidFill>
                          <a:latin typeface="+mn-lt"/>
                          <a:ea typeface="+mn-ea"/>
                          <a:cs typeface="+mn-cs"/>
                        </a:rPr>
                        <a:t>A polyester resin having a number average molecular weight is 100,000 to 120,000</a:t>
                      </a:r>
                      <a:endParaRPr lang="en-US" sz="1500" b="0" i="0" u="none" strike="noStrike" dirty="0">
                        <a:solidFill>
                          <a:srgbClr val="000000"/>
                        </a:solidFill>
                        <a:latin typeface="+mn-lt"/>
                        <a:ea typeface="+mn-ea"/>
                        <a:cs typeface="+mn-cs"/>
                      </a:endParaRPr>
                    </a:p>
                  </a:txBody>
                  <a:tcPr anchor="ctr"/>
                </a:tc>
              </a:tr>
              <a:tr h="492118">
                <a:tc>
                  <a:txBody>
                    <a:bodyPr/>
                    <a:lstStyle/>
                    <a:p>
                      <a:pPr marL="0" marR="0" indent="0" algn="ctr" defTabSz="914400" eaLnBrk="1" fontAlgn="b" latinLnBrk="0" hangingPunct="1">
                        <a:lnSpc>
                          <a:spcPct val="100000"/>
                        </a:lnSpc>
                        <a:spcBef>
                          <a:spcPts val="0"/>
                        </a:spcBef>
                        <a:spcAft>
                          <a:spcPts val="0"/>
                        </a:spcAft>
                        <a:buClrTx/>
                        <a:buSzTx/>
                        <a:buFontTx/>
                        <a:buNone/>
                        <a:tabLst/>
                        <a:defRPr/>
                      </a:pPr>
                      <a:r>
                        <a:rPr lang="en-US" sz="1400" b="1" dirty="0" smtClean="0">
                          <a:solidFill>
                            <a:schemeClr val="tx1"/>
                          </a:solidFill>
                          <a:latin typeface="Calibri (Body)"/>
                          <a:ea typeface="+mn-ea"/>
                          <a:cs typeface="+mn-cs"/>
                        </a:rPr>
                        <a:t>US8981037</a:t>
                      </a:r>
                      <a:endParaRPr lang="en-US" sz="1400" b="1" dirty="0">
                        <a:solidFill>
                          <a:schemeClr val="tx1"/>
                        </a:solidFill>
                        <a:latin typeface="Calibri (Body)"/>
                        <a:ea typeface="+mn-ea"/>
                        <a:cs typeface="+mn-cs"/>
                      </a:endParaRPr>
                    </a:p>
                  </a:txBody>
                  <a:tcPr marL="9525" marR="9525" marT="9525" marB="0" anchor="ctr"/>
                </a:tc>
                <a:tc>
                  <a:txBody>
                    <a:bodyPr/>
                    <a:lstStyle/>
                    <a:p>
                      <a:pPr algn="l" fontAlgn="b">
                        <a:lnSpc>
                          <a:spcPct val="100000"/>
                        </a:lnSpc>
                      </a:pPr>
                      <a:endParaRPr lang="en-US" sz="1500" b="0" i="0" u="none" strike="noStrike" dirty="0" smtClean="0">
                        <a:solidFill>
                          <a:srgbClr val="000000"/>
                        </a:solidFill>
                        <a:latin typeface="+mn-lt"/>
                      </a:endParaRPr>
                    </a:p>
                    <a:p>
                      <a:pPr algn="l" fontAlgn="b">
                        <a:lnSpc>
                          <a:spcPct val="100000"/>
                        </a:lnSpc>
                      </a:pPr>
                      <a:r>
                        <a:rPr lang="en-US" sz="1500" b="0" i="0" u="none" strike="noStrike" dirty="0" smtClean="0">
                          <a:solidFill>
                            <a:srgbClr val="000000"/>
                          </a:solidFill>
                          <a:latin typeface="+mn-lt"/>
                        </a:rPr>
                        <a:t>A </a:t>
                      </a:r>
                      <a:r>
                        <a:rPr lang="en-US" sz="1500" b="0" i="0" u="none" strike="noStrike" dirty="0">
                          <a:solidFill>
                            <a:srgbClr val="000000"/>
                          </a:solidFill>
                          <a:latin typeface="+mn-lt"/>
                        </a:rPr>
                        <a:t>polyester resin wherein </a:t>
                      </a:r>
                      <a:r>
                        <a:rPr lang="en-US" sz="1500" b="0" i="0" u="sng" strike="noStrike" dirty="0">
                          <a:solidFill>
                            <a:srgbClr val="000000"/>
                          </a:solidFill>
                          <a:latin typeface="+mn-lt"/>
                        </a:rPr>
                        <a:t>a glass transition temperature of the polyester resin is 93° C. or more to 109° C</a:t>
                      </a:r>
                      <a:r>
                        <a:rPr lang="en-US" sz="1500" b="0" i="0" u="none" strike="noStrike" dirty="0">
                          <a:solidFill>
                            <a:srgbClr val="000000"/>
                          </a:solidFill>
                          <a:latin typeface="+mn-lt"/>
                        </a:rPr>
                        <a:t>. or less, and wherein the </a:t>
                      </a:r>
                      <a:r>
                        <a:rPr lang="en-US" sz="1500" b="0" i="0" u="none" strike="noStrike" dirty="0" smtClean="0">
                          <a:solidFill>
                            <a:srgbClr val="000000"/>
                          </a:solidFill>
                          <a:latin typeface="+mn-lt"/>
                        </a:rPr>
                        <a:t>polyester </a:t>
                      </a:r>
                      <a:r>
                        <a:rPr lang="en-US" sz="1500" b="0" i="0" u="none" strike="noStrike" dirty="0">
                          <a:solidFill>
                            <a:srgbClr val="000000"/>
                          </a:solidFill>
                          <a:latin typeface="+mn-lt"/>
                        </a:rPr>
                        <a:t>resin has a number </a:t>
                      </a:r>
                      <a:r>
                        <a:rPr lang="en-US" sz="1500" b="0" i="0" u="sng" strike="noStrike" dirty="0">
                          <a:solidFill>
                            <a:srgbClr val="000000"/>
                          </a:solidFill>
                          <a:latin typeface="+mn-lt"/>
                        </a:rPr>
                        <a:t>average molecular weight of 31,000 to </a:t>
                      </a:r>
                      <a:r>
                        <a:rPr lang="en-US" sz="1500" b="0" i="0" u="sng" strike="noStrike" dirty="0" smtClean="0">
                          <a:solidFill>
                            <a:srgbClr val="000000"/>
                          </a:solidFill>
                          <a:latin typeface="+mn-lt"/>
                        </a:rPr>
                        <a:t>160,000</a:t>
                      </a:r>
                    </a:p>
                    <a:p>
                      <a:pPr algn="l" fontAlgn="b">
                        <a:lnSpc>
                          <a:spcPct val="100000"/>
                        </a:lnSpc>
                      </a:pPr>
                      <a:endParaRPr lang="en-US" sz="1500" b="0" i="0" u="none" strike="noStrike" dirty="0">
                        <a:solidFill>
                          <a:srgbClr val="000000"/>
                        </a:solidFill>
                        <a:latin typeface="+mn-lt"/>
                      </a:endParaRPr>
                    </a:p>
                  </a:txBody>
                  <a:tcPr marL="9525" marR="9525" marT="9525" marB="0" anchor="ctr"/>
                </a:tc>
              </a:tr>
            </a:tbl>
          </a:graphicData>
        </a:graphic>
      </p:graphicFrame>
      <p:sp>
        <p:nvSpPr>
          <p:cNvPr id="16" name="TextBox 15"/>
          <p:cNvSpPr txBox="1"/>
          <p:nvPr/>
        </p:nvSpPr>
        <p:spPr>
          <a:xfrm>
            <a:off x="228600" y="5105400"/>
            <a:ext cx="8458200" cy="246221"/>
          </a:xfrm>
          <a:prstGeom prst="rect">
            <a:avLst/>
          </a:prstGeom>
          <a:noFill/>
        </p:spPr>
        <p:txBody>
          <a:bodyPr wrap="square" rtlCol="0">
            <a:spAutoFit/>
          </a:bodyPr>
          <a:lstStyle/>
          <a:p>
            <a:r>
              <a:rPr lang="en-IN" sz="1000" dirty="0" smtClean="0"/>
              <a:t># All granted patents were analysed irrespective of their INPADOC families.</a:t>
            </a:r>
            <a:endParaRPr lang="en-IN" sz="1000" dirty="0"/>
          </a:p>
        </p:txBody>
      </p:sp>
      <p:sp>
        <p:nvSpPr>
          <p:cNvPr id="23" name="Slide Number Placeholder 22"/>
          <p:cNvSpPr>
            <a:spLocks noGrp="1"/>
          </p:cNvSpPr>
          <p:nvPr>
            <p:ph type="sldNum" sz="quarter" idx="12"/>
          </p:nvPr>
        </p:nvSpPr>
        <p:spPr/>
        <p:txBody>
          <a:bodyPr/>
          <a:lstStyle/>
          <a:p>
            <a:pPr>
              <a:defRPr/>
            </a:pPr>
            <a:fld id="{46318E3D-C770-4D91-B40E-7E88DA3097BF}" type="slidenum">
              <a:rPr lang="en-IN" smtClean="0"/>
              <a:pPr>
                <a:defRPr/>
              </a:pPr>
              <a:t>26</a:t>
            </a:fld>
            <a:endParaRPr lang="en-IN"/>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07963"/>
            <a:ext cx="8385175" cy="436562"/>
          </a:xfrm>
        </p:spPr>
        <p:txBody>
          <a:bodyPr/>
          <a:lstStyle/>
          <a:p>
            <a:pPr>
              <a:defRPr/>
            </a:pPr>
            <a:r>
              <a:rPr lang="en-US" sz="2400" b="1" kern="1200" dirty="0" smtClean="0">
                <a:solidFill>
                  <a:schemeClr val="bg1"/>
                </a:solidFill>
                <a:cs typeface="Arial" pitchFamily="34" charset="0"/>
              </a:rPr>
              <a:t>Patent Portfolio Analysis</a:t>
            </a:r>
            <a:r>
              <a:rPr lang="en-US" sz="2400" b="1" kern="1200" spc="-10" dirty="0" smtClean="0">
                <a:solidFill>
                  <a:schemeClr val="bg1"/>
                </a:solidFill>
                <a:cs typeface="Arial" pitchFamily="34" charset="0"/>
              </a:rPr>
              <a:t> </a:t>
            </a:r>
            <a:r>
              <a:rPr lang="en-US" sz="2400" b="1" spc="-10" dirty="0" smtClean="0">
                <a:solidFill>
                  <a:schemeClr val="bg1"/>
                </a:solidFill>
              </a:rPr>
              <a:t>– Toray Industries</a:t>
            </a:r>
            <a:r>
              <a:rPr lang="en-US" b="1" dirty="0" smtClean="0"/>
              <a:t/>
            </a:r>
            <a:br>
              <a:rPr lang="en-US" b="1" dirty="0" smtClean="0"/>
            </a:br>
            <a:endParaRPr lang="en-US" b="1" dirty="0"/>
          </a:p>
        </p:txBody>
      </p:sp>
      <p:sp>
        <p:nvSpPr>
          <p:cNvPr id="22532" name="TextBox 4"/>
          <p:cNvSpPr txBox="1">
            <a:spLocks noChangeArrowheads="1"/>
          </p:cNvSpPr>
          <p:nvPr/>
        </p:nvSpPr>
        <p:spPr bwMode="auto">
          <a:xfrm>
            <a:off x="5791200" y="3276600"/>
            <a:ext cx="1447800" cy="523875"/>
          </a:xfrm>
          <a:prstGeom prst="rect">
            <a:avLst/>
          </a:prstGeom>
          <a:noFill/>
          <a:ln w="9525">
            <a:noFill/>
            <a:miter lim="800000"/>
            <a:headEnd/>
            <a:tailEnd/>
          </a:ln>
        </p:spPr>
        <p:txBody>
          <a:bodyPr>
            <a:spAutoFit/>
          </a:bodyPr>
          <a:lstStyle/>
          <a:p>
            <a:pPr algn="ctr"/>
            <a:r>
              <a:rPr lang="en-IN" sz="1400" b="1">
                <a:solidFill>
                  <a:schemeClr val="bg1"/>
                </a:solidFill>
              </a:rPr>
              <a:t>TORAY</a:t>
            </a:r>
            <a:endParaRPr lang="en-US" sz="1400" b="1">
              <a:solidFill>
                <a:schemeClr val="bg1"/>
              </a:solidFill>
            </a:endParaRPr>
          </a:p>
          <a:p>
            <a:pPr algn="ctr"/>
            <a:r>
              <a:rPr lang="en-US" sz="1400" b="1">
                <a:solidFill>
                  <a:schemeClr val="bg1"/>
                </a:solidFill>
              </a:rPr>
              <a:t>INDUSTRIES</a:t>
            </a:r>
          </a:p>
        </p:txBody>
      </p:sp>
      <p:sp>
        <p:nvSpPr>
          <p:cNvPr id="22533" name="TextBox 5"/>
          <p:cNvSpPr txBox="1">
            <a:spLocks noChangeArrowheads="1"/>
          </p:cNvSpPr>
          <p:nvPr/>
        </p:nvSpPr>
        <p:spPr bwMode="auto">
          <a:xfrm>
            <a:off x="5867400" y="1600200"/>
            <a:ext cx="1371600" cy="276225"/>
          </a:xfrm>
          <a:prstGeom prst="rect">
            <a:avLst/>
          </a:prstGeom>
          <a:noFill/>
          <a:ln w="9525">
            <a:noFill/>
            <a:miter lim="800000"/>
            <a:headEnd/>
            <a:tailEnd/>
          </a:ln>
        </p:spPr>
        <p:txBody>
          <a:bodyPr>
            <a:spAutoFit/>
          </a:bodyPr>
          <a:lstStyle/>
          <a:p>
            <a:pPr algn="ctr"/>
            <a:endParaRPr lang="en-US" sz="1200">
              <a:solidFill>
                <a:schemeClr val="bg1"/>
              </a:solidFill>
            </a:endParaRPr>
          </a:p>
        </p:txBody>
      </p:sp>
      <p:sp>
        <p:nvSpPr>
          <p:cNvPr id="22534" name="TextBox 6"/>
          <p:cNvSpPr txBox="1">
            <a:spLocks noChangeArrowheads="1"/>
          </p:cNvSpPr>
          <p:nvPr/>
        </p:nvSpPr>
        <p:spPr bwMode="auto">
          <a:xfrm>
            <a:off x="7620000" y="4014788"/>
            <a:ext cx="1371600" cy="862012"/>
          </a:xfrm>
          <a:prstGeom prst="rect">
            <a:avLst/>
          </a:prstGeom>
          <a:noFill/>
          <a:ln w="9525">
            <a:noFill/>
            <a:miter lim="800000"/>
            <a:headEnd/>
            <a:tailEnd/>
          </a:ln>
        </p:spPr>
        <p:txBody>
          <a:bodyPr>
            <a:spAutoFit/>
          </a:bodyPr>
          <a:lstStyle/>
          <a:p>
            <a:pPr algn="ctr"/>
            <a:r>
              <a:rPr lang="en-IN" sz="1000">
                <a:solidFill>
                  <a:schemeClr val="bg1"/>
                </a:solidFill>
              </a:rPr>
              <a:t>US20140004286</a:t>
            </a:r>
          </a:p>
          <a:p>
            <a:pPr algn="ctr"/>
            <a:r>
              <a:rPr lang="en-US" sz="1000">
                <a:solidFill>
                  <a:schemeClr val="bg1"/>
                </a:solidFill>
              </a:rPr>
              <a:t> Balloon made from a laminate film bio-based PEF homopolymer</a:t>
            </a:r>
          </a:p>
        </p:txBody>
      </p:sp>
      <p:pic>
        <p:nvPicPr>
          <p:cNvPr id="22537" name="Picture 2"/>
          <p:cNvPicPr>
            <a:picLocks noChangeAspect="1" noChangeArrowheads="1"/>
          </p:cNvPicPr>
          <p:nvPr/>
        </p:nvPicPr>
        <p:blipFill>
          <a:blip r:embed="rId2" cstate="print"/>
          <a:srcRect/>
          <a:stretch>
            <a:fillRect/>
          </a:stretch>
        </p:blipFill>
        <p:spPr bwMode="auto">
          <a:xfrm>
            <a:off x="152400" y="6400800"/>
            <a:ext cx="1143000" cy="349250"/>
          </a:xfrm>
          <a:prstGeom prst="rect">
            <a:avLst/>
          </a:prstGeom>
          <a:noFill/>
          <a:ln w="9525">
            <a:noFill/>
            <a:miter lim="800000"/>
            <a:headEnd/>
            <a:tailEnd/>
          </a:ln>
        </p:spPr>
      </p:pic>
      <p:sp>
        <p:nvSpPr>
          <p:cNvPr id="22539" name="Rectangle 11"/>
          <p:cNvSpPr>
            <a:spLocks noChangeArrowheads="1"/>
          </p:cNvSpPr>
          <p:nvPr/>
        </p:nvSpPr>
        <p:spPr bwMode="auto">
          <a:xfrm>
            <a:off x="1295400" y="6565900"/>
            <a:ext cx="7391400" cy="215900"/>
          </a:xfrm>
          <a:prstGeom prst="rect">
            <a:avLst/>
          </a:prstGeom>
          <a:noFill/>
          <a:ln w="9525">
            <a:noFill/>
            <a:miter lim="800000"/>
            <a:headEnd/>
            <a:tailEnd/>
          </a:ln>
        </p:spPr>
        <p:txBody>
          <a:bodyPr>
            <a:spAutoFit/>
          </a:bodyPr>
          <a:lstStyle/>
          <a:p>
            <a:r>
              <a:rPr lang="en-US" sz="800"/>
              <a:t>Patent Searching | Research and Analytics | Patent Prosecution/Preparation Support | Litigation and E-Discovery | IP Valuation |  Patent Portfolio Watch</a:t>
            </a:r>
          </a:p>
        </p:txBody>
      </p:sp>
      <p:pic>
        <p:nvPicPr>
          <p:cNvPr id="22540" name="Picture 12"/>
          <p:cNvPicPr>
            <a:picLocks noChangeAspect="1" noChangeArrowheads="1"/>
          </p:cNvPicPr>
          <p:nvPr/>
        </p:nvPicPr>
        <p:blipFill>
          <a:blip r:embed="rId3" cstate="print"/>
          <a:srcRect/>
          <a:stretch>
            <a:fillRect/>
          </a:stretch>
        </p:blipFill>
        <p:spPr bwMode="auto">
          <a:xfrm>
            <a:off x="7271657" y="0"/>
            <a:ext cx="1872343" cy="838200"/>
          </a:xfrm>
          <a:prstGeom prst="rect">
            <a:avLst/>
          </a:prstGeom>
          <a:noFill/>
          <a:ln w="9525">
            <a:noFill/>
            <a:miter lim="800000"/>
            <a:headEnd/>
            <a:tailEnd/>
          </a:ln>
        </p:spPr>
      </p:pic>
      <p:graphicFrame>
        <p:nvGraphicFramePr>
          <p:cNvPr id="13" name="Diagram 12"/>
          <p:cNvGraphicFramePr/>
          <p:nvPr/>
        </p:nvGraphicFramePr>
        <p:xfrm>
          <a:off x="0" y="914400"/>
          <a:ext cx="4038600" cy="4419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2" name="Rounded Rectangle 11"/>
          <p:cNvSpPr/>
          <p:nvPr/>
        </p:nvSpPr>
        <p:spPr>
          <a:xfrm>
            <a:off x="4114800" y="990600"/>
            <a:ext cx="4876800" cy="2362200"/>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pPr>
            <a:r>
              <a:rPr lang="en-IN" sz="1500" b="1" dirty="0" smtClean="0">
                <a:solidFill>
                  <a:srgbClr val="002060"/>
                </a:solidFill>
              </a:rPr>
              <a:t>Company Profile</a:t>
            </a:r>
          </a:p>
          <a:p>
            <a:pPr algn="just"/>
            <a:r>
              <a:rPr lang="en-IN" sz="1500" dirty="0" smtClean="0">
                <a:solidFill>
                  <a:schemeClr val="tx1"/>
                </a:solidFill>
              </a:rPr>
              <a:t>Toray Industries, Inc. is a multinational company headquartered in Japan was initially  into </a:t>
            </a:r>
            <a:r>
              <a:rPr lang="en-IN" sz="1500" dirty="0" err="1" smtClean="0">
                <a:solidFill>
                  <a:schemeClr val="tx1"/>
                </a:solidFill>
              </a:rPr>
              <a:t>fibers</a:t>
            </a:r>
            <a:r>
              <a:rPr lang="en-IN" sz="1500" dirty="0" smtClean="0">
                <a:solidFill>
                  <a:schemeClr val="tx1"/>
                </a:solidFill>
              </a:rPr>
              <a:t> and textiles, as well as plastics and chemicals. The company’s presence can also be felt in the areas such as pharmaceuticals, biotechnology and R&amp;D, medical products, reverse osmosis membranes, electronics, IT-products, housing and engineering, and other advanced composite materials.</a:t>
            </a:r>
          </a:p>
          <a:p>
            <a:endParaRPr lang="en-IN" sz="1500" b="1" dirty="0">
              <a:solidFill>
                <a:srgbClr val="002060"/>
              </a:solidFill>
            </a:endParaRPr>
          </a:p>
        </p:txBody>
      </p:sp>
      <p:graphicFrame>
        <p:nvGraphicFramePr>
          <p:cNvPr id="17" name="Chart 16"/>
          <p:cNvGraphicFramePr/>
          <p:nvPr/>
        </p:nvGraphicFramePr>
        <p:xfrm>
          <a:off x="4419600" y="3429000"/>
          <a:ext cx="4419600" cy="1981200"/>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19" name="Table 18"/>
          <p:cNvGraphicFramePr>
            <a:graphicFrameLocks noGrp="1"/>
          </p:cNvGraphicFramePr>
          <p:nvPr/>
        </p:nvGraphicFramePr>
        <p:xfrm>
          <a:off x="228600" y="5410200"/>
          <a:ext cx="8763000" cy="749200"/>
        </p:xfrm>
        <a:graphic>
          <a:graphicData uri="http://schemas.openxmlformats.org/drawingml/2006/table">
            <a:tbl>
              <a:tblPr firstRow="1" bandRow="1">
                <a:tableStyleId>{5C22544A-7EE6-4342-B048-85BDC9FD1C3A}</a:tableStyleId>
              </a:tblPr>
              <a:tblGrid>
                <a:gridCol w="2211224"/>
                <a:gridCol w="6551776"/>
              </a:tblGrid>
              <a:tr h="279786">
                <a:tc>
                  <a:txBody>
                    <a:bodyPr/>
                    <a:lstStyle/>
                    <a:p>
                      <a:pPr algn="ctr"/>
                      <a:r>
                        <a:rPr lang="en-US" sz="1100" b="1" dirty="0" smtClean="0"/>
                        <a:t>Patent No.</a:t>
                      </a:r>
                      <a:endParaRPr lang="en-US" sz="1100" b="1" dirty="0"/>
                    </a:p>
                  </a:txBody>
                  <a:tcPr/>
                </a:tc>
                <a:tc>
                  <a:txBody>
                    <a:bodyPr/>
                    <a:lstStyle/>
                    <a:p>
                      <a:pPr algn="ctr"/>
                      <a:r>
                        <a:rPr lang="en-US" sz="1100" dirty="0" smtClean="0"/>
                        <a:t>Novel Features</a:t>
                      </a:r>
                      <a:endParaRPr lang="en-US" sz="1100" dirty="0"/>
                    </a:p>
                  </a:txBody>
                  <a:tcPr/>
                </a:tc>
              </a:tr>
              <a:tr h="469414">
                <a:tc>
                  <a:txBody>
                    <a:bodyPr/>
                    <a:lstStyle/>
                    <a:p>
                      <a:pPr marL="0" marR="0" indent="0" algn="ctr" defTabSz="914400" eaLnBrk="1" fontAlgn="b" latinLnBrk="0" hangingPunct="1">
                        <a:lnSpc>
                          <a:spcPct val="100000"/>
                        </a:lnSpc>
                        <a:spcBef>
                          <a:spcPts val="0"/>
                        </a:spcBef>
                        <a:spcAft>
                          <a:spcPts val="0"/>
                        </a:spcAft>
                        <a:buClrTx/>
                        <a:buSzTx/>
                        <a:buFontTx/>
                        <a:buNone/>
                        <a:tabLst/>
                        <a:defRPr/>
                      </a:pPr>
                      <a:r>
                        <a:rPr lang="en-US" sz="1200" b="1" dirty="0" smtClean="0">
                          <a:solidFill>
                            <a:srgbClr val="000000"/>
                          </a:solidFill>
                          <a:latin typeface="+mn-lt"/>
                        </a:rPr>
                        <a:t>CN103502303</a:t>
                      </a:r>
                      <a:endParaRPr lang="en-US" sz="1200" b="1" i="0" u="none" strike="noStrike" dirty="0">
                        <a:solidFill>
                          <a:srgbClr val="000000"/>
                        </a:solidFill>
                        <a:latin typeface="+mn-lt"/>
                        <a:ea typeface="+mn-ea"/>
                        <a:cs typeface="+mn-cs"/>
                      </a:endParaRPr>
                    </a:p>
                  </a:txBody>
                  <a:tcPr marL="9525" marR="9525" marT="9525" marB="0" anchor="ctr"/>
                </a:tc>
                <a:tc>
                  <a:txBody>
                    <a:bodyPr/>
                    <a:lstStyle/>
                    <a:p>
                      <a:pPr algn="l" fontAlgn="b">
                        <a:lnSpc>
                          <a:spcPct val="100000"/>
                        </a:lnSpc>
                      </a:pPr>
                      <a:r>
                        <a:rPr lang="en-US" sz="1200" b="0" dirty="0" smtClean="0">
                          <a:solidFill>
                            <a:srgbClr val="000000"/>
                          </a:solidFill>
                          <a:latin typeface="+mn-lt"/>
                        </a:rPr>
                        <a:t>Use of </a:t>
                      </a:r>
                      <a:r>
                        <a:rPr lang="en-US" sz="1200" b="0" u="sng" dirty="0" smtClean="0">
                          <a:solidFill>
                            <a:srgbClr val="000000"/>
                          </a:solidFill>
                          <a:latin typeface="+mn-lt"/>
                        </a:rPr>
                        <a:t>1,2-propanediol with a content of 45-IOOO </a:t>
                      </a:r>
                      <a:r>
                        <a:rPr lang="en-US" sz="1200" b="0" u="sng" dirty="0" err="1" smtClean="0">
                          <a:solidFill>
                            <a:srgbClr val="000000"/>
                          </a:solidFill>
                          <a:latin typeface="+mn-lt"/>
                        </a:rPr>
                        <a:t>ppm</a:t>
                      </a:r>
                      <a:r>
                        <a:rPr lang="en-US" sz="1200" b="0" u="sng" dirty="0" smtClean="0">
                          <a:solidFill>
                            <a:srgbClr val="000000"/>
                          </a:solidFill>
                          <a:latin typeface="+mn-lt"/>
                        </a:rPr>
                        <a:t> glycol.</a:t>
                      </a:r>
                      <a:endParaRPr lang="en-US" sz="1200" b="0" i="0" u="sng" strike="noStrike" dirty="0" smtClean="0">
                        <a:solidFill>
                          <a:srgbClr val="000000"/>
                        </a:solidFill>
                        <a:latin typeface="+mn-lt"/>
                      </a:endParaRPr>
                    </a:p>
                  </a:txBody>
                  <a:tcPr marL="9525" marR="9525" marT="9525" marB="0" anchor="ctr"/>
                </a:tc>
              </a:tr>
            </a:tbl>
          </a:graphicData>
        </a:graphic>
      </p:graphicFrame>
      <p:sp>
        <p:nvSpPr>
          <p:cNvPr id="20" name="TextBox 19"/>
          <p:cNvSpPr txBox="1"/>
          <p:nvPr/>
        </p:nvSpPr>
        <p:spPr>
          <a:xfrm>
            <a:off x="228600" y="6154579"/>
            <a:ext cx="8458200" cy="246221"/>
          </a:xfrm>
          <a:prstGeom prst="rect">
            <a:avLst/>
          </a:prstGeom>
          <a:noFill/>
        </p:spPr>
        <p:txBody>
          <a:bodyPr wrap="square" rtlCol="0">
            <a:spAutoFit/>
          </a:bodyPr>
          <a:lstStyle/>
          <a:p>
            <a:r>
              <a:rPr lang="en-IN" sz="1000" dirty="0" smtClean="0"/>
              <a:t># All granted patents were analysed irrespective of their INPADOC families.</a:t>
            </a:r>
            <a:endParaRPr lang="en-IN" sz="1000" dirty="0"/>
          </a:p>
        </p:txBody>
      </p:sp>
      <p:sp>
        <p:nvSpPr>
          <p:cNvPr id="21" name="Slide Number Placeholder 20"/>
          <p:cNvSpPr>
            <a:spLocks noGrp="1"/>
          </p:cNvSpPr>
          <p:nvPr>
            <p:ph type="sldNum" sz="quarter" idx="12"/>
          </p:nvPr>
        </p:nvSpPr>
        <p:spPr/>
        <p:txBody>
          <a:bodyPr/>
          <a:lstStyle/>
          <a:p>
            <a:pPr>
              <a:defRPr/>
            </a:pPr>
            <a:fld id="{46318E3D-C770-4D91-B40E-7E88DA3097BF}" type="slidenum">
              <a:rPr lang="en-IN" smtClean="0"/>
              <a:pPr>
                <a:defRPr/>
              </a:pPr>
              <a:t>27</a:t>
            </a:fld>
            <a:endParaRPr lang="en-IN"/>
          </a:p>
        </p:txBody>
      </p:sp>
      <p:sp>
        <p:nvSpPr>
          <p:cNvPr id="15" name="object 6"/>
          <p:cNvSpPr txBox="1">
            <a:spLocks/>
          </p:cNvSpPr>
          <p:nvPr/>
        </p:nvSpPr>
        <p:spPr bwMode="auto">
          <a:xfrm>
            <a:off x="3886200" y="3505200"/>
            <a:ext cx="5257800" cy="215444"/>
          </a:xfrm>
          <a:prstGeom prst="rect">
            <a:avLst/>
          </a:prstGeom>
          <a:noFill/>
          <a:ln w="9525">
            <a:noFill/>
            <a:miter lim="800000"/>
            <a:headEnd/>
            <a:tailEnd/>
          </a:ln>
        </p:spPr>
        <p:txBody>
          <a:bodyPr vert="horz" wrap="square" lIns="0" tIns="0" rIns="0" bIns="0" numCol="1" rtlCol="0" anchor="t" anchorCtr="0" compatLnSpc="1">
            <a:prstTxWarp prst="textNoShape">
              <a:avLst/>
            </a:prstTxWarp>
            <a:spAutoFit/>
          </a:bodyPr>
          <a:lstStyle/>
          <a:p>
            <a:pPr marL="342900" marR="0" lvl="0" indent="-342900" algn="ctr" defTabSz="914400" rtl="0" eaLnBrk="1" fontAlgn="auto" latinLnBrk="0" hangingPunct="1">
              <a:lnSpc>
                <a:spcPct val="100000"/>
              </a:lnSpc>
              <a:spcBef>
                <a:spcPct val="20000"/>
              </a:spcBef>
              <a:spcAft>
                <a:spcPts val="0"/>
              </a:spcAft>
              <a:buClrTx/>
              <a:buSzTx/>
              <a:buFontTx/>
              <a:buNone/>
              <a:tabLst/>
              <a:defRPr/>
            </a:pPr>
            <a:r>
              <a:rPr lang="en-US" sz="1400" b="1" dirty="0" smtClean="0">
                <a:solidFill>
                  <a:srgbClr val="002060"/>
                </a:solidFill>
              </a:rPr>
              <a:t>Technological Dissection of Patent Portfolio</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13" y="2992438"/>
            <a:ext cx="8385175" cy="436562"/>
          </a:xfrm>
        </p:spPr>
        <p:txBody>
          <a:bodyPr/>
          <a:lstStyle/>
          <a:p>
            <a:r>
              <a:rPr lang="en-US" sz="3200" b="1" kern="1200" dirty="0" smtClean="0">
                <a:cs typeface="Arial" pitchFamily="34" charset="0"/>
              </a:rPr>
              <a:t>PEF Recycling Technologies</a:t>
            </a:r>
            <a:endParaRPr lang="en-US" sz="3200" dirty="0"/>
          </a:p>
        </p:txBody>
      </p:sp>
      <p:pic>
        <p:nvPicPr>
          <p:cNvPr id="5" name="Picture 2"/>
          <p:cNvPicPr>
            <a:picLocks noChangeAspect="1" noChangeArrowheads="1"/>
          </p:cNvPicPr>
          <p:nvPr/>
        </p:nvPicPr>
        <p:blipFill>
          <a:blip r:embed="rId2" cstate="print"/>
          <a:srcRect/>
          <a:stretch>
            <a:fillRect/>
          </a:stretch>
        </p:blipFill>
        <p:spPr bwMode="auto">
          <a:xfrm>
            <a:off x="152400" y="6356350"/>
            <a:ext cx="1143000" cy="349250"/>
          </a:xfrm>
          <a:prstGeom prst="rect">
            <a:avLst/>
          </a:prstGeom>
          <a:noFill/>
          <a:ln w="9525">
            <a:noFill/>
            <a:miter lim="800000"/>
            <a:headEnd/>
            <a:tailEnd/>
          </a:ln>
        </p:spPr>
      </p:pic>
      <p:sp>
        <p:nvSpPr>
          <p:cNvPr id="6" name="Rectangle 12"/>
          <p:cNvSpPr>
            <a:spLocks noChangeArrowheads="1"/>
          </p:cNvSpPr>
          <p:nvPr/>
        </p:nvSpPr>
        <p:spPr bwMode="auto">
          <a:xfrm>
            <a:off x="1295400" y="6553200"/>
            <a:ext cx="7239000" cy="215900"/>
          </a:xfrm>
          <a:prstGeom prst="rect">
            <a:avLst/>
          </a:prstGeom>
          <a:noFill/>
          <a:ln w="9525">
            <a:noFill/>
            <a:miter lim="800000"/>
            <a:headEnd/>
            <a:tailEnd/>
          </a:ln>
        </p:spPr>
        <p:txBody>
          <a:bodyPr>
            <a:spAutoFit/>
          </a:bodyPr>
          <a:lstStyle/>
          <a:p>
            <a:r>
              <a:rPr lang="en-US" sz="800"/>
              <a:t>Patent Searching | Research and Analytics | Patent Prosecution/Preparation Support | Litigation and E-Discovery | IP Valuation |  Patent Portfolio Watch</a:t>
            </a:r>
          </a:p>
        </p:txBody>
      </p:sp>
      <p:sp>
        <p:nvSpPr>
          <p:cNvPr id="11" name="Slide Number Placeholder 10"/>
          <p:cNvSpPr>
            <a:spLocks noGrp="1"/>
          </p:cNvSpPr>
          <p:nvPr>
            <p:ph type="sldNum" sz="quarter" idx="12"/>
          </p:nvPr>
        </p:nvSpPr>
        <p:spPr/>
        <p:txBody>
          <a:bodyPr/>
          <a:lstStyle/>
          <a:p>
            <a:pPr>
              <a:defRPr/>
            </a:pPr>
            <a:fld id="{46318E3D-C770-4D91-B40E-7E88DA3097BF}" type="slidenum">
              <a:rPr lang="en-IN" smtClean="0"/>
              <a:pPr>
                <a:defRPr/>
              </a:pPr>
              <a:t>28</a:t>
            </a:fld>
            <a:endParaRPr lang="en-IN"/>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13" y="249238"/>
            <a:ext cx="8385175" cy="436562"/>
          </a:xfrm>
        </p:spPr>
        <p:txBody>
          <a:bodyPr/>
          <a:lstStyle/>
          <a:p>
            <a:pPr>
              <a:defRPr/>
            </a:pPr>
            <a:r>
              <a:rPr lang="en-US" sz="2400" b="1" kern="1200" dirty="0" smtClean="0">
                <a:solidFill>
                  <a:schemeClr val="bg1"/>
                </a:solidFill>
                <a:cs typeface="Arial" pitchFamily="34" charset="0"/>
              </a:rPr>
              <a:t>PEF Recycling Technologies</a:t>
            </a:r>
            <a:r>
              <a:rPr lang="en-US" sz="2400" b="1" dirty="0" smtClean="0"/>
              <a:t/>
            </a:r>
            <a:br>
              <a:rPr lang="en-US" sz="2400" b="1" dirty="0" smtClean="0"/>
            </a:br>
            <a:endParaRPr lang="en-US" sz="2400" b="1" dirty="0"/>
          </a:p>
        </p:txBody>
      </p:sp>
      <p:sp>
        <p:nvSpPr>
          <p:cNvPr id="22532" name="TextBox 4"/>
          <p:cNvSpPr txBox="1">
            <a:spLocks noChangeArrowheads="1"/>
          </p:cNvSpPr>
          <p:nvPr/>
        </p:nvSpPr>
        <p:spPr bwMode="auto">
          <a:xfrm>
            <a:off x="3962400" y="3276600"/>
            <a:ext cx="1447800" cy="523875"/>
          </a:xfrm>
          <a:prstGeom prst="rect">
            <a:avLst/>
          </a:prstGeom>
          <a:noFill/>
          <a:ln w="9525">
            <a:noFill/>
            <a:miter lim="800000"/>
            <a:headEnd/>
            <a:tailEnd/>
          </a:ln>
        </p:spPr>
        <p:txBody>
          <a:bodyPr>
            <a:spAutoFit/>
          </a:bodyPr>
          <a:lstStyle/>
          <a:p>
            <a:pPr algn="ctr"/>
            <a:r>
              <a:rPr lang="en-IN" sz="1400" b="1">
                <a:solidFill>
                  <a:schemeClr val="bg1"/>
                </a:solidFill>
              </a:rPr>
              <a:t>TORAY</a:t>
            </a:r>
            <a:endParaRPr lang="en-US" sz="1400" b="1">
              <a:solidFill>
                <a:schemeClr val="bg1"/>
              </a:solidFill>
            </a:endParaRPr>
          </a:p>
          <a:p>
            <a:pPr algn="ctr"/>
            <a:r>
              <a:rPr lang="en-US" sz="1400" b="1">
                <a:solidFill>
                  <a:schemeClr val="bg1"/>
                </a:solidFill>
              </a:rPr>
              <a:t>INDUSTRIES</a:t>
            </a:r>
          </a:p>
        </p:txBody>
      </p:sp>
      <p:sp>
        <p:nvSpPr>
          <p:cNvPr id="22533" name="TextBox 5"/>
          <p:cNvSpPr txBox="1">
            <a:spLocks noChangeArrowheads="1"/>
          </p:cNvSpPr>
          <p:nvPr/>
        </p:nvSpPr>
        <p:spPr bwMode="auto">
          <a:xfrm>
            <a:off x="4038600" y="1600200"/>
            <a:ext cx="1371600" cy="276225"/>
          </a:xfrm>
          <a:prstGeom prst="rect">
            <a:avLst/>
          </a:prstGeom>
          <a:noFill/>
          <a:ln w="9525">
            <a:noFill/>
            <a:miter lim="800000"/>
            <a:headEnd/>
            <a:tailEnd/>
          </a:ln>
        </p:spPr>
        <p:txBody>
          <a:bodyPr>
            <a:spAutoFit/>
          </a:bodyPr>
          <a:lstStyle/>
          <a:p>
            <a:pPr algn="ctr"/>
            <a:endParaRPr lang="en-US" sz="1200">
              <a:solidFill>
                <a:schemeClr val="bg1"/>
              </a:solidFill>
            </a:endParaRPr>
          </a:p>
        </p:txBody>
      </p:sp>
      <p:sp>
        <p:nvSpPr>
          <p:cNvPr id="22534" name="TextBox 6"/>
          <p:cNvSpPr txBox="1">
            <a:spLocks noChangeArrowheads="1"/>
          </p:cNvSpPr>
          <p:nvPr/>
        </p:nvSpPr>
        <p:spPr bwMode="auto">
          <a:xfrm>
            <a:off x="5791200" y="4014788"/>
            <a:ext cx="1371600" cy="862012"/>
          </a:xfrm>
          <a:prstGeom prst="rect">
            <a:avLst/>
          </a:prstGeom>
          <a:noFill/>
          <a:ln w="9525">
            <a:noFill/>
            <a:miter lim="800000"/>
            <a:headEnd/>
            <a:tailEnd/>
          </a:ln>
        </p:spPr>
        <p:txBody>
          <a:bodyPr>
            <a:spAutoFit/>
          </a:bodyPr>
          <a:lstStyle/>
          <a:p>
            <a:pPr algn="ctr"/>
            <a:r>
              <a:rPr lang="en-IN" sz="1000">
                <a:solidFill>
                  <a:schemeClr val="bg1"/>
                </a:solidFill>
              </a:rPr>
              <a:t>US20140004286</a:t>
            </a:r>
          </a:p>
          <a:p>
            <a:pPr algn="ctr"/>
            <a:r>
              <a:rPr lang="en-US" sz="1000">
                <a:solidFill>
                  <a:schemeClr val="bg1"/>
                </a:solidFill>
              </a:rPr>
              <a:t> Balloon made from a laminate film bio-based PEF homopolymer</a:t>
            </a:r>
          </a:p>
        </p:txBody>
      </p:sp>
      <p:sp>
        <p:nvSpPr>
          <p:cNvPr id="22535" name="TextBox 7"/>
          <p:cNvSpPr txBox="1">
            <a:spLocks noChangeArrowheads="1"/>
          </p:cNvSpPr>
          <p:nvPr/>
        </p:nvSpPr>
        <p:spPr bwMode="auto">
          <a:xfrm>
            <a:off x="2362200" y="4038600"/>
            <a:ext cx="1600200" cy="892175"/>
          </a:xfrm>
          <a:prstGeom prst="rect">
            <a:avLst/>
          </a:prstGeom>
          <a:noFill/>
          <a:ln w="9525">
            <a:noFill/>
            <a:miter lim="800000"/>
            <a:headEnd/>
            <a:tailEnd/>
          </a:ln>
        </p:spPr>
        <p:txBody>
          <a:bodyPr>
            <a:spAutoFit/>
          </a:bodyPr>
          <a:lstStyle/>
          <a:p>
            <a:r>
              <a:rPr lang="en-IN" sz="1200">
                <a:solidFill>
                  <a:schemeClr val="bg1"/>
                </a:solidFill>
              </a:rPr>
              <a:t>  </a:t>
            </a:r>
            <a:r>
              <a:rPr lang="en-IN" sz="1000">
                <a:solidFill>
                  <a:schemeClr val="bg1"/>
                </a:solidFill>
              </a:rPr>
              <a:t>US20130344345</a:t>
            </a:r>
            <a:endParaRPr lang="en-US" sz="1000">
              <a:solidFill>
                <a:schemeClr val="bg1"/>
              </a:solidFill>
            </a:endParaRPr>
          </a:p>
          <a:p>
            <a:r>
              <a:rPr lang="en-IN" sz="1000">
                <a:solidFill>
                  <a:schemeClr val="bg1"/>
                </a:solidFill>
              </a:rPr>
              <a:t>PEF is used to make biaxially oriented bio-based polyester window films and laminates</a:t>
            </a:r>
            <a:endParaRPr lang="en-US" sz="1000">
              <a:solidFill>
                <a:schemeClr val="bg1"/>
              </a:solidFill>
            </a:endParaRPr>
          </a:p>
        </p:txBody>
      </p:sp>
      <p:pic>
        <p:nvPicPr>
          <p:cNvPr id="22537" name="Picture 2"/>
          <p:cNvPicPr>
            <a:picLocks noChangeAspect="1" noChangeArrowheads="1"/>
          </p:cNvPicPr>
          <p:nvPr/>
        </p:nvPicPr>
        <p:blipFill>
          <a:blip r:embed="rId2" cstate="print"/>
          <a:srcRect/>
          <a:stretch>
            <a:fillRect/>
          </a:stretch>
        </p:blipFill>
        <p:spPr bwMode="auto">
          <a:xfrm>
            <a:off x="152400" y="6356350"/>
            <a:ext cx="1143000" cy="349250"/>
          </a:xfrm>
          <a:prstGeom prst="rect">
            <a:avLst/>
          </a:prstGeom>
          <a:noFill/>
          <a:ln w="9525">
            <a:noFill/>
            <a:miter lim="800000"/>
            <a:headEnd/>
            <a:tailEnd/>
          </a:ln>
        </p:spPr>
      </p:pic>
      <p:sp>
        <p:nvSpPr>
          <p:cNvPr id="22539" name="Rectangle 11"/>
          <p:cNvSpPr>
            <a:spLocks noChangeArrowheads="1"/>
          </p:cNvSpPr>
          <p:nvPr/>
        </p:nvSpPr>
        <p:spPr bwMode="auto">
          <a:xfrm>
            <a:off x="1295400" y="6565900"/>
            <a:ext cx="7391400" cy="215900"/>
          </a:xfrm>
          <a:prstGeom prst="rect">
            <a:avLst/>
          </a:prstGeom>
          <a:noFill/>
          <a:ln w="9525">
            <a:noFill/>
            <a:miter lim="800000"/>
            <a:headEnd/>
            <a:tailEnd/>
          </a:ln>
        </p:spPr>
        <p:txBody>
          <a:bodyPr>
            <a:spAutoFit/>
          </a:bodyPr>
          <a:lstStyle/>
          <a:p>
            <a:r>
              <a:rPr lang="en-US" sz="800"/>
              <a:t>Patent Searching | Research and Analytics | Patent Prosecution/Preparation Support | Litigation and E-Discovery | IP Valuation |  Patent Portfolio Watch</a:t>
            </a:r>
          </a:p>
        </p:txBody>
      </p:sp>
      <p:graphicFrame>
        <p:nvGraphicFramePr>
          <p:cNvPr id="15" name="Diagram 14"/>
          <p:cNvGraphicFramePr/>
          <p:nvPr/>
        </p:nvGraphicFramePr>
        <p:xfrm>
          <a:off x="2514600" y="2362200"/>
          <a:ext cx="8382000" cy="279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 name="Rectangle 15"/>
          <p:cNvSpPr/>
          <p:nvPr/>
        </p:nvSpPr>
        <p:spPr>
          <a:xfrm>
            <a:off x="0" y="1524000"/>
            <a:ext cx="4343400" cy="4047262"/>
          </a:xfrm>
          <a:prstGeom prst="rect">
            <a:avLst/>
          </a:prstGeom>
        </p:spPr>
        <p:txBody>
          <a:bodyPr wrap="square">
            <a:spAutoFit/>
          </a:bodyPr>
          <a:lstStyle/>
          <a:p>
            <a:pPr algn="just">
              <a:spcBef>
                <a:spcPts val="600"/>
              </a:spcBef>
              <a:spcAft>
                <a:spcPts val="1200"/>
              </a:spcAft>
            </a:pPr>
            <a:r>
              <a:rPr lang="en-IN" sz="1400" dirty="0" smtClean="0">
                <a:latin typeface="Calibri (Body)"/>
              </a:rPr>
              <a:t>Figures estimate that around </a:t>
            </a:r>
            <a:r>
              <a:rPr lang="en-IN" sz="1400" dirty="0">
                <a:latin typeface="Calibri (Body)"/>
              </a:rPr>
              <a:t>ten million tons </a:t>
            </a:r>
            <a:r>
              <a:rPr lang="en-IN" sz="1400" dirty="0" smtClean="0">
                <a:latin typeface="Calibri (Body)"/>
              </a:rPr>
              <a:t>of plastic </a:t>
            </a:r>
            <a:r>
              <a:rPr lang="en-IN" sz="1400" dirty="0">
                <a:latin typeface="Calibri (Body)"/>
              </a:rPr>
              <a:t>bottles </a:t>
            </a:r>
            <a:r>
              <a:rPr lang="en-IN" sz="1400" dirty="0" smtClean="0">
                <a:latin typeface="Calibri (Body)"/>
              </a:rPr>
              <a:t>need to </a:t>
            </a:r>
            <a:r>
              <a:rPr lang="en-IN" sz="1400" dirty="0">
                <a:latin typeface="Calibri (Body)"/>
              </a:rPr>
              <a:t>be </a:t>
            </a:r>
            <a:r>
              <a:rPr lang="en-IN" sz="1400" dirty="0" smtClean="0">
                <a:latin typeface="Calibri (Body)"/>
              </a:rPr>
              <a:t>recycled.</a:t>
            </a:r>
          </a:p>
          <a:p>
            <a:pPr algn="just">
              <a:spcBef>
                <a:spcPts val="600"/>
              </a:spcBef>
              <a:spcAft>
                <a:spcPts val="1200"/>
              </a:spcAft>
            </a:pPr>
            <a:r>
              <a:rPr lang="en-IN" sz="1400" dirty="0" smtClean="0">
                <a:latin typeface="Calibri (Body)"/>
              </a:rPr>
              <a:t>Currently, </a:t>
            </a:r>
            <a:r>
              <a:rPr lang="en-IN" sz="1400" dirty="0">
                <a:latin typeface="Calibri (Body)"/>
              </a:rPr>
              <a:t>less than 10% of collected </a:t>
            </a:r>
            <a:r>
              <a:rPr lang="en-IN" sz="1400" dirty="0" smtClean="0">
                <a:latin typeface="Calibri (Body)"/>
              </a:rPr>
              <a:t>plastic is recycled.</a:t>
            </a:r>
            <a:endParaRPr lang="en-IN" sz="1400" dirty="0">
              <a:latin typeface="Calibri (Body)"/>
            </a:endParaRPr>
          </a:p>
          <a:p>
            <a:pPr algn="just">
              <a:spcBef>
                <a:spcPts val="600"/>
              </a:spcBef>
              <a:spcAft>
                <a:spcPts val="1200"/>
              </a:spcAft>
            </a:pPr>
            <a:r>
              <a:rPr lang="en-IN" sz="1400" dirty="0" smtClean="0">
                <a:latin typeface="Calibri (Body)"/>
              </a:rPr>
              <a:t>Current </a:t>
            </a:r>
            <a:r>
              <a:rPr lang="en-IN" sz="1400" dirty="0">
                <a:latin typeface="Calibri (Body)"/>
              </a:rPr>
              <a:t>recycling processes are </a:t>
            </a:r>
            <a:r>
              <a:rPr lang="en-IN" sz="1400" dirty="0" smtClean="0">
                <a:latin typeface="Calibri (Body)"/>
              </a:rPr>
              <a:t>limited </a:t>
            </a:r>
            <a:r>
              <a:rPr lang="en-IN" sz="1400" dirty="0">
                <a:latin typeface="Calibri (Body)"/>
              </a:rPr>
              <a:t>to only a few types of plastic waste which </a:t>
            </a:r>
            <a:r>
              <a:rPr lang="en-IN" sz="1400" dirty="0" smtClean="0">
                <a:latin typeface="Calibri (Body)"/>
              </a:rPr>
              <a:t>:</a:t>
            </a:r>
            <a:endParaRPr lang="en-IN" sz="1400" dirty="0">
              <a:latin typeface="Calibri (Body)"/>
            </a:endParaRPr>
          </a:p>
          <a:p>
            <a:pPr algn="just">
              <a:spcBef>
                <a:spcPts val="600"/>
              </a:spcBef>
              <a:spcAft>
                <a:spcPts val="1200"/>
              </a:spcAft>
              <a:buFont typeface="Arial" pitchFamily="34" charset="0"/>
              <a:buChar char="•"/>
            </a:pPr>
            <a:r>
              <a:rPr lang="en-IN" sz="1400" dirty="0" smtClean="0">
                <a:latin typeface="Calibri (Body)"/>
              </a:rPr>
              <a:t> means </a:t>
            </a:r>
            <a:r>
              <a:rPr lang="en-IN" sz="1400" dirty="0">
                <a:latin typeface="Calibri (Body)"/>
              </a:rPr>
              <a:t>materials to be recycled must have </a:t>
            </a:r>
            <a:r>
              <a:rPr lang="en-IN" sz="1400" dirty="0" smtClean="0">
                <a:latin typeface="Calibri (Body)"/>
              </a:rPr>
              <a:t>same components;</a:t>
            </a:r>
          </a:p>
          <a:p>
            <a:pPr algn="just">
              <a:spcBef>
                <a:spcPts val="600"/>
              </a:spcBef>
              <a:spcAft>
                <a:spcPts val="1200"/>
              </a:spcAft>
              <a:buFont typeface="Arial" pitchFamily="34" charset="0"/>
              <a:buChar char="•"/>
            </a:pPr>
            <a:r>
              <a:rPr lang="en-IN" sz="1400" dirty="0" smtClean="0">
                <a:latin typeface="Calibri (Body)"/>
              </a:rPr>
              <a:t> makes </a:t>
            </a:r>
            <a:r>
              <a:rPr lang="en-IN" sz="1400" dirty="0">
                <a:latin typeface="Calibri (Body)"/>
              </a:rPr>
              <a:t>it difficult to recycle complex plastics that combine a </a:t>
            </a:r>
            <a:r>
              <a:rPr lang="en-IN" sz="1400" dirty="0" smtClean="0">
                <a:latin typeface="Calibri (Body)"/>
              </a:rPr>
              <a:t>mixture of </a:t>
            </a:r>
            <a:r>
              <a:rPr lang="en-IN" sz="1400" dirty="0">
                <a:latin typeface="Calibri (Body)"/>
              </a:rPr>
              <a:t>different </a:t>
            </a:r>
            <a:r>
              <a:rPr lang="en-IN" sz="1400" dirty="0" smtClean="0">
                <a:latin typeface="Calibri (Body)"/>
              </a:rPr>
              <a:t>polymers</a:t>
            </a:r>
          </a:p>
          <a:p>
            <a:pPr algn="just">
              <a:spcBef>
                <a:spcPts val="600"/>
              </a:spcBef>
              <a:spcAft>
                <a:spcPts val="1200"/>
              </a:spcAft>
              <a:buFont typeface="Arial" pitchFamily="34" charset="0"/>
              <a:buChar char="•"/>
            </a:pPr>
            <a:r>
              <a:rPr lang="en-IN" sz="1400" dirty="0" smtClean="0">
                <a:latin typeface="Calibri (Body)"/>
              </a:rPr>
              <a:t> requires </a:t>
            </a:r>
            <a:r>
              <a:rPr lang="en-IN" sz="1400" dirty="0">
                <a:latin typeface="Calibri (Body)"/>
              </a:rPr>
              <a:t>chemical or thermal recycling processes that make it impossible to </a:t>
            </a:r>
            <a:r>
              <a:rPr lang="en-IN" sz="1400" dirty="0" smtClean="0">
                <a:latin typeface="Calibri (Body)"/>
              </a:rPr>
              <a:t>retrieve </a:t>
            </a:r>
            <a:r>
              <a:rPr lang="en-IN" sz="1400" dirty="0">
                <a:latin typeface="Calibri (Body)"/>
              </a:rPr>
              <a:t>same characteristics as the original </a:t>
            </a:r>
            <a:r>
              <a:rPr lang="en-IN" sz="1400" dirty="0" smtClean="0">
                <a:latin typeface="Calibri (Body)"/>
              </a:rPr>
              <a:t>product.</a:t>
            </a:r>
            <a:endParaRPr lang="en-IN" sz="1400" dirty="0">
              <a:latin typeface="Calibri (Body)"/>
            </a:endParaRPr>
          </a:p>
        </p:txBody>
      </p:sp>
      <p:pic>
        <p:nvPicPr>
          <p:cNvPr id="46082" name="Picture 2"/>
          <p:cNvPicPr>
            <a:picLocks noChangeAspect="1" noChangeArrowheads="1"/>
          </p:cNvPicPr>
          <p:nvPr/>
        </p:nvPicPr>
        <p:blipFill>
          <a:blip r:embed="rId8" cstate="print"/>
          <a:srcRect/>
          <a:stretch>
            <a:fillRect/>
          </a:stretch>
        </p:blipFill>
        <p:spPr bwMode="auto">
          <a:xfrm>
            <a:off x="4724400" y="1371600"/>
            <a:ext cx="2276475" cy="1552575"/>
          </a:xfrm>
          <a:prstGeom prst="rect">
            <a:avLst/>
          </a:prstGeom>
          <a:noFill/>
          <a:ln w="9525">
            <a:noFill/>
            <a:miter lim="800000"/>
            <a:headEnd/>
            <a:tailEnd/>
          </a:ln>
        </p:spPr>
      </p:pic>
      <p:sp>
        <p:nvSpPr>
          <p:cNvPr id="18" name="Rectangle 17"/>
          <p:cNvSpPr/>
          <p:nvPr/>
        </p:nvSpPr>
        <p:spPr>
          <a:xfrm>
            <a:off x="0" y="911423"/>
            <a:ext cx="7620000" cy="307777"/>
          </a:xfrm>
          <a:prstGeom prst="rect">
            <a:avLst/>
          </a:prstGeom>
        </p:spPr>
        <p:txBody>
          <a:bodyPr wrap="square">
            <a:spAutoFit/>
          </a:bodyPr>
          <a:lstStyle/>
          <a:p>
            <a:pPr algn="just"/>
            <a:r>
              <a:rPr lang="en-IN" sz="1400" b="1" dirty="0" smtClean="0">
                <a:latin typeface="Calibri (Body)"/>
              </a:rPr>
              <a:t>Shortcomings of Current Chemical/Thermal Recycling Technologies</a:t>
            </a:r>
          </a:p>
        </p:txBody>
      </p:sp>
      <p:sp>
        <p:nvSpPr>
          <p:cNvPr id="23" name="Slide Number Placeholder 22"/>
          <p:cNvSpPr>
            <a:spLocks noGrp="1"/>
          </p:cNvSpPr>
          <p:nvPr>
            <p:ph type="sldNum" sz="quarter" idx="12"/>
          </p:nvPr>
        </p:nvSpPr>
        <p:spPr/>
        <p:txBody>
          <a:bodyPr/>
          <a:lstStyle/>
          <a:p>
            <a:pPr>
              <a:defRPr/>
            </a:pPr>
            <a:fld id="{46318E3D-C770-4D91-B40E-7E88DA3097BF}" type="slidenum">
              <a:rPr lang="en-IN" smtClean="0"/>
              <a:pPr>
                <a:defRPr/>
              </a:pPr>
              <a:t>29</a:t>
            </a:fld>
            <a:endParaRPr lang="en-IN"/>
          </a:p>
        </p:txBody>
      </p:sp>
      <p:sp>
        <p:nvSpPr>
          <p:cNvPr id="17" name="TextBox 16"/>
          <p:cNvSpPr txBox="1"/>
          <p:nvPr/>
        </p:nvSpPr>
        <p:spPr>
          <a:xfrm>
            <a:off x="0" y="6096000"/>
            <a:ext cx="3048000" cy="230832"/>
          </a:xfrm>
          <a:prstGeom prst="rect">
            <a:avLst/>
          </a:prstGeom>
          <a:noFill/>
        </p:spPr>
        <p:txBody>
          <a:bodyPr wrap="square" rtlCol="0">
            <a:spAutoFit/>
          </a:bodyPr>
          <a:lstStyle/>
          <a:p>
            <a:r>
              <a:rPr lang="en-IN" sz="900" dirty="0" smtClean="0"/>
              <a:t>For sources of information, please refer to </a:t>
            </a:r>
            <a:r>
              <a:rPr lang="en-IN" sz="900" dirty="0" smtClean="0">
                <a:hlinkClick r:id="rId9" action="ppaction://hlinksldjump"/>
              </a:rPr>
              <a:t>Appendix1</a:t>
            </a:r>
            <a:endParaRPr lang="en-IN" sz="9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2800" b="1" spc="-10" dirty="0" smtClean="0">
                <a:solidFill>
                  <a:prstClr val="white"/>
                </a:solidFill>
                <a:cs typeface="Arial" pitchFamily="34" charset="0"/>
              </a:rPr>
              <a:t>Introduction- Polyethylene </a:t>
            </a:r>
            <a:r>
              <a:rPr lang="en-US" sz="2800" b="1" spc="-10" dirty="0" err="1" smtClean="0">
                <a:solidFill>
                  <a:prstClr val="white"/>
                </a:solidFill>
                <a:cs typeface="Arial" pitchFamily="34" charset="0"/>
              </a:rPr>
              <a:t>Furanoate</a:t>
            </a:r>
            <a:r>
              <a:rPr lang="en-US" sz="2800" b="1" spc="-10" dirty="0" smtClean="0">
                <a:solidFill>
                  <a:prstClr val="white"/>
                </a:solidFill>
                <a:cs typeface="Arial" pitchFamily="34" charset="0"/>
              </a:rPr>
              <a:t> (PEF)</a:t>
            </a:r>
            <a:endParaRPr lang="en-US" b="1" dirty="0"/>
          </a:p>
        </p:txBody>
      </p:sp>
      <p:sp>
        <p:nvSpPr>
          <p:cNvPr id="3" name="Text Placeholder 2"/>
          <p:cNvSpPr>
            <a:spLocks noGrp="1"/>
          </p:cNvSpPr>
          <p:nvPr>
            <p:ph type="body" idx="1"/>
          </p:nvPr>
        </p:nvSpPr>
        <p:spPr>
          <a:xfrm>
            <a:off x="533400" y="1066800"/>
            <a:ext cx="8048625" cy="5257800"/>
          </a:xfrm>
        </p:spPr>
        <p:txBody>
          <a:bodyPr/>
          <a:lstStyle/>
          <a:p>
            <a:pPr>
              <a:lnSpc>
                <a:spcPct val="150000"/>
              </a:lnSpc>
              <a:buFontTx/>
              <a:buNone/>
              <a:defRPr/>
            </a:pPr>
            <a:r>
              <a:rPr lang="en-US" sz="1800" b="1" dirty="0" smtClean="0">
                <a:latin typeface="+mj-lt"/>
              </a:rPr>
              <a:t>What is PEF?</a:t>
            </a:r>
          </a:p>
          <a:p>
            <a:pPr algn="just">
              <a:lnSpc>
                <a:spcPct val="150000"/>
              </a:lnSpc>
              <a:defRPr/>
            </a:pPr>
            <a:r>
              <a:rPr lang="en-US" sz="1400" dirty="0" smtClean="0">
                <a:cs typeface="Arial" pitchFamily="34" charset="0"/>
              </a:rPr>
              <a:t>PEF is a 100% recyclable bio-based polymer derived from plants having the potential to replace the plastic industry’s giant polyethylene </a:t>
            </a:r>
            <a:r>
              <a:rPr lang="en-US" sz="1400" dirty="0" err="1" smtClean="0">
                <a:cs typeface="Arial" pitchFamily="34" charset="0"/>
              </a:rPr>
              <a:t>terephthalate</a:t>
            </a:r>
            <a:r>
              <a:rPr lang="en-US" sz="1400" dirty="0" smtClean="0">
                <a:cs typeface="Arial" pitchFamily="34" charset="0"/>
              </a:rPr>
              <a:t> (PET), which is a durable material derived from conventional resources.</a:t>
            </a:r>
          </a:p>
          <a:p>
            <a:pPr algn="just">
              <a:lnSpc>
                <a:spcPct val="150000"/>
              </a:lnSpc>
              <a:defRPr/>
            </a:pPr>
            <a:r>
              <a:rPr lang="en-US" sz="1400" dirty="0" smtClean="0">
                <a:cs typeface="Arial" pitchFamily="34" charset="0"/>
              </a:rPr>
              <a:t>It can be referred as the next generation polyester,</a:t>
            </a:r>
          </a:p>
          <a:p>
            <a:pPr algn="just">
              <a:lnSpc>
                <a:spcPct val="150000"/>
              </a:lnSpc>
              <a:buNone/>
              <a:defRPr/>
            </a:pPr>
            <a:r>
              <a:rPr lang="en-US" sz="1400" dirty="0" smtClean="0">
                <a:cs typeface="Arial" pitchFamily="34" charset="0"/>
              </a:rPr>
              <a:t>	having better mechanical and barrier properties than </a:t>
            </a:r>
          </a:p>
          <a:p>
            <a:pPr algn="just">
              <a:lnSpc>
                <a:spcPct val="150000"/>
              </a:lnSpc>
              <a:buNone/>
              <a:defRPr/>
            </a:pPr>
            <a:r>
              <a:rPr lang="en-US" sz="1400" dirty="0" smtClean="0">
                <a:cs typeface="Arial" pitchFamily="34" charset="0"/>
              </a:rPr>
              <a:t>	the current biggest selling polyester (PET).</a:t>
            </a:r>
          </a:p>
          <a:p>
            <a:pPr>
              <a:lnSpc>
                <a:spcPct val="150000"/>
              </a:lnSpc>
              <a:buFontTx/>
              <a:buNone/>
              <a:defRPr/>
            </a:pPr>
            <a:r>
              <a:rPr lang="en-US" sz="1800" b="1" dirty="0" smtClean="0">
                <a:latin typeface="+mj-lt"/>
              </a:rPr>
              <a:t>PEF V/S PET</a:t>
            </a:r>
          </a:p>
          <a:p>
            <a:pPr>
              <a:lnSpc>
                <a:spcPct val="150000"/>
              </a:lnSpc>
              <a:buFont typeface="+mj-lt"/>
              <a:buAutoNum type="arabicParenR"/>
              <a:defRPr/>
            </a:pPr>
            <a:r>
              <a:rPr lang="en-US" sz="1400" dirty="0" smtClean="0">
                <a:cs typeface="Arial" pitchFamily="34" charset="0"/>
              </a:rPr>
              <a:t>PEF has very good barrier properties (hard to achieve with most bio-based polymers)</a:t>
            </a:r>
          </a:p>
          <a:p>
            <a:pPr>
              <a:lnSpc>
                <a:spcPct val="150000"/>
              </a:lnSpc>
              <a:defRPr/>
            </a:pPr>
            <a:r>
              <a:rPr lang="en-US" sz="1400" dirty="0" smtClean="0">
                <a:cs typeface="Arial" pitchFamily="34" charset="0"/>
              </a:rPr>
              <a:t>O2 barrier – 6 times greater than PET</a:t>
            </a:r>
          </a:p>
          <a:p>
            <a:pPr>
              <a:lnSpc>
                <a:spcPct val="150000"/>
              </a:lnSpc>
              <a:defRPr/>
            </a:pPr>
            <a:r>
              <a:rPr lang="en-US" sz="1400" dirty="0" smtClean="0">
                <a:cs typeface="Arial" pitchFamily="34" charset="0"/>
              </a:rPr>
              <a:t>CO2 barrier – 3 times better than PET</a:t>
            </a:r>
          </a:p>
          <a:p>
            <a:pPr>
              <a:lnSpc>
                <a:spcPct val="150000"/>
              </a:lnSpc>
              <a:defRPr/>
            </a:pPr>
            <a:r>
              <a:rPr lang="en-US" sz="1400" dirty="0" smtClean="0">
                <a:cs typeface="Arial" pitchFamily="34" charset="0"/>
              </a:rPr>
              <a:t>H2O barrier – 2 times better than PET</a:t>
            </a:r>
          </a:p>
          <a:p>
            <a:pPr>
              <a:lnSpc>
                <a:spcPct val="150000"/>
              </a:lnSpc>
              <a:buFontTx/>
              <a:buAutoNum type="arabicParenR" startAt="2"/>
              <a:defRPr/>
            </a:pPr>
            <a:r>
              <a:rPr lang="en-US" sz="1400" dirty="0" smtClean="0">
                <a:cs typeface="Arial" pitchFamily="34" charset="0"/>
              </a:rPr>
              <a:t>Better tensile strength</a:t>
            </a:r>
          </a:p>
          <a:p>
            <a:pPr>
              <a:lnSpc>
                <a:spcPct val="150000"/>
              </a:lnSpc>
              <a:buFontTx/>
              <a:buAutoNum type="arabicParenR" startAt="2"/>
              <a:defRPr/>
            </a:pPr>
            <a:r>
              <a:rPr lang="en-US" sz="1400" dirty="0" smtClean="0">
                <a:cs typeface="Arial" pitchFamily="34" charset="0"/>
              </a:rPr>
              <a:t>PEF requires less additives than PET</a:t>
            </a:r>
          </a:p>
          <a:p>
            <a:pPr>
              <a:defRPr/>
            </a:pPr>
            <a:endParaRPr lang="en-US" sz="1800" dirty="0" smtClean="0"/>
          </a:p>
          <a:p>
            <a:pPr>
              <a:defRPr/>
            </a:pPr>
            <a:endParaRPr lang="en-US" sz="1800" b="1" dirty="0" smtClean="0"/>
          </a:p>
          <a:p>
            <a:pPr>
              <a:buFontTx/>
              <a:buNone/>
              <a:defRPr/>
            </a:pPr>
            <a:r>
              <a:rPr lang="en-US" sz="1800" dirty="0" smtClean="0"/>
              <a:t>           </a:t>
            </a:r>
            <a:endParaRPr lang="en-US" sz="1800" dirty="0"/>
          </a:p>
        </p:txBody>
      </p:sp>
      <p:sp>
        <p:nvSpPr>
          <p:cNvPr id="4" name="Footer Placeholder 3"/>
          <p:cNvSpPr>
            <a:spLocks noGrp="1"/>
          </p:cNvSpPr>
          <p:nvPr>
            <p:ph type="ftr" sz="quarter" idx="10"/>
          </p:nvPr>
        </p:nvSpPr>
        <p:spPr>
          <a:xfrm>
            <a:off x="1295400" y="6515100"/>
            <a:ext cx="7239000" cy="342900"/>
          </a:xfrm>
        </p:spPr>
        <p:txBody>
          <a:bodyPr/>
          <a:lstStyle/>
          <a:p>
            <a:pPr>
              <a:defRPr/>
            </a:pPr>
            <a:r>
              <a:rPr lang="en-IN" sz="800" smtClean="0">
                <a:solidFill>
                  <a:schemeClr val="tx1"/>
                </a:solidFill>
                <a:latin typeface="Arial" pitchFamily="34" charset="0"/>
                <a:cs typeface="Arial" pitchFamily="34" charset="0"/>
              </a:rPr>
              <a:t> Patent Searching | Research and Analytics | Patent Prosecution/Preparation Support | Litigation and E-Discovery | IP Valuation |  Patent Portfolio Watch</a:t>
            </a:r>
            <a:endParaRPr lang="en-US" sz="800" dirty="0">
              <a:solidFill>
                <a:schemeClr val="tx1"/>
              </a:solidFill>
              <a:latin typeface="Arial" pitchFamily="34" charset="0"/>
              <a:cs typeface="Arial" pitchFamily="34" charset="0"/>
            </a:endParaRPr>
          </a:p>
        </p:txBody>
      </p:sp>
      <p:pic>
        <p:nvPicPr>
          <p:cNvPr id="4101" name="Picture 2"/>
          <p:cNvPicPr>
            <a:picLocks noChangeAspect="1" noChangeArrowheads="1"/>
          </p:cNvPicPr>
          <p:nvPr/>
        </p:nvPicPr>
        <p:blipFill>
          <a:blip r:embed="rId2" cstate="print"/>
          <a:srcRect/>
          <a:stretch>
            <a:fillRect/>
          </a:stretch>
        </p:blipFill>
        <p:spPr bwMode="auto">
          <a:xfrm>
            <a:off x="152400" y="6324600"/>
            <a:ext cx="1143000" cy="3810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46318E3D-C770-4D91-B40E-7E88DA3097BF}" type="slidenum">
              <a:rPr lang="en-IN" smtClean="0"/>
              <a:pPr>
                <a:defRPr/>
              </a:pPr>
              <a:t>3</a:t>
            </a:fld>
            <a:endParaRPr lang="en-IN"/>
          </a:p>
        </p:txBody>
      </p:sp>
      <p:pic>
        <p:nvPicPr>
          <p:cNvPr id="1026" name="Picture 2" descr="C:\Users\ajita_000\Desktop\Swapnil projects\Landscape\September\PEF\IMP image.png"/>
          <p:cNvPicPr>
            <a:picLocks noChangeAspect="1" noChangeArrowheads="1"/>
          </p:cNvPicPr>
          <p:nvPr/>
        </p:nvPicPr>
        <p:blipFill>
          <a:blip r:embed="rId3" cstate="print"/>
          <a:srcRect/>
          <a:stretch>
            <a:fillRect/>
          </a:stretch>
        </p:blipFill>
        <p:spPr bwMode="auto">
          <a:xfrm>
            <a:off x="5195887" y="2286000"/>
            <a:ext cx="3414713" cy="1828800"/>
          </a:xfrm>
          <a:prstGeom prst="rect">
            <a:avLst/>
          </a:prstGeom>
          <a:noFill/>
        </p:spPr>
      </p:pic>
      <p:sp>
        <p:nvSpPr>
          <p:cNvPr id="8" name="TextBox 7"/>
          <p:cNvSpPr txBox="1"/>
          <p:nvPr/>
        </p:nvSpPr>
        <p:spPr>
          <a:xfrm>
            <a:off x="5867400" y="6172200"/>
            <a:ext cx="3048000" cy="230832"/>
          </a:xfrm>
          <a:prstGeom prst="rect">
            <a:avLst/>
          </a:prstGeom>
          <a:noFill/>
        </p:spPr>
        <p:txBody>
          <a:bodyPr wrap="square" rtlCol="0">
            <a:spAutoFit/>
          </a:bodyPr>
          <a:lstStyle/>
          <a:p>
            <a:r>
              <a:rPr lang="en-IN" sz="900" dirty="0" smtClean="0"/>
              <a:t>For sources of information, please refer to </a:t>
            </a:r>
            <a:r>
              <a:rPr lang="en-IN" sz="900" dirty="0" smtClean="0">
                <a:hlinkClick r:id="rId4" action="ppaction://hlinksldjump"/>
              </a:rPr>
              <a:t>Appendix 1</a:t>
            </a:r>
            <a:endParaRPr lang="en-IN" sz="9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object 3"/>
          <p:cNvSpPr>
            <a:spLocks noChangeArrowheads="1"/>
          </p:cNvSpPr>
          <p:nvPr/>
        </p:nvSpPr>
        <p:spPr bwMode="auto">
          <a:xfrm>
            <a:off x="85725" y="6276975"/>
            <a:ext cx="1250950" cy="506413"/>
          </a:xfrm>
          <a:prstGeom prst="rect">
            <a:avLst/>
          </a:prstGeom>
          <a:blipFill dpi="0" rotWithShape="1">
            <a:blip r:embed="rId2" cstate="print"/>
            <a:srcRect/>
            <a:stretch>
              <a:fillRect/>
            </a:stretch>
          </a:blipFill>
          <a:ln w="9525">
            <a:noFill/>
            <a:miter lim="800000"/>
            <a:headEnd/>
            <a:tailEnd/>
          </a:ln>
        </p:spPr>
        <p:txBody>
          <a:bodyPr lIns="0" tIns="0" rIns="0" bIns="0"/>
          <a:lstStyle/>
          <a:p>
            <a:endParaRPr lang="en-US">
              <a:latin typeface="Calibri" pitchFamily="34" charset="0"/>
            </a:endParaRPr>
          </a:p>
        </p:txBody>
      </p:sp>
      <p:sp>
        <p:nvSpPr>
          <p:cNvPr id="6" name="object 6"/>
          <p:cNvSpPr txBox="1">
            <a:spLocks noGrp="1"/>
          </p:cNvSpPr>
          <p:nvPr>
            <p:ph type="title"/>
          </p:nvPr>
        </p:nvSpPr>
        <p:spPr>
          <a:xfrm>
            <a:off x="0" y="228600"/>
            <a:ext cx="9070975" cy="369332"/>
          </a:xfrm>
        </p:spPr>
        <p:txBody>
          <a:bodyPr wrap="square" rtlCol="0">
            <a:spAutoFit/>
          </a:bodyPr>
          <a:lstStyle/>
          <a:p>
            <a:pPr marL="12700" eaLnBrk="1" fontAlgn="auto" hangingPunct="1">
              <a:spcBef>
                <a:spcPts val="0"/>
              </a:spcBef>
              <a:spcAft>
                <a:spcPts val="0"/>
              </a:spcAft>
              <a:defRPr/>
            </a:pPr>
            <a:r>
              <a:rPr lang="en-US" sz="2400" b="1" spc="-10" dirty="0" smtClean="0">
                <a:solidFill>
                  <a:schemeClr val="bg1"/>
                </a:solidFill>
                <a:cs typeface="Arial" pitchFamily="34" charset="0"/>
              </a:rPr>
              <a:t>Chemical/Thermal Recycling - Technological Advancements</a:t>
            </a:r>
            <a:endParaRPr sz="2400" b="1" spc="-10" dirty="0">
              <a:solidFill>
                <a:schemeClr val="bg1"/>
              </a:solidFill>
              <a:cs typeface="Arial" pitchFamily="34" charset="0"/>
            </a:endParaRPr>
          </a:p>
        </p:txBody>
      </p:sp>
      <p:sp>
        <p:nvSpPr>
          <p:cNvPr id="10" name="Rectangle 9"/>
          <p:cNvSpPr/>
          <p:nvPr/>
        </p:nvSpPr>
        <p:spPr>
          <a:xfrm>
            <a:off x="76200" y="6324600"/>
            <a:ext cx="150495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24582" name="Picture 2"/>
          <p:cNvPicPr>
            <a:picLocks noChangeAspect="1" noChangeArrowheads="1"/>
          </p:cNvPicPr>
          <p:nvPr/>
        </p:nvPicPr>
        <p:blipFill>
          <a:blip r:embed="rId3" cstate="print"/>
          <a:srcRect/>
          <a:stretch>
            <a:fillRect/>
          </a:stretch>
        </p:blipFill>
        <p:spPr bwMode="auto">
          <a:xfrm>
            <a:off x="228600" y="6432550"/>
            <a:ext cx="1066800" cy="349250"/>
          </a:xfrm>
          <a:prstGeom prst="rect">
            <a:avLst/>
          </a:prstGeom>
          <a:noFill/>
          <a:ln w="9525">
            <a:noFill/>
            <a:miter lim="800000"/>
            <a:headEnd/>
            <a:tailEnd/>
          </a:ln>
        </p:spPr>
      </p:pic>
      <p:sp>
        <p:nvSpPr>
          <p:cNvPr id="14" name="Footer Placeholder 13"/>
          <p:cNvSpPr>
            <a:spLocks noGrp="1"/>
          </p:cNvSpPr>
          <p:nvPr>
            <p:ph type="ftr" sz="quarter" idx="10"/>
          </p:nvPr>
        </p:nvSpPr>
        <p:spPr>
          <a:xfrm>
            <a:off x="1371600" y="6553200"/>
            <a:ext cx="7772400" cy="152400"/>
          </a:xfrm>
        </p:spPr>
        <p:txBody>
          <a:bodyPr/>
          <a:lstStyle/>
          <a:p>
            <a:pPr algn="l">
              <a:defRPr/>
            </a:pPr>
            <a:r>
              <a:rPr lang="en-IN" sz="800" smtClean="0">
                <a:solidFill>
                  <a:schemeClr val="tx1"/>
                </a:solidFill>
                <a:latin typeface="Arial" pitchFamily="34" charset="0"/>
                <a:cs typeface="Arial" pitchFamily="34" charset="0"/>
              </a:rPr>
              <a:t> Patent Searching | Research and Analytics | Patent Prosecution/Preparation Support | Litigation and E-Discovery | IP Valuation |  Patent Portfolio Watch</a:t>
            </a:r>
            <a:endParaRPr lang="en-US" sz="800" dirty="0">
              <a:solidFill>
                <a:schemeClr val="tx1"/>
              </a:solidFill>
              <a:latin typeface="Arial" pitchFamily="34" charset="0"/>
              <a:cs typeface="Arial" pitchFamily="34" charset="0"/>
            </a:endParaRPr>
          </a:p>
        </p:txBody>
      </p:sp>
      <p:sp>
        <p:nvSpPr>
          <p:cNvPr id="16" name="Footer Placeholder 13"/>
          <p:cNvSpPr txBox="1">
            <a:spLocks/>
          </p:cNvSpPr>
          <p:nvPr/>
        </p:nvSpPr>
        <p:spPr>
          <a:xfrm>
            <a:off x="1371600" y="6553200"/>
            <a:ext cx="7315200" cy="304800"/>
          </a:xfrm>
          <a:prstGeom prst="rect">
            <a:avLst/>
          </a:prstGeom>
        </p:spPr>
        <p:txBody>
          <a:bodyPr lIns="0" tIns="0" rIns="0" bIns="0"/>
          <a:lstStyle/>
          <a:p>
            <a:pPr fontAlgn="auto">
              <a:spcBef>
                <a:spcPts val="0"/>
              </a:spcBef>
              <a:spcAft>
                <a:spcPts val="0"/>
              </a:spcAft>
              <a:defRPr/>
            </a:pPr>
            <a:endParaRPr lang="en-US" sz="800" dirty="0">
              <a:solidFill>
                <a:schemeClr val="tx1">
                  <a:tint val="75000"/>
                </a:schemeClr>
              </a:solidFill>
            </a:endParaRPr>
          </a:p>
        </p:txBody>
      </p:sp>
      <p:grpSp>
        <p:nvGrpSpPr>
          <p:cNvPr id="29" name="Group 28"/>
          <p:cNvGrpSpPr/>
          <p:nvPr/>
        </p:nvGrpSpPr>
        <p:grpSpPr>
          <a:xfrm>
            <a:off x="228600" y="1295400"/>
            <a:ext cx="8686800" cy="1752600"/>
            <a:chOff x="228600" y="1066800"/>
            <a:chExt cx="8686800" cy="1752600"/>
          </a:xfrm>
          <a:solidFill>
            <a:srgbClr val="D0D8E8"/>
          </a:solidFill>
        </p:grpSpPr>
        <p:sp>
          <p:nvSpPr>
            <p:cNvPr id="11" name="Rounded Rectangle 10"/>
            <p:cNvSpPr/>
            <p:nvPr/>
          </p:nvSpPr>
          <p:spPr>
            <a:xfrm>
              <a:off x="228600" y="1066800"/>
              <a:ext cx="8686800" cy="1752600"/>
            </a:xfrm>
            <a:prstGeom prst="roundRect">
              <a:avLst/>
            </a:prstGeom>
            <a:grpFill/>
            <a:ln>
              <a:solidFill>
                <a:schemeClr val="accent1">
                  <a:lumMod val="60000"/>
                  <a:lumOff val="40000"/>
                </a:schemeClr>
              </a:solidFill>
            </a:ln>
            <a:effectLst>
              <a:outerShdw blurRad="50800" dist="50800" dir="5400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5" name="TextBox 14"/>
            <p:cNvSpPr txBox="1"/>
            <p:nvPr/>
          </p:nvSpPr>
          <p:spPr>
            <a:xfrm>
              <a:off x="457200" y="1143000"/>
              <a:ext cx="2133600" cy="419100"/>
            </a:xfrm>
            <a:prstGeom prst="rect">
              <a:avLst/>
            </a:prstGeom>
            <a:grpFill/>
            <a:ln>
              <a:noFill/>
            </a:ln>
          </p:spPr>
          <p:txBody>
            <a:bodyPr>
              <a:spAutoFit/>
            </a:bodyPr>
            <a:lstStyle/>
            <a:p>
              <a:pPr>
                <a:defRPr/>
              </a:pPr>
              <a:r>
                <a:rPr lang="en-IN" sz="1400" b="1" dirty="0"/>
                <a:t>WO2015056377 by IBM</a:t>
              </a:r>
              <a:endParaRPr lang="en-IN" sz="1400" dirty="0"/>
            </a:p>
            <a:p>
              <a:pPr>
                <a:defRPr/>
              </a:pPr>
              <a:r>
                <a:rPr lang="en-IN" sz="1400" b="1" dirty="0"/>
                <a:t> </a:t>
              </a:r>
              <a:endParaRPr lang="en-IN" sz="1400" dirty="0"/>
            </a:p>
          </p:txBody>
        </p:sp>
        <p:sp>
          <p:nvSpPr>
            <p:cNvPr id="18" name="TextBox 17"/>
            <p:cNvSpPr txBox="1"/>
            <p:nvPr/>
          </p:nvSpPr>
          <p:spPr>
            <a:xfrm>
              <a:off x="533400" y="2057400"/>
              <a:ext cx="533400" cy="307975"/>
            </a:xfrm>
            <a:prstGeom prst="rect">
              <a:avLst/>
            </a:prstGeom>
            <a:grpFill/>
            <a:ln>
              <a:noFill/>
            </a:ln>
          </p:spPr>
          <p:txBody>
            <a:bodyPr>
              <a:spAutoFit/>
            </a:bodyPr>
            <a:lstStyle/>
            <a:p>
              <a:pPr>
                <a:defRPr/>
              </a:pPr>
              <a:r>
                <a:rPr lang="en-IN" sz="1400" dirty="0"/>
                <a:t>PEF</a:t>
              </a:r>
            </a:p>
          </p:txBody>
        </p:sp>
        <p:cxnSp>
          <p:nvCxnSpPr>
            <p:cNvPr id="19" name="Straight Arrow Connector 18"/>
            <p:cNvCxnSpPr/>
            <p:nvPr/>
          </p:nvCxnSpPr>
          <p:spPr>
            <a:xfrm>
              <a:off x="1066800" y="2209800"/>
              <a:ext cx="3733800" cy="0"/>
            </a:xfrm>
            <a:prstGeom prst="straightConnector1">
              <a:avLst/>
            </a:prstGeom>
            <a:grpFill/>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589" name="TextBox 19"/>
            <p:cNvSpPr txBox="1">
              <a:spLocks noChangeArrowheads="1"/>
            </p:cNvSpPr>
            <p:nvPr/>
          </p:nvSpPr>
          <p:spPr bwMode="auto">
            <a:xfrm>
              <a:off x="1219200" y="1676400"/>
              <a:ext cx="3429000" cy="523875"/>
            </a:xfrm>
            <a:prstGeom prst="rect">
              <a:avLst/>
            </a:prstGeom>
            <a:grpFill/>
            <a:ln w="9525">
              <a:noFill/>
              <a:miter lim="800000"/>
              <a:headEnd/>
              <a:tailEnd/>
            </a:ln>
          </p:spPr>
          <p:txBody>
            <a:bodyPr>
              <a:spAutoFit/>
            </a:bodyPr>
            <a:lstStyle/>
            <a:p>
              <a:pPr algn="ctr"/>
              <a:r>
                <a:rPr lang="en-IN" sz="1400" dirty="0"/>
                <a:t>Alcohol having 2 to 5 carbons, an amine </a:t>
              </a:r>
              <a:r>
                <a:rPr lang="en-IN" sz="1400" dirty="0" err="1"/>
                <a:t>organocatalyst</a:t>
              </a:r>
              <a:r>
                <a:rPr lang="en-IN" sz="1400" dirty="0"/>
                <a:t>, 150 to 250° C  </a:t>
              </a:r>
            </a:p>
          </p:txBody>
        </p:sp>
        <p:sp>
          <p:nvSpPr>
            <p:cNvPr id="21" name="TextBox 20"/>
            <p:cNvSpPr txBox="1"/>
            <p:nvPr/>
          </p:nvSpPr>
          <p:spPr>
            <a:xfrm>
              <a:off x="4876800" y="2057400"/>
              <a:ext cx="3962400" cy="307975"/>
            </a:xfrm>
            <a:prstGeom prst="rect">
              <a:avLst/>
            </a:prstGeom>
            <a:grpFill/>
            <a:ln>
              <a:noFill/>
            </a:ln>
          </p:spPr>
          <p:txBody>
            <a:bodyPr>
              <a:spAutoFit/>
            </a:bodyPr>
            <a:lstStyle/>
            <a:p>
              <a:pPr>
                <a:defRPr/>
              </a:pPr>
              <a:r>
                <a:rPr lang="en-IN" sz="1400" dirty="0"/>
                <a:t>High purity </a:t>
              </a:r>
              <a:r>
                <a:rPr lang="en-IN" sz="1400" dirty="0" smtClean="0"/>
                <a:t>beverage </a:t>
              </a:r>
              <a:r>
                <a:rPr lang="en-IN" sz="1400" dirty="0"/>
                <a:t>bottle grade polymers</a:t>
              </a:r>
            </a:p>
          </p:txBody>
        </p:sp>
      </p:grpSp>
      <p:grpSp>
        <p:nvGrpSpPr>
          <p:cNvPr id="25" name="Group 24"/>
          <p:cNvGrpSpPr/>
          <p:nvPr/>
        </p:nvGrpSpPr>
        <p:grpSpPr>
          <a:xfrm>
            <a:off x="228600" y="3429000"/>
            <a:ext cx="8686800" cy="1905000"/>
            <a:chOff x="228600" y="3048000"/>
            <a:chExt cx="8686800" cy="1905000"/>
          </a:xfrm>
          <a:solidFill>
            <a:schemeClr val="accent1">
              <a:lumMod val="20000"/>
              <a:lumOff val="80000"/>
            </a:schemeClr>
          </a:solidFill>
        </p:grpSpPr>
        <p:sp>
          <p:nvSpPr>
            <p:cNvPr id="22" name="Rounded Rectangle 21"/>
            <p:cNvSpPr/>
            <p:nvPr/>
          </p:nvSpPr>
          <p:spPr>
            <a:xfrm>
              <a:off x="228600" y="3048000"/>
              <a:ext cx="8686800" cy="1905000"/>
            </a:xfrm>
            <a:prstGeom prst="roundRect">
              <a:avLst/>
            </a:prstGeom>
            <a:solidFill>
              <a:srgbClr val="D0D8E8"/>
            </a:solidFill>
            <a:effectLst>
              <a:outerShdw blurRad="50800" dist="50800" dir="5400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23" name="TextBox 22"/>
            <p:cNvSpPr txBox="1"/>
            <p:nvPr/>
          </p:nvSpPr>
          <p:spPr>
            <a:xfrm>
              <a:off x="533400" y="3886200"/>
              <a:ext cx="533400" cy="307975"/>
            </a:xfrm>
            <a:prstGeom prst="rect">
              <a:avLst/>
            </a:prstGeom>
            <a:noFill/>
          </p:spPr>
          <p:txBody>
            <a:bodyPr>
              <a:spAutoFit/>
            </a:bodyPr>
            <a:lstStyle/>
            <a:p>
              <a:pPr>
                <a:defRPr/>
              </a:pPr>
              <a:r>
                <a:rPr lang="en-IN" sz="1400" dirty="0"/>
                <a:t>PEF</a:t>
              </a:r>
            </a:p>
          </p:txBody>
        </p:sp>
        <p:sp>
          <p:nvSpPr>
            <p:cNvPr id="24594" name="TextBox 24"/>
            <p:cNvSpPr txBox="1">
              <a:spLocks noChangeArrowheads="1"/>
            </p:cNvSpPr>
            <p:nvPr/>
          </p:nvSpPr>
          <p:spPr bwMode="auto">
            <a:xfrm>
              <a:off x="1219200" y="3505200"/>
              <a:ext cx="3505200" cy="1384300"/>
            </a:xfrm>
            <a:prstGeom prst="rect">
              <a:avLst/>
            </a:prstGeom>
            <a:noFill/>
            <a:ln w="9525">
              <a:noFill/>
              <a:miter lim="800000"/>
              <a:headEnd/>
              <a:tailEnd/>
            </a:ln>
          </p:spPr>
          <p:txBody>
            <a:bodyPr>
              <a:spAutoFit/>
            </a:bodyPr>
            <a:lstStyle/>
            <a:p>
              <a:pPr algn="ctr"/>
              <a:r>
                <a:rPr lang="en-IN" sz="1400" dirty="0"/>
                <a:t>Water or alcohol </a:t>
              </a:r>
            </a:p>
            <a:p>
              <a:pPr algn="ctr"/>
              <a:r>
                <a:rPr lang="en-IN" sz="1400" dirty="0"/>
                <a:t>(from 1 to 12 carbon atoms) </a:t>
              </a:r>
            </a:p>
            <a:p>
              <a:pPr algn="ctr"/>
              <a:endParaRPr lang="en-IN" sz="1400" dirty="0"/>
            </a:p>
            <a:p>
              <a:pPr algn="ctr"/>
              <a:r>
                <a:rPr lang="en-IN" sz="1400" dirty="0"/>
                <a:t>Depolymerisation catalyst </a:t>
              </a:r>
            </a:p>
            <a:p>
              <a:pPr algn="ctr"/>
              <a:r>
                <a:rPr lang="en-IN" sz="1400" dirty="0"/>
                <a:t>(an acid catalyst, a metal compound or a base)</a:t>
              </a:r>
            </a:p>
          </p:txBody>
        </p:sp>
        <p:sp>
          <p:nvSpPr>
            <p:cNvPr id="26" name="TextBox 25"/>
            <p:cNvSpPr txBox="1"/>
            <p:nvPr/>
          </p:nvSpPr>
          <p:spPr>
            <a:xfrm>
              <a:off x="4953000" y="3886200"/>
              <a:ext cx="3886200" cy="307975"/>
            </a:xfrm>
            <a:prstGeom prst="rect">
              <a:avLst/>
            </a:prstGeom>
            <a:noFill/>
          </p:spPr>
          <p:txBody>
            <a:bodyPr wrap="square">
              <a:spAutoFit/>
            </a:bodyPr>
            <a:lstStyle/>
            <a:p>
              <a:pPr>
                <a:defRPr/>
              </a:pPr>
              <a:r>
                <a:rPr lang="en-IN" sz="1400" dirty="0" err="1"/>
                <a:t>Furandicarboxylate</a:t>
              </a:r>
              <a:r>
                <a:rPr lang="en-IN" sz="1400" dirty="0"/>
                <a:t> compound +</a:t>
              </a:r>
              <a:r>
                <a:rPr lang="en-IN" sz="1400" dirty="0" smtClean="0"/>
                <a:t> </a:t>
              </a:r>
              <a:r>
                <a:rPr lang="en-IN" sz="1400" dirty="0" err="1"/>
                <a:t>diol</a:t>
              </a:r>
              <a:endParaRPr lang="en-IN" sz="1400" dirty="0"/>
            </a:p>
          </p:txBody>
        </p:sp>
        <p:sp>
          <p:nvSpPr>
            <p:cNvPr id="27" name="TextBox 26"/>
            <p:cNvSpPr txBox="1"/>
            <p:nvPr/>
          </p:nvSpPr>
          <p:spPr>
            <a:xfrm>
              <a:off x="533400" y="3124200"/>
              <a:ext cx="4114800" cy="307777"/>
            </a:xfrm>
            <a:prstGeom prst="rect">
              <a:avLst/>
            </a:prstGeom>
            <a:noFill/>
          </p:spPr>
          <p:txBody>
            <a:bodyPr wrap="square">
              <a:spAutoFit/>
            </a:bodyPr>
            <a:lstStyle/>
            <a:p>
              <a:pPr>
                <a:defRPr/>
              </a:pPr>
              <a:r>
                <a:rPr lang="en-IN" sz="1400" b="1" dirty="0"/>
                <a:t>US9073886 by </a:t>
              </a:r>
              <a:r>
                <a:rPr lang="en-IN" sz="1400" b="1" dirty="0" err="1" smtClean="0"/>
                <a:t>Furanix</a:t>
              </a:r>
              <a:r>
                <a:rPr lang="en-IN" sz="1400" b="1" dirty="0" smtClean="0"/>
                <a:t> (</a:t>
              </a:r>
              <a:r>
                <a:rPr lang="en-IN" sz="1400" b="1" dirty="0" err="1" smtClean="0"/>
                <a:t>Avantium</a:t>
              </a:r>
              <a:r>
                <a:rPr lang="en-IN" sz="1400" b="1" dirty="0" smtClean="0"/>
                <a:t>) </a:t>
              </a:r>
              <a:endParaRPr lang="en-IN" sz="1400" dirty="0"/>
            </a:p>
          </p:txBody>
        </p:sp>
      </p:grpSp>
      <p:sp>
        <p:nvSpPr>
          <p:cNvPr id="32" name="Slide Number Placeholder 31"/>
          <p:cNvSpPr>
            <a:spLocks noGrp="1"/>
          </p:cNvSpPr>
          <p:nvPr>
            <p:ph type="sldNum" sz="quarter" idx="12"/>
          </p:nvPr>
        </p:nvSpPr>
        <p:spPr/>
        <p:txBody>
          <a:bodyPr/>
          <a:lstStyle/>
          <a:p>
            <a:pPr>
              <a:defRPr/>
            </a:pPr>
            <a:fld id="{46318E3D-C770-4D91-B40E-7E88DA3097BF}" type="slidenum">
              <a:rPr lang="en-IN" smtClean="0"/>
              <a:pPr>
                <a:defRPr/>
              </a:pPr>
              <a:t>30</a:t>
            </a:fld>
            <a:endParaRPr lang="en-IN"/>
          </a:p>
        </p:txBody>
      </p:sp>
      <p:cxnSp>
        <p:nvCxnSpPr>
          <p:cNvPr id="40" name="Straight Arrow Connector 39"/>
          <p:cNvCxnSpPr>
            <a:stCxn id="23" idx="3"/>
          </p:cNvCxnSpPr>
          <p:nvPr/>
        </p:nvCxnSpPr>
        <p:spPr>
          <a:xfrm flipV="1">
            <a:off x="1066800" y="4419600"/>
            <a:ext cx="37338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
            <a:ext cx="8918575" cy="436562"/>
          </a:xfrm>
        </p:spPr>
        <p:txBody>
          <a:bodyPr/>
          <a:lstStyle/>
          <a:p>
            <a:pPr>
              <a:defRPr/>
            </a:pPr>
            <a:r>
              <a:rPr lang="en-US" sz="2400" b="1" kern="1200" dirty="0" err="1" smtClean="0">
                <a:solidFill>
                  <a:schemeClr val="bg1"/>
                </a:solidFill>
                <a:cs typeface="Arial" pitchFamily="34" charset="0"/>
              </a:rPr>
              <a:t>Carbios</a:t>
            </a:r>
            <a:r>
              <a:rPr lang="en-US" sz="2400" b="1" kern="1200" dirty="0" smtClean="0">
                <a:solidFill>
                  <a:schemeClr val="bg1"/>
                </a:solidFill>
                <a:cs typeface="Arial" pitchFamily="34" charset="0"/>
              </a:rPr>
              <a:t> – Foray into Enzyme based </a:t>
            </a:r>
            <a:br>
              <a:rPr lang="en-US" sz="2400" b="1" kern="1200" dirty="0" smtClean="0">
                <a:solidFill>
                  <a:schemeClr val="bg1"/>
                </a:solidFill>
                <a:cs typeface="Arial" pitchFamily="34" charset="0"/>
              </a:rPr>
            </a:br>
            <a:r>
              <a:rPr lang="en-US" sz="2400" b="1" kern="1200" dirty="0" smtClean="0">
                <a:solidFill>
                  <a:schemeClr val="bg1"/>
                </a:solidFill>
                <a:cs typeface="Arial" pitchFamily="34" charset="0"/>
              </a:rPr>
              <a:t>Recycling Technology</a:t>
            </a:r>
            <a:r>
              <a:rPr lang="en-US" sz="2400" b="1" dirty="0" smtClean="0"/>
              <a:t/>
            </a:r>
            <a:br>
              <a:rPr lang="en-US" sz="2400" b="1" dirty="0" smtClean="0"/>
            </a:br>
            <a:endParaRPr lang="en-US" sz="2400" b="1" dirty="0"/>
          </a:p>
        </p:txBody>
      </p:sp>
      <p:pic>
        <p:nvPicPr>
          <p:cNvPr id="22537" name="Picture 2"/>
          <p:cNvPicPr>
            <a:picLocks noChangeAspect="1" noChangeArrowheads="1"/>
          </p:cNvPicPr>
          <p:nvPr/>
        </p:nvPicPr>
        <p:blipFill>
          <a:blip r:embed="rId2" cstate="print"/>
          <a:srcRect/>
          <a:stretch>
            <a:fillRect/>
          </a:stretch>
        </p:blipFill>
        <p:spPr bwMode="auto">
          <a:xfrm>
            <a:off x="152400" y="6356350"/>
            <a:ext cx="1143000" cy="349250"/>
          </a:xfrm>
          <a:prstGeom prst="rect">
            <a:avLst/>
          </a:prstGeom>
          <a:noFill/>
          <a:ln w="9525">
            <a:noFill/>
            <a:miter lim="800000"/>
            <a:headEnd/>
            <a:tailEnd/>
          </a:ln>
        </p:spPr>
      </p:pic>
      <p:sp>
        <p:nvSpPr>
          <p:cNvPr id="22539" name="Rectangle 11"/>
          <p:cNvSpPr>
            <a:spLocks noChangeArrowheads="1"/>
          </p:cNvSpPr>
          <p:nvPr/>
        </p:nvSpPr>
        <p:spPr bwMode="auto">
          <a:xfrm>
            <a:off x="1295400" y="6565900"/>
            <a:ext cx="7391400" cy="215900"/>
          </a:xfrm>
          <a:prstGeom prst="rect">
            <a:avLst/>
          </a:prstGeom>
          <a:noFill/>
          <a:ln w="9525">
            <a:noFill/>
            <a:miter lim="800000"/>
            <a:headEnd/>
            <a:tailEnd/>
          </a:ln>
        </p:spPr>
        <p:txBody>
          <a:bodyPr>
            <a:spAutoFit/>
          </a:bodyPr>
          <a:lstStyle/>
          <a:p>
            <a:r>
              <a:rPr lang="en-US" sz="800"/>
              <a:t>Patent Searching | Research and Analytics | Patent Prosecution/Preparation Support | Litigation and E-Discovery | IP Valuation |  Patent Portfolio Watch</a:t>
            </a:r>
          </a:p>
        </p:txBody>
      </p:sp>
      <p:pic>
        <p:nvPicPr>
          <p:cNvPr id="45058" name="Picture 2"/>
          <p:cNvPicPr>
            <a:picLocks noChangeAspect="1" noChangeArrowheads="1"/>
          </p:cNvPicPr>
          <p:nvPr/>
        </p:nvPicPr>
        <p:blipFill>
          <a:blip r:embed="rId3" cstate="print"/>
          <a:srcRect/>
          <a:stretch>
            <a:fillRect/>
          </a:stretch>
        </p:blipFill>
        <p:spPr bwMode="auto">
          <a:xfrm>
            <a:off x="7515225" y="1"/>
            <a:ext cx="1628775" cy="914399"/>
          </a:xfrm>
          <a:prstGeom prst="rect">
            <a:avLst/>
          </a:prstGeom>
          <a:noFill/>
          <a:ln w="9525">
            <a:noFill/>
            <a:miter lim="800000"/>
            <a:headEnd/>
            <a:tailEnd/>
          </a:ln>
        </p:spPr>
      </p:pic>
      <p:grpSp>
        <p:nvGrpSpPr>
          <p:cNvPr id="49" name="Group 48"/>
          <p:cNvGrpSpPr/>
          <p:nvPr/>
        </p:nvGrpSpPr>
        <p:grpSpPr>
          <a:xfrm>
            <a:off x="152400" y="914400"/>
            <a:ext cx="8763000" cy="3733800"/>
            <a:chOff x="152400" y="914400"/>
            <a:chExt cx="8763000" cy="3962400"/>
          </a:xfrm>
          <a:solidFill>
            <a:srgbClr val="D0D8E8"/>
          </a:solidFill>
        </p:grpSpPr>
        <p:sp>
          <p:nvSpPr>
            <p:cNvPr id="22532" name="TextBox 4"/>
            <p:cNvSpPr txBox="1">
              <a:spLocks noChangeArrowheads="1"/>
            </p:cNvSpPr>
            <p:nvPr/>
          </p:nvSpPr>
          <p:spPr bwMode="auto">
            <a:xfrm>
              <a:off x="3962400" y="3124200"/>
              <a:ext cx="1447800" cy="523875"/>
            </a:xfrm>
            <a:prstGeom prst="rect">
              <a:avLst/>
            </a:prstGeom>
            <a:grpFill/>
            <a:ln w="9525">
              <a:noFill/>
              <a:miter lim="800000"/>
              <a:headEnd/>
              <a:tailEnd/>
            </a:ln>
          </p:spPr>
          <p:txBody>
            <a:bodyPr>
              <a:spAutoFit/>
            </a:bodyPr>
            <a:lstStyle/>
            <a:p>
              <a:pPr algn="ctr"/>
              <a:r>
                <a:rPr lang="en-IN" sz="1400" b="1">
                  <a:solidFill>
                    <a:schemeClr val="bg1"/>
                  </a:solidFill>
                </a:rPr>
                <a:t>TORAY</a:t>
              </a:r>
              <a:endParaRPr lang="en-US" sz="1400" b="1">
                <a:solidFill>
                  <a:schemeClr val="bg1"/>
                </a:solidFill>
              </a:endParaRPr>
            </a:p>
            <a:p>
              <a:pPr algn="ctr"/>
              <a:r>
                <a:rPr lang="en-US" sz="1400" b="1">
                  <a:solidFill>
                    <a:schemeClr val="bg1"/>
                  </a:solidFill>
                </a:rPr>
                <a:t>INDUSTRIES</a:t>
              </a:r>
            </a:p>
          </p:txBody>
        </p:sp>
        <p:sp>
          <p:nvSpPr>
            <p:cNvPr id="22533" name="TextBox 5"/>
            <p:cNvSpPr txBox="1">
              <a:spLocks noChangeArrowheads="1"/>
            </p:cNvSpPr>
            <p:nvPr/>
          </p:nvSpPr>
          <p:spPr bwMode="auto">
            <a:xfrm>
              <a:off x="4038600" y="1524000"/>
              <a:ext cx="1371600" cy="276225"/>
            </a:xfrm>
            <a:prstGeom prst="rect">
              <a:avLst/>
            </a:prstGeom>
            <a:grpFill/>
            <a:ln w="9525">
              <a:noFill/>
              <a:miter lim="800000"/>
              <a:headEnd/>
              <a:tailEnd/>
            </a:ln>
          </p:spPr>
          <p:txBody>
            <a:bodyPr>
              <a:spAutoFit/>
            </a:bodyPr>
            <a:lstStyle/>
            <a:p>
              <a:pPr algn="ctr"/>
              <a:endParaRPr lang="en-US" sz="1200">
                <a:solidFill>
                  <a:schemeClr val="bg1"/>
                </a:solidFill>
              </a:endParaRPr>
            </a:p>
          </p:txBody>
        </p:sp>
        <p:sp>
          <p:nvSpPr>
            <p:cNvPr id="30" name="Rounded Rectangle 29"/>
            <p:cNvSpPr/>
            <p:nvPr/>
          </p:nvSpPr>
          <p:spPr>
            <a:xfrm>
              <a:off x="228600" y="914400"/>
              <a:ext cx="8686800" cy="1219200"/>
            </a:xfrm>
            <a:prstGeom prst="roundRect">
              <a:avLst/>
            </a:prstGeom>
            <a:grpFill/>
            <a:effectLst>
              <a:outerShdw blurRad="50800" dist="50800" dir="5400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33" name="TextBox 31"/>
            <p:cNvSpPr txBox="1">
              <a:spLocks noChangeArrowheads="1"/>
            </p:cNvSpPr>
            <p:nvPr/>
          </p:nvSpPr>
          <p:spPr bwMode="auto">
            <a:xfrm>
              <a:off x="990600" y="1280044"/>
              <a:ext cx="3429000" cy="523875"/>
            </a:xfrm>
            <a:prstGeom prst="rect">
              <a:avLst/>
            </a:prstGeom>
            <a:grpFill/>
            <a:ln w="9525">
              <a:noFill/>
              <a:miter lim="800000"/>
              <a:headEnd/>
              <a:tailEnd/>
            </a:ln>
          </p:spPr>
          <p:txBody>
            <a:bodyPr>
              <a:spAutoFit/>
            </a:bodyPr>
            <a:lstStyle/>
            <a:p>
              <a:pPr algn="ctr"/>
              <a:r>
                <a:rPr lang="en-IN" sz="1400" dirty="0"/>
                <a:t>Polymer modifying enzyme </a:t>
              </a:r>
            </a:p>
            <a:p>
              <a:pPr algn="ctr"/>
              <a:r>
                <a:rPr lang="en-IN" sz="1400" dirty="0"/>
                <a:t>(hydrolase or oxidase)</a:t>
              </a:r>
            </a:p>
          </p:txBody>
        </p:sp>
        <p:cxnSp>
          <p:nvCxnSpPr>
            <p:cNvPr id="34" name="Straight Arrow Connector 33"/>
            <p:cNvCxnSpPr/>
            <p:nvPr/>
          </p:nvCxnSpPr>
          <p:spPr>
            <a:xfrm>
              <a:off x="914400" y="1828800"/>
              <a:ext cx="3733800" cy="0"/>
            </a:xfrm>
            <a:prstGeom prst="straightConnector1">
              <a:avLst/>
            </a:prstGeom>
            <a:grpFill/>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Rounded Rectangle 35"/>
            <p:cNvSpPr/>
            <p:nvPr/>
          </p:nvSpPr>
          <p:spPr>
            <a:xfrm>
              <a:off x="228600" y="2286000"/>
              <a:ext cx="8686800" cy="1295400"/>
            </a:xfrm>
            <a:prstGeom prst="roundRect">
              <a:avLst/>
            </a:prstGeom>
            <a:grpFill/>
            <a:effectLst>
              <a:outerShdw blurRad="50800" dist="50800" dir="5400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37" name="TextBox 36"/>
            <p:cNvSpPr txBox="1"/>
            <p:nvPr/>
          </p:nvSpPr>
          <p:spPr>
            <a:xfrm>
              <a:off x="457200" y="2362200"/>
              <a:ext cx="1600200" cy="304800"/>
            </a:xfrm>
            <a:prstGeom prst="rect">
              <a:avLst/>
            </a:prstGeom>
            <a:grpFill/>
          </p:spPr>
          <p:txBody>
            <a:bodyPr wrap="square">
              <a:spAutoFit/>
            </a:bodyPr>
            <a:lstStyle/>
            <a:p>
              <a:pPr>
                <a:defRPr/>
              </a:pPr>
              <a:r>
                <a:rPr lang="en-IN" sz="1400" b="1" dirty="0" smtClean="0"/>
                <a:t>WO2015097104 </a:t>
              </a:r>
              <a:endParaRPr lang="en-IN" sz="1400" dirty="0"/>
            </a:p>
          </p:txBody>
        </p:sp>
        <p:sp>
          <p:nvSpPr>
            <p:cNvPr id="38" name="TextBox 37"/>
            <p:cNvSpPr txBox="1"/>
            <p:nvPr/>
          </p:nvSpPr>
          <p:spPr>
            <a:xfrm>
              <a:off x="304800" y="3016898"/>
              <a:ext cx="533400" cy="307975"/>
            </a:xfrm>
            <a:prstGeom prst="rect">
              <a:avLst/>
            </a:prstGeom>
            <a:grpFill/>
            <a:ln>
              <a:noFill/>
            </a:ln>
          </p:spPr>
          <p:txBody>
            <a:bodyPr>
              <a:spAutoFit/>
            </a:bodyPr>
            <a:lstStyle/>
            <a:p>
              <a:pPr>
                <a:defRPr/>
              </a:pPr>
              <a:r>
                <a:rPr lang="en-IN" sz="1400" dirty="0"/>
                <a:t>PEF</a:t>
              </a:r>
            </a:p>
          </p:txBody>
        </p:sp>
        <p:sp>
          <p:nvSpPr>
            <p:cNvPr id="39" name="TextBox 41"/>
            <p:cNvSpPr txBox="1">
              <a:spLocks noChangeArrowheads="1"/>
            </p:cNvSpPr>
            <p:nvPr/>
          </p:nvSpPr>
          <p:spPr bwMode="auto">
            <a:xfrm>
              <a:off x="152400" y="2743200"/>
              <a:ext cx="5029200" cy="523875"/>
            </a:xfrm>
            <a:prstGeom prst="rect">
              <a:avLst/>
            </a:prstGeom>
            <a:noFill/>
            <a:ln w="9525">
              <a:noFill/>
              <a:miter lim="800000"/>
              <a:headEnd/>
              <a:tailEnd/>
            </a:ln>
          </p:spPr>
          <p:txBody>
            <a:bodyPr>
              <a:spAutoFit/>
            </a:bodyPr>
            <a:lstStyle/>
            <a:p>
              <a:pPr algn="ctr"/>
              <a:r>
                <a:rPr lang="en-IN" sz="1400" dirty="0" err="1"/>
                <a:t>Depolymerase</a:t>
              </a:r>
              <a:r>
                <a:rPr lang="en-IN" sz="1400" dirty="0"/>
                <a:t> </a:t>
              </a:r>
            </a:p>
            <a:p>
              <a:pPr algn="ctr"/>
              <a:r>
                <a:rPr lang="en-IN" sz="1400" dirty="0"/>
                <a:t>having binding affinity to PEF</a:t>
              </a:r>
            </a:p>
          </p:txBody>
        </p:sp>
        <p:cxnSp>
          <p:nvCxnSpPr>
            <p:cNvPr id="40" name="Straight Arrow Connector 39"/>
            <p:cNvCxnSpPr/>
            <p:nvPr/>
          </p:nvCxnSpPr>
          <p:spPr>
            <a:xfrm>
              <a:off x="838200" y="3276600"/>
              <a:ext cx="3733800" cy="0"/>
            </a:xfrm>
            <a:prstGeom prst="straightConnector1">
              <a:avLst/>
            </a:prstGeom>
            <a:grpFill/>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4648200" y="2855167"/>
              <a:ext cx="3962400" cy="555254"/>
            </a:xfrm>
            <a:prstGeom prst="rect">
              <a:avLst/>
            </a:prstGeom>
            <a:grpFill/>
            <a:ln>
              <a:noFill/>
            </a:ln>
          </p:spPr>
          <p:txBody>
            <a:bodyPr>
              <a:spAutoFit/>
            </a:bodyPr>
            <a:lstStyle/>
            <a:p>
              <a:pPr>
                <a:defRPr/>
              </a:pPr>
              <a:r>
                <a:rPr lang="en-IN" sz="1400" dirty="0"/>
                <a:t>Recovered monomers which may be reprocessed to polymers</a:t>
              </a:r>
            </a:p>
          </p:txBody>
        </p:sp>
        <p:grpSp>
          <p:nvGrpSpPr>
            <p:cNvPr id="48" name="Group 47"/>
            <p:cNvGrpSpPr/>
            <p:nvPr/>
          </p:nvGrpSpPr>
          <p:grpSpPr>
            <a:xfrm>
              <a:off x="152400" y="3733800"/>
              <a:ext cx="8763000" cy="1143000"/>
              <a:chOff x="152400" y="3962400"/>
              <a:chExt cx="8763000" cy="1143000"/>
            </a:xfrm>
            <a:grpFill/>
          </p:grpSpPr>
          <p:sp>
            <p:nvSpPr>
              <p:cNvPr id="22534" name="TextBox 6"/>
              <p:cNvSpPr txBox="1">
                <a:spLocks noChangeArrowheads="1"/>
              </p:cNvSpPr>
              <p:nvPr/>
            </p:nvSpPr>
            <p:spPr bwMode="auto">
              <a:xfrm>
                <a:off x="5791200" y="4014788"/>
                <a:ext cx="1371600" cy="862012"/>
              </a:xfrm>
              <a:prstGeom prst="rect">
                <a:avLst/>
              </a:prstGeom>
              <a:grpFill/>
              <a:ln w="9525">
                <a:noFill/>
                <a:miter lim="800000"/>
                <a:headEnd/>
                <a:tailEnd/>
              </a:ln>
            </p:spPr>
            <p:txBody>
              <a:bodyPr>
                <a:spAutoFit/>
              </a:bodyPr>
              <a:lstStyle/>
              <a:p>
                <a:pPr algn="ctr"/>
                <a:r>
                  <a:rPr lang="en-IN" sz="1000" dirty="0">
                    <a:solidFill>
                      <a:schemeClr val="bg1"/>
                    </a:solidFill>
                  </a:rPr>
                  <a:t>US20140004286</a:t>
                </a:r>
              </a:p>
              <a:p>
                <a:pPr algn="ctr"/>
                <a:r>
                  <a:rPr lang="en-US" sz="1000" dirty="0">
                    <a:solidFill>
                      <a:schemeClr val="bg1"/>
                    </a:solidFill>
                  </a:rPr>
                  <a:t> Balloon made from a laminate film bio-based PEF </a:t>
                </a:r>
                <a:r>
                  <a:rPr lang="en-US" sz="1000" dirty="0" err="1">
                    <a:solidFill>
                      <a:schemeClr val="bg1"/>
                    </a:solidFill>
                  </a:rPr>
                  <a:t>homopolymer</a:t>
                </a:r>
                <a:endParaRPr lang="en-US" sz="1000" dirty="0">
                  <a:solidFill>
                    <a:schemeClr val="bg1"/>
                  </a:solidFill>
                </a:endParaRPr>
              </a:p>
            </p:txBody>
          </p:sp>
          <p:sp>
            <p:nvSpPr>
              <p:cNvPr id="22535" name="TextBox 7"/>
              <p:cNvSpPr txBox="1">
                <a:spLocks noChangeArrowheads="1"/>
              </p:cNvSpPr>
              <p:nvPr/>
            </p:nvSpPr>
            <p:spPr bwMode="auto">
              <a:xfrm>
                <a:off x="2362200" y="4038600"/>
                <a:ext cx="1600200" cy="892175"/>
              </a:xfrm>
              <a:prstGeom prst="rect">
                <a:avLst/>
              </a:prstGeom>
              <a:grpFill/>
              <a:ln w="9525">
                <a:noFill/>
                <a:miter lim="800000"/>
                <a:headEnd/>
                <a:tailEnd/>
              </a:ln>
            </p:spPr>
            <p:txBody>
              <a:bodyPr>
                <a:spAutoFit/>
              </a:bodyPr>
              <a:lstStyle/>
              <a:p>
                <a:r>
                  <a:rPr lang="en-IN" sz="1200" dirty="0">
                    <a:solidFill>
                      <a:schemeClr val="bg1"/>
                    </a:solidFill>
                  </a:rPr>
                  <a:t>  </a:t>
                </a:r>
                <a:r>
                  <a:rPr lang="en-IN" sz="1000" dirty="0">
                    <a:solidFill>
                      <a:schemeClr val="bg1"/>
                    </a:solidFill>
                  </a:rPr>
                  <a:t>US20130344345</a:t>
                </a:r>
                <a:endParaRPr lang="en-US" sz="1000" dirty="0">
                  <a:solidFill>
                    <a:schemeClr val="bg1"/>
                  </a:solidFill>
                </a:endParaRPr>
              </a:p>
              <a:p>
                <a:r>
                  <a:rPr lang="en-IN" sz="1000" dirty="0">
                    <a:solidFill>
                      <a:schemeClr val="bg1"/>
                    </a:solidFill>
                  </a:rPr>
                  <a:t>PEF is used to make </a:t>
                </a:r>
                <a:r>
                  <a:rPr lang="en-IN" sz="1000" dirty="0" err="1">
                    <a:solidFill>
                      <a:schemeClr val="bg1"/>
                    </a:solidFill>
                  </a:rPr>
                  <a:t>biaxially</a:t>
                </a:r>
                <a:r>
                  <a:rPr lang="en-IN" sz="1000" dirty="0">
                    <a:solidFill>
                      <a:schemeClr val="bg1"/>
                    </a:solidFill>
                  </a:rPr>
                  <a:t> oriented bio-based polyester window films and laminates</a:t>
                </a:r>
                <a:endParaRPr lang="en-US" sz="1000" dirty="0">
                  <a:solidFill>
                    <a:schemeClr val="bg1"/>
                  </a:solidFill>
                </a:endParaRPr>
              </a:p>
            </p:txBody>
          </p:sp>
          <p:sp>
            <p:nvSpPr>
              <p:cNvPr id="42" name="Rounded Rectangle 41"/>
              <p:cNvSpPr/>
              <p:nvPr/>
            </p:nvSpPr>
            <p:spPr>
              <a:xfrm>
                <a:off x="228600" y="3962400"/>
                <a:ext cx="8686800" cy="1143000"/>
              </a:xfrm>
              <a:prstGeom prst="roundRect">
                <a:avLst/>
              </a:prstGeom>
              <a:grpFill/>
              <a:effectLst>
                <a:outerShdw blurRad="50800" dist="50800" dir="5400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43" name="TextBox 45"/>
              <p:cNvSpPr txBox="1">
                <a:spLocks noChangeArrowheads="1"/>
              </p:cNvSpPr>
              <p:nvPr/>
            </p:nvSpPr>
            <p:spPr bwMode="auto">
              <a:xfrm>
                <a:off x="152400" y="4215882"/>
                <a:ext cx="5029200" cy="523875"/>
              </a:xfrm>
              <a:prstGeom prst="rect">
                <a:avLst/>
              </a:prstGeom>
              <a:noFill/>
              <a:ln w="9525">
                <a:noFill/>
                <a:miter lim="800000"/>
                <a:headEnd/>
                <a:tailEnd/>
              </a:ln>
            </p:spPr>
            <p:txBody>
              <a:bodyPr>
                <a:spAutoFit/>
              </a:bodyPr>
              <a:lstStyle/>
              <a:p>
                <a:pPr algn="ctr"/>
                <a:r>
                  <a:rPr lang="en-IN" sz="1400" dirty="0"/>
                  <a:t>Enzymes</a:t>
                </a:r>
              </a:p>
              <a:p>
                <a:pPr algn="ctr"/>
                <a:r>
                  <a:rPr lang="en-IN" sz="1400" dirty="0"/>
                  <a:t>(</a:t>
                </a:r>
                <a:r>
                  <a:rPr lang="en-IN" sz="1400" dirty="0" err="1"/>
                  <a:t>cutinase</a:t>
                </a:r>
                <a:r>
                  <a:rPr lang="en-IN" sz="1400" dirty="0"/>
                  <a:t>, lipase, esterase)</a:t>
                </a:r>
              </a:p>
            </p:txBody>
          </p:sp>
          <p:sp>
            <p:nvSpPr>
              <p:cNvPr id="44" name="TextBox 43"/>
              <p:cNvSpPr txBox="1"/>
              <p:nvPr/>
            </p:nvSpPr>
            <p:spPr>
              <a:xfrm>
                <a:off x="457200" y="4038601"/>
                <a:ext cx="1600200" cy="307777"/>
              </a:xfrm>
              <a:prstGeom prst="rect">
                <a:avLst/>
              </a:prstGeom>
              <a:grpFill/>
            </p:spPr>
            <p:txBody>
              <a:bodyPr wrap="square">
                <a:spAutoFit/>
              </a:bodyPr>
              <a:lstStyle/>
              <a:p>
                <a:pPr>
                  <a:defRPr/>
                </a:pPr>
                <a:r>
                  <a:rPr lang="en-IN" sz="1400" b="1" dirty="0" smtClean="0"/>
                  <a:t>WO2014079844 </a:t>
                </a:r>
                <a:endParaRPr lang="en-IN" sz="1400" dirty="0"/>
              </a:p>
            </p:txBody>
          </p:sp>
          <p:sp>
            <p:nvSpPr>
              <p:cNvPr id="45" name="TextBox 44"/>
              <p:cNvSpPr txBox="1"/>
              <p:nvPr/>
            </p:nvSpPr>
            <p:spPr>
              <a:xfrm>
                <a:off x="304800" y="4620208"/>
                <a:ext cx="533400" cy="307975"/>
              </a:xfrm>
              <a:prstGeom prst="rect">
                <a:avLst/>
              </a:prstGeom>
              <a:grpFill/>
            </p:spPr>
            <p:txBody>
              <a:bodyPr>
                <a:spAutoFit/>
              </a:bodyPr>
              <a:lstStyle/>
              <a:p>
                <a:pPr>
                  <a:defRPr/>
                </a:pPr>
                <a:r>
                  <a:rPr lang="en-IN" sz="1400" dirty="0"/>
                  <a:t>PEF</a:t>
                </a:r>
              </a:p>
            </p:txBody>
          </p:sp>
          <p:sp>
            <p:nvSpPr>
              <p:cNvPr id="47" name="TextBox 46"/>
              <p:cNvSpPr txBox="1"/>
              <p:nvPr/>
            </p:nvSpPr>
            <p:spPr>
              <a:xfrm>
                <a:off x="4800600" y="4539343"/>
                <a:ext cx="1828800" cy="404326"/>
              </a:xfrm>
              <a:prstGeom prst="rect">
                <a:avLst/>
              </a:prstGeom>
              <a:grpFill/>
              <a:ln>
                <a:noFill/>
              </a:ln>
            </p:spPr>
            <p:style>
              <a:lnRef idx="2">
                <a:schemeClr val="dk1"/>
              </a:lnRef>
              <a:fillRef idx="1">
                <a:schemeClr val="lt1"/>
              </a:fillRef>
              <a:effectRef idx="0">
                <a:schemeClr val="dk1"/>
              </a:effectRef>
              <a:fontRef idx="minor">
                <a:schemeClr val="dk1"/>
              </a:fontRef>
            </p:style>
            <p:txBody>
              <a:bodyPr anchor="ctr"/>
              <a:lstStyle/>
              <a:p>
                <a:pPr algn="ctr">
                  <a:defRPr/>
                </a:pPr>
                <a:r>
                  <a:rPr lang="en-IN" sz="1400" dirty="0" smtClean="0">
                    <a:solidFill>
                      <a:schemeClr val="tx1"/>
                    </a:solidFill>
                    <a:latin typeface="Arial" pitchFamily="34" charset="0"/>
                    <a:cs typeface="Arial" pitchFamily="34" charset="0"/>
                  </a:rPr>
                  <a:t>  Monomers</a:t>
                </a:r>
                <a:endParaRPr lang="en-IN" sz="1400" dirty="0">
                  <a:solidFill>
                    <a:schemeClr val="tx1"/>
                  </a:solidFill>
                  <a:latin typeface="Arial" pitchFamily="34" charset="0"/>
                  <a:cs typeface="Arial" pitchFamily="34" charset="0"/>
                </a:endParaRPr>
              </a:p>
            </p:txBody>
          </p:sp>
        </p:grpSp>
      </p:grpSp>
      <p:sp>
        <p:nvSpPr>
          <p:cNvPr id="60" name="Slide Number Placeholder 59"/>
          <p:cNvSpPr>
            <a:spLocks noGrp="1"/>
          </p:cNvSpPr>
          <p:nvPr>
            <p:ph type="sldNum" sz="quarter" idx="12"/>
          </p:nvPr>
        </p:nvSpPr>
        <p:spPr/>
        <p:txBody>
          <a:bodyPr/>
          <a:lstStyle/>
          <a:p>
            <a:pPr>
              <a:defRPr/>
            </a:pPr>
            <a:fld id="{46318E3D-C770-4D91-B40E-7E88DA3097BF}" type="slidenum">
              <a:rPr lang="en-IN" smtClean="0"/>
              <a:pPr>
                <a:defRPr/>
              </a:pPr>
              <a:t>31</a:t>
            </a:fld>
            <a:endParaRPr lang="en-IN"/>
          </a:p>
        </p:txBody>
      </p:sp>
      <p:sp>
        <p:nvSpPr>
          <p:cNvPr id="50" name="TextBox 49"/>
          <p:cNvSpPr txBox="1"/>
          <p:nvPr/>
        </p:nvSpPr>
        <p:spPr>
          <a:xfrm>
            <a:off x="304800" y="6096000"/>
            <a:ext cx="3048000" cy="230832"/>
          </a:xfrm>
          <a:prstGeom prst="rect">
            <a:avLst/>
          </a:prstGeom>
          <a:noFill/>
        </p:spPr>
        <p:txBody>
          <a:bodyPr wrap="square" rtlCol="0">
            <a:spAutoFit/>
          </a:bodyPr>
          <a:lstStyle/>
          <a:p>
            <a:r>
              <a:rPr lang="en-IN" sz="900" dirty="0" smtClean="0"/>
              <a:t>For sources of information, please refer to </a:t>
            </a:r>
            <a:r>
              <a:rPr lang="en-IN" sz="900" dirty="0" smtClean="0">
                <a:hlinkClick r:id="rId4" action="ppaction://hlinksldjump"/>
              </a:rPr>
              <a:t>Appendix 1</a:t>
            </a:r>
            <a:endParaRPr lang="en-IN" sz="900" dirty="0"/>
          </a:p>
        </p:txBody>
      </p:sp>
      <p:pic>
        <p:nvPicPr>
          <p:cNvPr id="2050" name="Picture 2"/>
          <p:cNvPicPr>
            <a:picLocks noChangeAspect="1" noChangeArrowheads="1"/>
          </p:cNvPicPr>
          <p:nvPr/>
        </p:nvPicPr>
        <p:blipFill>
          <a:blip r:embed="rId5" cstate="print"/>
          <a:srcRect/>
          <a:stretch>
            <a:fillRect/>
          </a:stretch>
        </p:blipFill>
        <p:spPr bwMode="auto">
          <a:xfrm>
            <a:off x="6553200" y="5029200"/>
            <a:ext cx="2362200" cy="1066800"/>
          </a:xfrm>
          <a:prstGeom prst="rect">
            <a:avLst/>
          </a:prstGeom>
          <a:noFill/>
          <a:ln w="9525">
            <a:noFill/>
            <a:miter lim="800000"/>
            <a:headEnd/>
            <a:tailEnd/>
          </a:ln>
          <a:effectLst/>
        </p:spPr>
      </p:pic>
      <p:sp>
        <p:nvSpPr>
          <p:cNvPr id="52" name="TextBox 51"/>
          <p:cNvSpPr txBox="1"/>
          <p:nvPr/>
        </p:nvSpPr>
        <p:spPr>
          <a:xfrm>
            <a:off x="304800" y="5029200"/>
            <a:ext cx="6248400" cy="1061829"/>
          </a:xfrm>
          <a:prstGeom prst="rect">
            <a:avLst/>
          </a:prstGeom>
          <a:noFill/>
          <a:ln>
            <a:solidFill>
              <a:schemeClr val="tx1"/>
            </a:solidFill>
          </a:ln>
        </p:spPr>
        <p:txBody>
          <a:bodyPr wrap="square" rtlCol="0" anchor="b">
            <a:spAutoFit/>
          </a:bodyPr>
          <a:lstStyle/>
          <a:p>
            <a:pPr>
              <a:lnSpc>
                <a:spcPct val="150000"/>
              </a:lnSpc>
              <a:spcBef>
                <a:spcPts val="600"/>
              </a:spcBef>
            </a:pPr>
            <a:r>
              <a:rPr lang="en-US" sz="1400" dirty="0" err="1" smtClean="0"/>
              <a:t>Carbios</a:t>
            </a:r>
            <a:r>
              <a:rPr lang="en-US" sz="1400" dirty="0" smtClean="0"/>
              <a:t> has started production at its pilot plant in Saint-</a:t>
            </a:r>
            <a:r>
              <a:rPr lang="en-US" sz="1400" dirty="0" err="1" smtClean="0"/>
              <a:t>Beauzire</a:t>
            </a:r>
            <a:r>
              <a:rPr lang="en-US" sz="1400" dirty="0" smtClean="0"/>
              <a:t>, France, for biodegradable plastic, with a capacity of 40 kilograms per hour, using its exclusive enzyme-based technology. (Date - 27</a:t>
            </a:r>
            <a:r>
              <a:rPr lang="en-US" sz="1400" baseline="30000" dirty="0" smtClean="0"/>
              <a:t>th</a:t>
            </a:r>
            <a:r>
              <a:rPr lang="en-US" sz="1400" dirty="0" smtClean="0"/>
              <a:t> September, 2015)</a:t>
            </a:r>
          </a:p>
        </p:txBody>
      </p:sp>
      <p:sp>
        <p:nvSpPr>
          <p:cNvPr id="54" name="TextBox 53"/>
          <p:cNvSpPr txBox="1"/>
          <p:nvPr/>
        </p:nvSpPr>
        <p:spPr>
          <a:xfrm>
            <a:off x="4724400" y="1371600"/>
            <a:ext cx="3962400" cy="523220"/>
          </a:xfrm>
          <a:prstGeom prst="rect">
            <a:avLst/>
          </a:prstGeom>
          <a:noFill/>
        </p:spPr>
        <p:txBody>
          <a:bodyPr wrap="square" rtlCol="0">
            <a:spAutoFit/>
          </a:bodyPr>
          <a:lstStyle/>
          <a:p>
            <a:r>
              <a:rPr lang="en-US" sz="1400" dirty="0" smtClean="0"/>
              <a:t>Intermediates usable in a methane fermentation process for producing methane</a:t>
            </a:r>
            <a:endParaRPr lang="en-US" sz="1400" dirty="0"/>
          </a:p>
        </p:txBody>
      </p:sp>
      <p:sp>
        <p:nvSpPr>
          <p:cNvPr id="56" name="TextBox 55"/>
          <p:cNvSpPr txBox="1"/>
          <p:nvPr/>
        </p:nvSpPr>
        <p:spPr>
          <a:xfrm>
            <a:off x="381000" y="1535668"/>
            <a:ext cx="685800" cy="307777"/>
          </a:xfrm>
          <a:prstGeom prst="rect">
            <a:avLst/>
          </a:prstGeom>
          <a:noFill/>
        </p:spPr>
        <p:txBody>
          <a:bodyPr wrap="square" rtlCol="0">
            <a:spAutoFit/>
          </a:bodyPr>
          <a:lstStyle/>
          <a:p>
            <a:r>
              <a:rPr lang="en-US" sz="1400" dirty="0" smtClean="0"/>
              <a:t>PEF</a:t>
            </a:r>
          </a:p>
        </p:txBody>
      </p:sp>
      <p:sp>
        <p:nvSpPr>
          <p:cNvPr id="58" name="TextBox 57"/>
          <p:cNvSpPr txBox="1"/>
          <p:nvPr/>
        </p:nvSpPr>
        <p:spPr>
          <a:xfrm>
            <a:off x="381000" y="987623"/>
            <a:ext cx="1524000" cy="307777"/>
          </a:xfrm>
          <a:prstGeom prst="rect">
            <a:avLst/>
          </a:prstGeom>
          <a:noFill/>
        </p:spPr>
        <p:txBody>
          <a:bodyPr wrap="square" rtlCol="0">
            <a:spAutoFit/>
          </a:bodyPr>
          <a:lstStyle/>
          <a:p>
            <a:r>
              <a:rPr lang="en-US" sz="1400" b="1" dirty="0" smtClean="0"/>
              <a:t> WO2015067619</a:t>
            </a:r>
            <a:endParaRPr lang="en-US" sz="1400" b="1" dirty="0"/>
          </a:p>
        </p:txBody>
      </p:sp>
      <p:sp>
        <p:nvSpPr>
          <p:cNvPr id="59" name="Rounded Rectangle 58"/>
          <p:cNvSpPr/>
          <p:nvPr/>
        </p:nvSpPr>
        <p:spPr>
          <a:xfrm>
            <a:off x="304800" y="4800600"/>
            <a:ext cx="1371600" cy="228600"/>
          </a:xfrm>
          <a:prstGeom prst="roundRect">
            <a:avLst/>
          </a:prstGeom>
          <a:solidFill>
            <a:schemeClr val="accent1">
              <a:alpha val="49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smtClean="0">
                <a:solidFill>
                  <a:schemeClr val="tx2"/>
                </a:solidFill>
              </a:rPr>
              <a:t>In News</a:t>
            </a:r>
            <a:endParaRPr lang="en-US" dirty="0">
              <a:solidFill>
                <a:schemeClr val="tx2"/>
              </a:solidFill>
            </a:endParaRPr>
          </a:p>
        </p:txBody>
      </p:sp>
      <p:cxnSp>
        <p:nvCxnSpPr>
          <p:cNvPr id="35" name="Straight Arrow Connector 34"/>
          <p:cNvCxnSpPr/>
          <p:nvPr/>
        </p:nvCxnSpPr>
        <p:spPr>
          <a:xfrm>
            <a:off x="914400" y="4419600"/>
            <a:ext cx="3733800" cy="0"/>
          </a:xfrm>
          <a:prstGeom prst="straightConnector1">
            <a:avLst/>
          </a:prstGeom>
          <a:solidFill>
            <a:srgbClr val="D0D8E8"/>
          </a:solidFill>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13" y="2819400"/>
            <a:ext cx="8385175" cy="436562"/>
          </a:xfrm>
        </p:spPr>
        <p:txBody>
          <a:bodyPr/>
          <a:lstStyle/>
          <a:p>
            <a:r>
              <a:rPr lang="en-US" sz="3200" b="1" kern="1200" dirty="0" smtClean="0">
                <a:cs typeface="Arial" pitchFamily="34" charset="0"/>
              </a:rPr>
              <a:t>Analysis of Key Granted Patent – </a:t>
            </a:r>
            <a:br>
              <a:rPr lang="en-US" sz="3200" b="1" kern="1200" dirty="0" smtClean="0">
                <a:cs typeface="Arial" pitchFamily="34" charset="0"/>
              </a:rPr>
            </a:br>
            <a:r>
              <a:rPr lang="en-US" sz="3200" b="1" kern="1200" dirty="0" smtClean="0">
                <a:cs typeface="Arial" pitchFamily="34" charset="0"/>
              </a:rPr>
              <a:t>Universities and Other Companies</a:t>
            </a:r>
            <a:endParaRPr lang="en-US" sz="3200" dirty="0"/>
          </a:p>
        </p:txBody>
      </p:sp>
      <p:pic>
        <p:nvPicPr>
          <p:cNvPr id="5" name="Picture 2"/>
          <p:cNvPicPr>
            <a:picLocks noChangeAspect="1" noChangeArrowheads="1"/>
          </p:cNvPicPr>
          <p:nvPr/>
        </p:nvPicPr>
        <p:blipFill>
          <a:blip r:embed="rId2" cstate="print"/>
          <a:srcRect/>
          <a:stretch>
            <a:fillRect/>
          </a:stretch>
        </p:blipFill>
        <p:spPr bwMode="auto">
          <a:xfrm>
            <a:off x="152400" y="6356350"/>
            <a:ext cx="1143000" cy="349250"/>
          </a:xfrm>
          <a:prstGeom prst="rect">
            <a:avLst/>
          </a:prstGeom>
          <a:noFill/>
          <a:ln w="9525">
            <a:noFill/>
            <a:miter lim="800000"/>
            <a:headEnd/>
            <a:tailEnd/>
          </a:ln>
        </p:spPr>
      </p:pic>
      <p:sp>
        <p:nvSpPr>
          <p:cNvPr id="6" name="Rectangle 12"/>
          <p:cNvSpPr>
            <a:spLocks noChangeArrowheads="1"/>
          </p:cNvSpPr>
          <p:nvPr/>
        </p:nvSpPr>
        <p:spPr bwMode="auto">
          <a:xfrm>
            <a:off x="1295400" y="6553200"/>
            <a:ext cx="7239000" cy="215900"/>
          </a:xfrm>
          <a:prstGeom prst="rect">
            <a:avLst/>
          </a:prstGeom>
          <a:noFill/>
          <a:ln w="9525">
            <a:noFill/>
            <a:miter lim="800000"/>
            <a:headEnd/>
            <a:tailEnd/>
          </a:ln>
        </p:spPr>
        <p:txBody>
          <a:bodyPr>
            <a:spAutoFit/>
          </a:bodyPr>
          <a:lstStyle/>
          <a:p>
            <a:r>
              <a:rPr lang="en-US" sz="800"/>
              <a:t>Patent Searching | Research and Analytics | Patent Prosecution/Preparation Support | Litigation and E-Discovery | IP Valuation |  Patent Portfolio Watch</a:t>
            </a:r>
          </a:p>
        </p:txBody>
      </p:sp>
      <p:sp>
        <p:nvSpPr>
          <p:cNvPr id="11" name="Slide Number Placeholder 10"/>
          <p:cNvSpPr>
            <a:spLocks noGrp="1"/>
          </p:cNvSpPr>
          <p:nvPr>
            <p:ph type="sldNum" sz="quarter" idx="12"/>
          </p:nvPr>
        </p:nvSpPr>
        <p:spPr/>
        <p:txBody>
          <a:bodyPr/>
          <a:lstStyle/>
          <a:p>
            <a:pPr>
              <a:defRPr/>
            </a:pPr>
            <a:fld id="{46318E3D-C770-4D91-B40E-7E88DA3097BF}" type="slidenum">
              <a:rPr lang="en-IN" smtClean="0"/>
              <a:pPr>
                <a:defRPr/>
              </a:pPr>
              <a:t>32</a:t>
            </a:fld>
            <a:endParaRPr lang="en-IN"/>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385175" cy="436562"/>
          </a:xfrm>
        </p:spPr>
        <p:txBody>
          <a:bodyPr/>
          <a:lstStyle/>
          <a:p>
            <a:pPr>
              <a:defRPr/>
            </a:pPr>
            <a:r>
              <a:rPr lang="en-US" sz="2400" b="1" kern="1200" spc="-10" dirty="0" smtClean="0">
                <a:solidFill>
                  <a:schemeClr val="bg1"/>
                </a:solidFill>
                <a:cs typeface="Arial" pitchFamily="34" charset="0"/>
              </a:rPr>
              <a:t>Granted Patents Analysis </a:t>
            </a:r>
            <a:r>
              <a:rPr lang="en-US" sz="2400" b="1" spc="-10" dirty="0" smtClean="0">
                <a:solidFill>
                  <a:schemeClr val="bg1"/>
                </a:solidFill>
                <a:cs typeface="Arial" pitchFamily="34" charset="0"/>
              </a:rPr>
              <a:t>– Universities</a:t>
            </a:r>
            <a:endParaRPr lang="en-US" sz="2400" b="1" dirty="0">
              <a:cs typeface="Arial" pitchFamily="34" charset="0"/>
            </a:endParaRPr>
          </a:p>
        </p:txBody>
      </p:sp>
      <p:sp>
        <p:nvSpPr>
          <p:cNvPr id="20484" name="TextBox 4"/>
          <p:cNvSpPr txBox="1">
            <a:spLocks noChangeArrowheads="1"/>
          </p:cNvSpPr>
          <p:nvPr/>
        </p:nvSpPr>
        <p:spPr bwMode="auto">
          <a:xfrm>
            <a:off x="7391400" y="1752600"/>
            <a:ext cx="1447800" cy="708025"/>
          </a:xfrm>
          <a:prstGeom prst="rect">
            <a:avLst/>
          </a:prstGeom>
          <a:noFill/>
          <a:ln w="9525">
            <a:noFill/>
            <a:miter lim="800000"/>
            <a:headEnd/>
            <a:tailEnd/>
          </a:ln>
        </p:spPr>
        <p:txBody>
          <a:bodyPr>
            <a:spAutoFit/>
          </a:bodyPr>
          <a:lstStyle/>
          <a:p>
            <a:pPr algn="ctr"/>
            <a:r>
              <a:rPr lang="en-US" sz="1000" dirty="0">
                <a:solidFill>
                  <a:schemeClr val="bg1"/>
                </a:solidFill>
              </a:rPr>
              <a:t>US8981037B2</a:t>
            </a:r>
          </a:p>
          <a:p>
            <a:pPr algn="ctr"/>
            <a:r>
              <a:rPr lang="en-US" sz="1000" dirty="0">
                <a:solidFill>
                  <a:schemeClr val="bg1"/>
                </a:solidFill>
              </a:rPr>
              <a:t>PEF used in preparation of a polyester resin </a:t>
            </a:r>
          </a:p>
        </p:txBody>
      </p:sp>
      <p:sp>
        <p:nvSpPr>
          <p:cNvPr id="20485" name="TextBox 6"/>
          <p:cNvSpPr txBox="1">
            <a:spLocks noChangeArrowheads="1"/>
          </p:cNvSpPr>
          <p:nvPr/>
        </p:nvSpPr>
        <p:spPr bwMode="auto">
          <a:xfrm>
            <a:off x="7239000" y="4191000"/>
            <a:ext cx="1447800" cy="862013"/>
          </a:xfrm>
          <a:prstGeom prst="rect">
            <a:avLst/>
          </a:prstGeom>
          <a:noFill/>
          <a:ln w="9525">
            <a:noFill/>
            <a:miter lim="800000"/>
            <a:headEnd/>
            <a:tailEnd/>
          </a:ln>
        </p:spPr>
        <p:txBody>
          <a:bodyPr>
            <a:spAutoFit/>
          </a:bodyPr>
          <a:lstStyle/>
          <a:p>
            <a:pPr algn="ctr"/>
            <a:r>
              <a:rPr lang="en-US" sz="1000">
                <a:solidFill>
                  <a:schemeClr val="bg1"/>
                </a:solidFill>
              </a:rPr>
              <a:t>EP2235100B1</a:t>
            </a:r>
          </a:p>
          <a:p>
            <a:pPr algn="ctr"/>
            <a:r>
              <a:rPr lang="en-US" sz="1000">
                <a:solidFill>
                  <a:schemeClr val="bg1"/>
                </a:solidFill>
              </a:rPr>
              <a:t>Resin composition containing polyethylene furandicarboxylate</a:t>
            </a:r>
          </a:p>
        </p:txBody>
      </p:sp>
      <p:sp>
        <p:nvSpPr>
          <p:cNvPr id="20486" name="TextBox 7"/>
          <p:cNvSpPr txBox="1">
            <a:spLocks noChangeArrowheads="1"/>
          </p:cNvSpPr>
          <p:nvPr/>
        </p:nvSpPr>
        <p:spPr bwMode="auto">
          <a:xfrm>
            <a:off x="6096000" y="4800600"/>
            <a:ext cx="1066800" cy="862013"/>
          </a:xfrm>
          <a:prstGeom prst="rect">
            <a:avLst/>
          </a:prstGeom>
          <a:noFill/>
          <a:ln w="9525">
            <a:noFill/>
            <a:miter lim="800000"/>
            <a:headEnd/>
            <a:tailEnd/>
          </a:ln>
        </p:spPr>
        <p:txBody>
          <a:bodyPr>
            <a:spAutoFit/>
          </a:bodyPr>
          <a:lstStyle/>
          <a:p>
            <a:pPr algn="ctr"/>
            <a:r>
              <a:rPr lang="en-US" sz="1000">
                <a:solidFill>
                  <a:schemeClr val="bg1"/>
                </a:solidFill>
              </a:rPr>
              <a:t>EP2252645B1</a:t>
            </a:r>
          </a:p>
          <a:p>
            <a:pPr algn="ctr"/>
            <a:r>
              <a:rPr lang="en-US" sz="1000">
                <a:solidFill>
                  <a:schemeClr val="bg1"/>
                </a:solidFill>
              </a:rPr>
              <a:t>Polyester resin used for producing a molded article</a:t>
            </a:r>
          </a:p>
        </p:txBody>
      </p:sp>
      <p:sp>
        <p:nvSpPr>
          <p:cNvPr id="20487" name="TextBox 8"/>
          <p:cNvSpPr txBox="1">
            <a:spLocks noChangeArrowheads="1"/>
          </p:cNvSpPr>
          <p:nvPr/>
        </p:nvSpPr>
        <p:spPr bwMode="auto">
          <a:xfrm>
            <a:off x="4191000" y="3048000"/>
            <a:ext cx="1219200" cy="1016000"/>
          </a:xfrm>
          <a:prstGeom prst="rect">
            <a:avLst/>
          </a:prstGeom>
          <a:noFill/>
          <a:ln w="9525">
            <a:noFill/>
            <a:miter lim="800000"/>
            <a:headEnd/>
            <a:tailEnd/>
          </a:ln>
        </p:spPr>
        <p:txBody>
          <a:bodyPr>
            <a:spAutoFit/>
          </a:bodyPr>
          <a:lstStyle/>
          <a:p>
            <a:pPr algn="ctr"/>
            <a:r>
              <a:rPr lang="en-US" sz="1000">
                <a:solidFill>
                  <a:schemeClr val="bg1"/>
                </a:solidFill>
              </a:rPr>
              <a:t>EP2257596B1</a:t>
            </a:r>
          </a:p>
          <a:p>
            <a:pPr algn="ctr"/>
            <a:r>
              <a:rPr lang="en-US" sz="1000">
                <a:solidFill>
                  <a:schemeClr val="bg1"/>
                </a:solidFill>
              </a:rPr>
              <a:t>Resin composition containing polyethylene furandicarboxylate</a:t>
            </a:r>
          </a:p>
          <a:p>
            <a:pPr algn="ctr"/>
            <a:endParaRPr lang="en-US" sz="1000">
              <a:solidFill>
                <a:schemeClr val="bg1"/>
              </a:solidFill>
            </a:endParaRPr>
          </a:p>
        </p:txBody>
      </p:sp>
      <p:sp>
        <p:nvSpPr>
          <p:cNvPr id="20488" name="TextBox 9"/>
          <p:cNvSpPr txBox="1">
            <a:spLocks noChangeArrowheads="1"/>
          </p:cNvSpPr>
          <p:nvPr/>
        </p:nvSpPr>
        <p:spPr bwMode="auto">
          <a:xfrm>
            <a:off x="5867400" y="3200400"/>
            <a:ext cx="990600" cy="307975"/>
          </a:xfrm>
          <a:prstGeom prst="rect">
            <a:avLst/>
          </a:prstGeom>
          <a:noFill/>
          <a:ln w="9525">
            <a:noFill/>
            <a:miter lim="800000"/>
            <a:headEnd/>
            <a:tailEnd/>
          </a:ln>
        </p:spPr>
        <p:txBody>
          <a:bodyPr>
            <a:spAutoFit/>
          </a:bodyPr>
          <a:lstStyle/>
          <a:p>
            <a:r>
              <a:rPr lang="en-US" sz="1400" b="1">
                <a:solidFill>
                  <a:schemeClr val="bg1"/>
                </a:solidFill>
              </a:rPr>
              <a:t>CANON</a:t>
            </a:r>
          </a:p>
        </p:txBody>
      </p:sp>
      <p:sp>
        <p:nvSpPr>
          <p:cNvPr id="20489" name="TextBox 10"/>
          <p:cNvSpPr txBox="1">
            <a:spLocks noChangeArrowheads="1"/>
          </p:cNvSpPr>
          <p:nvPr/>
        </p:nvSpPr>
        <p:spPr bwMode="auto">
          <a:xfrm>
            <a:off x="4572000" y="1600200"/>
            <a:ext cx="1371600" cy="1169988"/>
          </a:xfrm>
          <a:prstGeom prst="rect">
            <a:avLst/>
          </a:prstGeom>
          <a:noFill/>
          <a:ln w="9525">
            <a:noFill/>
            <a:miter lim="800000"/>
            <a:headEnd/>
            <a:tailEnd/>
          </a:ln>
        </p:spPr>
        <p:txBody>
          <a:bodyPr>
            <a:spAutoFit/>
          </a:bodyPr>
          <a:lstStyle/>
          <a:p>
            <a:pPr algn="ctr"/>
            <a:r>
              <a:rPr lang="en-US" sz="1000">
                <a:solidFill>
                  <a:schemeClr val="bg1"/>
                </a:solidFill>
              </a:rPr>
              <a:t>US7741389B2</a:t>
            </a:r>
          </a:p>
          <a:p>
            <a:pPr algn="ctr"/>
            <a:r>
              <a:rPr lang="en-IN" sz="1000">
                <a:solidFill>
                  <a:schemeClr val="bg1"/>
                </a:solidFill>
              </a:rPr>
              <a:t>Resin composition containing  a polyalkylene furan dicarboxylate resin and a porphyrin compound</a:t>
            </a:r>
            <a:endParaRPr lang="en-US" sz="1000">
              <a:solidFill>
                <a:schemeClr val="bg1"/>
              </a:solidFill>
            </a:endParaRPr>
          </a:p>
        </p:txBody>
      </p:sp>
      <p:sp>
        <p:nvSpPr>
          <p:cNvPr id="20490" name="TextBox 11"/>
          <p:cNvSpPr txBox="1">
            <a:spLocks noChangeArrowheads="1"/>
          </p:cNvSpPr>
          <p:nvPr/>
        </p:nvSpPr>
        <p:spPr bwMode="auto">
          <a:xfrm>
            <a:off x="8001000" y="2895600"/>
            <a:ext cx="1143000" cy="862013"/>
          </a:xfrm>
          <a:prstGeom prst="rect">
            <a:avLst/>
          </a:prstGeom>
          <a:noFill/>
          <a:ln w="9525">
            <a:noFill/>
            <a:miter lim="800000"/>
            <a:headEnd/>
            <a:tailEnd/>
          </a:ln>
        </p:spPr>
        <p:txBody>
          <a:bodyPr>
            <a:spAutoFit/>
          </a:bodyPr>
          <a:lstStyle/>
          <a:p>
            <a:r>
              <a:rPr lang="en-IN" sz="1000" dirty="0">
                <a:solidFill>
                  <a:schemeClr val="bg1"/>
                </a:solidFill>
              </a:rPr>
              <a:t>US20120258299</a:t>
            </a:r>
          </a:p>
          <a:p>
            <a:r>
              <a:rPr lang="en-IN" sz="1000" dirty="0">
                <a:solidFill>
                  <a:schemeClr val="bg1"/>
                </a:solidFill>
              </a:rPr>
              <a:t>PEF  is used in preparation of a polyester resin </a:t>
            </a:r>
          </a:p>
          <a:p>
            <a:endParaRPr lang="en-US" sz="1000" dirty="0">
              <a:solidFill>
                <a:schemeClr val="bg1"/>
              </a:solidFill>
            </a:endParaRPr>
          </a:p>
        </p:txBody>
      </p:sp>
      <p:sp>
        <p:nvSpPr>
          <p:cNvPr id="20491" name="TextBox 12"/>
          <p:cNvSpPr txBox="1">
            <a:spLocks noChangeArrowheads="1"/>
          </p:cNvSpPr>
          <p:nvPr/>
        </p:nvSpPr>
        <p:spPr bwMode="auto">
          <a:xfrm>
            <a:off x="4800600" y="4343400"/>
            <a:ext cx="1143000" cy="1016000"/>
          </a:xfrm>
          <a:prstGeom prst="rect">
            <a:avLst/>
          </a:prstGeom>
          <a:noFill/>
          <a:ln w="9525">
            <a:noFill/>
            <a:miter lim="800000"/>
            <a:headEnd/>
            <a:tailEnd/>
          </a:ln>
        </p:spPr>
        <p:txBody>
          <a:bodyPr>
            <a:spAutoFit/>
          </a:bodyPr>
          <a:lstStyle/>
          <a:p>
            <a:pPr algn="ctr"/>
            <a:r>
              <a:rPr lang="en-IN" sz="1000">
                <a:solidFill>
                  <a:schemeClr val="bg1"/>
                </a:solidFill>
              </a:rPr>
              <a:t>US20090124763Method of synthesis, PEF having a furan ring</a:t>
            </a:r>
            <a:endParaRPr lang="en-US" sz="1000">
              <a:solidFill>
                <a:schemeClr val="bg1"/>
              </a:solidFill>
            </a:endParaRPr>
          </a:p>
          <a:p>
            <a:pPr algn="ctr"/>
            <a:endParaRPr lang="en-US" sz="1000">
              <a:solidFill>
                <a:schemeClr val="bg1"/>
              </a:solidFill>
            </a:endParaRPr>
          </a:p>
        </p:txBody>
      </p:sp>
      <p:pic>
        <p:nvPicPr>
          <p:cNvPr id="20492" name="Picture 2"/>
          <p:cNvPicPr>
            <a:picLocks noChangeAspect="1" noChangeArrowheads="1"/>
          </p:cNvPicPr>
          <p:nvPr/>
        </p:nvPicPr>
        <p:blipFill>
          <a:blip r:embed="rId2" cstate="print"/>
          <a:srcRect/>
          <a:stretch>
            <a:fillRect/>
          </a:stretch>
        </p:blipFill>
        <p:spPr bwMode="auto">
          <a:xfrm>
            <a:off x="152400" y="6324600"/>
            <a:ext cx="1143000" cy="349250"/>
          </a:xfrm>
          <a:prstGeom prst="rect">
            <a:avLst/>
          </a:prstGeom>
          <a:noFill/>
          <a:ln w="9525">
            <a:noFill/>
            <a:miter lim="800000"/>
            <a:headEnd/>
            <a:tailEnd/>
          </a:ln>
        </p:spPr>
      </p:pic>
      <p:sp>
        <p:nvSpPr>
          <p:cNvPr id="20493" name="Rectangle 14"/>
          <p:cNvSpPr>
            <a:spLocks noChangeArrowheads="1"/>
          </p:cNvSpPr>
          <p:nvPr/>
        </p:nvSpPr>
        <p:spPr bwMode="auto">
          <a:xfrm>
            <a:off x="1295400" y="6565900"/>
            <a:ext cx="7467600" cy="215900"/>
          </a:xfrm>
          <a:prstGeom prst="rect">
            <a:avLst/>
          </a:prstGeom>
          <a:noFill/>
          <a:ln w="9525">
            <a:noFill/>
            <a:miter lim="800000"/>
            <a:headEnd/>
            <a:tailEnd/>
          </a:ln>
        </p:spPr>
        <p:txBody>
          <a:bodyPr>
            <a:spAutoFit/>
          </a:bodyPr>
          <a:lstStyle/>
          <a:p>
            <a:r>
              <a:rPr lang="en-US" sz="800"/>
              <a:t>Patent Searching | Research and Analytics | Patent Prosecution/Preparation Support | Litigation and E-Discovery | IP Valuation |  Patent Portfolio Watch</a:t>
            </a:r>
          </a:p>
        </p:txBody>
      </p:sp>
      <p:graphicFrame>
        <p:nvGraphicFramePr>
          <p:cNvPr id="19" name="Table 18"/>
          <p:cNvGraphicFramePr>
            <a:graphicFrameLocks noGrp="1"/>
          </p:cNvGraphicFramePr>
          <p:nvPr/>
        </p:nvGraphicFramePr>
        <p:xfrm>
          <a:off x="228600" y="1066801"/>
          <a:ext cx="8686800" cy="3962399"/>
        </p:xfrm>
        <a:graphic>
          <a:graphicData uri="http://schemas.openxmlformats.org/drawingml/2006/table">
            <a:tbl>
              <a:tblPr firstRow="1" bandRow="1">
                <a:tableStyleId>{5C22544A-7EE6-4342-B048-85BDC9FD1C3A}</a:tableStyleId>
              </a:tblPr>
              <a:tblGrid>
                <a:gridCol w="2191996"/>
                <a:gridCol w="6494804"/>
              </a:tblGrid>
              <a:tr h="467079">
                <a:tc>
                  <a:txBody>
                    <a:bodyPr/>
                    <a:lstStyle/>
                    <a:p>
                      <a:pPr algn="ctr"/>
                      <a:r>
                        <a:rPr lang="en-US" sz="1600" dirty="0" smtClean="0"/>
                        <a:t>Patent No.</a:t>
                      </a:r>
                      <a:endParaRPr lang="en-US" sz="1600" dirty="0"/>
                    </a:p>
                  </a:txBody>
                  <a:tcPr anchor="ctr"/>
                </a:tc>
                <a:tc>
                  <a:txBody>
                    <a:bodyPr/>
                    <a:lstStyle/>
                    <a:p>
                      <a:pPr algn="ctr"/>
                      <a:r>
                        <a:rPr lang="en-US" sz="1600" dirty="0" smtClean="0"/>
                        <a:t>Novel Features</a:t>
                      </a:r>
                      <a:endParaRPr lang="en-US" sz="1600" dirty="0"/>
                    </a:p>
                  </a:txBody>
                  <a:tcPr anchor="ctr"/>
                </a:tc>
              </a:tr>
              <a:tr h="1012005">
                <a:tc>
                  <a:txBody>
                    <a:bodyPr/>
                    <a:lstStyle/>
                    <a:p>
                      <a:pPr algn="ctr" fontAlgn="b"/>
                      <a:r>
                        <a:rPr lang="en-US" sz="1200" b="1" i="0" u="none" strike="noStrike" dirty="0" smtClean="0">
                          <a:solidFill>
                            <a:srgbClr val="000000"/>
                          </a:solidFill>
                          <a:latin typeface="Arial"/>
                          <a:ea typeface="+mn-ea"/>
                          <a:cs typeface="+mn-cs"/>
                        </a:rPr>
                        <a:t>CN102453242 </a:t>
                      </a:r>
                    </a:p>
                    <a:p>
                      <a:pPr algn="ctr" fontAlgn="b"/>
                      <a:r>
                        <a:rPr lang="en-US" sz="1200" b="1" i="0" u="none" strike="noStrike" dirty="0" smtClean="0">
                          <a:solidFill>
                            <a:srgbClr val="000000"/>
                          </a:solidFill>
                          <a:latin typeface="Arial"/>
                          <a:ea typeface="+mn-ea"/>
                          <a:cs typeface="+mn-cs"/>
                        </a:rPr>
                        <a:t>(Dalian Institute of Chemical Physics)</a:t>
                      </a:r>
                      <a:endParaRPr lang="en-US" sz="1200" b="1" i="0" u="none" strike="noStrike" dirty="0">
                        <a:solidFill>
                          <a:srgbClr val="000000"/>
                        </a:solidFill>
                        <a:latin typeface="Arial"/>
                        <a:ea typeface="+mn-ea"/>
                        <a:cs typeface="+mn-cs"/>
                      </a:endParaRPr>
                    </a:p>
                  </a:txBody>
                  <a:tcPr marL="9525" marR="9525" marT="9525" marB="0" anchor="ctr"/>
                </a:tc>
                <a:tc>
                  <a:txBody>
                    <a:bodyPr/>
                    <a:lstStyle/>
                    <a:p>
                      <a:pPr marL="53975" indent="0" algn="l" fontAlgn="b">
                        <a:lnSpc>
                          <a:spcPct val="100000"/>
                        </a:lnSpc>
                      </a:pPr>
                      <a:r>
                        <a:rPr lang="en-US" sz="1200" b="0" i="0" u="none" strike="noStrike" dirty="0">
                          <a:solidFill>
                            <a:srgbClr val="000000"/>
                          </a:solidFill>
                          <a:latin typeface="Arial"/>
                        </a:rPr>
                        <a:t>A </a:t>
                      </a:r>
                      <a:r>
                        <a:rPr lang="en-US" sz="1200" b="0" i="0" u="sng" strike="noStrike" dirty="0">
                          <a:solidFill>
                            <a:srgbClr val="000000"/>
                          </a:solidFill>
                          <a:latin typeface="Arial"/>
                        </a:rPr>
                        <a:t>Sb2O3 catalyst</a:t>
                      </a:r>
                      <a:r>
                        <a:rPr lang="en-US" sz="1200" b="0" i="0" u="none" strike="noStrike" dirty="0">
                          <a:solidFill>
                            <a:srgbClr val="000000"/>
                          </a:solidFill>
                          <a:latin typeface="Arial"/>
                        </a:rPr>
                        <a:t> and </a:t>
                      </a:r>
                      <a:r>
                        <a:rPr lang="en-US" sz="1200" b="0" i="0" u="none" strike="noStrike" dirty="0" err="1">
                          <a:solidFill>
                            <a:srgbClr val="000000"/>
                          </a:solidFill>
                          <a:latin typeface="Arial"/>
                        </a:rPr>
                        <a:t>esterification</a:t>
                      </a:r>
                      <a:r>
                        <a:rPr lang="en-US" sz="1200" b="0" i="0" u="none" strike="noStrike" dirty="0">
                          <a:solidFill>
                            <a:srgbClr val="000000"/>
                          </a:solidFill>
                          <a:latin typeface="Arial"/>
                        </a:rPr>
                        <a:t> reaction parameters under nitrogen</a:t>
                      </a:r>
                      <a:r>
                        <a:rPr lang="en-US" sz="1200" b="0" i="0" u="sng" strike="noStrike" dirty="0">
                          <a:solidFill>
                            <a:srgbClr val="000000"/>
                          </a:solidFill>
                          <a:latin typeface="Arial"/>
                        </a:rPr>
                        <a:t> at a temperature of 130-180 ° C, time l-8h; the reaction pressure  2-15mmHg, a temperature of 190 -280 ° C, time is </a:t>
                      </a:r>
                      <a:r>
                        <a:rPr lang="en-US" sz="1200" b="0" i="0" u="sng" strike="noStrike" dirty="0" smtClean="0">
                          <a:solidFill>
                            <a:srgbClr val="000000"/>
                          </a:solidFill>
                          <a:latin typeface="Arial"/>
                        </a:rPr>
                        <a:t>0.5-8h</a:t>
                      </a:r>
                    </a:p>
                    <a:p>
                      <a:pPr algn="l" fontAlgn="b">
                        <a:lnSpc>
                          <a:spcPct val="100000"/>
                        </a:lnSpc>
                      </a:pPr>
                      <a:endParaRPr lang="en-US" sz="1200" b="0" i="0" u="none" strike="noStrike" dirty="0">
                        <a:solidFill>
                          <a:srgbClr val="000000"/>
                        </a:solidFill>
                        <a:latin typeface="Arial"/>
                      </a:endParaRPr>
                    </a:p>
                  </a:txBody>
                  <a:tcPr marL="9525" marR="9525" marT="9525" marB="0" anchor="ctr"/>
                </a:tc>
              </a:tr>
              <a:tr h="856312">
                <a:tc>
                  <a:txBody>
                    <a:bodyPr/>
                    <a:lstStyle/>
                    <a:p>
                      <a:pPr algn="ctr" fontAlgn="b"/>
                      <a:r>
                        <a:rPr lang="en-US" sz="1200" b="1" i="0" u="none" strike="noStrike" dirty="0" smtClean="0">
                          <a:solidFill>
                            <a:srgbClr val="000000"/>
                          </a:solidFill>
                          <a:latin typeface="Arial"/>
                          <a:ea typeface="+mn-ea"/>
                          <a:cs typeface="+mn-cs"/>
                        </a:rPr>
                        <a:t>CN102276812 </a:t>
                      </a:r>
                    </a:p>
                    <a:p>
                      <a:pPr algn="ctr" fontAlgn="b"/>
                      <a:r>
                        <a:rPr lang="en-US" sz="1200" b="1" i="0" u="none" strike="noStrike" dirty="0" smtClean="0">
                          <a:solidFill>
                            <a:srgbClr val="000000"/>
                          </a:solidFill>
                          <a:latin typeface="Arial"/>
                          <a:ea typeface="+mn-ea"/>
                          <a:cs typeface="+mn-cs"/>
                        </a:rPr>
                        <a:t>(CHANGCHUN APPLIED CHEMISTRY)</a:t>
                      </a:r>
                      <a:endParaRPr lang="en-US" sz="1200" b="1" i="0" u="none" strike="noStrike" dirty="0">
                        <a:solidFill>
                          <a:srgbClr val="000000"/>
                        </a:solidFill>
                        <a:latin typeface="Arial"/>
                        <a:ea typeface="+mn-ea"/>
                        <a:cs typeface="+mn-cs"/>
                      </a:endParaRPr>
                    </a:p>
                  </a:txBody>
                  <a:tcPr marL="9525" marR="9525" marT="9525" marB="0" anchor="ctr"/>
                </a:tc>
                <a:tc>
                  <a:txBody>
                    <a:bodyPr/>
                    <a:lstStyle/>
                    <a:p>
                      <a:pPr marL="53975" indent="0" algn="l" fontAlgn="b">
                        <a:lnSpc>
                          <a:spcPct val="100000"/>
                        </a:lnSpc>
                      </a:pPr>
                      <a:r>
                        <a:rPr lang="en-US" sz="1200" b="0" i="0" u="none" strike="noStrike" dirty="0" smtClean="0">
                          <a:solidFill>
                            <a:srgbClr val="000000"/>
                          </a:solidFill>
                          <a:latin typeface="Arial"/>
                        </a:rPr>
                        <a:t> Addition </a:t>
                      </a:r>
                      <a:r>
                        <a:rPr lang="en-US" sz="1200" b="0" i="0" u="none" strike="noStrike" dirty="0">
                          <a:solidFill>
                            <a:srgbClr val="000000"/>
                          </a:solidFill>
                          <a:latin typeface="Arial"/>
                        </a:rPr>
                        <a:t>of </a:t>
                      </a:r>
                      <a:r>
                        <a:rPr lang="en-US" sz="1200" b="0" i="0" u="sng" strike="noStrike" dirty="0">
                          <a:solidFill>
                            <a:srgbClr val="000000"/>
                          </a:solidFill>
                          <a:latin typeface="Arial"/>
                        </a:rPr>
                        <a:t>Tetravalent titanium compound </a:t>
                      </a:r>
                      <a:r>
                        <a:rPr lang="en-US" sz="1200" b="0" i="0" u="sng" strike="noStrike" dirty="0" smtClean="0">
                          <a:solidFill>
                            <a:srgbClr val="000000"/>
                          </a:solidFill>
                          <a:latin typeface="Arial"/>
                        </a:rPr>
                        <a:t>catalyst</a:t>
                      </a:r>
                    </a:p>
                  </a:txBody>
                  <a:tcPr marL="9525" marR="9525" marT="9525" marB="0" anchor="ctr"/>
                </a:tc>
              </a:tr>
              <a:tr h="1627003">
                <a:tc>
                  <a:txBody>
                    <a:bodyPr/>
                    <a:lstStyle/>
                    <a:p>
                      <a:pPr algn="ctr" fontAlgn="b"/>
                      <a:r>
                        <a:rPr lang="en-US" sz="1200" b="1" i="0" u="none" strike="noStrike" dirty="0" smtClean="0">
                          <a:solidFill>
                            <a:srgbClr val="000000"/>
                          </a:solidFill>
                          <a:latin typeface="Arial"/>
                          <a:ea typeface="+mn-ea"/>
                          <a:cs typeface="+mn-cs"/>
                        </a:rPr>
                        <a:t>CN103275288 </a:t>
                      </a:r>
                    </a:p>
                    <a:p>
                      <a:pPr algn="ctr" fontAlgn="b"/>
                      <a:r>
                        <a:rPr lang="en-US" sz="1200" b="1" i="0" u="none" strike="noStrike" dirty="0" smtClean="0">
                          <a:solidFill>
                            <a:srgbClr val="000000"/>
                          </a:solidFill>
                          <a:latin typeface="Arial"/>
                          <a:ea typeface="+mn-ea"/>
                          <a:cs typeface="+mn-cs"/>
                        </a:rPr>
                        <a:t>(ZHEJIANG UNIVERSITY)</a:t>
                      </a:r>
                      <a:endParaRPr lang="en-US" sz="1200" b="1" i="0" u="none" strike="noStrike" dirty="0">
                        <a:solidFill>
                          <a:srgbClr val="000000"/>
                        </a:solidFill>
                        <a:latin typeface="Arial"/>
                        <a:ea typeface="+mn-ea"/>
                        <a:cs typeface="+mn-cs"/>
                      </a:endParaRPr>
                    </a:p>
                  </a:txBody>
                  <a:tcPr marL="9525" marR="9525" marT="9525" marB="0" anchor="ctr"/>
                </a:tc>
                <a:tc>
                  <a:txBody>
                    <a:bodyPr/>
                    <a:lstStyle/>
                    <a:p>
                      <a:pPr algn="l" fontAlgn="b">
                        <a:lnSpc>
                          <a:spcPct val="100000"/>
                        </a:lnSpc>
                      </a:pPr>
                      <a:endParaRPr lang="en-US" sz="1200" b="0" i="0" u="none" strike="noStrike" dirty="0" smtClean="0">
                        <a:solidFill>
                          <a:srgbClr val="000000"/>
                        </a:solidFill>
                        <a:latin typeface="Arial"/>
                      </a:endParaRPr>
                    </a:p>
                    <a:p>
                      <a:pPr algn="l" fontAlgn="b">
                        <a:lnSpc>
                          <a:spcPct val="100000"/>
                        </a:lnSpc>
                      </a:pPr>
                      <a:endParaRPr lang="en-US" sz="1200" b="0" i="0" u="none" strike="noStrike" dirty="0" smtClean="0">
                        <a:solidFill>
                          <a:srgbClr val="000000"/>
                        </a:solidFill>
                        <a:latin typeface="Arial"/>
                      </a:endParaRPr>
                    </a:p>
                    <a:p>
                      <a:pPr marL="53975" indent="0" algn="l" fontAlgn="b">
                        <a:lnSpc>
                          <a:spcPct val="100000"/>
                        </a:lnSpc>
                      </a:pPr>
                      <a:r>
                        <a:rPr lang="en-US" sz="1200" b="0" i="0" u="none" strike="noStrike" dirty="0" smtClean="0">
                          <a:solidFill>
                            <a:srgbClr val="000000"/>
                          </a:solidFill>
                          <a:latin typeface="Arial"/>
                        </a:rPr>
                        <a:t>A </a:t>
                      </a:r>
                      <a:r>
                        <a:rPr lang="en-US" sz="1200" b="0" i="0" u="none" strike="noStrike" dirty="0">
                          <a:solidFill>
                            <a:srgbClr val="000000"/>
                          </a:solidFill>
                          <a:latin typeface="Arial"/>
                        </a:rPr>
                        <a:t>method for preparing a biodegradable multi-block copolymer by </a:t>
                      </a:r>
                      <a:r>
                        <a:rPr lang="en-US" sz="1200" b="0" i="0" u="sng" strike="noStrike" dirty="0">
                          <a:solidFill>
                            <a:srgbClr val="000000"/>
                          </a:solidFill>
                          <a:latin typeface="Arial"/>
                        </a:rPr>
                        <a:t>reacting L- lactic acid in the presence of an organic acid catalyst at 160-200 ° c under melt condensation 2 -6 hours to a number average degree of polymerization of </a:t>
                      </a:r>
                      <a:r>
                        <a:rPr lang="en-US" sz="1200" b="0" i="0" u="sng" strike="noStrike" dirty="0" err="1">
                          <a:solidFill>
                            <a:srgbClr val="000000"/>
                          </a:solidFill>
                          <a:latin typeface="Arial"/>
                        </a:rPr>
                        <a:t>polylactic</a:t>
                      </a:r>
                      <a:r>
                        <a:rPr lang="en-US" sz="1200" b="0" i="0" u="sng" strike="noStrike" dirty="0">
                          <a:solidFill>
                            <a:srgbClr val="000000"/>
                          </a:solidFill>
                          <a:latin typeface="Arial"/>
                        </a:rPr>
                        <a:t> acid </a:t>
                      </a:r>
                      <a:r>
                        <a:rPr lang="en-US" sz="1200" b="0" i="0" u="sng" strike="noStrike" dirty="0" err="1">
                          <a:solidFill>
                            <a:srgbClr val="000000"/>
                          </a:solidFill>
                          <a:latin typeface="Arial"/>
                        </a:rPr>
                        <a:t>prepolymer</a:t>
                      </a:r>
                      <a:r>
                        <a:rPr lang="en-US" sz="1200" b="0" i="0" u="sng" strike="noStrike" dirty="0">
                          <a:solidFill>
                            <a:srgbClr val="000000"/>
                          </a:solidFill>
                          <a:latin typeface="Arial"/>
                        </a:rPr>
                        <a:t> </a:t>
                      </a:r>
                      <a:r>
                        <a:rPr lang="en-US" sz="1200" b="0" i="0" u="sng" strike="noStrike" dirty="0" smtClean="0">
                          <a:solidFill>
                            <a:srgbClr val="000000"/>
                          </a:solidFill>
                          <a:latin typeface="Arial"/>
                        </a:rPr>
                        <a:t>50-250</a:t>
                      </a:r>
                    </a:p>
                    <a:p>
                      <a:pPr algn="l" fontAlgn="b">
                        <a:lnSpc>
                          <a:spcPct val="100000"/>
                        </a:lnSpc>
                      </a:pPr>
                      <a:endParaRPr lang="en-US" sz="1200" b="0" i="0" u="sng" strike="noStrike" dirty="0" smtClean="0">
                        <a:solidFill>
                          <a:srgbClr val="000000"/>
                        </a:solidFill>
                        <a:latin typeface="Arial"/>
                      </a:endParaRPr>
                    </a:p>
                    <a:p>
                      <a:pPr algn="l" fontAlgn="b">
                        <a:lnSpc>
                          <a:spcPct val="100000"/>
                        </a:lnSpc>
                      </a:pPr>
                      <a:endParaRPr lang="en-US" sz="1200" b="0" i="0" u="sng" strike="noStrike" dirty="0" smtClean="0">
                        <a:solidFill>
                          <a:srgbClr val="000000"/>
                        </a:solidFill>
                        <a:latin typeface="Arial"/>
                      </a:endParaRPr>
                    </a:p>
                  </a:txBody>
                  <a:tcPr marL="9525" marR="9525" marT="9525" marB="0" anchor="ctr"/>
                </a:tc>
              </a:tr>
            </a:tbl>
          </a:graphicData>
        </a:graphic>
      </p:graphicFrame>
      <p:sp>
        <p:nvSpPr>
          <p:cNvPr id="18" name="Slide Number Placeholder 17"/>
          <p:cNvSpPr>
            <a:spLocks noGrp="1"/>
          </p:cNvSpPr>
          <p:nvPr>
            <p:ph type="sldNum" sz="quarter" idx="12"/>
          </p:nvPr>
        </p:nvSpPr>
        <p:spPr/>
        <p:txBody>
          <a:bodyPr/>
          <a:lstStyle/>
          <a:p>
            <a:pPr>
              <a:defRPr/>
            </a:pPr>
            <a:fld id="{46318E3D-C770-4D91-B40E-7E88DA3097BF}" type="slidenum">
              <a:rPr lang="en-IN" smtClean="0"/>
              <a:pPr>
                <a:defRPr/>
              </a:pPr>
              <a:t>33</a:t>
            </a:fld>
            <a:endParaRPr lang="en-IN"/>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385175" cy="436562"/>
          </a:xfrm>
        </p:spPr>
        <p:txBody>
          <a:bodyPr/>
          <a:lstStyle/>
          <a:p>
            <a:pPr>
              <a:defRPr/>
            </a:pPr>
            <a:r>
              <a:rPr lang="en-US" sz="2400" b="1" kern="1200" spc="-10" dirty="0" smtClean="0">
                <a:solidFill>
                  <a:schemeClr val="bg1"/>
                </a:solidFill>
                <a:cs typeface="Arial" pitchFamily="34" charset="0"/>
              </a:rPr>
              <a:t>Granted Patents Analysis </a:t>
            </a:r>
            <a:r>
              <a:rPr lang="en-US" sz="2400" b="1" spc="-10" dirty="0" smtClean="0">
                <a:solidFill>
                  <a:schemeClr val="bg1"/>
                </a:solidFill>
              </a:rPr>
              <a:t>– Other Companies</a:t>
            </a:r>
            <a:endParaRPr lang="en-US" sz="2400" b="1" dirty="0"/>
          </a:p>
        </p:txBody>
      </p:sp>
      <p:sp>
        <p:nvSpPr>
          <p:cNvPr id="20484" name="TextBox 4"/>
          <p:cNvSpPr txBox="1">
            <a:spLocks noChangeArrowheads="1"/>
          </p:cNvSpPr>
          <p:nvPr/>
        </p:nvSpPr>
        <p:spPr bwMode="auto">
          <a:xfrm>
            <a:off x="7391400" y="1752600"/>
            <a:ext cx="1447800" cy="708025"/>
          </a:xfrm>
          <a:prstGeom prst="rect">
            <a:avLst/>
          </a:prstGeom>
          <a:noFill/>
          <a:ln w="9525">
            <a:noFill/>
            <a:miter lim="800000"/>
            <a:headEnd/>
            <a:tailEnd/>
          </a:ln>
        </p:spPr>
        <p:txBody>
          <a:bodyPr>
            <a:spAutoFit/>
          </a:bodyPr>
          <a:lstStyle/>
          <a:p>
            <a:pPr algn="ctr"/>
            <a:r>
              <a:rPr lang="en-US" sz="1000" dirty="0">
                <a:solidFill>
                  <a:schemeClr val="bg1"/>
                </a:solidFill>
                <a:latin typeface="Calibri (Body)"/>
              </a:rPr>
              <a:t>US8981037B2</a:t>
            </a:r>
          </a:p>
          <a:p>
            <a:pPr algn="ctr"/>
            <a:r>
              <a:rPr lang="en-US" sz="1000" dirty="0">
                <a:solidFill>
                  <a:schemeClr val="bg1"/>
                </a:solidFill>
                <a:latin typeface="Calibri (Body)"/>
              </a:rPr>
              <a:t>PEF used in preparation of a polyester resin </a:t>
            </a:r>
          </a:p>
        </p:txBody>
      </p:sp>
      <p:sp>
        <p:nvSpPr>
          <p:cNvPr id="20485" name="TextBox 6"/>
          <p:cNvSpPr txBox="1">
            <a:spLocks noChangeArrowheads="1"/>
          </p:cNvSpPr>
          <p:nvPr/>
        </p:nvSpPr>
        <p:spPr bwMode="auto">
          <a:xfrm>
            <a:off x="7239000" y="4191000"/>
            <a:ext cx="1447800" cy="862013"/>
          </a:xfrm>
          <a:prstGeom prst="rect">
            <a:avLst/>
          </a:prstGeom>
          <a:noFill/>
          <a:ln w="9525">
            <a:noFill/>
            <a:miter lim="800000"/>
            <a:headEnd/>
            <a:tailEnd/>
          </a:ln>
        </p:spPr>
        <p:txBody>
          <a:bodyPr>
            <a:spAutoFit/>
          </a:bodyPr>
          <a:lstStyle/>
          <a:p>
            <a:pPr algn="ctr"/>
            <a:r>
              <a:rPr lang="en-US" sz="1000">
                <a:solidFill>
                  <a:schemeClr val="bg1"/>
                </a:solidFill>
                <a:latin typeface="Calibri (Body)"/>
              </a:rPr>
              <a:t>EP2235100B1</a:t>
            </a:r>
          </a:p>
          <a:p>
            <a:pPr algn="ctr"/>
            <a:r>
              <a:rPr lang="en-US" sz="1000">
                <a:solidFill>
                  <a:schemeClr val="bg1"/>
                </a:solidFill>
                <a:latin typeface="Calibri (Body)"/>
              </a:rPr>
              <a:t>Resin composition containing polyethylene furandicarboxylate</a:t>
            </a:r>
          </a:p>
        </p:txBody>
      </p:sp>
      <p:sp>
        <p:nvSpPr>
          <p:cNvPr id="20486" name="TextBox 7"/>
          <p:cNvSpPr txBox="1">
            <a:spLocks noChangeArrowheads="1"/>
          </p:cNvSpPr>
          <p:nvPr/>
        </p:nvSpPr>
        <p:spPr bwMode="auto">
          <a:xfrm>
            <a:off x="6096000" y="4800600"/>
            <a:ext cx="1066800" cy="862013"/>
          </a:xfrm>
          <a:prstGeom prst="rect">
            <a:avLst/>
          </a:prstGeom>
          <a:noFill/>
          <a:ln w="9525">
            <a:noFill/>
            <a:miter lim="800000"/>
            <a:headEnd/>
            <a:tailEnd/>
          </a:ln>
        </p:spPr>
        <p:txBody>
          <a:bodyPr>
            <a:spAutoFit/>
          </a:bodyPr>
          <a:lstStyle/>
          <a:p>
            <a:pPr algn="ctr"/>
            <a:r>
              <a:rPr lang="en-US" sz="1000">
                <a:solidFill>
                  <a:schemeClr val="bg1"/>
                </a:solidFill>
                <a:latin typeface="Calibri (Body)"/>
              </a:rPr>
              <a:t>EP2252645B1</a:t>
            </a:r>
          </a:p>
          <a:p>
            <a:pPr algn="ctr"/>
            <a:r>
              <a:rPr lang="en-US" sz="1000">
                <a:solidFill>
                  <a:schemeClr val="bg1"/>
                </a:solidFill>
                <a:latin typeface="Calibri (Body)"/>
              </a:rPr>
              <a:t>Polyester resin used for producing a molded article</a:t>
            </a:r>
          </a:p>
        </p:txBody>
      </p:sp>
      <p:sp>
        <p:nvSpPr>
          <p:cNvPr id="20487" name="TextBox 8"/>
          <p:cNvSpPr txBox="1">
            <a:spLocks noChangeArrowheads="1"/>
          </p:cNvSpPr>
          <p:nvPr/>
        </p:nvSpPr>
        <p:spPr bwMode="auto">
          <a:xfrm>
            <a:off x="4191000" y="3048000"/>
            <a:ext cx="1219200" cy="1016000"/>
          </a:xfrm>
          <a:prstGeom prst="rect">
            <a:avLst/>
          </a:prstGeom>
          <a:noFill/>
          <a:ln w="9525">
            <a:noFill/>
            <a:miter lim="800000"/>
            <a:headEnd/>
            <a:tailEnd/>
          </a:ln>
        </p:spPr>
        <p:txBody>
          <a:bodyPr>
            <a:spAutoFit/>
          </a:bodyPr>
          <a:lstStyle/>
          <a:p>
            <a:pPr algn="ctr"/>
            <a:r>
              <a:rPr lang="en-US" sz="1000">
                <a:solidFill>
                  <a:schemeClr val="bg1"/>
                </a:solidFill>
                <a:latin typeface="Calibri (Body)"/>
              </a:rPr>
              <a:t>EP2257596B1</a:t>
            </a:r>
          </a:p>
          <a:p>
            <a:pPr algn="ctr"/>
            <a:r>
              <a:rPr lang="en-US" sz="1000">
                <a:solidFill>
                  <a:schemeClr val="bg1"/>
                </a:solidFill>
                <a:latin typeface="Calibri (Body)"/>
              </a:rPr>
              <a:t>Resin composition containing polyethylene furandicarboxylate</a:t>
            </a:r>
          </a:p>
          <a:p>
            <a:pPr algn="ctr"/>
            <a:endParaRPr lang="en-US" sz="1000">
              <a:solidFill>
                <a:schemeClr val="bg1"/>
              </a:solidFill>
              <a:latin typeface="Calibri (Body)"/>
            </a:endParaRPr>
          </a:p>
        </p:txBody>
      </p:sp>
      <p:sp>
        <p:nvSpPr>
          <p:cNvPr id="20488" name="TextBox 9"/>
          <p:cNvSpPr txBox="1">
            <a:spLocks noChangeArrowheads="1"/>
          </p:cNvSpPr>
          <p:nvPr/>
        </p:nvSpPr>
        <p:spPr bwMode="auto">
          <a:xfrm>
            <a:off x="5867400" y="3200400"/>
            <a:ext cx="990600" cy="307975"/>
          </a:xfrm>
          <a:prstGeom prst="rect">
            <a:avLst/>
          </a:prstGeom>
          <a:noFill/>
          <a:ln w="9525">
            <a:noFill/>
            <a:miter lim="800000"/>
            <a:headEnd/>
            <a:tailEnd/>
          </a:ln>
        </p:spPr>
        <p:txBody>
          <a:bodyPr>
            <a:spAutoFit/>
          </a:bodyPr>
          <a:lstStyle/>
          <a:p>
            <a:r>
              <a:rPr lang="en-US" sz="1400" b="1">
                <a:solidFill>
                  <a:schemeClr val="bg1"/>
                </a:solidFill>
              </a:rPr>
              <a:t>CANON</a:t>
            </a:r>
          </a:p>
        </p:txBody>
      </p:sp>
      <p:sp>
        <p:nvSpPr>
          <p:cNvPr id="20489" name="TextBox 10"/>
          <p:cNvSpPr txBox="1">
            <a:spLocks noChangeArrowheads="1"/>
          </p:cNvSpPr>
          <p:nvPr/>
        </p:nvSpPr>
        <p:spPr bwMode="auto">
          <a:xfrm>
            <a:off x="4572000" y="1600200"/>
            <a:ext cx="1371600" cy="1169988"/>
          </a:xfrm>
          <a:prstGeom prst="rect">
            <a:avLst/>
          </a:prstGeom>
          <a:noFill/>
          <a:ln w="9525">
            <a:noFill/>
            <a:miter lim="800000"/>
            <a:headEnd/>
            <a:tailEnd/>
          </a:ln>
        </p:spPr>
        <p:txBody>
          <a:bodyPr>
            <a:spAutoFit/>
          </a:bodyPr>
          <a:lstStyle/>
          <a:p>
            <a:pPr algn="ctr"/>
            <a:r>
              <a:rPr lang="en-US" sz="1000">
                <a:solidFill>
                  <a:schemeClr val="bg1"/>
                </a:solidFill>
                <a:latin typeface="Calibri (Body)"/>
              </a:rPr>
              <a:t>US7741389B2</a:t>
            </a:r>
          </a:p>
          <a:p>
            <a:pPr algn="ctr"/>
            <a:r>
              <a:rPr lang="en-IN" sz="1000">
                <a:solidFill>
                  <a:schemeClr val="bg1"/>
                </a:solidFill>
                <a:latin typeface="Calibri (Body)"/>
              </a:rPr>
              <a:t>Resin composition containing  a polyalkylene furan dicarboxylate resin and a porphyrin compound</a:t>
            </a:r>
            <a:endParaRPr lang="en-US" sz="1000">
              <a:solidFill>
                <a:schemeClr val="bg1"/>
              </a:solidFill>
              <a:latin typeface="Calibri (Body)"/>
            </a:endParaRPr>
          </a:p>
        </p:txBody>
      </p:sp>
      <p:sp>
        <p:nvSpPr>
          <p:cNvPr id="20490" name="TextBox 11"/>
          <p:cNvSpPr txBox="1">
            <a:spLocks noChangeArrowheads="1"/>
          </p:cNvSpPr>
          <p:nvPr/>
        </p:nvSpPr>
        <p:spPr bwMode="auto">
          <a:xfrm>
            <a:off x="8001000" y="2895600"/>
            <a:ext cx="1143000" cy="862013"/>
          </a:xfrm>
          <a:prstGeom prst="rect">
            <a:avLst/>
          </a:prstGeom>
          <a:noFill/>
          <a:ln w="9525">
            <a:noFill/>
            <a:miter lim="800000"/>
            <a:headEnd/>
            <a:tailEnd/>
          </a:ln>
        </p:spPr>
        <p:txBody>
          <a:bodyPr>
            <a:spAutoFit/>
          </a:bodyPr>
          <a:lstStyle/>
          <a:p>
            <a:r>
              <a:rPr lang="en-IN" sz="1000" dirty="0">
                <a:solidFill>
                  <a:schemeClr val="bg1"/>
                </a:solidFill>
                <a:latin typeface="Calibri (Body)"/>
              </a:rPr>
              <a:t>US20120258299</a:t>
            </a:r>
          </a:p>
          <a:p>
            <a:r>
              <a:rPr lang="en-IN" sz="1000" dirty="0">
                <a:solidFill>
                  <a:schemeClr val="bg1"/>
                </a:solidFill>
                <a:latin typeface="Calibri (Body)"/>
              </a:rPr>
              <a:t>PEF  is used in preparation of a polyester resin </a:t>
            </a:r>
          </a:p>
          <a:p>
            <a:endParaRPr lang="en-US" sz="1000" dirty="0">
              <a:solidFill>
                <a:schemeClr val="bg1"/>
              </a:solidFill>
            </a:endParaRPr>
          </a:p>
        </p:txBody>
      </p:sp>
      <p:sp>
        <p:nvSpPr>
          <p:cNvPr id="20491" name="TextBox 12"/>
          <p:cNvSpPr txBox="1">
            <a:spLocks noChangeArrowheads="1"/>
          </p:cNvSpPr>
          <p:nvPr/>
        </p:nvSpPr>
        <p:spPr bwMode="auto">
          <a:xfrm>
            <a:off x="4800600" y="4343400"/>
            <a:ext cx="1143000" cy="1016000"/>
          </a:xfrm>
          <a:prstGeom prst="rect">
            <a:avLst/>
          </a:prstGeom>
          <a:noFill/>
          <a:ln w="9525">
            <a:noFill/>
            <a:miter lim="800000"/>
            <a:headEnd/>
            <a:tailEnd/>
          </a:ln>
        </p:spPr>
        <p:txBody>
          <a:bodyPr>
            <a:spAutoFit/>
          </a:bodyPr>
          <a:lstStyle/>
          <a:p>
            <a:pPr algn="ctr"/>
            <a:r>
              <a:rPr lang="en-IN" sz="1000">
                <a:solidFill>
                  <a:schemeClr val="bg1"/>
                </a:solidFill>
                <a:latin typeface="Calibri (Body)"/>
              </a:rPr>
              <a:t>US20090124763Method of synthesis, PEF having a furan ring</a:t>
            </a:r>
            <a:endParaRPr lang="en-US" sz="1000">
              <a:solidFill>
                <a:schemeClr val="bg1"/>
              </a:solidFill>
              <a:latin typeface="Calibri (Body)"/>
            </a:endParaRPr>
          </a:p>
          <a:p>
            <a:pPr algn="ctr"/>
            <a:endParaRPr lang="en-US" sz="1000">
              <a:solidFill>
                <a:schemeClr val="bg1"/>
              </a:solidFill>
              <a:latin typeface="Calibri (Body)"/>
            </a:endParaRPr>
          </a:p>
        </p:txBody>
      </p:sp>
      <p:pic>
        <p:nvPicPr>
          <p:cNvPr id="20492" name="Picture 2"/>
          <p:cNvPicPr>
            <a:picLocks noChangeAspect="1" noChangeArrowheads="1"/>
          </p:cNvPicPr>
          <p:nvPr/>
        </p:nvPicPr>
        <p:blipFill>
          <a:blip r:embed="rId2" cstate="print"/>
          <a:srcRect/>
          <a:stretch>
            <a:fillRect/>
          </a:stretch>
        </p:blipFill>
        <p:spPr bwMode="auto">
          <a:xfrm>
            <a:off x="152400" y="6324600"/>
            <a:ext cx="1143000" cy="349250"/>
          </a:xfrm>
          <a:prstGeom prst="rect">
            <a:avLst/>
          </a:prstGeom>
          <a:noFill/>
          <a:ln w="9525">
            <a:noFill/>
            <a:miter lim="800000"/>
            <a:headEnd/>
            <a:tailEnd/>
          </a:ln>
        </p:spPr>
      </p:pic>
      <p:sp>
        <p:nvSpPr>
          <p:cNvPr id="20493" name="Rectangle 14"/>
          <p:cNvSpPr>
            <a:spLocks noChangeArrowheads="1"/>
          </p:cNvSpPr>
          <p:nvPr/>
        </p:nvSpPr>
        <p:spPr bwMode="auto">
          <a:xfrm>
            <a:off x="1295400" y="6565900"/>
            <a:ext cx="7467600" cy="215900"/>
          </a:xfrm>
          <a:prstGeom prst="rect">
            <a:avLst/>
          </a:prstGeom>
          <a:noFill/>
          <a:ln w="9525">
            <a:noFill/>
            <a:miter lim="800000"/>
            <a:headEnd/>
            <a:tailEnd/>
          </a:ln>
        </p:spPr>
        <p:txBody>
          <a:bodyPr>
            <a:spAutoFit/>
          </a:bodyPr>
          <a:lstStyle/>
          <a:p>
            <a:r>
              <a:rPr lang="en-US" sz="800"/>
              <a:t>Patent Searching | Research and Analytics | Patent Prosecution/Preparation Support | Litigation and E-Discovery | IP Valuation |  Patent Portfolio Watch</a:t>
            </a:r>
          </a:p>
        </p:txBody>
      </p:sp>
      <p:graphicFrame>
        <p:nvGraphicFramePr>
          <p:cNvPr id="19" name="Table 18"/>
          <p:cNvGraphicFramePr>
            <a:graphicFrameLocks noGrp="1"/>
          </p:cNvGraphicFramePr>
          <p:nvPr/>
        </p:nvGraphicFramePr>
        <p:xfrm>
          <a:off x="228600" y="972102"/>
          <a:ext cx="8686800" cy="5279787"/>
        </p:xfrm>
        <a:graphic>
          <a:graphicData uri="http://schemas.openxmlformats.org/drawingml/2006/table">
            <a:tbl>
              <a:tblPr firstRow="1" bandRow="1">
                <a:tableStyleId>{5C22544A-7EE6-4342-B048-85BDC9FD1C3A}</a:tableStyleId>
              </a:tblPr>
              <a:tblGrid>
                <a:gridCol w="2209800"/>
                <a:gridCol w="6477000"/>
              </a:tblGrid>
              <a:tr h="323298">
                <a:tc>
                  <a:txBody>
                    <a:bodyPr/>
                    <a:lstStyle/>
                    <a:p>
                      <a:pPr algn="ctr"/>
                      <a:r>
                        <a:rPr lang="en-US" sz="1600" dirty="0" smtClean="0">
                          <a:latin typeface="Arial" pitchFamily="34" charset="0"/>
                          <a:cs typeface="Arial" pitchFamily="34" charset="0"/>
                        </a:rPr>
                        <a:t>Patent No.</a:t>
                      </a:r>
                      <a:endParaRPr lang="en-US" sz="1600" dirty="0">
                        <a:latin typeface="Arial" pitchFamily="34" charset="0"/>
                        <a:cs typeface="Arial" pitchFamily="34" charset="0"/>
                      </a:endParaRPr>
                    </a:p>
                  </a:txBody>
                  <a:tcPr anchor="ctr"/>
                </a:tc>
                <a:tc>
                  <a:txBody>
                    <a:bodyPr/>
                    <a:lstStyle/>
                    <a:p>
                      <a:pPr algn="ctr"/>
                      <a:r>
                        <a:rPr lang="en-US" sz="1600" dirty="0" smtClean="0">
                          <a:latin typeface="Arial" pitchFamily="34" charset="0"/>
                          <a:cs typeface="Arial" pitchFamily="34" charset="0"/>
                        </a:rPr>
                        <a:t>Novel Features</a:t>
                      </a:r>
                      <a:endParaRPr lang="en-US" sz="1600" dirty="0">
                        <a:latin typeface="Arial" pitchFamily="34" charset="0"/>
                        <a:cs typeface="Arial" pitchFamily="34" charset="0"/>
                      </a:endParaRPr>
                    </a:p>
                  </a:txBody>
                  <a:tcPr anchor="ctr"/>
                </a:tc>
              </a:tr>
              <a:tr h="902418">
                <a:tc>
                  <a:txBody>
                    <a:bodyPr/>
                    <a:lstStyle/>
                    <a:p>
                      <a:pPr algn="ctr" fontAlgn="b"/>
                      <a:r>
                        <a:rPr lang="en-US" sz="1200" b="1" i="0" u="none" strike="noStrike" dirty="0" smtClean="0">
                          <a:solidFill>
                            <a:srgbClr val="000000"/>
                          </a:solidFill>
                          <a:latin typeface="Arial" pitchFamily="34" charset="0"/>
                          <a:cs typeface="Arial" pitchFamily="34" charset="0"/>
                        </a:rPr>
                        <a:t>CN102597050 </a:t>
                      </a:r>
                    </a:p>
                    <a:p>
                      <a:pPr algn="ctr" fontAlgn="b"/>
                      <a:r>
                        <a:rPr lang="en-US" sz="1200" b="1" i="0" u="none" strike="noStrike" dirty="0" smtClean="0">
                          <a:solidFill>
                            <a:srgbClr val="000000"/>
                          </a:solidFill>
                          <a:latin typeface="Arial" pitchFamily="34" charset="0"/>
                          <a:cs typeface="Arial" pitchFamily="34" charset="0"/>
                        </a:rPr>
                        <a:t>(NOVAMONT)</a:t>
                      </a:r>
                      <a:endParaRPr lang="en-US" sz="1200" b="1" i="0" u="none" strike="noStrike" dirty="0">
                        <a:solidFill>
                          <a:srgbClr val="000000"/>
                        </a:solidFill>
                        <a:latin typeface="Arial" pitchFamily="34" charset="0"/>
                        <a:cs typeface="Arial" pitchFamily="34" charset="0"/>
                      </a:endParaRPr>
                    </a:p>
                  </a:txBody>
                  <a:tcPr marL="9525" marR="9525" marT="9525" marB="0" anchor="ctr"/>
                </a:tc>
                <a:tc>
                  <a:txBody>
                    <a:bodyPr/>
                    <a:lstStyle/>
                    <a:p>
                      <a:pPr marL="95250" indent="0" algn="l" fontAlgn="b">
                        <a:lnSpc>
                          <a:spcPct val="100000"/>
                        </a:lnSpc>
                      </a:pPr>
                      <a:r>
                        <a:rPr lang="en-US" sz="1200" b="0" i="0" u="none" strike="noStrike" dirty="0">
                          <a:solidFill>
                            <a:srgbClr val="000000"/>
                          </a:solidFill>
                          <a:latin typeface="Arial" pitchFamily="34" charset="0"/>
                          <a:cs typeface="Arial" pitchFamily="34" charset="0"/>
                        </a:rPr>
                        <a:t>A composition comprising derived from aliphatic </a:t>
                      </a:r>
                      <a:r>
                        <a:rPr lang="en-US" sz="1200" b="0" i="0" u="none" strike="noStrike" dirty="0" err="1">
                          <a:solidFill>
                            <a:srgbClr val="000000"/>
                          </a:solidFill>
                          <a:latin typeface="Arial" pitchFamily="34" charset="0"/>
                          <a:cs typeface="Arial" pitchFamily="34" charset="0"/>
                        </a:rPr>
                        <a:t>dicarboxylic</a:t>
                      </a:r>
                      <a:r>
                        <a:rPr lang="en-US" sz="1200" b="0" i="0" u="none" strike="noStrike" dirty="0">
                          <a:solidFill>
                            <a:srgbClr val="000000"/>
                          </a:solidFill>
                          <a:latin typeface="Arial" pitchFamily="34" charset="0"/>
                          <a:cs typeface="Arial" pitchFamily="34" charset="0"/>
                        </a:rPr>
                        <a:t> acids, biological </a:t>
                      </a:r>
                      <a:r>
                        <a:rPr lang="en-US" sz="1200" b="0" i="0" u="none" strike="noStrike" dirty="0" err="1">
                          <a:solidFill>
                            <a:srgbClr val="000000"/>
                          </a:solidFill>
                          <a:latin typeface="Arial" pitchFamily="34" charset="0"/>
                          <a:cs typeface="Arial" pitchFamily="34" charset="0"/>
                        </a:rPr>
                        <a:t>polyfunctional</a:t>
                      </a:r>
                      <a:r>
                        <a:rPr lang="en-US" sz="1200" b="0" i="0" u="none" strike="noStrike" dirty="0">
                          <a:solidFill>
                            <a:srgbClr val="000000"/>
                          </a:solidFill>
                          <a:latin typeface="Arial" pitchFamily="34" charset="0"/>
                          <a:cs typeface="Arial" pitchFamily="34" charset="0"/>
                        </a:rPr>
                        <a:t> aromatic acid and </a:t>
                      </a:r>
                      <a:r>
                        <a:rPr lang="en-US" sz="1200" b="0" i="0" u="none" strike="noStrike" dirty="0" err="1">
                          <a:solidFill>
                            <a:srgbClr val="000000"/>
                          </a:solidFill>
                          <a:latin typeface="Arial" pitchFamily="34" charset="0"/>
                          <a:cs typeface="Arial" pitchFamily="34" charset="0"/>
                        </a:rPr>
                        <a:t>diol</a:t>
                      </a:r>
                      <a:r>
                        <a:rPr lang="en-US" sz="1200" b="0" i="0" u="none" strike="noStrike" dirty="0">
                          <a:solidFill>
                            <a:srgbClr val="000000"/>
                          </a:solidFill>
                          <a:latin typeface="Arial" pitchFamily="34" charset="0"/>
                          <a:cs typeface="Arial" pitchFamily="34" charset="0"/>
                        </a:rPr>
                        <a:t> units biodegradable aliphatic - aromatic polyester, which is derived from a </a:t>
                      </a:r>
                      <a:r>
                        <a:rPr lang="en-US" sz="1200" b="0" i="0" u="none" strike="noStrike" dirty="0" err="1">
                          <a:solidFill>
                            <a:srgbClr val="000000"/>
                          </a:solidFill>
                          <a:latin typeface="Arial" pitchFamily="34" charset="0"/>
                          <a:cs typeface="Arial" pitchFamily="34" charset="0"/>
                        </a:rPr>
                        <a:t>polyfunctional</a:t>
                      </a:r>
                      <a:r>
                        <a:rPr lang="en-US" sz="1200" b="0" i="0" u="none" strike="noStrike" dirty="0">
                          <a:solidFill>
                            <a:srgbClr val="000000"/>
                          </a:solidFill>
                          <a:latin typeface="Arial" pitchFamily="34" charset="0"/>
                          <a:cs typeface="Arial" pitchFamily="34" charset="0"/>
                        </a:rPr>
                        <a:t> aromatic acid derived units comprise </a:t>
                      </a:r>
                      <a:r>
                        <a:rPr lang="en-US" sz="1200" b="0" i="0" u="sng" strike="noStrike" dirty="0">
                          <a:solidFill>
                            <a:srgbClr val="000000"/>
                          </a:solidFill>
                          <a:latin typeface="Arial" pitchFamily="34" charset="0"/>
                          <a:cs typeface="Arial" pitchFamily="34" charset="0"/>
                        </a:rPr>
                        <a:t>from at least one acid and at least one renewable source of heterocyclic aromatic acid </a:t>
                      </a:r>
                      <a:r>
                        <a:rPr lang="en-US" sz="1200" b="0" i="0" u="sng" strike="noStrike" dirty="0" smtClean="0">
                          <a:solidFill>
                            <a:srgbClr val="000000"/>
                          </a:solidFill>
                          <a:latin typeface="Arial" pitchFamily="34" charset="0"/>
                          <a:cs typeface="Arial" pitchFamily="34" charset="0"/>
                        </a:rPr>
                        <a:t>unit</a:t>
                      </a:r>
                      <a:endParaRPr lang="en-US" sz="1200" b="0" i="0" u="none" strike="noStrike" dirty="0">
                        <a:solidFill>
                          <a:srgbClr val="000000"/>
                        </a:solidFill>
                        <a:latin typeface="Arial" pitchFamily="34" charset="0"/>
                        <a:cs typeface="Arial" pitchFamily="34" charset="0"/>
                      </a:endParaRPr>
                    </a:p>
                  </a:txBody>
                  <a:tcPr marL="9525" marR="9525" marT="9525" marB="0" anchor="ctr"/>
                </a:tc>
              </a:tr>
              <a:tr h="1066800">
                <a:tc>
                  <a:txBody>
                    <a:bodyPr/>
                    <a:lstStyle/>
                    <a:p>
                      <a:pPr algn="ctr" fontAlgn="b"/>
                      <a:r>
                        <a:rPr lang="en-US" sz="1200" b="1" i="0" u="none" strike="noStrike" dirty="0" smtClean="0">
                          <a:solidFill>
                            <a:srgbClr val="000000"/>
                          </a:solidFill>
                          <a:latin typeface="Arial" pitchFamily="34" charset="0"/>
                          <a:cs typeface="Arial" pitchFamily="34" charset="0"/>
                        </a:rPr>
                        <a:t>CN102639594 </a:t>
                      </a:r>
                    </a:p>
                    <a:p>
                      <a:pPr algn="ctr" fontAlgn="b"/>
                      <a:r>
                        <a:rPr lang="en-US" sz="1200" b="1" i="0" u="none" strike="noStrike" dirty="0" smtClean="0">
                          <a:solidFill>
                            <a:srgbClr val="000000"/>
                          </a:solidFill>
                          <a:latin typeface="Arial" pitchFamily="34" charset="0"/>
                          <a:cs typeface="Arial" pitchFamily="34" charset="0"/>
                        </a:rPr>
                        <a:t>(NOVAMONT)</a:t>
                      </a:r>
                      <a:endParaRPr lang="en-US" sz="1200" b="1" i="0" u="none" strike="noStrike" dirty="0">
                        <a:solidFill>
                          <a:srgbClr val="000000"/>
                        </a:solidFill>
                        <a:latin typeface="Arial" pitchFamily="34" charset="0"/>
                        <a:cs typeface="Arial" pitchFamily="34" charset="0"/>
                      </a:endParaRPr>
                    </a:p>
                  </a:txBody>
                  <a:tcPr marL="9525" marR="9525" marT="9525" marB="0" anchor="ctr"/>
                </a:tc>
                <a:tc>
                  <a:txBody>
                    <a:bodyPr/>
                    <a:lstStyle/>
                    <a:p>
                      <a:pPr marL="95250" indent="0" algn="l" fontAlgn="b">
                        <a:lnSpc>
                          <a:spcPct val="100000"/>
                        </a:lnSpc>
                      </a:pPr>
                      <a:r>
                        <a:rPr lang="en-US" sz="1200" b="0" i="0" u="none" strike="noStrike" dirty="0">
                          <a:solidFill>
                            <a:srgbClr val="000000"/>
                          </a:solidFill>
                          <a:latin typeface="Arial" pitchFamily="34" charset="0"/>
                          <a:cs typeface="Arial" pitchFamily="34" charset="0"/>
                        </a:rPr>
                        <a:t>The composition comprising (A) at least one biodegradable aliphatic-aromatic </a:t>
                      </a:r>
                      <a:r>
                        <a:rPr lang="en-US" sz="1200" b="0" i="0" u="none" strike="noStrike" dirty="0" err="1">
                          <a:solidFill>
                            <a:srgbClr val="000000"/>
                          </a:solidFill>
                          <a:latin typeface="Arial" pitchFamily="34" charset="0"/>
                          <a:cs typeface="Arial" pitchFamily="34" charset="0"/>
                        </a:rPr>
                        <a:t>copolyester</a:t>
                      </a:r>
                      <a:r>
                        <a:rPr lang="en-US" sz="1200" b="0" i="0" u="none" strike="noStrike" dirty="0">
                          <a:solidFill>
                            <a:srgbClr val="000000"/>
                          </a:solidFill>
                          <a:latin typeface="Arial" pitchFamily="34" charset="0"/>
                          <a:cs typeface="Arial" pitchFamily="34" charset="0"/>
                        </a:rPr>
                        <a:t> comprised between 48 and 70 % by moles  and the aliphatic </a:t>
                      </a:r>
                      <a:r>
                        <a:rPr lang="en-US" sz="1200" b="0" i="0" u="none" strike="noStrike" dirty="0" err="1">
                          <a:solidFill>
                            <a:srgbClr val="000000"/>
                          </a:solidFill>
                          <a:latin typeface="Arial" pitchFamily="34" charset="0"/>
                          <a:cs typeface="Arial" pitchFamily="34" charset="0"/>
                        </a:rPr>
                        <a:t>dicarboxylic</a:t>
                      </a:r>
                      <a:r>
                        <a:rPr lang="en-US" sz="1200" b="0" i="0" u="none" strike="noStrike" dirty="0">
                          <a:solidFill>
                            <a:srgbClr val="000000"/>
                          </a:solidFill>
                          <a:latin typeface="Arial" pitchFamily="34" charset="0"/>
                          <a:cs typeface="Arial" pitchFamily="34" charset="0"/>
                        </a:rPr>
                        <a:t> acids comprise: </a:t>
                      </a:r>
                      <a:r>
                        <a:rPr lang="en-US" sz="1200" b="0" i="0" u="none" strike="noStrike" dirty="0" err="1">
                          <a:solidFill>
                            <a:srgbClr val="000000"/>
                          </a:solidFill>
                          <a:latin typeface="Arial" pitchFamily="34" charset="0"/>
                          <a:cs typeface="Arial" pitchFamily="34" charset="0"/>
                        </a:rPr>
                        <a:t>i</a:t>
                      </a:r>
                      <a:r>
                        <a:rPr lang="en-US" sz="1200" b="0" i="0" u="none" strike="noStrike" dirty="0">
                          <a:solidFill>
                            <a:srgbClr val="000000"/>
                          </a:solidFill>
                          <a:latin typeface="Arial" pitchFamily="34" charset="0"/>
                          <a:cs typeface="Arial" pitchFamily="34" charset="0"/>
                        </a:rPr>
                        <a:t> from 51 to 95 % by moles of at least one </a:t>
                      </a:r>
                      <a:r>
                        <a:rPr lang="en-US" sz="1200" b="0" i="0" u="none" strike="noStrike" dirty="0" err="1">
                          <a:solidFill>
                            <a:srgbClr val="000000"/>
                          </a:solidFill>
                          <a:latin typeface="Arial" pitchFamily="34" charset="0"/>
                          <a:cs typeface="Arial" pitchFamily="34" charset="0"/>
                        </a:rPr>
                        <a:t>diacid</a:t>
                      </a:r>
                      <a:r>
                        <a:rPr lang="en-US" sz="1200" b="0" i="0" u="none" strike="noStrike" dirty="0">
                          <a:solidFill>
                            <a:srgbClr val="000000"/>
                          </a:solidFill>
                          <a:latin typeface="Arial" pitchFamily="34" charset="0"/>
                          <a:cs typeface="Arial" pitchFamily="34" charset="0"/>
                        </a:rPr>
                        <a:t> C4-C6; ii from 5 to 49 % by moles (B) at least one polymer of natural </a:t>
                      </a:r>
                      <a:r>
                        <a:rPr lang="en-US" sz="1200" b="0" i="0" u="none" strike="noStrike" dirty="0" smtClean="0">
                          <a:solidFill>
                            <a:srgbClr val="000000"/>
                          </a:solidFill>
                          <a:latin typeface="Arial" pitchFamily="34" charset="0"/>
                          <a:cs typeface="Arial" pitchFamily="34" charset="0"/>
                        </a:rPr>
                        <a:t>origin;</a:t>
                      </a:r>
                      <a:r>
                        <a:rPr lang="en-US" sz="1200" b="0" i="0" u="none" strike="noStrike" baseline="0" dirty="0" smtClean="0">
                          <a:solidFill>
                            <a:srgbClr val="000000"/>
                          </a:solidFill>
                          <a:latin typeface="Arial" pitchFamily="34" charset="0"/>
                          <a:cs typeface="Arial" pitchFamily="34" charset="0"/>
                        </a:rPr>
                        <a:t> </a:t>
                      </a:r>
                      <a:r>
                        <a:rPr lang="en-US" sz="1200" b="0" i="0" u="sng" strike="noStrike" dirty="0" smtClean="0">
                          <a:solidFill>
                            <a:srgbClr val="000000"/>
                          </a:solidFill>
                          <a:latin typeface="Arial" pitchFamily="34" charset="0"/>
                          <a:cs typeface="Arial" pitchFamily="34" charset="0"/>
                        </a:rPr>
                        <a:t>wherein </a:t>
                      </a:r>
                      <a:r>
                        <a:rPr lang="en-US" sz="1200" b="0" i="0" u="sng" strike="noStrike" dirty="0">
                          <a:solidFill>
                            <a:srgbClr val="000000"/>
                          </a:solidFill>
                          <a:latin typeface="Arial" pitchFamily="34" charset="0"/>
                          <a:cs typeface="Arial" pitchFamily="34" charset="0"/>
                        </a:rPr>
                        <a:t>the concentration of (A), with respect to (A+B), is &gt; 40 % in weight</a:t>
                      </a:r>
                      <a:r>
                        <a:rPr lang="en-US" sz="1200" b="0" i="0" u="none" strike="noStrike" dirty="0">
                          <a:solidFill>
                            <a:srgbClr val="000000"/>
                          </a:solidFill>
                          <a:latin typeface="Arial" pitchFamily="34" charset="0"/>
                          <a:cs typeface="Arial" pitchFamily="34" charset="0"/>
                        </a:rPr>
                        <a:t>, and </a:t>
                      </a:r>
                      <a:r>
                        <a:rPr lang="en-US" sz="1200" b="0" i="0" u="sng" strike="noStrike" dirty="0">
                          <a:solidFill>
                            <a:srgbClr val="000000"/>
                          </a:solidFill>
                          <a:latin typeface="Arial" pitchFamily="34" charset="0"/>
                          <a:cs typeface="Arial" pitchFamily="34" charset="0"/>
                        </a:rPr>
                        <a:t>1.5-10g / 10min melt flow index (MFI</a:t>
                      </a:r>
                      <a:r>
                        <a:rPr lang="en-US" sz="1200" b="0" i="0" u="sng" strike="noStrike" dirty="0" smtClean="0">
                          <a:solidFill>
                            <a:srgbClr val="000000"/>
                          </a:solidFill>
                          <a:latin typeface="Arial" pitchFamily="34" charset="0"/>
                          <a:cs typeface="Arial" pitchFamily="34" charset="0"/>
                        </a:rPr>
                        <a:t>)</a:t>
                      </a:r>
                    </a:p>
                  </a:txBody>
                  <a:tcPr marL="9525" marR="9525" marT="9525" marB="0" anchor="ctr"/>
                </a:tc>
              </a:tr>
              <a:tr h="457200">
                <a:tc>
                  <a:txBody>
                    <a:bodyPr/>
                    <a:lstStyle/>
                    <a:p>
                      <a:pPr algn="ctr" fontAlgn="b"/>
                      <a:r>
                        <a:rPr lang="en-US" sz="1200" b="1" i="0" u="none" strike="noStrike" dirty="0" smtClean="0">
                          <a:solidFill>
                            <a:srgbClr val="000000"/>
                          </a:solidFill>
                          <a:latin typeface="Arial" pitchFamily="34" charset="0"/>
                          <a:cs typeface="Arial" pitchFamily="34" charset="0"/>
                        </a:rPr>
                        <a:t>US8846825B</a:t>
                      </a:r>
                    </a:p>
                    <a:p>
                      <a:pPr algn="ctr" fontAlgn="b"/>
                      <a:r>
                        <a:rPr lang="en-US" sz="1200" b="1" i="0" u="none" strike="noStrike" dirty="0" smtClean="0">
                          <a:solidFill>
                            <a:srgbClr val="000000"/>
                          </a:solidFill>
                          <a:latin typeface="Arial" pitchFamily="34" charset="0"/>
                          <a:cs typeface="Arial" pitchFamily="34" charset="0"/>
                        </a:rPr>
                        <a:t>(NOVAMONT)</a:t>
                      </a:r>
                      <a:endParaRPr lang="en-US" sz="1200" b="1" i="0" u="none" strike="noStrike" dirty="0">
                        <a:solidFill>
                          <a:srgbClr val="000000"/>
                        </a:solidFill>
                        <a:latin typeface="Arial" pitchFamily="34" charset="0"/>
                        <a:cs typeface="Arial" pitchFamily="34" charset="0"/>
                      </a:endParaRPr>
                    </a:p>
                  </a:txBody>
                  <a:tcPr marL="9525" marR="9525" marT="9525" marB="0" anchor="ctr"/>
                </a:tc>
                <a:tc>
                  <a:txBody>
                    <a:bodyPr/>
                    <a:lstStyle/>
                    <a:p>
                      <a:pPr marL="95250" indent="0" algn="l" fontAlgn="b">
                        <a:lnSpc>
                          <a:spcPct val="100000"/>
                        </a:lnSpc>
                      </a:pPr>
                      <a:r>
                        <a:rPr lang="en-US" sz="1200" b="0" i="0" u="none" strike="noStrike" dirty="0">
                          <a:solidFill>
                            <a:srgbClr val="000000"/>
                          </a:solidFill>
                          <a:latin typeface="Arial" pitchFamily="34" charset="0"/>
                          <a:cs typeface="Arial" pitchFamily="34" charset="0"/>
                        </a:rPr>
                        <a:t>Mixture </a:t>
                      </a:r>
                      <a:r>
                        <a:rPr lang="en-US" sz="1200" b="0" i="0" u="none" strike="noStrike" dirty="0" smtClean="0">
                          <a:solidFill>
                            <a:srgbClr val="000000"/>
                          </a:solidFill>
                          <a:latin typeface="Arial" pitchFamily="34" charset="0"/>
                          <a:cs typeface="Arial" pitchFamily="34" charset="0"/>
                        </a:rPr>
                        <a:t>having </a:t>
                      </a:r>
                      <a:r>
                        <a:rPr lang="en-US" sz="1200" b="0" i="0" u="none" strike="noStrike" dirty="0">
                          <a:solidFill>
                            <a:srgbClr val="000000"/>
                          </a:solidFill>
                          <a:latin typeface="Arial" pitchFamily="34" charset="0"/>
                          <a:cs typeface="Arial" pitchFamily="34" charset="0"/>
                        </a:rPr>
                        <a:t>a</a:t>
                      </a:r>
                      <a:r>
                        <a:rPr lang="en-US" sz="1200" b="0" i="0" u="sng" strike="noStrike" dirty="0">
                          <a:solidFill>
                            <a:srgbClr val="000000"/>
                          </a:solidFill>
                          <a:latin typeface="Arial" pitchFamily="34" charset="0"/>
                          <a:cs typeface="Arial" pitchFamily="34" charset="0"/>
                        </a:rPr>
                        <a:t> Melt Flow Index of 1.5-10 g/10 </a:t>
                      </a:r>
                      <a:r>
                        <a:rPr lang="en-US" sz="1200" b="0" i="0" u="sng" strike="noStrike" dirty="0" smtClean="0">
                          <a:solidFill>
                            <a:srgbClr val="000000"/>
                          </a:solidFill>
                          <a:latin typeface="Arial" pitchFamily="34" charset="0"/>
                          <a:cs typeface="Arial" pitchFamily="34" charset="0"/>
                        </a:rPr>
                        <a:t>min</a:t>
                      </a:r>
                      <a:endParaRPr lang="en-US" sz="1200" b="0" i="0" u="none" strike="noStrike" dirty="0">
                        <a:solidFill>
                          <a:srgbClr val="000000"/>
                        </a:solidFill>
                        <a:latin typeface="Arial" pitchFamily="34" charset="0"/>
                        <a:cs typeface="Arial" pitchFamily="34" charset="0"/>
                      </a:endParaRPr>
                    </a:p>
                  </a:txBody>
                  <a:tcPr marL="9525" marR="9525" marT="9525" marB="0" anchor="ctr"/>
                </a:tc>
              </a:tr>
              <a:tr h="609600">
                <a:tc>
                  <a:txBody>
                    <a:bodyPr/>
                    <a:lstStyle/>
                    <a:p>
                      <a:pPr algn="ctr" fontAlgn="b"/>
                      <a:r>
                        <a:rPr lang="en-US" sz="1200" b="1" i="0" u="none" strike="noStrike" dirty="0" smtClean="0">
                          <a:solidFill>
                            <a:srgbClr val="000000"/>
                          </a:solidFill>
                          <a:latin typeface="Arial" pitchFamily="34" charset="0"/>
                          <a:cs typeface="Arial" pitchFamily="34" charset="0"/>
                        </a:rPr>
                        <a:t>US8715524</a:t>
                      </a:r>
                    </a:p>
                    <a:p>
                      <a:pPr algn="ctr" fontAlgn="b"/>
                      <a:r>
                        <a:rPr lang="en-US" sz="1200" b="1" i="0" u="none" strike="noStrike" dirty="0" smtClean="0">
                          <a:solidFill>
                            <a:srgbClr val="000000"/>
                          </a:solidFill>
                          <a:latin typeface="Arial" pitchFamily="34" charset="0"/>
                          <a:cs typeface="Arial" pitchFamily="34" charset="0"/>
                        </a:rPr>
                        <a:t> (FUJIFILM)</a:t>
                      </a:r>
                      <a:endParaRPr lang="en-US" sz="1200" b="1" i="0" u="none" strike="noStrike" dirty="0">
                        <a:solidFill>
                          <a:srgbClr val="000000"/>
                        </a:solidFill>
                        <a:latin typeface="Arial" pitchFamily="34" charset="0"/>
                        <a:cs typeface="Arial" pitchFamily="34" charset="0"/>
                      </a:endParaRPr>
                    </a:p>
                  </a:txBody>
                  <a:tcPr marL="9525" marR="9525" marT="9525" marB="0" anchor="ctr"/>
                </a:tc>
                <a:tc>
                  <a:txBody>
                    <a:bodyPr/>
                    <a:lstStyle/>
                    <a:p>
                      <a:pPr marL="95250" indent="0" algn="l" fontAlgn="b">
                        <a:lnSpc>
                          <a:spcPct val="100000"/>
                        </a:lnSpc>
                      </a:pPr>
                      <a:r>
                        <a:rPr lang="en-US" sz="1200" b="0" i="0" u="none" strike="noStrike" dirty="0">
                          <a:solidFill>
                            <a:srgbClr val="000000"/>
                          </a:solidFill>
                          <a:latin typeface="Arial" pitchFamily="34" charset="0"/>
                          <a:cs typeface="Arial" pitchFamily="34" charset="0"/>
                        </a:rPr>
                        <a:t>A polishing liquid for polishing a barrier layer of a semiconductor integrated circuit comprising: </a:t>
                      </a:r>
                      <a:r>
                        <a:rPr lang="en-US" sz="1200" b="0" i="0" u="sng" strike="noStrike" dirty="0">
                          <a:solidFill>
                            <a:srgbClr val="000000"/>
                          </a:solidFill>
                          <a:latin typeface="Arial" pitchFamily="34" charset="0"/>
                          <a:cs typeface="Arial" pitchFamily="34" charset="0"/>
                        </a:rPr>
                        <a:t>a </a:t>
                      </a:r>
                      <a:r>
                        <a:rPr lang="en-US" sz="1200" b="0" i="0" u="sng" strike="noStrike" dirty="0" err="1">
                          <a:solidFill>
                            <a:srgbClr val="000000"/>
                          </a:solidFill>
                          <a:latin typeface="Arial" pitchFamily="34" charset="0"/>
                          <a:cs typeface="Arial" pitchFamily="34" charset="0"/>
                        </a:rPr>
                        <a:t>diquaternary</a:t>
                      </a:r>
                      <a:r>
                        <a:rPr lang="en-US" sz="1200" b="0" i="0" u="sng" strike="noStrike" dirty="0">
                          <a:solidFill>
                            <a:srgbClr val="000000"/>
                          </a:solidFill>
                          <a:latin typeface="Arial" pitchFamily="34" charset="0"/>
                          <a:cs typeface="Arial" pitchFamily="34" charset="0"/>
                        </a:rPr>
                        <a:t> ammonium </a:t>
                      </a:r>
                      <a:r>
                        <a:rPr lang="en-US" sz="1200" b="0" i="0" u="sng" strike="noStrike" dirty="0" err="1">
                          <a:solidFill>
                            <a:srgbClr val="000000"/>
                          </a:solidFill>
                          <a:latin typeface="Arial" pitchFamily="34" charset="0"/>
                          <a:cs typeface="Arial" pitchFamily="34" charset="0"/>
                        </a:rPr>
                        <a:t>cation;a</a:t>
                      </a:r>
                      <a:r>
                        <a:rPr lang="en-US" sz="1200" b="0" i="0" u="sng" strike="noStrike" dirty="0">
                          <a:solidFill>
                            <a:srgbClr val="000000"/>
                          </a:solidFill>
                          <a:latin typeface="Arial" pitchFamily="34" charset="0"/>
                          <a:cs typeface="Arial" pitchFamily="34" charset="0"/>
                        </a:rPr>
                        <a:t> corrosion inhibiting agent; and</a:t>
                      </a:r>
                      <a:br>
                        <a:rPr lang="en-US" sz="1200" b="0" i="0" u="sng" strike="noStrike" dirty="0">
                          <a:solidFill>
                            <a:srgbClr val="000000"/>
                          </a:solidFill>
                          <a:latin typeface="Arial" pitchFamily="34" charset="0"/>
                          <a:cs typeface="Arial" pitchFamily="34" charset="0"/>
                        </a:rPr>
                      </a:br>
                      <a:r>
                        <a:rPr lang="en-US" sz="1200" b="0" i="0" u="sng" strike="noStrike" dirty="0">
                          <a:solidFill>
                            <a:srgbClr val="000000"/>
                          </a:solidFill>
                          <a:latin typeface="Arial" pitchFamily="34" charset="0"/>
                          <a:cs typeface="Arial" pitchFamily="34" charset="0"/>
                        </a:rPr>
                        <a:t>a colloidal silica, wherein the pH of the polishing liquid is in the range of 2.5 to </a:t>
                      </a:r>
                      <a:r>
                        <a:rPr lang="en-US" sz="1200" b="0" i="0" u="sng" strike="noStrike" dirty="0" smtClean="0">
                          <a:solidFill>
                            <a:srgbClr val="000000"/>
                          </a:solidFill>
                          <a:latin typeface="Arial" pitchFamily="34" charset="0"/>
                          <a:cs typeface="Arial" pitchFamily="34" charset="0"/>
                        </a:rPr>
                        <a:t>5.0</a:t>
                      </a:r>
                      <a:endParaRPr lang="en-US" sz="1200" b="0" i="0" u="none" strike="noStrike" dirty="0">
                        <a:solidFill>
                          <a:srgbClr val="000000"/>
                        </a:solidFill>
                        <a:latin typeface="Arial" pitchFamily="34" charset="0"/>
                        <a:cs typeface="Arial" pitchFamily="34" charset="0"/>
                      </a:endParaRPr>
                    </a:p>
                  </a:txBody>
                  <a:tcPr marL="9525" marR="9525" marT="9525" marB="0" anchor="ctr"/>
                </a:tc>
              </a:tr>
              <a:tr h="533400">
                <a:tc>
                  <a:txBody>
                    <a:bodyPr/>
                    <a:lstStyle/>
                    <a:p>
                      <a:pPr algn="ctr" fontAlgn="b"/>
                      <a:r>
                        <a:rPr lang="en-US" sz="1200" b="1" i="0" u="none" strike="noStrike" dirty="0" smtClean="0">
                          <a:solidFill>
                            <a:srgbClr val="000000"/>
                          </a:solidFill>
                          <a:latin typeface="Arial" pitchFamily="34" charset="0"/>
                          <a:cs typeface="Arial" pitchFamily="34" charset="0"/>
                        </a:rPr>
                        <a:t>FR2985260</a:t>
                      </a:r>
                    </a:p>
                    <a:p>
                      <a:pPr algn="ctr" fontAlgn="b"/>
                      <a:r>
                        <a:rPr lang="en-US" sz="1200" b="1" i="0" u="none" strike="noStrike" dirty="0" smtClean="0">
                          <a:solidFill>
                            <a:srgbClr val="000000"/>
                          </a:solidFill>
                          <a:latin typeface="Arial" pitchFamily="34" charset="0"/>
                          <a:cs typeface="Arial" pitchFamily="34" charset="0"/>
                        </a:rPr>
                        <a:t> (NATURA)</a:t>
                      </a:r>
                      <a:endParaRPr lang="en-US" sz="1200" b="1" i="0" u="none" strike="noStrike" dirty="0">
                        <a:solidFill>
                          <a:srgbClr val="000000"/>
                        </a:solidFill>
                        <a:latin typeface="Arial" pitchFamily="34" charset="0"/>
                        <a:cs typeface="Arial" pitchFamily="34" charset="0"/>
                      </a:endParaRPr>
                    </a:p>
                  </a:txBody>
                  <a:tcPr marL="9525" marR="9525" marT="9525" marB="0" anchor="ctr"/>
                </a:tc>
                <a:tc>
                  <a:txBody>
                    <a:bodyPr/>
                    <a:lstStyle/>
                    <a:p>
                      <a:pPr marL="95250" indent="0" algn="l" fontAlgn="b">
                        <a:lnSpc>
                          <a:spcPct val="100000"/>
                        </a:lnSpc>
                      </a:pPr>
                      <a:r>
                        <a:rPr lang="en-US" sz="1200" b="0" i="0" u="none" strike="noStrike" dirty="0">
                          <a:solidFill>
                            <a:srgbClr val="000000"/>
                          </a:solidFill>
                          <a:latin typeface="Arial" pitchFamily="34" charset="0"/>
                          <a:cs typeface="Arial" pitchFamily="34" charset="0"/>
                        </a:rPr>
                        <a:t>Production of poly (2,5-furan </a:t>
                      </a:r>
                      <a:r>
                        <a:rPr lang="en-US" sz="1200" b="0" i="0" u="none" strike="noStrike" dirty="0" err="1">
                          <a:solidFill>
                            <a:srgbClr val="000000"/>
                          </a:solidFill>
                          <a:latin typeface="Arial" pitchFamily="34" charset="0"/>
                          <a:cs typeface="Arial" pitchFamily="34" charset="0"/>
                        </a:rPr>
                        <a:t>dicarboxylate</a:t>
                      </a:r>
                      <a:r>
                        <a:rPr lang="en-US" sz="1200" b="0" i="0" u="none" strike="noStrike" dirty="0">
                          <a:solidFill>
                            <a:srgbClr val="000000"/>
                          </a:solidFill>
                          <a:latin typeface="Arial" pitchFamily="34" charset="0"/>
                          <a:cs typeface="Arial" pitchFamily="34" charset="0"/>
                        </a:rPr>
                        <a:t> ethylene) by </a:t>
                      </a:r>
                      <a:r>
                        <a:rPr lang="en-US" sz="1200" b="0" i="0" u="sng" strike="noStrike" dirty="0" err="1">
                          <a:solidFill>
                            <a:srgbClr val="000000"/>
                          </a:solidFill>
                          <a:latin typeface="Arial" pitchFamily="34" charset="0"/>
                          <a:cs typeface="Arial" pitchFamily="34" charset="0"/>
                        </a:rPr>
                        <a:t>polycondensation</a:t>
                      </a:r>
                      <a:r>
                        <a:rPr lang="en-US" sz="1200" b="0" i="0" u="sng" strike="noStrike" dirty="0">
                          <a:solidFill>
                            <a:srgbClr val="000000"/>
                          </a:solidFill>
                          <a:latin typeface="Arial" pitchFamily="34" charset="0"/>
                          <a:cs typeface="Arial" pitchFamily="34" charset="0"/>
                        </a:rPr>
                        <a:t> in the presence of at least one </a:t>
                      </a:r>
                      <a:r>
                        <a:rPr lang="en-US" sz="1200" b="0" i="0" u="sng" strike="noStrike" dirty="0" smtClean="0">
                          <a:solidFill>
                            <a:srgbClr val="000000"/>
                          </a:solidFill>
                          <a:latin typeface="Arial" pitchFamily="34" charset="0"/>
                          <a:cs typeface="Arial" pitchFamily="34" charset="0"/>
                        </a:rPr>
                        <a:t>catalyst</a:t>
                      </a:r>
                      <a:endParaRPr lang="en-US" sz="1200" b="0" i="0" u="none" strike="noStrike" dirty="0">
                        <a:solidFill>
                          <a:srgbClr val="000000"/>
                        </a:solidFill>
                        <a:latin typeface="Arial" pitchFamily="34" charset="0"/>
                        <a:cs typeface="Arial" pitchFamily="34" charset="0"/>
                      </a:endParaRPr>
                    </a:p>
                  </a:txBody>
                  <a:tcPr marL="9525" marR="9525" marT="9525" marB="0" anchor="ctr"/>
                </a:tc>
              </a:tr>
              <a:tr h="609600">
                <a:tc>
                  <a:txBody>
                    <a:bodyPr/>
                    <a:lstStyle/>
                    <a:p>
                      <a:pPr algn="ctr" fontAlgn="b"/>
                      <a:r>
                        <a:rPr lang="en-US" sz="1200" b="1" i="0" u="none" strike="noStrike" dirty="0" smtClean="0">
                          <a:solidFill>
                            <a:srgbClr val="000000"/>
                          </a:solidFill>
                          <a:latin typeface="Arial" pitchFamily="34" charset="0"/>
                          <a:ea typeface="+mn-ea"/>
                          <a:cs typeface="Arial" pitchFamily="34" charset="0"/>
                        </a:rPr>
                        <a:t>CN103113577</a:t>
                      </a:r>
                    </a:p>
                    <a:p>
                      <a:pPr algn="ctr" fontAlgn="b"/>
                      <a:r>
                        <a:rPr lang="en-US" sz="1200" b="1" i="0" u="none" strike="noStrike" dirty="0" smtClean="0">
                          <a:solidFill>
                            <a:srgbClr val="000000"/>
                          </a:solidFill>
                          <a:latin typeface="Arial" pitchFamily="34" charset="0"/>
                          <a:ea typeface="+mn-ea"/>
                          <a:cs typeface="Arial" pitchFamily="34" charset="0"/>
                        </a:rPr>
                        <a:t> (SUZHOU UHNHI CHEMICAL)</a:t>
                      </a:r>
                      <a:endParaRPr lang="en-US" sz="1200" b="1" i="0" u="none" strike="noStrike" dirty="0">
                        <a:solidFill>
                          <a:srgbClr val="000000"/>
                        </a:solidFill>
                        <a:latin typeface="Arial" pitchFamily="34" charset="0"/>
                        <a:ea typeface="+mn-ea"/>
                        <a:cs typeface="Arial" pitchFamily="34" charset="0"/>
                      </a:endParaRPr>
                    </a:p>
                  </a:txBody>
                  <a:tcPr marL="9525" marR="9525" marT="9525" marB="0" anchor="ctr"/>
                </a:tc>
                <a:tc>
                  <a:txBody>
                    <a:bodyPr/>
                    <a:lstStyle/>
                    <a:p>
                      <a:pPr marL="95250" indent="0" algn="l" fontAlgn="b">
                        <a:lnSpc>
                          <a:spcPct val="100000"/>
                        </a:lnSpc>
                      </a:pPr>
                      <a:r>
                        <a:rPr lang="en-US" sz="1200" b="0" i="0" u="none" strike="noStrike" dirty="0">
                          <a:solidFill>
                            <a:srgbClr val="000000"/>
                          </a:solidFill>
                          <a:latin typeface="Arial" pitchFamily="34" charset="0"/>
                          <a:cs typeface="Arial" pitchFamily="34" charset="0"/>
                        </a:rPr>
                        <a:t>An alcohol-soluble </a:t>
                      </a:r>
                      <a:r>
                        <a:rPr lang="en-US" sz="1200" b="0" i="0" u="none" strike="noStrike" dirty="0" err="1">
                          <a:solidFill>
                            <a:srgbClr val="000000"/>
                          </a:solidFill>
                          <a:latin typeface="Arial" pitchFamily="34" charset="0"/>
                          <a:cs typeface="Arial" pitchFamily="34" charset="0"/>
                        </a:rPr>
                        <a:t>copolyamide</a:t>
                      </a:r>
                      <a:r>
                        <a:rPr lang="en-US" sz="1200" b="0" i="0" u="none" strike="noStrike" dirty="0">
                          <a:solidFill>
                            <a:srgbClr val="000000"/>
                          </a:solidFill>
                          <a:latin typeface="Arial" pitchFamily="34" charset="0"/>
                          <a:cs typeface="Arial" pitchFamily="34" charset="0"/>
                        </a:rPr>
                        <a:t> comprising 2, 5-furan </a:t>
                      </a:r>
                      <a:r>
                        <a:rPr lang="en-US" sz="1200" b="0" i="0" u="none" strike="noStrike" dirty="0" err="1">
                          <a:solidFill>
                            <a:srgbClr val="000000"/>
                          </a:solidFill>
                          <a:latin typeface="Arial" pitchFamily="34" charset="0"/>
                          <a:cs typeface="Arial" pitchFamily="34" charset="0"/>
                        </a:rPr>
                        <a:t>dicarboxylic</a:t>
                      </a:r>
                      <a:r>
                        <a:rPr lang="en-US" sz="1200" b="0" i="0" u="none" strike="noStrike" dirty="0">
                          <a:solidFill>
                            <a:srgbClr val="000000"/>
                          </a:solidFill>
                          <a:latin typeface="Arial" pitchFamily="34" charset="0"/>
                          <a:cs typeface="Arial" pitchFamily="34" charset="0"/>
                        </a:rPr>
                        <a:t> acid, </a:t>
                      </a:r>
                      <a:r>
                        <a:rPr lang="en-US" sz="1200" b="0" i="0" u="sng" strike="noStrike" dirty="0" err="1">
                          <a:solidFill>
                            <a:srgbClr val="000000"/>
                          </a:solidFill>
                          <a:latin typeface="Arial" pitchFamily="34" charset="0"/>
                          <a:cs typeface="Arial" pitchFamily="34" charset="0"/>
                        </a:rPr>
                        <a:t>lactam</a:t>
                      </a:r>
                      <a:r>
                        <a:rPr lang="en-US" sz="1200" b="0" i="0" u="sng" strike="noStrike" dirty="0" smtClean="0">
                          <a:solidFill>
                            <a:srgbClr val="000000"/>
                          </a:solidFill>
                          <a:latin typeface="Arial" pitchFamily="34" charset="0"/>
                          <a:cs typeface="Arial" pitchFamily="34" charset="0"/>
                        </a:rPr>
                        <a:t>,</a:t>
                      </a:r>
                    </a:p>
                    <a:p>
                      <a:pPr marL="95250" indent="0" algn="l" fontAlgn="b">
                        <a:lnSpc>
                          <a:spcPct val="100000"/>
                        </a:lnSpc>
                      </a:pPr>
                      <a:r>
                        <a:rPr lang="en-US" sz="1200" b="0" i="0" u="sng" strike="noStrike" dirty="0" smtClean="0">
                          <a:solidFill>
                            <a:srgbClr val="000000"/>
                          </a:solidFill>
                          <a:latin typeface="Arial" pitchFamily="34" charset="0"/>
                          <a:cs typeface="Arial" pitchFamily="34" charset="0"/>
                        </a:rPr>
                        <a:t> </a:t>
                      </a:r>
                      <a:r>
                        <a:rPr lang="en-US" sz="1200" b="0" i="0" u="sng" strike="noStrike" dirty="0" err="1">
                          <a:solidFill>
                            <a:srgbClr val="000000"/>
                          </a:solidFill>
                          <a:latin typeface="Arial" pitchFamily="34" charset="0"/>
                          <a:cs typeface="Arial" pitchFamily="34" charset="0"/>
                        </a:rPr>
                        <a:t>diamine</a:t>
                      </a:r>
                      <a:r>
                        <a:rPr lang="en-US" sz="1200" b="0" i="0" u="sng" strike="noStrike" dirty="0">
                          <a:solidFill>
                            <a:srgbClr val="000000"/>
                          </a:solidFill>
                          <a:latin typeface="Arial" pitchFamily="34" charset="0"/>
                          <a:cs typeface="Arial" pitchFamily="34" charset="0"/>
                        </a:rPr>
                        <a:t> as raw materials</a:t>
                      </a:r>
                      <a:r>
                        <a:rPr lang="en-US" sz="1200" b="0" i="0" u="none" strike="noStrike" dirty="0">
                          <a:solidFill>
                            <a:srgbClr val="000000"/>
                          </a:solidFill>
                          <a:latin typeface="Arial" pitchFamily="34" charset="0"/>
                          <a:cs typeface="Arial" pitchFamily="34" charset="0"/>
                        </a:rPr>
                        <a:t>, obtained by melt polymerization</a:t>
                      </a:r>
                    </a:p>
                  </a:txBody>
                  <a:tcPr marL="9525" marR="9525" marT="9525" marB="0" anchor="ctr"/>
                </a:tc>
              </a:tr>
              <a:tr h="765489">
                <a:tc>
                  <a:txBody>
                    <a:bodyPr/>
                    <a:lstStyle/>
                    <a:p>
                      <a:pPr algn="ctr" fontAlgn="b"/>
                      <a:r>
                        <a:rPr lang="en-US" sz="1200" b="1" i="0" u="none" strike="noStrike" dirty="0" smtClean="0">
                          <a:solidFill>
                            <a:schemeClr val="tx1"/>
                          </a:solidFill>
                          <a:latin typeface="Arial" pitchFamily="34" charset="0"/>
                          <a:cs typeface="Arial" pitchFamily="34" charset="0"/>
                        </a:rPr>
                        <a:t>FR2995114</a:t>
                      </a:r>
                    </a:p>
                    <a:p>
                      <a:pPr algn="ctr" fontAlgn="b"/>
                      <a:r>
                        <a:rPr lang="en-US" sz="1200" b="1" i="0" u="none" strike="noStrike" dirty="0" smtClean="0">
                          <a:solidFill>
                            <a:schemeClr val="tx1"/>
                          </a:solidFill>
                          <a:latin typeface="Arial" pitchFamily="34" charset="0"/>
                          <a:cs typeface="Arial" pitchFamily="34" charset="0"/>
                        </a:rPr>
                        <a:t> (</a:t>
                      </a:r>
                      <a:r>
                        <a:rPr lang="en-IN" sz="1200" b="1" dirty="0" smtClean="0">
                          <a:latin typeface="Arial" pitchFamily="34" charset="0"/>
                          <a:cs typeface="Arial" pitchFamily="34" charset="0"/>
                        </a:rPr>
                        <a:t>ARJOWIGGINS SECURITY</a:t>
                      </a:r>
                      <a:r>
                        <a:rPr lang="en-US" sz="1200" b="1" i="0" u="none" strike="noStrike" dirty="0" smtClean="0">
                          <a:solidFill>
                            <a:schemeClr val="tx1"/>
                          </a:solidFill>
                          <a:latin typeface="Arial" pitchFamily="34" charset="0"/>
                          <a:ea typeface="+mn-ea"/>
                          <a:cs typeface="Arial" pitchFamily="34" charset="0"/>
                        </a:rPr>
                        <a:t>)</a:t>
                      </a:r>
                      <a:endParaRPr lang="en-US" sz="1200" b="1" i="0" u="none" strike="noStrike" dirty="0">
                        <a:solidFill>
                          <a:schemeClr val="tx1"/>
                        </a:solidFill>
                        <a:latin typeface="Arial" pitchFamily="34" charset="0"/>
                        <a:ea typeface="+mn-ea"/>
                        <a:cs typeface="Arial" pitchFamily="34" charset="0"/>
                      </a:endParaRPr>
                    </a:p>
                  </a:txBody>
                  <a:tcPr marL="9525" marR="9525" marT="9525" marB="0" anchor="ctr"/>
                </a:tc>
                <a:tc>
                  <a:txBody>
                    <a:bodyPr/>
                    <a:lstStyle/>
                    <a:p>
                      <a:pPr marL="95250" indent="0" algn="l" fontAlgn="b">
                        <a:lnSpc>
                          <a:spcPct val="100000"/>
                        </a:lnSpc>
                      </a:pPr>
                      <a:r>
                        <a:rPr lang="en-US" sz="1200" b="0" i="0" u="none" strike="noStrike" dirty="0">
                          <a:solidFill>
                            <a:schemeClr val="tx1"/>
                          </a:solidFill>
                          <a:latin typeface="Arial" pitchFamily="34" charset="0"/>
                          <a:cs typeface="Arial" pitchFamily="34" charset="0"/>
                        </a:rPr>
                        <a:t>A method of authenticating or identifying a secure document, this document comprising </a:t>
                      </a:r>
                      <a:r>
                        <a:rPr lang="en-US" sz="1200" b="0" i="0" u="sng" strike="noStrike" dirty="0">
                          <a:solidFill>
                            <a:schemeClr val="tx1"/>
                          </a:solidFill>
                          <a:latin typeface="Arial" pitchFamily="34" charset="0"/>
                          <a:cs typeface="Arial" pitchFamily="34" charset="0"/>
                        </a:rPr>
                        <a:t>at least one securing or reinforcing element comprising at least one hydrocarbon synthetic polymer derived at least partially from plant resources, process </a:t>
                      </a:r>
                      <a:r>
                        <a:rPr lang="en-US" sz="1200" b="0" i="0" u="none" strike="noStrike" dirty="0">
                          <a:solidFill>
                            <a:schemeClr val="tx1"/>
                          </a:solidFill>
                          <a:latin typeface="Arial" pitchFamily="34" charset="0"/>
                          <a:cs typeface="Arial" pitchFamily="34" charset="0"/>
                        </a:rPr>
                        <a:t>wherein the content of biological material sourced from the element </a:t>
                      </a:r>
                    </a:p>
                  </a:txBody>
                  <a:tcPr marL="9525" marR="9525" marT="9525" marB="0" anchor="ctr"/>
                </a:tc>
              </a:tr>
            </a:tbl>
          </a:graphicData>
        </a:graphic>
      </p:graphicFrame>
      <p:sp>
        <p:nvSpPr>
          <p:cNvPr id="18" name="Slide Number Placeholder 17"/>
          <p:cNvSpPr>
            <a:spLocks noGrp="1"/>
          </p:cNvSpPr>
          <p:nvPr>
            <p:ph type="sldNum" sz="quarter" idx="12"/>
          </p:nvPr>
        </p:nvSpPr>
        <p:spPr/>
        <p:txBody>
          <a:bodyPr/>
          <a:lstStyle/>
          <a:p>
            <a:pPr>
              <a:defRPr/>
            </a:pPr>
            <a:fld id="{46318E3D-C770-4D91-B40E-7E88DA3097BF}" type="slidenum">
              <a:rPr lang="en-IN" smtClean="0"/>
              <a:pPr>
                <a:defRPr/>
              </a:pPr>
              <a:t>34</a:t>
            </a:fld>
            <a:endParaRPr lang="en-IN"/>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385175" cy="436562"/>
          </a:xfrm>
        </p:spPr>
        <p:txBody>
          <a:bodyPr/>
          <a:lstStyle/>
          <a:p>
            <a:r>
              <a:rPr lang="en-US" sz="2400" b="1" dirty="0" smtClean="0">
                <a:solidFill>
                  <a:schemeClr val="bg1"/>
                </a:solidFill>
                <a:cs typeface="Arial" pitchFamily="34" charset="0"/>
              </a:rPr>
              <a:t>APPENDIX 1: Sources</a:t>
            </a:r>
            <a:endParaRPr lang="en-US" sz="2400" b="1" dirty="0">
              <a:solidFill>
                <a:schemeClr val="bg1"/>
              </a:solidFill>
              <a:cs typeface="Arial" pitchFamily="34" charset="0"/>
            </a:endParaRPr>
          </a:p>
        </p:txBody>
      </p:sp>
      <p:sp>
        <p:nvSpPr>
          <p:cNvPr id="20484" name="TextBox 4"/>
          <p:cNvSpPr txBox="1">
            <a:spLocks noChangeArrowheads="1"/>
          </p:cNvSpPr>
          <p:nvPr/>
        </p:nvSpPr>
        <p:spPr bwMode="auto">
          <a:xfrm>
            <a:off x="7391400" y="1752600"/>
            <a:ext cx="1447800" cy="708025"/>
          </a:xfrm>
          <a:prstGeom prst="rect">
            <a:avLst/>
          </a:prstGeom>
          <a:noFill/>
          <a:ln w="9525">
            <a:noFill/>
            <a:miter lim="800000"/>
            <a:headEnd/>
            <a:tailEnd/>
          </a:ln>
        </p:spPr>
        <p:txBody>
          <a:bodyPr>
            <a:spAutoFit/>
          </a:bodyPr>
          <a:lstStyle/>
          <a:p>
            <a:pPr algn="ctr"/>
            <a:r>
              <a:rPr lang="en-US" sz="1000" dirty="0">
                <a:solidFill>
                  <a:schemeClr val="bg1"/>
                </a:solidFill>
                <a:latin typeface="Calibri (Body)"/>
              </a:rPr>
              <a:t>US8981037B2</a:t>
            </a:r>
          </a:p>
          <a:p>
            <a:pPr algn="ctr"/>
            <a:r>
              <a:rPr lang="en-US" sz="1000" dirty="0">
                <a:solidFill>
                  <a:schemeClr val="bg1"/>
                </a:solidFill>
                <a:latin typeface="Calibri (Body)"/>
              </a:rPr>
              <a:t>PEF used in preparation of a polyester resin </a:t>
            </a:r>
          </a:p>
        </p:txBody>
      </p:sp>
      <p:sp>
        <p:nvSpPr>
          <p:cNvPr id="20485" name="TextBox 6"/>
          <p:cNvSpPr txBox="1">
            <a:spLocks noChangeArrowheads="1"/>
          </p:cNvSpPr>
          <p:nvPr/>
        </p:nvSpPr>
        <p:spPr bwMode="auto">
          <a:xfrm>
            <a:off x="7239000" y="4191000"/>
            <a:ext cx="1447800" cy="862013"/>
          </a:xfrm>
          <a:prstGeom prst="rect">
            <a:avLst/>
          </a:prstGeom>
          <a:noFill/>
          <a:ln w="9525">
            <a:noFill/>
            <a:miter lim="800000"/>
            <a:headEnd/>
            <a:tailEnd/>
          </a:ln>
        </p:spPr>
        <p:txBody>
          <a:bodyPr>
            <a:spAutoFit/>
          </a:bodyPr>
          <a:lstStyle/>
          <a:p>
            <a:pPr algn="ctr"/>
            <a:r>
              <a:rPr lang="en-US" sz="1000">
                <a:solidFill>
                  <a:schemeClr val="bg1"/>
                </a:solidFill>
                <a:latin typeface="Calibri (Body)"/>
              </a:rPr>
              <a:t>EP2235100B1</a:t>
            </a:r>
          </a:p>
          <a:p>
            <a:pPr algn="ctr"/>
            <a:r>
              <a:rPr lang="en-US" sz="1000">
                <a:solidFill>
                  <a:schemeClr val="bg1"/>
                </a:solidFill>
                <a:latin typeface="Calibri (Body)"/>
              </a:rPr>
              <a:t>Resin composition containing polyethylene furandicarboxylate</a:t>
            </a:r>
          </a:p>
        </p:txBody>
      </p:sp>
      <p:sp>
        <p:nvSpPr>
          <p:cNvPr id="20486" name="TextBox 7"/>
          <p:cNvSpPr txBox="1">
            <a:spLocks noChangeArrowheads="1"/>
          </p:cNvSpPr>
          <p:nvPr/>
        </p:nvSpPr>
        <p:spPr bwMode="auto">
          <a:xfrm>
            <a:off x="6096000" y="4800600"/>
            <a:ext cx="1066800" cy="862013"/>
          </a:xfrm>
          <a:prstGeom prst="rect">
            <a:avLst/>
          </a:prstGeom>
          <a:noFill/>
          <a:ln w="9525">
            <a:noFill/>
            <a:miter lim="800000"/>
            <a:headEnd/>
            <a:tailEnd/>
          </a:ln>
        </p:spPr>
        <p:txBody>
          <a:bodyPr>
            <a:spAutoFit/>
          </a:bodyPr>
          <a:lstStyle/>
          <a:p>
            <a:pPr algn="ctr"/>
            <a:r>
              <a:rPr lang="en-US" sz="1000">
                <a:solidFill>
                  <a:schemeClr val="bg1"/>
                </a:solidFill>
                <a:latin typeface="Calibri (Body)"/>
              </a:rPr>
              <a:t>EP2252645B1</a:t>
            </a:r>
          </a:p>
          <a:p>
            <a:pPr algn="ctr"/>
            <a:r>
              <a:rPr lang="en-US" sz="1000">
                <a:solidFill>
                  <a:schemeClr val="bg1"/>
                </a:solidFill>
                <a:latin typeface="Calibri (Body)"/>
              </a:rPr>
              <a:t>Polyester resin used for producing a molded article</a:t>
            </a:r>
          </a:p>
        </p:txBody>
      </p:sp>
      <p:sp>
        <p:nvSpPr>
          <p:cNvPr id="20487" name="TextBox 8"/>
          <p:cNvSpPr txBox="1">
            <a:spLocks noChangeArrowheads="1"/>
          </p:cNvSpPr>
          <p:nvPr/>
        </p:nvSpPr>
        <p:spPr bwMode="auto">
          <a:xfrm>
            <a:off x="4191000" y="3048000"/>
            <a:ext cx="1219200" cy="1016000"/>
          </a:xfrm>
          <a:prstGeom prst="rect">
            <a:avLst/>
          </a:prstGeom>
          <a:noFill/>
          <a:ln w="9525">
            <a:noFill/>
            <a:miter lim="800000"/>
            <a:headEnd/>
            <a:tailEnd/>
          </a:ln>
        </p:spPr>
        <p:txBody>
          <a:bodyPr>
            <a:spAutoFit/>
          </a:bodyPr>
          <a:lstStyle/>
          <a:p>
            <a:pPr algn="ctr"/>
            <a:r>
              <a:rPr lang="en-US" sz="1000">
                <a:solidFill>
                  <a:schemeClr val="bg1"/>
                </a:solidFill>
                <a:latin typeface="Calibri (Body)"/>
              </a:rPr>
              <a:t>EP2257596B1</a:t>
            </a:r>
          </a:p>
          <a:p>
            <a:pPr algn="ctr"/>
            <a:r>
              <a:rPr lang="en-US" sz="1000">
                <a:solidFill>
                  <a:schemeClr val="bg1"/>
                </a:solidFill>
                <a:latin typeface="Calibri (Body)"/>
              </a:rPr>
              <a:t>Resin composition containing polyethylene furandicarboxylate</a:t>
            </a:r>
          </a:p>
          <a:p>
            <a:pPr algn="ctr"/>
            <a:endParaRPr lang="en-US" sz="1000">
              <a:solidFill>
                <a:schemeClr val="bg1"/>
              </a:solidFill>
              <a:latin typeface="Calibri (Body)"/>
            </a:endParaRPr>
          </a:p>
        </p:txBody>
      </p:sp>
      <p:sp>
        <p:nvSpPr>
          <p:cNvPr id="20488" name="TextBox 9"/>
          <p:cNvSpPr txBox="1">
            <a:spLocks noChangeArrowheads="1"/>
          </p:cNvSpPr>
          <p:nvPr/>
        </p:nvSpPr>
        <p:spPr bwMode="auto">
          <a:xfrm>
            <a:off x="5867400" y="3200400"/>
            <a:ext cx="990600" cy="307975"/>
          </a:xfrm>
          <a:prstGeom prst="rect">
            <a:avLst/>
          </a:prstGeom>
          <a:noFill/>
          <a:ln w="9525">
            <a:noFill/>
            <a:miter lim="800000"/>
            <a:headEnd/>
            <a:tailEnd/>
          </a:ln>
        </p:spPr>
        <p:txBody>
          <a:bodyPr>
            <a:spAutoFit/>
          </a:bodyPr>
          <a:lstStyle/>
          <a:p>
            <a:r>
              <a:rPr lang="en-US" sz="1400" b="1">
                <a:solidFill>
                  <a:schemeClr val="bg1"/>
                </a:solidFill>
              </a:rPr>
              <a:t>CANON</a:t>
            </a:r>
          </a:p>
        </p:txBody>
      </p:sp>
      <p:sp>
        <p:nvSpPr>
          <p:cNvPr id="20489" name="TextBox 10"/>
          <p:cNvSpPr txBox="1">
            <a:spLocks noChangeArrowheads="1"/>
          </p:cNvSpPr>
          <p:nvPr/>
        </p:nvSpPr>
        <p:spPr bwMode="auto">
          <a:xfrm>
            <a:off x="4572000" y="1600200"/>
            <a:ext cx="1371600" cy="1169988"/>
          </a:xfrm>
          <a:prstGeom prst="rect">
            <a:avLst/>
          </a:prstGeom>
          <a:noFill/>
          <a:ln w="9525">
            <a:noFill/>
            <a:miter lim="800000"/>
            <a:headEnd/>
            <a:tailEnd/>
          </a:ln>
        </p:spPr>
        <p:txBody>
          <a:bodyPr>
            <a:spAutoFit/>
          </a:bodyPr>
          <a:lstStyle/>
          <a:p>
            <a:pPr algn="ctr"/>
            <a:r>
              <a:rPr lang="en-US" sz="1000">
                <a:solidFill>
                  <a:schemeClr val="bg1"/>
                </a:solidFill>
                <a:latin typeface="Calibri (Body)"/>
              </a:rPr>
              <a:t>US7741389B2</a:t>
            </a:r>
          </a:p>
          <a:p>
            <a:pPr algn="ctr"/>
            <a:r>
              <a:rPr lang="en-IN" sz="1000">
                <a:solidFill>
                  <a:schemeClr val="bg1"/>
                </a:solidFill>
                <a:latin typeface="Calibri (Body)"/>
              </a:rPr>
              <a:t>Resin composition containing  a polyalkylene furan dicarboxylate resin and a porphyrin compound</a:t>
            </a:r>
            <a:endParaRPr lang="en-US" sz="1000">
              <a:solidFill>
                <a:schemeClr val="bg1"/>
              </a:solidFill>
              <a:latin typeface="Calibri (Body)"/>
            </a:endParaRPr>
          </a:p>
        </p:txBody>
      </p:sp>
      <p:sp>
        <p:nvSpPr>
          <p:cNvPr id="20490" name="TextBox 11"/>
          <p:cNvSpPr txBox="1">
            <a:spLocks noChangeArrowheads="1"/>
          </p:cNvSpPr>
          <p:nvPr/>
        </p:nvSpPr>
        <p:spPr bwMode="auto">
          <a:xfrm>
            <a:off x="8001000" y="2895600"/>
            <a:ext cx="1143000" cy="862013"/>
          </a:xfrm>
          <a:prstGeom prst="rect">
            <a:avLst/>
          </a:prstGeom>
          <a:noFill/>
          <a:ln w="9525">
            <a:noFill/>
            <a:miter lim="800000"/>
            <a:headEnd/>
            <a:tailEnd/>
          </a:ln>
        </p:spPr>
        <p:txBody>
          <a:bodyPr>
            <a:spAutoFit/>
          </a:bodyPr>
          <a:lstStyle/>
          <a:p>
            <a:r>
              <a:rPr lang="en-IN" sz="1000" dirty="0">
                <a:solidFill>
                  <a:schemeClr val="bg1"/>
                </a:solidFill>
                <a:latin typeface="Calibri (Body)"/>
              </a:rPr>
              <a:t>US20120258299</a:t>
            </a:r>
          </a:p>
          <a:p>
            <a:r>
              <a:rPr lang="en-IN" sz="1000" dirty="0">
                <a:solidFill>
                  <a:schemeClr val="bg1"/>
                </a:solidFill>
                <a:latin typeface="Calibri (Body)"/>
              </a:rPr>
              <a:t>PEF  is used in preparation of a polyester resin </a:t>
            </a:r>
          </a:p>
          <a:p>
            <a:endParaRPr lang="en-US" sz="1000" dirty="0">
              <a:solidFill>
                <a:schemeClr val="bg1"/>
              </a:solidFill>
            </a:endParaRPr>
          </a:p>
        </p:txBody>
      </p:sp>
      <p:sp>
        <p:nvSpPr>
          <p:cNvPr id="20491" name="TextBox 12"/>
          <p:cNvSpPr txBox="1">
            <a:spLocks noChangeArrowheads="1"/>
          </p:cNvSpPr>
          <p:nvPr/>
        </p:nvSpPr>
        <p:spPr bwMode="auto">
          <a:xfrm>
            <a:off x="4800600" y="4343400"/>
            <a:ext cx="1143000" cy="1016000"/>
          </a:xfrm>
          <a:prstGeom prst="rect">
            <a:avLst/>
          </a:prstGeom>
          <a:noFill/>
          <a:ln w="9525">
            <a:noFill/>
            <a:miter lim="800000"/>
            <a:headEnd/>
            <a:tailEnd/>
          </a:ln>
        </p:spPr>
        <p:txBody>
          <a:bodyPr>
            <a:spAutoFit/>
          </a:bodyPr>
          <a:lstStyle/>
          <a:p>
            <a:pPr algn="ctr"/>
            <a:r>
              <a:rPr lang="en-IN" sz="1000">
                <a:solidFill>
                  <a:schemeClr val="bg1"/>
                </a:solidFill>
                <a:latin typeface="Calibri (Body)"/>
              </a:rPr>
              <a:t>US20090124763Method of synthesis, PEF having a furan ring</a:t>
            </a:r>
            <a:endParaRPr lang="en-US" sz="1000">
              <a:solidFill>
                <a:schemeClr val="bg1"/>
              </a:solidFill>
              <a:latin typeface="Calibri (Body)"/>
            </a:endParaRPr>
          </a:p>
          <a:p>
            <a:pPr algn="ctr"/>
            <a:endParaRPr lang="en-US" sz="1000">
              <a:solidFill>
                <a:schemeClr val="bg1"/>
              </a:solidFill>
              <a:latin typeface="Calibri (Body)"/>
            </a:endParaRPr>
          </a:p>
        </p:txBody>
      </p:sp>
      <p:pic>
        <p:nvPicPr>
          <p:cNvPr id="20492" name="Picture 2"/>
          <p:cNvPicPr>
            <a:picLocks noChangeAspect="1" noChangeArrowheads="1"/>
          </p:cNvPicPr>
          <p:nvPr/>
        </p:nvPicPr>
        <p:blipFill>
          <a:blip r:embed="rId2" cstate="print"/>
          <a:srcRect/>
          <a:stretch>
            <a:fillRect/>
          </a:stretch>
        </p:blipFill>
        <p:spPr bwMode="auto">
          <a:xfrm>
            <a:off x="152400" y="6324600"/>
            <a:ext cx="1143000" cy="349250"/>
          </a:xfrm>
          <a:prstGeom prst="rect">
            <a:avLst/>
          </a:prstGeom>
          <a:noFill/>
          <a:ln w="9525">
            <a:noFill/>
            <a:miter lim="800000"/>
            <a:headEnd/>
            <a:tailEnd/>
          </a:ln>
        </p:spPr>
      </p:pic>
      <p:sp>
        <p:nvSpPr>
          <p:cNvPr id="20493" name="Rectangle 14"/>
          <p:cNvSpPr>
            <a:spLocks noChangeArrowheads="1"/>
          </p:cNvSpPr>
          <p:nvPr/>
        </p:nvSpPr>
        <p:spPr bwMode="auto">
          <a:xfrm>
            <a:off x="1295400" y="6565900"/>
            <a:ext cx="7467600" cy="215900"/>
          </a:xfrm>
          <a:prstGeom prst="rect">
            <a:avLst/>
          </a:prstGeom>
          <a:noFill/>
          <a:ln w="9525">
            <a:noFill/>
            <a:miter lim="800000"/>
            <a:headEnd/>
            <a:tailEnd/>
          </a:ln>
        </p:spPr>
        <p:txBody>
          <a:bodyPr>
            <a:spAutoFit/>
          </a:bodyPr>
          <a:lstStyle/>
          <a:p>
            <a:r>
              <a:rPr lang="en-US" sz="800"/>
              <a:t>Patent Searching | Research and Analytics | Patent Prosecution/Preparation Support | Litigation and E-Discovery | IP Valuation |  Patent Portfolio Watch</a:t>
            </a:r>
          </a:p>
        </p:txBody>
      </p:sp>
      <p:sp>
        <p:nvSpPr>
          <p:cNvPr id="17" name="TextBox 16"/>
          <p:cNvSpPr txBox="1"/>
          <p:nvPr/>
        </p:nvSpPr>
        <p:spPr>
          <a:xfrm>
            <a:off x="533400" y="914400"/>
            <a:ext cx="7467600" cy="6653103"/>
          </a:xfrm>
          <a:prstGeom prst="rect">
            <a:avLst/>
          </a:prstGeom>
          <a:noFill/>
        </p:spPr>
        <p:txBody>
          <a:bodyPr wrap="square" rtlCol="0">
            <a:spAutoFit/>
          </a:bodyPr>
          <a:lstStyle/>
          <a:p>
            <a:pPr algn="just">
              <a:spcBef>
                <a:spcPts val="100"/>
              </a:spcBef>
              <a:buFont typeface="Arial" pitchFamily="34" charset="0"/>
              <a:buChar char="•"/>
            </a:pPr>
            <a:r>
              <a:rPr lang="en-IN" sz="1200" dirty="0" smtClean="0">
                <a:hlinkClick r:id="rId3"/>
              </a:rPr>
              <a:t> http://www.carbios.fr/en/polymers-derived-from-recycling</a:t>
            </a:r>
            <a:endParaRPr lang="en-IN" sz="1200" dirty="0" smtClean="0"/>
          </a:p>
          <a:p>
            <a:pPr algn="just">
              <a:spcBef>
                <a:spcPts val="100"/>
              </a:spcBef>
              <a:buFont typeface="Arial" pitchFamily="34" charset="0"/>
              <a:buChar char="•"/>
            </a:pPr>
            <a:endParaRPr lang="en-IN" sz="1200" dirty="0" smtClean="0"/>
          </a:p>
          <a:p>
            <a:pPr algn="just">
              <a:spcBef>
                <a:spcPts val="100"/>
              </a:spcBef>
              <a:buFont typeface="Arial" pitchFamily="34" charset="0"/>
              <a:buChar char="•"/>
            </a:pPr>
            <a:r>
              <a:rPr lang="en-IN" sz="1200" dirty="0" smtClean="0">
                <a:hlinkClick r:id="rId4"/>
              </a:rPr>
              <a:t> http://www.foodproductiondaily.com/Innovations/Carbios-starts-production-at-its-pilot-plant-for- biodegradable-plastic</a:t>
            </a:r>
            <a:endParaRPr lang="en-IN" sz="1200" dirty="0" smtClean="0"/>
          </a:p>
          <a:p>
            <a:pPr algn="just">
              <a:spcBef>
                <a:spcPts val="100"/>
              </a:spcBef>
              <a:buFont typeface="Arial" pitchFamily="34" charset="0"/>
              <a:buChar char="•"/>
            </a:pPr>
            <a:endParaRPr lang="en-IN" sz="1200" dirty="0" smtClean="0"/>
          </a:p>
          <a:p>
            <a:pPr algn="just">
              <a:spcBef>
                <a:spcPts val="100"/>
              </a:spcBef>
              <a:buFont typeface="Arial" pitchFamily="34" charset="0"/>
              <a:buChar char="•"/>
            </a:pPr>
            <a:r>
              <a:rPr lang="en-IN" sz="1200" dirty="0" smtClean="0">
                <a:hlinkClick r:id="rId5"/>
              </a:rPr>
              <a:t> http://www.carbios.fr/en</a:t>
            </a:r>
            <a:endParaRPr lang="en-IN" sz="1200" dirty="0" smtClean="0"/>
          </a:p>
          <a:p>
            <a:pPr algn="just">
              <a:spcBef>
                <a:spcPts val="100"/>
              </a:spcBef>
              <a:buFont typeface="Arial" pitchFamily="34" charset="0"/>
              <a:buChar char="•"/>
            </a:pPr>
            <a:endParaRPr lang="en-IN" sz="1200" dirty="0" smtClean="0"/>
          </a:p>
          <a:p>
            <a:pPr lvl="0">
              <a:spcBef>
                <a:spcPts val="100"/>
              </a:spcBef>
              <a:buFont typeface="Arial" pitchFamily="34" charset="0"/>
              <a:buChar char="•"/>
            </a:pPr>
            <a:r>
              <a:rPr lang="en-IN" sz="1200" u="sng" dirty="0" smtClean="0">
                <a:hlinkClick r:id="rId6"/>
              </a:rPr>
              <a:t> http://www.coca-colacompany.com/press-center/press-releases/the-coca-cola-company-announces-partnerships-to-develop-commercial-solutions-for-plastic-bottles-made-entirely-from-plants</a:t>
            </a:r>
            <a:endParaRPr lang="en-IN" sz="1200" u="sng" dirty="0" smtClean="0"/>
          </a:p>
          <a:p>
            <a:pPr lvl="0">
              <a:spcBef>
                <a:spcPts val="100"/>
              </a:spcBef>
              <a:buFont typeface="Arial" pitchFamily="34" charset="0"/>
              <a:buChar char="•"/>
            </a:pPr>
            <a:endParaRPr lang="en-IN" sz="1200" dirty="0" smtClean="0"/>
          </a:p>
          <a:p>
            <a:pPr lvl="0">
              <a:spcBef>
                <a:spcPts val="100"/>
              </a:spcBef>
              <a:buFont typeface="Arial" pitchFamily="34" charset="0"/>
              <a:buChar char="•"/>
            </a:pPr>
            <a:r>
              <a:rPr lang="en-IN" sz="1200" u="sng" dirty="0" smtClean="0">
                <a:hlinkClick r:id="rId7"/>
              </a:rPr>
              <a:t> http://avantium.com/news/2011-2/Avantium-and-The-Coca-Cola-Company-sign-partnership-agreement-to-develop-next-generation-100-plant-based-plastic-PEF.html</a:t>
            </a:r>
            <a:endParaRPr lang="en-IN" sz="1200" u="sng" dirty="0" smtClean="0"/>
          </a:p>
          <a:p>
            <a:pPr lvl="0">
              <a:spcBef>
                <a:spcPts val="100"/>
              </a:spcBef>
              <a:buFont typeface="Arial" pitchFamily="34" charset="0"/>
              <a:buChar char="•"/>
            </a:pPr>
            <a:endParaRPr lang="en-IN" sz="1200" u="sng" dirty="0" smtClean="0"/>
          </a:p>
          <a:p>
            <a:pPr>
              <a:spcBef>
                <a:spcPts val="100"/>
              </a:spcBef>
              <a:buFont typeface="Arial" pitchFamily="34" charset="0"/>
              <a:buChar char="•"/>
            </a:pPr>
            <a:r>
              <a:rPr lang="en-IN" sz="1200" u="sng" dirty="0" smtClean="0">
                <a:hlinkClick r:id="rId8"/>
              </a:rPr>
              <a:t> http://www.biofuelsdigest.com/bdigest/2014/06/05/avantium-raises-50m-from-coca-cola-danone-swire-and-more-as-all-renewable-pef-plastic-bottles-take-the-spotlight/</a:t>
            </a:r>
            <a:endParaRPr lang="en-IN" sz="1200" u="sng" dirty="0" smtClean="0"/>
          </a:p>
          <a:p>
            <a:pPr>
              <a:spcBef>
                <a:spcPts val="100"/>
              </a:spcBef>
              <a:buFont typeface="Arial" pitchFamily="34" charset="0"/>
              <a:buChar char="•"/>
            </a:pPr>
            <a:endParaRPr lang="en-IN" sz="1200" u="sng" dirty="0" smtClean="0"/>
          </a:p>
          <a:p>
            <a:pPr>
              <a:spcBef>
                <a:spcPts val="100"/>
              </a:spcBef>
              <a:buFont typeface="Arial" pitchFamily="34" charset="0"/>
              <a:buChar char="•"/>
            </a:pPr>
            <a:r>
              <a:rPr lang="en-IN" sz="1200" u="sng" dirty="0" smtClean="0">
                <a:hlinkClick r:id="rId9"/>
              </a:rPr>
              <a:t> http://www.sulzer.com/en/About-us/Our-Businesses/Chemtech</a:t>
            </a:r>
            <a:r>
              <a:rPr lang="en-IN" sz="1200" dirty="0" smtClean="0"/>
              <a:t> </a:t>
            </a:r>
          </a:p>
          <a:p>
            <a:pPr>
              <a:spcBef>
                <a:spcPts val="100"/>
              </a:spcBef>
              <a:buFont typeface="Arial" pitchFamily="34" charset="0"/>
              <a:buChar char="•"/>
            </a:pPr>
            <a:endParaRPr lang="en-IN" sz="1200" dirty="0" smtClean="0"/>
          </a:p>
          <a:p>
            <a:pPr>
              <a:spcBef>
                <a:spcPts val="100"/>
              </a:spcBef>
              <a:buFont typeface="Arial" pitchFamily="34" charset="0"/>
              <a:buChar char="•"/>
            </a:pPr>
            <a:r>
              <a:rPr lang="en-IN" sz="1200" u="sng" dirty="0" smtClean="0">
                <a:hlinkClick r:id="rId10"/>
              </a:rPr>
              <a:t> http://www.natura.com.br/www/</a:t>
            </a:r>
            <a:r>
              <a:rPr lang="en-IN" sz="1200" dirty="0" smtClean="0"/>
              <a:t> </a:t>
            </a:r>
            <a:endParaRPr lang="en-US" sz="1200" dirty="0" smtClean="0"/>
          </a:p>
          <a:p>
            <a:pPr>
              <a:spcBef>
                <a:spcPts val="100"/>
              </a:spcBef>
              <a:buFont typeface="Arial" pitchFamily="34" charset="0"/>
              <a:buChar char="•"/>
            </a:pPr>
            <a:endParaRPr lang="en-US" sz="1200" u="sng" dirty="0" smtClean="0">
              <a:hlinkClick r:id="rId11"/>
            </a:endParaRPr>
          </a:p>
          <a:p>
            <a:pPr>
              <a:spcBef>
                <a:spcPts val="100"/>
              </a:spcBef>
              <a:buFont typeface="Arial" pitchFamily="34" charset="0"/>
              <a:buChar char="•"/>
            </a:pPr>
            <a:r>
              <a:rPr lang="en-IN" sz="1200" u="sng" dirty="0" smtClean="0">
                <a:hlinkClick r:id="rId11"/>
              </a:rPr>
              <a:t> http://www.toray.com/news/rd/nr110627.html</a:t>
            </a:r>
            <a:r>
              <a:rPr lang="en-IN" sz="1200" dirty="0" smtClean="0"/>
              <a:t> </a:t>
            </a:r>
          </a:p>
          <a:p>
            <a:pPr>
              <a:spcBef>
                <a:spcPts val="100"/>
              </a:spcBef>
              <a:buFont typeface="Arial" pitchFamily="34" charset="0"/>
              <a:buChar char="•"/>
            </a:pPr>
            <a:endParaRPr lang="en-IN" sz="1200" dirty="0" smtClean="0"/>
          </a:p>
          <a:p>
            <a:pPr>
              <a:spcBef>
                <a:spcPts val="100"/>
              </a:spcBef>
              <a:buFont typeface="Arial" pitchFamily="34" charset="0"/>
              <a:buChar char="•"/>
            </a:pPr>
            <a:r>
              <a:rPr lang="en-IN" sz="1200" u="sng" dirty="0" smtClean="0">
                <a:hlinkClick r:id="rId12"/>
              </a:rPr>
              <a:t> http://pubs.acs.org/doi/pdf/10.1021/bk-2012-1105.ch001</a:t>
            </a:r>
            <a:r>
              <a:rPr lang="en-IN" sz="1200" dirty="0" smtClean="0"/>
              <a:t> </a:t>
            </a:r>
          </a:p>
          <a:p>
            <a:pPr>
              <a:spcBef>
                <a:spcPts val="100"/>
              </a:spcBef>
              <a:buFont typeface="Arial" pitchFamily="34" charset="0"/>
              <a:buChar char="•"/>
            </a:pPr>
            <a:endParaRPr lang="en-IN" sz="1200" dirty="0" smtClean="0"/>
          </a:p>
          <a:p>
            <a:pPr>
              <a:spcBef>
                <a:spcPts val="100"/>
              </a:spcBef>
              <a:buFont typeface="Arial" pitchFamily="34" charset="0"/>
              <a:buChar char="•"/>
            </a:pPr>
            <a:r>
              <a:rPr lang="en-IN" sz="1200" u="sng" dirty="0" smtClean="0">
                <a:hlinkClick r:id="rId13"/>
              </a:rPr>
              <a:t> http://avantium.com/yxy/products-applications/fdca/PEF-bottles</a:t>
            </a:r>
            <a:r>
              <a:rPr lang="en-IN" sz="1200" dirty="0" smtClean="0"/>
              <a:t> </a:t>
            </a:r>
          </a:p>
          <a:p>
            <a:pPr>
              <a:spcBef>
                <a:spcPts val="100"/>
              </a:spcBef>
              <a:buFont typeface="Arial" pitchFamily="34" charset="0"/>
              <a:buChar char="•"/>
            </a:pPr>
            <a:endParaRPr lang="en-US" sz="1200" dirty="0" smtClean="0"/>
          </a:p>
          <a:p>
            <a:pPr>
              <a:spcBef>
                <a:spcPts val="100"/>
              </a:spcBef>
              <a:buFont typeface="Arial" pitchFamily="34" charset="0"/>
              <a:buChar char="•"/>
            </a:pPr>
            <a:r>
              <a:rPr lang="en-IN" sz="1200" u="sng" dirty="0" smtClean="0">
                <a:hlinkClick r:id="rId14"/>
              </a:rPr>
              <a:t> http://www.novamont.com/eng/news.php</a:t>
            </a:r>
            <a:r>
              <a:rPr lang="en-IN" sz="1200" dirty="0" smtClean="0"/>
              <a:t> </a:t>
            </a:r>
            <a:endParaRPr lang="en-US" sz="1200" dirty="0" smtClean="0"/>
          </a:p>
          <a:p>
            <a:r>
              <a:rPr lang="en-IN" sz="1200" dirty="0" smtClean="0"/>
              <a:t>	</a:t>
            </a:r>
            <a:endParaRPr lang="en-US" sz="1200" dirty="0" smtClean="0"/>
          </a:p>
          <a:p>
            <a:endParaRPr lang="en-US" sz="1200" dirty="0" smtClean="0"/>
          </a:p>
          <a:p>
            <a:pPr>
              <a:buFont typeface="Arial" pitchFamily="34" charset="0"/>
              <a:buChar char="•"/>
            </a:pPr>
            <a:endParaRPr lang="en-IN" sz="1200" dirty="0" smtClean="0"/>
          </a:p>
          <a:p>
            <a:pPr lvl="0">
              <a:buFont typeface="Arial" pitchFamily="34" charset="0"/>
              <a:buChar char="•"/>
            </a:pPr>
            <a:endParaRPr lang="en-IN" sz="1200" u="sng" dirty="0" smtClean="0"/>
          </a:p>
          <a:p>
            <a:pPr lvl="0">
              <a:buFont typeface="Arial" pitchFamily="34" charset="0"/>
              <a:buChar char="•"/>
            </a:pPr>
            <a:endParaRPr lang="en-IN" sz="1200" dirty="0" smtClean="0"/>
          </a:p>
          <a:p>
            <a:pPr algn="just">
              <a:buFont typeface="Arial" pitchFamily="34" charset="0"/>
              <a:buChar char="•"/>
            </a:pPr>
            <a:endParaRPr lang="en-IN" sz="1200" dirty="0" smtClean="0"/>
          </a:p>
          <a:p>
            <a:pPr algn="just">
              <a:buFont typeface="Arial" pitchFamily="34" charset="0"/>
              <a:buChar char="•"/>
            </a:pPr>
            <a:endParaRPr lang="en-IN" sz="1200" dirty="0" smtClean="0"/>
          </a:p>
        </p:txBody>
      </p:sp>
      <p:sp>
        <p:nvSpPr>
          <p:cNvPr id="18" name="Slide Number Placeholder 17"/>
          <p:cNvSpPr>
            <a:spLocks noGrp="1"/>
          </p:cNvSpPr>
          <p:nvPr>
            <p:ph type="sldNum" sz="quarter" idx="12"/>
          </p:nvPr>
        </p:nvSpPr>
        <p:spPr/>
        <p:txBody>
          <a:bodyPr/>
          <a:lstStyle/>
          <a:p>
            <a:pPr>
              <a:defRPr/>
            </a:pPr>
            <a:fld id="{46318E3D-C770-4D91-B40E-7E88DA3097BF}" type="slidenum">
              <a:rPr lang="en-IN" smtClean="0"/>
              <a:pPr>
                <a:defRPr/>
              </a:pPr>
              <a:t>35</a:t>
            </a:fld>
            <a:endParaRPr lang="en-IN"/>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385175" cy="436562"/>
          </a:xfrm>
        </p:spPr>
        <p:txBody>
          <a:bodyPr/>
          <a:lstStyle/>
          <a:p>
            <a:r>
              <a:rPr lang="en-US" sz="2400" b="1" dirty="0" smtClean="0">
                <a:solidFill>
                  <a:schemeClr val="bg1"/>
                </a:solidFill>
                <a:cs typeface="Arial" pitchFamily="34" charset="0"/>
              </a:rPr>
              <a:t>APPENDIX 2: IPC SUB-CLASS DEFINITIONS</a:t>
            </a:r>
            <a:endParaRPr lang="en-US" sz="2400" b="1" dirty="0">
              <a:solidFill>
                <a:schemeClr val="bg1"/>
              </a:solidFill>
              <a:cs typeface="Arial" pitchFamily="34" charset="0"/>
            </a:endParaRPr>
          </a:p>
        </p:txBody>
      </p:sp>
      <p:sp>
        <p:nvSpPr>
          <p:cNvPr id="20484" name="TextBox 4"/>
          <p:cNvSpPr txBox="1">
            <a:spLocks noChangeArrowheads="1"/>
          </p:cNvSpPr>
          <p:nvPr/>
        </p:nvSpPr>
        <p:spPr bwMode="auto">
          <a:xfrm>
            <a:off x="7391400" y="1752600"/>
            <a:ext cx="1447800" cy="708025"/>
          </a:xfrm>
          <a:prstGeom prst="rect">
            <a:avLst/>
          </a:prstGeom>
          <a:noFill/>
          <a:ln w="9525">
            <a:noFill/>
            <a:miter lim="800000"/>
            <a:headEnd/>
            <a:tailEnd/>
          </a:ln>
        </p:spPr>
        <p:txBody>
          <a:bodyPr>
            <a:spAutoFit/>
          </a:bodyPr>
          <a:lstStyle/>
          <a:p>
            <a:pPr algn="ctr"/>
            <a:r>
              <a:rPr lang="en-US" sz="1000" dirty="0">
                <a:solidFill>
                  <a:schemeClr val="bg1"/>
                </a:solidFill>
                <a:latin typeface="Calibri (Body)"/>
              </a:rPr>
              <a:t>US8981037B2</a:t>
            </a:r>
          </a:p>
          <a:p>
            <a:pPr algn="ctr"/>
            <a:r>
              <a:rPr lang="en-US" sz="1000" dirty="0">
                <a:solidFill>
                  <a:schemeClr val="bg1"/>
                </a:solidFill>
                <a:latin typeface="Calibri (Body)"/>
              </a:rPr>
              <a:t>PEF used in preparation of a polyester resin </a:t>
            </a:r>
          </a:p>
        </p:txBody>
      </p:sp>
      <p:sp>
        <p:nvSpPr>
          <p:cNvPr id="20485" name="TextBox 6"/>
          <p:cNvSpPr txBox="1">
            <a:spLocks noChangeArrowheads="1"/>
          </p:cNvSpPr>
          <p:nvPr/>
        </p:nvSpPr>
        <p:spPr bwMode="auto">
          <a:xfrm>
            <a:off x="7239000" y="4191000"/>
            <a:ext cx="1447800" cy="862013"/>
          </a:xfrm>
          <a:prstGeom prst="rect">
            <a:avLst/>
          </a:prstGeom>
          <a:noFill/>
          <a:ln w="9525">
            <a:noFill/>
            <a:miter lim="800000"/>
            <a:headEnd/>
            <a:tailEnd/>
          </a:ln>
        </p:spPr>
        <p:txBody>
          <a:bodyPr>
            <a:spAutoFit/>
          </a:bodyPr>
          <a:lstStyle/>
          <a:p>
            <a:pPr algn="ctr"/>
            <a:r>
              <a:rPr lang="en-US" sz="1000">
                <a:solidFill>
                  <a:schemeClr val="bg1"/>
                </a:solidFill>
                <a:latin typeface="Calibri (Body)"/>
              </a:rPr>
              <a:t>EP2235100B1</a:t>
            </a:r>
          </a:p>
          <a:p>
            <a:pPr algn="ctr"/>
            <a:r>
              <a:rPr lang="en-US" sz="1000">
                <a:solidFill>
                  <a:schemeClr val="bg1"/>
                </a:solidFill>
                <a:latin typeface="Calibri (Body)"/>
              </a:rPr>
              <a:t>Resin composition containing polyethylene furandicarboxylate</a:t>
            </a:r>
          </a:p>
        </p:txBody>
      </p:sp>
      <p:sp>
        <p:nvSpPr>
          <p:cNvPr id="20486" name="TextBox 7"/>
          <p:cNvSpPr txBox="1">
            <a:spLocks noChangeArrowheads="1"/>
          </p:cNvSpPr>
          <p:nvPr/>
        </p:nvSpPr>
        <p:spPr bwMode="auto">
          <a:xfrm>
            <a:off x="6096000" y="4800600"/>
            <a:ext cx="1066800" cy="862013"/>
          </a:xfrm>
          <a:prstGeom prst="rect">
            <a:avLst/>
          </a:prstGeom>
          <a:noFill/>
          <a:ln w="9525">
            <a:noFill/>
            <a:miter lim="800000"/>
            <a:headEnd/>
            <a:tailEnd/>
          </a:ln>
        </p:spPr>
        <p:txBody>
          <a:bodyPr>
            <a:spAutoFit/>
          </a:bodyPr>
          <a:lstStyle/>
          <a:p>
            <a:pPr algn="ctr"/>
            <a:r>
              <a:rPr lang="en-US" sz="1000">
                <a:solidFill>
                  <a:schemeClr val="bg1"/>
                </a:solidFill>
                <a:latin typeface="Calibri (Body)"/>
              </a:rPr>
              <a:t>EP2252645B1</a:t>
            </a:r>
          </a:p>
          <a:p>
            <a:pPr algn="ctr"/>
            <a:r>
              <a:rPr lang="en-US" sz="1000">
                <a:solidFill>
                  <a:schemeClr val="bg1"/>
                </a:solidFill>
                <a:latin typeface="Calibri (Body)"/>
              </a:rPr>
              <a:t>Polyester resin used for producing a molded article</a:t>
            </a:r>
          </a:p>
        </p:txBody>
      </p:sp>
      <p:sp>
        <p:nvSpPr>
          <p:cNvPr id="20487" name="TextBox 8"/>
          <p:cNvSpPr txBox="1">
            <a:spLocks noChangeArrowheads="1"/>
          </p:cNvSpPr>
          <p:nvPr/>
        </p:nvSpPr>
        <p:spPr bwMode="auto">
          <a:xfrm>
            <a:off x="4191000" y="3048000"/>
            <a:ext cx="1219200" cy="1016000"/>
          </a:xfrm>
          <a:prstGeom prst="rect">
            <a:avLst/>
          </a:prstGeom>
          <a:noFill/>
          <a:ln w="9525">
            <a:noFill/>
            <a:miter lim="800000"/>
            <a:headEnd/>
            <a:tailEnd/>
          </a:ln>
        </p:spPr>
        <p:txBody>
          <a:bodyPr>
            <a:spAutoFit/>
          </a:bodyPr>
          <a:lstStyle/>
          <a:p>
            <a:pPr algn="ctr"/>
            <a:r>
              <a:rPr lang="en-US" sz="1000">
                <a:solidFill>
                  <a:schemeClr val="bg1"/>
                </a:solidFill>
                <a:latin typeface="Calibri (Body)"/>
              </a:rPr>
              <a:t>EP2257596B1</a:t>
            </a:r>
          </a:p>
          <a:p>
            <a:pPr algn="ctr"/>
            <a:r>
              <a:rPr lang="en-US" sz="1000">
                <a:solidFill>
                  <a:schemeClr val="bg1"/>
                </a:solidFill>
                <a:latin typeface="Calibri (Body)"/>
              </a:rPr>
              <a:t>Resin composition containing polyethylene furandicarboxylate</a:t>
            </a:r>
          </a:p>
          <a:p>
            <a:pPr algn="ctr"/>
            <a:endParaRPr lang="en-US" sz="1000">
              <a:solidFill>
                <a:schemeClr val="bg1"/>
              </a:solidFill>
              <a:latin typeface="Calibri (Body)"/>
            </a:endParaRPr>
          </a:p>
        </p:txBody>
      </p:sp>
      <p:sp>
        <p:nvSpPr>
          <p:cNvPr id="20488" name="TextBox 9"/>
          <p:cNvSpPr txBox="1">
            <a:spLocks noChangeArrowheads="1"/>
          </p:cNvSpPr>
          <p:nvPr/>
        </p:nvSpPr>
        <p:spPr bwMode="auto">
          <a:xfrm>
            <a:off x="5867400" y="3200400"/>
            <a:ext cx="990600" cy="307975"/>
          </a:xfrm>
          <a:prstGeom prst="rect">
            <a:avLst/>
          </a:prstGeom>
          <a:noFill/>
          <a:ln w="9525">
            <a:noFill/>
            <a:miter lim="800000"/>
            <a:headEnd/>
            <a:tailEnd/>
          </a:ln>
        </p:spPr>
        <p:txBody>
          <a:bodyPr>
            <a:spAutoFit/>
          </a:bodyPr>
          <a:lstStyle/>
          <a:p>
            <a:r>
              <a:rPr lang="en-US" sz="1400" b="1">
                <a:solidFill>
                  <a:schemeClr val="bg1"/>
                </a:solidFill>
              </a:rPr>
              <a:t>CANON</a:t>
            </a:r>
          </a:p>
        </p:txBody>
      </p:sp>
      <p:sp>
        <p:nvSpPr>
          <p:cNvPr id="20489" name="TextBox 10"/>
          <p:cNvSpPr txBox="1">
            <a:spLocks noChangeArrowheads="1"/>
          </p:cNvSpPr>
          <p:nvPr/>
        </p:nvSpPr>
        <p:spPr bwMode="auto">
          <a:xfrm>
            <a:off x="4572000" y="1600200"/>
            <a:ext cx="1371600" cy="1169988"/>
          </a:xfrm>
          <a:prstGeom prst="rect">
            <a:avLst/>
          </a:prstGeom>
          <a:noFill/>
          <a:ln w="9525">
            <a:noFill/>
            <a:miter lim="800000"/>
            <a:headEnd/>
            <a:tailEnd/>
          </a:ln>
        </p:spPr>
        <p:txBody>
          <a:bodyPr>
            <a:spAutoFit/>
          </a:bodyPr>
          <a:lstStyle/>
          <a:p>
            <a:pPr algn="ctr"/>
            <a:r>
              <a:rPr lang="en-US" sz="1000">
                <a:solidFill>
                  <a:schemeClr val="bg1"/>
                </a:solidFill>
                <a:latin typeface="Calibri (Body)"/>
              </a:rPr>
              <a:t>US7741389B2</a:t>
            </a:r>
          </a:p>
          <a:p>
            <a:pPr algn="ctr"/>
            <a:r>
              <a:rPr lang="en-IN" sz="1000">
                <a:solidFill>
                  <a:schemeClr val="bg1"/>
                </a:solidFill>
                <a:latin typeface="Calibri (Body)"/>
              </a:rPr>
              <a:t>Resin composition containing  a polyalkylene furan dicarboxylate resin and a porphyrin compound</a:t>
            </a:r>
            <a:endParaRPr lang="en-US" sz="1000">
              <a:solidFill>
                <a:schemeClr val="bg1"/>
              </a:solidFill>
              <a:latin typeface="Calibri (Body)"/>
            </a:endParaRPr>
          </a:p>
        </p:txBody>
      </p:sp>
      <p:sp>
        <p:nvSpPr>
          <p:cNvPr id="20490" name="TextBox 11"/>
          <p:cNvSpPr txBox="1">
            <a:spLocks noChangeArrowheads="1"/>
          </p:cNvSpPr>
          <p:nvPr/>
        </p:nvSpPr>
        <p:spPr bwMode="auto">
          <a:xfrm>
            <a:off x="8001000" y="2895600"/>
            <a:ext cx="1143000" cy="862013"/>
          </a:xfrm>
          <a:prstGeom prst="rect">
            <a:avLst/>
          </a:prstGeom>
          <a:noFill/>
          <a:ln w="9525">
            <a:noFill/>
            <a:miter lim="800000"/>
            <a:headEnd/>
            <a:tailEnd/>
          </a:ln>
        </p:spPr>
        <p:txBody>
          <a:bodyPr>
            <a:spAutoFit/>
          </a:bodyPr>
          <a:lstStyle/>
          <a:p>
            <a:r>
              <a:rPr lang="en-IN" sz="1000" dirty="0">
                <a:solidFill>
                  <a:schemeClr val="bg1"/>
                </a:solidFill>
                <a:latin typeface="Calibri (Body)"/>
              </a:rPr>
              <a:t>US20120258299</a:t>
            </a:r>
          </a:p>
          <a:p>
            <a:r>
              <a:rPr lang="en-IN" sz="1000" dirty="0">
                <a:solidFill>
                  <a:schemeClr val="bg1"/>
                </a:solidFill>
                <a:latin typeface="Calibri (Body)"/>
              </a:rPr>
              <a:t>PEF  is used in preparation of a polyester resin </a:t>
            </a:r>
          </a:p>
          <a:p>
            <a:endParaRPr lang="en-US" sz="1000" dirty="0">
              <a:solidFill>
                <a:schemeClr val="bg1"/>
              </a:solidFill>
            </a:endParaRPr>
          </a:p>
        </p:txBody>
      </p:sp>
      <p:sp>
        <p:nvSpPr>
          <p:cNvPr id="20491" name="TextBox 12"/>
          <p:cNvSpPr txBox="1">
            <a:spLocks noChangeArrowheads="1"/>
          </p:cNvSpPr>
          <p:nvPr/>
        </p:nvSpPr>
        <p:spPr bwMode="auto">
          <a:xfrm>
            <a:off x="4800600" y="4343400"/>
            <a:ext cx="1143000" cy="1016000"/>
          </a:xfrm>
          <a:prstGeom prst="rect">
            <a:avLst/>
          </a:prstGeom>
          <a:noFill/>
          <a:ln w="9525">
            <a:noFill/>
            <a:miter lim="800000"/>
            <a:headEnd/>
            <a:tailEnd/>
          </a:ln>
        </p:spPr>
        <p:txBody>
          <a:bodyPr>
            <a:spAutoFit/>
          </a:bodyPr>
          <a:lstStyle/>
          <a:p>
            <a:pPr algn="ctr"/>
            <a:r>
              <a:rPr lang="en-IN" sz="1000">
                <a:solidFill>
                  <a:schemeClr val="bg1"/>
                </a:solidFill>
                <a:latin typeface="Calibri (Body)"/>
              </a:rPr>
              <a:t>US20090124763Method of synthesis, PEF having a furan ring</a:t>
            </a:r>
            <a:endParaRPr lang="en-US" sz="1000">
              <a:solidFill>
                <a:schemeClr val="bg1"/>
              </a:solidFill>
              <a:latin typeface="Calibri (Body)"/>
            </a:endParaRPr>
          </a:p>
          <a:p>
            <a:pPr algn="ctr"/>
            <a:endParaRPr lang="en-US" sz="1000">
              <a:solidFill>
                <a:schemeClr val="bg1"/>
              </a:solidFill>
              <a:latin typeface="Calibri (Body)"/>
            </a:endParaRPr>
          </a:p>
        </p:txBody>
      </p:sp>
      <p:pic>
        <p:nvPicPr>
          <p:cNvPr id="20492" name="Picture 2"/>
          <p:cNvPicPr>
            <a:picLocks noChangeAspect="1" noChangeArrowheads="1"/>
          </p:cNvPicPr>
          <p:nvPr/>
        </p:nvPicPr>
        <p:blipFill>
          <a:blip r:embed="rId2" cstate="print"/>
          <a:srcRect/>
          <a:stretch>
            <a:fillRect/>
          </a:stretch>
        </p:blipFill>
        <p:spPr bwMode="auto">
          <a:xfrm>
            <a:off x="152400" y="6324600"/>
            <a:ext cx="1143000" cy="349250"/>
          </a:xfrm>
          <a:prstGeom prst="rect">
            <a:avLst/>
          </a:prstGeom>
          <a:noFill/>
          <a:ln w="9525">
            <a:noFill/>
            <a:miter lim="800000"/>
            <a:headEnd/>
            <a:tailEnd/>
          </a:ln>
        </p:spPr>
      </p:pic>
      <p:sp>
        <p:nvSpPr>
          <p:cNvPr id="20493" name="Rectangle 14"/>
          <p:cNvSpPr>
            <a:spLocks noChangeArrowheads="1"/>
          </p:cNvSpPr>
          <p:nvPr/>
        </p:nvSpPr>
        <p:spPr bwMode="auto">
          <a:xfrm>
            <a:off x="1295400" y="6565900"/>
            <a:ext cx="7467600" cy="215900"/>
          </a:xfrm>
          <a:prstGeom prst="rect">
            <a:avLst/>
          </a:prstGeom>
          <a:noFill/>
          <a:ln w="9525">
            <a:noFill/>
            <a:miter lim="800000"/>
            <a:headEnd/>
            <a:tailEnd/>
          </a:ln>
        </p:spPr>
        <p:txBody>
          <a:bodyPr>
            <a:spAutoFit/>
          </a:bodyPr>
          <a:lstStyle/>
          <a:p>
            <a:r>
              <a:rPr lang="en-US" sz="800"/>
              <a:t>Patent Searching | Research and Analytics | Patent Prosecution/Preparation Support | Litigation and E-Discovery | IP Valuation |  Patent Portfolio Watch</a:t>
            </a:r>
          </a:p>
        </p:txBody>
      </p:sp>
      <p:graphicFrame>
        <p:nvGraphicFramePr>
          <p:cNvPr id="18" name="Table 17"/>
          <p:cNvGraphicFramePr>
            <a:graphicFrameLocks noGrp="1"/>
          </p:cNvGraphicFramePr>
          <p:nvPr/>
        </p:nvGraphicFramePr>
        <p:xfrm>
          <a:off x="228600" y="972102"/>
          <a:ext cx="8686800" cy="4971497"/>
        </p:xfrm>
        <a:graphic>
          <a:graphicData uri="http://schemas.openxmlformats.org/drawingml/2006/table">
            <a:tbl>
              <a:tblPr firstRow="1" bandRow="1">
                <a:tableStyleId>{5C22544A-7EE6-4342-B048-85BDC9FD1C3A}</a:tableStyleId>
              </a:tblPr>
              <a:tblGrid>
                <a:gridCol w="2209800"/>
                <a:gridCol w="6477000"/>
              </a:tblGrid>
              <a:tr h="456966">
                <a:tc>
                  <a:txBody>
                    <a:bodyPr/>
                    <a:lstStyle/>
                    <a:p>
                      <a:pPr algn="ctr"/>
                      <a:r>
                        <a:rPr lang="en-US" sz="1600" dirty="0" smtClean="0">
                          <a:latin typeface="Arial" pitchFamily="34" charset="0"/>
                          <a:cs typeface="Arial" pitchFamily="34" charset="0"/>
                        </a:rPr>
                        <a:t>IPC SUB-CLASS</a:t>
                      </a:r>
                      <a:endParaRPr lang="en-US" sz="1600" dirty="0">
                        <a:latin typeface="Arial" pitchFamily="34" charset="0"/>
                        <a:cs typeface="Arial" pitchFamily="34" charset="0"/>
                      </a:endParaRPr>
                    </a:p>
                  </a:txBody>
                  <a:tcPr anchor="ctr"/>
                </a:tc>
                <a:tc>
                  <a:txBody>
                    <a:bodyPr/>
                    <a:lstStyle/>
                    <a:p>
                      <a:pPr algn="ctr"/>
                      <a:r>
                        <a:rPr lang="en-US" sz="1600" dirty="0" smtClean="0">
                          <a:latin typeface="Arial" pitchFamily="34" charset="0"/>
                          <a:cs typeface="Arial" pitchFamily="34" charset="0"/>
                        </a:rPr>
                        <a:t>DEFINITIONS</a:t>
                      </a:r>
                      <a:endParaRPr lang="en-US" sz="1600" dirty="0">
                        <a:latin typeface="Arial" pitchFamily="34" charset="0"/>
                        <a:cs typeface="Arial" pitchFamily="34" charset="0"/>
                      </a:endParaRPr>
                    </a:p>
                  </a:txBody>
                  <a:tcPr anchor="ctr"/>
                </a:tc>
              </a:tr>
              <a:tr h="1246877">
                <a:tc>
                  <a:txBody>
                    <a:bodyPr/>
                    <a:lstStyle/>
                    <a:p>
                      <a:pPr algn="ctr">
                        <a:lnSpc>
                          <a:spcPct val="115000"/>
                        </a:lnSpc>
                        <a:spcAft>
                          <a:spcPts val="1000"/>
                        </a:spcAft>
                      </a:pPr>
                      <a:r>
                        <a:rPr lang="en-US" sz="1200" b="1" dirty="0">
                          <a:latin typeface="Arial" pitchFamily="34" charset="0"/>
                          <a:ea typeface="Calibri"/>
                          <a:cs typeface="Arial" pitchFamily="34" charset="0"/>
                        </a:rPr>
                        <a:t>C08G 63/16 </a:t>
                      </a:r>
                      <a:endParaRPr lang="en-IN" sz="1200" b="1" dirty="0">
                        <a:latin typeface="Arial" pitchFamily="34" charset="0"/>
                        <a:ea typeface="Calibri"/>
                        <a:cs typeface="Arial" pitchFamily="34" charset="0"/>
                      </a:endParaRPr>
                    </a:p>
                  </a:txBody>
                  <a:tcPr anchor="ctr"/>
                </a:tc>
                <a:tc>
                  <a:txBody>
                    <a:bodyPr/>
                    <a:lstStyle/>
                    <a:p>
                      <a:pPr>
                        <a:lnSpc>
                          <a:spcPct val="115000"/>
                        </a:lnSpc>
                        <a:spcAft>
                          <a:spcPts val="1000"/>
                        </a:spcAft>
                      </a:pPr>
                      <a:r>
                        <a:rPr lang="en-US" sz="1200" b="0" dirty="0">
                          <a:latin typeface="Arial" pitchFamily="34" charset="0"/>
                          <a:ea typeface="Calibri"/>
                          <a:cs typeface="Arial" pitchFamily="34" charset="0"/>
                        </a:rPr>
                        <a:t>Chemistry; Metallurgy; Organic macromolecular compounds; Their preparation</a:t>
                      </a:r>
                      <a:r>
                        <a:rPr lang="en-US" sz="1200" b="0" u="sng" dirty="0">
                          <a:latin typeface="Arial" pitchFamily="34" charset="0"/>
                          <a:ea typeface="Calibri"/>
                          <a:cs typeface="Arial" pitchFamily="34" charset="0"/>
                        </a:rPr>
                        <a:t> </a:t>
                      </a:r>
                      <a:r>
                        <a:rPr lang="en-US" sz="1200" b="0" dirty="0">
                          <a:latin typeface="Arial" pitchFamily="34" charset="0"/>
                          <a:ea typeface="Calibri"/>
                          <a:cs typeface="Arial" pitchFamily="34" charset="0"/>
                        </a:rPr>
                        <a:t>or chemical working-up; Compositions based thereon; Macromolecular compounds obtained otherwise than by reactions only involving carbon-to-carbon unsaturated bonds; </a:t>
                      </a:r>
                      <a:r>
                        <a:rPr lang="en-US" sz="1200" b="0" dirty="0" err="1">
                          <a:latin typeface="Arial" pitchFamily="34" charset="0"/>
                          <a:ea typeface="Calibri"/>
                          <a:cs typeface="Arial" pitchFamily="34" charset="0"/>
                        </a:rPr>
                        <a:t>Dicarboxylic</a:t>
                      </a:r>
                      <a:r>
                        <a:rPr lang="en-US" sz="1200" b="0" dirty="0">
                          <a:latin typeface="Arial" pitchFamily="34" charset="0"/>
                          <a:ea typeface="Calibri"/>
                          <a:cs typeface="Arial" pitchFamily="34" charset="0"/>
                        </a:rPr>
                        <a:t> acids and </a:t>
                      </a:r>
                      <a:r>
                        <a:rPr lang="en-US" sz="1200" b="0" dirty="0" err="1">
                          <a:latin typeface="Arial" pitchFamily="34" charset="0"/>
                          <a:ea typeface="Calibri"/>
                          <a:cs typeface="Arial" pitchFamily="34" charset="0"/>
                        </a:rPr>
                        <a:t>dihydroxy</a:t>
                      </a:r>
                      <a:r>
                        <a:rPr lang="en-US" sz="1200" b="0" dirty="0">
                          <a:latin typeface="Arial" pitchFamily="34" charset="0"/>
                          <a:ea typeface="Calibri"/>
                          <a:cs typeface="Arial" pitchFamily="34" charset="0"/>
                        </a:rPr>
                        <a:t> compounds</a:t>
                      </a:r>
                      <a:endParaRPr lang="en-IN" sz="1200" b="0" dirty="0">
                        <a:latin typeface="Arial" pitchFamily="34" charset="0"/>
                        <a:ea typeface="Calibri"/>
                        <a:cs typeface="Arial" pitchFamily="34" charset="0"/>
                      </a:endParaRPr>
                    </a:p>
                  </a:txBody>
                  <a:tcPr/>
                </a:tc>
              </a:tr>
              <a:tr h="673592">
                <a:tc>
                  <a:txBody>
                    <a:bodyPr/>
                    <a:lstStyle/>
                    <a:p>
                      <a:pPr algn="ctr">
                        <a:lnSpc>
                          <a:spcPct val="115000"/>
                        </a:lnSpc>
                        <a:spcAft>
                          <a:spcPts val="1000"/>
                        </a:spcAft>
                      </a:pPr>
                      <a:r>
                        <a:rPr lang="en-US" sz="1200" b="1" dirty="0">
                          <a:latin typeface="Arial" pitchFamily="34" charset="0"/>
                          <a:ea typeface="Calibri"/>
                          <a:cs typeface="Arial" pitchFamily="34" charset="0"/>
                        </a:rPr>
                        <a:t>C07D 307/68 </a:t>
                      </a:r>
                      <a:endParaRPr lang="en-IN" sz="1200" b="1" dirty="0">
                        <a:latin typeface="Arial" pitchFamily="34" charset="0"/>
                        <a:ea typeface="Calibri"/>
                        <a:cs typeface="Arial" pitchFamily="34" charset="0"/>
                      </a:endParaRPr>
                    </a:p>
                  </a:txBody>
                  <a:tcPr anchor="ctr"/>
                </a:tc>
                <a:tc>
                  <a:txBody>
                    <a:bodyPr/>
                    <a:lstStyle/>
                    <a:p>
                      <a:pPr>
                        <a:lnSpc>
                          <a:spcPct val="115000"/>
                        </a:lnSpc>
                        <a:spcAft>
                          <a:spcPts val="1000"/>
                        </a:spcAft>
                      </a:pPr>
                      <a:r>
                        <a:rPr lang="en-US" sz="1200" b="0" dirty="0">
                          <a:latin typeface="Arial" pitchFamily="34" charset="0"/>
                          <a:ea typeface="Calibri"/>
                          <a:cs typeface="Arial" pitchFamily="34" charset="0"/>
                        </a:rPr>
                        <a:t>Organic chemistry; </a:t>
                      </a:r>
                      <a:r>
                        <a:rPr lang="en-US" sz="1200" b="0" dirty="0" err="1">
                          <a:latin typeface="Arial" pitchFamily="34" charset="0"/>
                          <a:ea typeface="Calibri"/>
                          <a:cs typeface="Arial" pitchFamily="34" charset="0"/>
                        </a:rPr>
                        <a:t>HeterocyclicCompounds</a:t>
                      </a:r>
                      <a:r>
                        <a:rPr lang="en-US" sz="1200" b="0" dirty="0">
                          <a:latin typeface="Arial" pitchFamily="34" charset="0"/>
                          <a:ea typeface="Calibri"/>
                          <a:cs typeface="Arial" pitchFamily="34" charset="0"/>
                        </a:rPr>
                        <a:t>; Carbon atoms having three bonds to hetero atoms with at the most one bond to halogen</a:t>
                      </a:r>
                      <a:endParaRPr lang="en-IN" sz="1200" b="0" dirty="0">
                        <a:latin typeface="Arial" pitchFamily="34" charset="0"/>
                        <a:ea typeface="Calibri"/>
                        <a:cs typeface="Arial" pitchFamily="34" charset="0"/>
                      </a:endParaRPr>
                    </a:p>
                  </a:txBody>
                  <a:tcPr/>
                </a:tc>
              </a:tr>
              <a:tr h="673592">
                <a:tc>
                  <a:txBody>
                    <a:bodyPr/>
                    <a:lstStyle/>
                    <a:p>
                      <a:pPr algn="ctr">
                        <a:lnSpc>
                          <a:spcPct val="115000"/>
                        </a:lnSpc>
                        <a:spcAft>
                          <a:spcPts val="1000"/>
                        </a:spcAft>
                      </a:pPr>
                      <a:r>
                        <a:rPr lang="en-US" sz="1200" b="1" dirty="0">
                          <a:latin typeface="Arial" pitchFamily="34" charset="0"/>
                          <a:ea typeface="Calibri"/>
                          <a:cs typeface="Arial" pitchFamily="34" charset="0"/>
                        </a:rPr>
                        <a:t>C07D 307/46 </a:t>
                      </a:r>
                      <a:endParaRPr lang="en-IN" sz="1200" b="1" dirty="0">
                        <a:latin typeface="Arial" pitchFamily="34" charset="0"/>
                        <a:ea typeface="Calibri"/>
                        <a:cs typeface="Arial" pitchFamily="34" charset="0"/>
                      </a:endParaRPr>
                    </a:p>
                  </a:txBody>
                  <a:tcPr anchor="ctr"/>
                </a:tc>
                <a:tc>
                  <a:txBody>
                    <a:bodyPr/>
                    <a:lstStyle/>
                    <a:p>
                      <a:pPr>
                        <a:lnSpc>
                          <a:spcPct val="115000"/>
                        </a:lnSpc>
                        <a:spcAft>
                          <a:spcPts val="1000"/>
                        </a:spcAft>
                      </a:pPr>
                      <a:r>
                        <a:rPr lang="en-US" sz="1200" b="0" dirty="0">
                          <a:latin typeface="Arial" pitchFamily="34" charset="0"/>
                          <a:ea typeface="Calibri"/>
                          <a:cs typeface="Arial" pitchFamily="34" charset="0"/>
                        </a:rPr>
                        <a:t>Organic chemistry; Heterocyclic</a:t>
                      </a:r>
                      <a:r>
                        <a:rPr lang="en-US" sz="1200" b="0" u="sng" dirty="0">
                          <a:latin typeface="Arial" pitchFamily="34" charset="0"/>
                          <a:ea typeface="Calibri"/>
                          <a:cs typeface="Arial" pitchFamily="34" charset="0"/>
                        </a:rPr>
                        <a:t> </a:t>
                      </a:r>
                      <a:r>
                        <a:rPr lang="en-US" sz="1200" b="0" dirty="0">
                          <a:latin typeface="Arial" pitchFamily="34" charset="0"/>
                          <a:ea typeface="Calibri"/>
                          <a:cs typeface="Arial" pitchFamily="34" charset="0"/>
                        </a:rPr>
                        <a:t>Compounds; Doubly bound oxygen atoms, or two oxygen atoms singly bound to the same carbon atom </a:t>
                      </a:r>
                      <a:endParaRPr lang="en-IN" sz="1200" b="0" dirty="0">
                        <a:latin typeface="Arial" pitchFamily="34" charset="0"/>
                        <a:ea typeface="Calibri"/>
                        <a:cs typeface="Arial" pitchFamily="34" charset="0"/>
                      </a:endParaRPr>
                    </a:p>
                  </a:txBody>
                  <a:tcPr/>
                </a:tc>
              </a:tr>
              <a:tr h="960235">
                <a:tc>
                  <a:txBody>
                    <a:bodyPr/>
                    <a:lstStyle/>
                    <a:p>
                      <a:pPr algn="ctr">
                        <a:lnSpc>
                          <a:spcPct val="115000"/>
                        </a:lnSpc>
                        <a:spcAft>
                          <a:spcPts val="1000"/>
                        </a:spcAft>
                      </a:pPr>
                      <a:r>
                        <a:rPr lang="en-US" sz="1200" b="1" dirty="0">
                          <a:latin typeface="Arial" pitchFamily="34" charset="0"/>
                          <a:ea typeface="Calibri"/>
                          <a:cs typeface="Arial" pitchFamily="34" charset="0"/>
                        </a:rPr>
                        <a:t>B65D 01/02 </a:t>
                      </a:r>
                      <a:endParaRPr lang="en-IN" sz="1200" b="1" dirty="0">
                        <a:latin typeface="Arial" pitchFamily="34" charset="0"/>
                        <a:ea typeface="Calibri"/>
                        <a:cs typeface="Arial" pitchFamily="34" charset="0"/>
                      </a:endParaRPr>
                    </a:p>
                  </a:txBody>
                  <a:tcPr anchor="ctr"/>
                </a:tc>
                <a:tc>
                  <a:txBody>
                    <a:bodyPr/>
                    <a:lstStyle/>
                    <a:p>
                      <a:pPr>
                        <a:lnSpc>
                          <a:spcPct val="115000"/>
                        </a:lnSpc>
                        <a:spcAft>
                          <a:spcPts val="1000"/>
                        </a:spcAft>
                      </a:pPr>
                      <a:r>
                        <a:rPr lang="en-US" sz="1200" b="0" dirty="0">
                          <a:latin typeface="Arial" pitchFamily="34" charset="0"/>
                          <a:ea typeface="Calibri"/>
                          <a:cs typeface="Arial" pitchFamily="34" charset="0"/>
                        </a:rPr>
                        <a:t>Performing Operations; Transporting; Conveying; Packing; Storing; Handling thin or filamentary material; Bottles or similar containers with necks or like restricted apertures, designed for pouring contents </a:t>
                      </a:r>
                      <a:endParaRPr lang="en-IN" sz="1200" b="0" dirty="0">
                        <a:latin typeface="Arial" pitchFamily="34" charset="0"/>
                        <a:ea typeface="Calibri"/>
                        <a:cs typeface="Arial" pitchFamily="34" charset="0"/>
                      </a:endParaRPr>
                    </a:p>
                  </a:txBody>
                  <a:tcPr/>
                </a:tc>
              </a:tr>
              <a:tr h="960235">
                <a:tc>
                  <a:txBody>
                    <a:bodyPr/>
                    <a:lstStyle/>
                    <a:p>
                      <a:pPr algn="ctr">
                        <a:lnSpc>
                          <a:spcPct val="115000"/>
                        </a:lnSpc>
                        <a:spcAft>
                          <a:spcPts val="1000"/>
                        </a:spcAft>
                      </a:pPr>
                      <a:r>
                        <a:rPr lang="en-US" sz="1200" b="1" dirty="0">
                          <a:latin typeface="Arial" pitchFamily="34" charset="0"/>
                          <a:ea typeface="Calibri"/>
                          <a:cs typeface="Arial" pitchFamily="34" charset="0"/>
                        </a:rPr>
                        <a:t>C08L 67/02 </a:t>
                      </a:r>
                      <a:endParaRPr lang="en-IN" sz="1200" b="1" dirty="0">
                        <a:latin typeface="Arial" pitchFamily="34" charset="0"/>
                        <a:ea typeface="Calibri"/>
                        <a:cs typeface="Arial" pitchFamily="34" charset="0"/>
                      </a:endParaRPr>
                    </a:p>
                  </a:txBody>
                  <a:tcPr anchor="ctr"/>
                </a:tc>
                <a:tc>
                  <a:txBody>
                    <a:bodyPr/>
                    <a:lstStyle/>
                    <a:p>
                      <a:pPr>
                        <a:lnSpc>
                          <a:spcPct val="115000"/>
                        </a:lnSpc>
                        <a:spcAft>
                          <a:spcPts val="1000"/>
                        </a:spcAft>
                      </a:pPr>
                      <a:r>
                        <a:rPr lang="en-US" sz="1200" b="0" dirty="0">
                          <a:latin typeface="Arial" pitchFamily="34" charset="0"/>
                          <a:ea typeface="Calibri"/>
                          <a:cs typeface="Arial" pitchFamily="34" charset="0"/>
                        </a:rPr>
                        <a:t>Organic Macromolecular Compounds; Their preparation or chemical working-up; Compositions based thereon; Compositions of macromolecular compounds; Polyesters derived from </a:t>
                      </a:r>
                      <a:r>
                        <a:rPr lang="en-US" sz="1200" b="0" dirty="0" err="1">
                          <a:latin typeface="Arial" pitchFamily="34" charset="0"/>
                          <a:ea typeface="Calibri"/>
                          <a:cs typeface="Arial" pitchFamily="34" charset="0"/>
                        </a:rPr>
                        <a:t>dicarboxylic</a:t>
                      </a:r>
                      <a:r>
                        <a:rPr lang="en-US" sz="1200" b="0" dirty="0">
                          <a:latin typeface="Arial" pitchFamily="34" charset="0"/>
                          <a:ea typeface="Calibri"/>
                          <a:cs typeface="Arial" pitchFamily="34" charset="0"/>
                        </a:rPr>
                        <a:t> acids and </a:t>
                      </a:r>
                      <a:r>
                        <a:rPr lang="en-US" sz="1200" b="0" dirty="0" err="1">
                          <a:latin typeface="Arial" pitchFamily="34" charset="0"/>
                          <a:ea typeface="Calibri"/>
                          <a:cs typeface="Arial" pitchFamily="34" charset="0"/>
                        </a:rPr>
                        <a:t>dihydroxy</a:t>
                      </a:r>
                      <a:r>
                        <a:rPr lang="en-US" sz="1200" b="0" dirty="0">
                          <a:latin typeface="Arial" pitchFamily="34" charset="0"/>
                          <a:ea typeface="Calibri"/>
                          <a:cs typeface="Arial" pitchFamily="34" charset="0"/>
                        </a:rPr>
                        <a:t> compounds </a:t>
                      </a:r>
                      <a:endParaRPr lang="en-IN" sz="1200" b="0" dirty="0">
                        <a:latin typeface="Arial" pitchFamily="34" charset="0"/>
                        <a:ea typeface="Calibri"/>
                        <a:cs typeface="Arial" pitchFamily="34" charset="0"/>
                      </a:endParaRPr>
                    </a:p>
                  </a:txBody>
                  <a:tcPr/>
                </a:tc>
              </a:tr>
            </a:tbl>
          </a:graphicData>
        </a:graphic>
      </p:graphicFrame>
      <p:sp>
        <p:nvSpPr>
          <p:cNvPr id="19" name="Slide Number Placeholder 18"/>
          <p:cNvSpPr>
            <a:spLocks noGrp="1"/>
          </p:cNvSpPr>
          <p:nvPr>
            <p:ph type="sldNum" sz="quarter" idx="12"/>
          </p:nvPr>
        </p:nvSpPr>
        <p:spPr/>
        <p:txBody>
          <a:bodyPr/>
          <a:lstStyle/>
          <a:p>
            <a:pPr>
              <a:defRPr/>
            </a:pPr>
            <a:fld id="{46318E3D-C770-4D91-B40E-7E88DA3097BF}" type="slidenum">
              <a:rPr lang="en-IN" smtClean="0"/>
              <a:pPr>
                <a:defRPr/>
              </a:pPr>
              <a:t>36</a:t>
            </a:fld>
            <a:endParaRPr lang="en-IN"/>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object 3"/>
          <p:cNvSpPr>
            <a:spLocks noChangeArrowheads="1"/>
          </p:cNvSpPr>
          <p:nvPr/>
        </p:nvSpPr>
        <p:spPr bwMode="auto">
          <a:xfrm>
            <a:off x="85725" y="6276975"/>
            <a:ext cx="1250950" cy="506413"/>
          </a:xfrm>
          <a:prstGeom prst="rect">
            <a:avLst/>
          </a:prstGeom>
          <a:blipFill dpi="0" rotWithShape="1">
            <a:blip r:embed="rId2" cstate="print"/>
            <a:srcRect/>
            <a:stretch>
              <a:fillRect/>
            </a:stretch>
          </a:blipFill>
          <a:ln w="9525">
            <a:noFill/>
            <a:miter lim="800000"/>
            <a:headEnd/>
            <a:tailEnd/>
          </a:ln>
        </p:spPr>
        <p:txBody>
          <a:bodyPr lIns="0" tIns="0" rIns="0" bIns="0"/>
          <a:lstStyle/>
          <a:p>
            <a:endParaRPr lang="en-US">
              <a:latin typeface="Calibri" pitchFamily="34" charset="0"/>
            </a:endParaRPr>
          </a:p>
        </p:txBody>
      </p:sp>
      <p:sp>
        <p:nvSpPr>
          <p:cNvPr id="6" name="object 6"/>
          <p:cNvSpPr txBox="1">
            <a:spLocks noGrp="1"/>
          </p:cNvSpPr>
          <p:nvPr>
            <p:ph type="title"/>
          </p:nvPr>
        </p:nvSpPr>
        <p:spPr>
          <a:xfrm>
            <a:off x="379413" y="207963"/>
            <a:ext cx="8385175" cy="431800"/>
          </a:xfrm>
        </p:spPr>
        <p:txBody>
          <a:bodyPr rtlCol="0">
            <a:spAutoFit/>
          </a:bodyPr>
          <a:lstStyle/>
          <a:p>
            <a:pPr marL="12700" eaLnBrk="1" fontAlgn="auto" hangingPunct="1">
              <a:spcBef>
                <a:spcPts val="0"/>
              </a:spcBef>
              <a:spcAft>
                <a:spcPts val="0"/>
              </a:spcAft>
              <a:defRPr/>
            </a:pPr>
            <a:r>
              <a:rPr lang="en-US" sz="2800" b="1" spc="-10" dirty="0">
                <a:solidFill>
                  <a:schemeClr val="bg1"/>
                </a:solidFill>
                <a:cs typeface="Arial" pitchFamily="34" charset="0"/>
              </a:rPr>
              <a:t>Disclaimer</a:t>
            </a:r>
            <a:endParaRPr sz="2800" b="1" spc="-10" dirty="0">
              <a:solidFill>
                <a:schemeClr val="bg1"/>
              </a:solidFill>
              <a:cs typeface="Arial" pitchFamily="34" charset="0"/>
            </a:endParaRPr>
          </a:p>
        </p:txBody>
      </p:sp>
      <p:sp>
        <p:nvSpPr>
          <p:cNvPr id="10" name="Rectangle 9"/>
          <p:cNvSpPr/>
          <p:nvPr/>
        </p:nvSpPr>
        <p:spPr>
          <a:xfrm>
            <a:off x="76200" y="6324600"/>
            <a:ext cx="150495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32774" name="Picture 2"/>
          <p:cNvPicPr>
            <a:picLocks noChangeAspect="1" noChangeArrowheads="1"/>
          </p:cNvPicPr>
          <p:nvPr/>
        </p:nvPicPr>
        <p:blipFill>
          <a:blip r:embed="rId3" cstate="print"/>
          <a:srcRect/>
          <a:stretch>
            <a:fillRect/>
          </a:stretch>
        </p:blipFill>
        <p:spPr bwMode="auto">
          <a:xfrm>
            <a:off x="228600" y="6432550"/>
            <a:ext cx="1066800" cy="349250"/>
          </a:xfrm>
          <a:prstGeom prst="rect">
            <a:avLst/>
          </a:prstGeom>
          <a:noFill/>
          <a:ln w="9525">
            <a:noFill/>
            <a:miter lim="800000"/>
            <a:headEnd/>
            <a:tailEnd/>
          </a:ln>
        </p:spPr>
      </p:pic>
      <p:sp>
        <p:nvSpPr>
          <p:cNvPr id="14" name="Footer Placeholder 13"/>
          <p:cNvSpPr>
            <a:spLocks noGrp="1"/>
          </p:cNvSpPr>
          <p:nvPr>
            <p:ph type="ftr" sz="quarter" idx="10"/>
          </p:nvPr>
        </p:nvSpPr>
        <p:spPr>
          <a:xfrm>
            <a:off x="1371600" y="6553200"/>
            <a:ext cx="7772400" cy="152400"/>
          </a:xfrm>
        </p:spPr>
        <p:txBody>
          <a:bodyPr/>
          <a:lstStyle/>
          <a:p>
            <a:pPr algn="l">
              <a:defRPr/>
            </a:pPr>
            <a:r>
              <a:rPr lang="en-IN" sz="800" smtClean="0">
                <a:solidFill>
                  <a:schemeClr val="tx1"/>
                </a:solidFill>
                <a:latin typeface="Arial" pitchFamily="34" charset="0"/>
                <a:cs typeface="Arial" pitchFamily="34" charset="0"/>
              </a:rPr>
              <a:t> Patent Searching | Research and Analytics | Patent Prosecution/Preparation Support | Litigation and E-Discovery | IP Valuation |  Patent Portfolio Watch</a:t>
            </a:r>
            <a:endParaRPr lang="en-US" sz="800" dirty="0">
              <a:solidFill>
                <a:schemeClr val="tx1"/>
              </a:solidFill>
              <a:latin typeface="Arial" pitchFamily="34" charset="0"/>
              <a:cs typeface="Arial" pitchFamily="34" charset="0"/>
            </a:endParaRPr>
          </a:p>
        </p:txBody>
      </p:sp>
      <p:sp>
        <p:nvSpPr>
          <p:cNvPr id="16" name="Footer Placeholder 13"/>
          <p:cNvSpPr txBox="1">
            <a:spLocks/>
          </p:cNvSpPr>
          <p:nvPr/>
        </p:nvSpPr>
        <p:spPr>
          <a:xfrm>
            <a:off x="1371600" y="6553200"/>
            <a:ext cx="7315200" cy="304800"/>
          </a:xfrm>
          <a:prstGeom prst="rect">
            <a:avLst/>
          </a:prstGeom>
        </p:spPr>
        <p:txBody>
          <a:bodyPr lIns="0" tIns="0" rIns="0" bIns="0"/>
          <a:lstStyle/>
          <a:p>
            <a:pPr fontAlgn="auto">
              <a:spcBef>
                <a:spcPts val="0"/>
              </a:spcBef>
              <a:spcAft>
                <a:spcPts val="0"/>
              </a:spcAft>
              <a:defRPr/>
            </a:pPr>
            <a:endParaRPr lang="en-US" sz="800" dirty="0">
              <a:solidFill>
                <a:schemeClr val="tx1">
                  <a:tint val="75000"/>
                </a:schemeClr>
              </a:solidFill>
            </a:endParaRPr>
          </a:p>
        </p:txBody>
      </p:sp>
      <p:sp>
        <p:nvSpPr>
          <p:cNvPr id="32777" name="TextBox 14"/>
          <p:cNvSpPr txBox="1">
            <a:spLocks noChangeArrowheads="1"/>
          </p:cNvSpPr>
          <p:nvPr/>
        </p:nvSpPr>
        <p:spPr bwMode="auto">
          <a:xfrm>
            <a:off x="304800" y="990600"/>
            <a:ext cx="8534400" cy="3416300"/>
          </a:xfrm>
          <a:prstGeom prst="rect">
            <a:avLst/>
          </a:prstGeom>
          <a:noFill/>
          <a:ln w="9525">
            <a:noFill/>
            <a:miter lim="800000"/>
            <a:headEnd/>
            <a:tailEnd/>
          </a:ln>
        </p:spPr>
        <p:txBody>
          <a:bodyPr>
            <a:spAutoFit/>
          </a:bodyPr>
          <a:lstStyle/>
          <a:p>
            <a:pPr algn="just"/>
            <a:r>
              <a:rPr lang="en-US" dirty="0">
                <a:solidFill>
                  <a:srgbClr val="4D4D4D"/>
                </a:solidFill>
              </a:rPr>
              <a:t>IIPRD has prepared this sample report as an exemplary report, wherein the content of the report is based on internal evaluation of Patents and Non-Patent Literature that is conducted based on Databases and Information sources that are believed to be reliable by IIPRD. A complete list of patent documents retrieved is not disclosed herein as the report is exemplary but can be shared if desired based on terms and conditions of IIPRD. IIPRD disclaims all warranties as to the accuracy, completeness or adequacy of such information. The above sample report is prepared based on the search conducted on the keywords and other information extracted from the understanding of the Patent Analysts of IIPRD, and subjectivity of the researcher and analyst. Neither IIPRD nor its affiliates nor any of its proprietors, employees (together, "personnel") are intending to provide legal advice in this matter.</a:t>
            </a:r>
          </a:p>
        </p:txBody>
      </p:sp>
      <p:sp>
        <p:nvSpPr>
          <p:cNvPr id="15" name="Slide Number Placeholder 14"/>
          <p:cNvSpPr>
            <a:spLocks noGrp="1"/>
          </p:cNvSpPr>
          <p:nvPr>
            <p:ph type="sldNum" sz="quarter" idx="12"/>
          </p:nvPr>
        </p:nvSpPr>
        <p:spPr/>
        <p:txBody>
          <a:bodyPr/>
          <a:lstStyle/>
          <a:p>
            <a:pPr>
              <a:defRPr/>
            </a:pPr>
            <a:fld id="{46318E3D-C770-4D91-B40E-7E88DA3097BF}" type="slidenum">
              <a:rPr lang="en-IN" smtClean="0"/>
              <a:pPr>
                <a:defRPr/>
              </a:pPr>
              <a:t>37</a:t>
            </a:fld>
            <a:endParaRPr lang="en-IN"/>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object 3"/>
          <p:cNvSpPr>
            <a:spLocks noChangeArrowheads="1"/>
          </p:cNvSpPr>
          <p:nvPr/>
        </p:nvSpPr>
        <p:spPr bwMode="auto">
          <a:xfrm>
            <a:off x="85725" y="6276975"/>
            <a:ext cx="1250950" cy="506413"/>
          </a:xfrm>
          <a:prstGeom prst="rect">
            <a:avLst/>
          </a:prstGeom>
          <a:blipFill dpi="0" rotWithShape="1">
            <a:blip r:embed="rId2" cstate="print"/>
            <a:srcRect/>
            <a:stretch>
              <a:fillRect/>
            </a:stretch>
          </a:blipFill>
          <a:ln w="9525">
            <a:noFill/>
            <a:miter lim="800000"/>
            <a:headEnd/>
            <a:tailEnd/>
          </a:ln>
        </p:spPr>
        <p:txBody>
          <a:bodyPr lIns="0" tIns="0" rIns="0" bIns="0"/>
          <a:lstStyle/>
          <a:p>
            <a:endParaRPr lang="en-US">
              <a:latin typeface="Calibri" pitchFamily="34" charset="0"/>
            </a:endParaRPr>
          </a:p>
        </p:txBody>
      </p:sp>
      <p:sp>
        <p:nvSpPr>
          <p:cNvPr id="6" name="object 6"/>
          <p:cNvSpPr txBox="1">
            <a:spLocks noGrp="1"/>
          </p:cNvSpPr>
          <p:nvPr>
            <p:ph type="title"/>
          </p:nvPr>
        </p:nvSpPr>
        <p:spPr>
          <a:xfrm>
            <a:off x="379413" y="207963"/>
            <a:ext cx="8385175" cy="431800"/>
          </a:xfrm>
        </p:spPr>
        <p:txBody>
          <a:bodyPr rtlCol="0">
            <a:spAutoFit/>
          </a:bodyPr>
          <a:lstStyle/>
          <a:p>
            <a:pPr marL="12700" eaLnBrk="1" fontAlgn="auto" hangingPunct="1">
              <a:spcBef>
                <a:spcPts val="0"/>
              </a:spcBef>
              <a:spcAft>
                <a:spcPts val="0"/>
              </a:spcAft>
              <a:defRPr/>
            </a:pPr>
            <a:r>
              <a:rPr lang="en-US" sz="2800" b="1" spc="-10" dirty="0">
                <a:solidFill>
                  <a:schemeClr val="bg1"/>
                </a:solidFill>
                <a:cs typeface="Arial" pitchFamily="34" charset="0"/>
              </a:rPr>
              <a:t>Contact</a:t>
            </a:r>
            <a:r>
              <a:rPr lang="en-US" sz="2800" spc="-10" dirty="0">
                <a:solidFill>
                  <a:schemeClr val="bg1"/>
                </a:solidFill>
                <a:cs typeface="Arial" pitchFamily="34" charset="0"/>
              </a:rPr>
              <a:t> </a:t>
            </a:r>
            <a:r>
              <a:rPr lang="en-US" sz="2800" b="1" spc="-10" dirty="0">
                <a:solidFill>
                  <a:schemeClr val="bg1"/>
                </a:solidFill>
                <a:cs typeface="Arial" pitchFamily="34" charset="0"/>
              </a:rPr>
              <a:t>Details</a:t>
            </a:r>
            <a:endParaRPr sz="2800" b="1" spc="-10" dirty="0">
              <a:solidFill>
                <a:schemeClr val="bg1"/>
              </a:solidFill>
              <a:cs typeface="Arial" pitchFamily="34" charset="0"/>
            </a:endParaRPr>
          </a:p>
        </p:txBody>
      </p:sp>
      <p:sp>
        <p:nvSpPr>
          <p:cNvPr id="10" name="Rectangle 9"/>
          <p:cNvSpPr/>
          <p:nvPr/>
        </p:nvSpPr>
        <p:spPr>
          <a:xfrm>
            <a:off x="76200" y="6324600"/>
            <a:ext cx="150495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33798" name="Picture 2"/>
          <p:cNvPicPr>
            <a:picLocks noChangeAspect="1" noChangeArrowheads="1"/>
          </p:cNvPicPr>
          <p:nvPr/>
        </p:nvPicPr>
        <p:blipFill>
          <a:blip r:embed="rId3" cstate="print"/>
          <a:srcRect/>
          <a:stretch>
            <a:fillRect/>
          </a:stretch>
        </p:blipFill>
        <p:spPr bwMode="auto">
          <a:xfrm>
            <a:off x="228600" y="6432550"/>
            <a:ext cx="1066800" cy="349250"/>
          </a:xfrm>
          <a:prstGeom prst="rect">
            <a:avLst/>
          </a:prstGeom>
          <a:noFill/>
          <a:ln w="9525">
            <a:noFill/>
            <a:miter lim="800000"/>
            <a:headEnd/>
            <a:tailEnd/>
          </a:ln>
        </p:spPr>
      </p:pic>
      <p:sp>
        <p:nvSpPr>
          <p:cNvPr id="14" name="Footer Placeholder 13"/>
          <p:cNvSpPr>
            <a:spLocks noGrp="1"/>
          </p:cNvSpPr>
          <p:nvPr>
            <p:ph type="ftr" sz="quarter" idx="10"/>
          </p:nvPr>
        </p:nvSpPr>
        <p:spPr>
          <a:xfrm>
            <a:off x="1371600" y="6553200"/>
            <a:ext cx="7772400" cy="152400"/>
          </a:xfrm>
        </p:spPr>
        <p:txBody>
          <a:bodyPr/>
          <a:lstStyle/>
          <a:p>
            <a:pPr algn="l">
              <a:defRPr/>
            </a:pPr>
            <a:r>
              <a:rPr lang="en-IN" sz="800" smtClean="0">
                <a:solidFill>
                  <a:schemeClr val="tx1"/>
                </a:solidFill>
                <a:latin typeface="Arial" pitchFamily="34" charset="0"/>
                <a:cs typeface="Arial" pitchFamily="34" charset="0"/>
              </a:rPr>
              <a:t> Patent Searching | Research and Analytics | Patent Prosecution/Preparation Support | Litigation and E-Discovery | IP Valuation |  Patent Portfolio Watch</a:t>
            </a:r>
            <a:endParaRPr lang="en-US" sz="800" dirty="0">
              <a:solidFill>
                <a:schemeClr val="tx1"/>
              </a:solidFill>
              <a:latin typeface="Arial" pitchFamily="34" charset="0"/>
              <a:cs typeface="Arial" pitchFamily="34" charset="0"/>
            </a:endParaRPr>
          </a:p>
        </p:txBody>
      </p:sp>
      <p:sp>
        <p:nvSpPr>
          <p:cNvPr id="33800" name="Text Box 1"/>
          <p:cNvSpPr txBox="1">
            <a:spLocks noChangeArrowheads="1"/>
          </p:cNvSpPr>
          <p:nvPr/>
        </p:nvSpPr>
        <p:spPr bwMode="auto">
          <a:xfrm>
            <a:off x="457200" y="1036638"/>
            <a:ext cx="8305800" cy="1020762"/>
          </a:xfrm>
          <a:prstGeom prst="rect">
            <a:avLst/>
          </a:prstGeom>
          <a:noFill/>
          <a:ln w="9525">
            <a:noFill/>
            <a:miter lim="800000"/>
            <a:headEnd/>
            <a:tailEnd/>
          </a:ln>
        </p:spPr>
        <p:txBody>
          <a:bodyPr lIns="45720" rIns="45720" anchor="ctr"/>
          <a:lstStyle/>
          <a:p>
            <a:pPr algn="ctr">
              <a:buClr>
                <a:srgbClr val="FFFFFF"/>
              </a:buClr>
              <a:buSzPct val="100000"/>
              <a:buFont typeface="Corbe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a:solidFill>
                  <a:srgbClr val="FFFFFF"/>
                </a:solidFill>
                <a:latin typeface="Corbel" pitchFamily="34" charset="0"/>
                <a:ea typeface="MS PGothic" pitchFamily="34" charset="-128"/>
              </a:rPr>
              <a:t>CONTACT DETAILS</a:t>
            </a:r>
          </a:p>
        </p:txBody>
      </p:sp>
      <p:sp>
        <p:nvSpPr>
          <p:cNvPr id="13" name="AutoShape 2"/>
          <p:cNvSpPr>
            <a:spLocks noChangeArrowheads="1"/>
          </p:cNvSpPr>
          <p:nvPr/>
        </p:nvSpPr>
        <p:spPr bwMode="auto">
          <a:xfrm>
            <a:off x="457200" y="2362200"/>
            <a:ext cx="8077200" cy="3886200"/>
          </a:xfrm>
          <a:prstGeom prst="roundRect">
            <a:avLst>
              <a:gd name="adj" fmla="val 16667"/>
            </a:avLst>
          </a:prstGeom>
          <a:ln>
            <a:headEnd/>
            <a:tailEnd/>
          </a:ln>
        </p:spPr>
        <p:style>
          <a:lnRef idx="2">
            <a:schemeClr val="accent4"/>
          </a:lnRef>
          <a:fillRef idx="1">
            <a:schemeClr val="lt1"/>
          </a:fillRef>
          <a:effectRef idx="0">
            <a:schemeClr val="accent4"/>
          </a:effectRef>
          <a:fontRef idx="minor">
            <a:schemeClr val="dk1"/>
          </a:fontRef>
        </p:style>
        <p:txBody>
          <a:bodyPr lIns="90000" tIns="46800" rIns="90000" bIns="46800" anchor="ctr"/>
          <a:lstStyle/>
          <a:p>
            <a:pPr marL="341313" indent="-341313" fontAlgn="auto">
              <a:spcBef>
                <a:spcPts val="0"/>
              </a:spcBef>
              <a:spcAft>
                <a:spcPts val="0"/>
              </a:spcAft>
              <a:buClr>
                <a:srgbClr val="FFFFFF"/>
              </a:buClr>
              <a:buSzPct val="100000"/>
              <a:buFont typeface="Corbel" charset="0"/>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pPr>
            <a:r>
              <a:rPr lang="en-GB" b="1" dirty="0">
                <a:solidFill>
                  <a:schemeClr val="tx1"/>
                </a:solidFill>
                <a:latin typeface="Arial" pitchFamily="34" charset="0"/>
                <a:ea typeface="ＭＳ Ｐゴシック" charset="0"/>
                <a:cs typeface="Arial" pitchFamily="34" charset="0"/>
              </a:rPr>
              <a:t>Contact Details</a:t>
            </a:r>
          </a:p>
          <a:p>
            <a:pPr marL="341313" indent="-341313" fontAlgn="auto">
              <a:spcBef>
                <a:spcPts val="0"/>
              </a:spcBef>
              <a:spcAft>
                <a:spcPts val="0"/>
              </a:spcAft>
              <a:buClr>
                <a:srgbClr val="FFFFFF"/>
              </a:buClr>
              <a:buSzPct val="100000"/>
              <a:buFont typeface="Corbel" charset="0"/>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pPr>
            <a:endParaRPr lang="en-GB" dirty="0">
              <a:solidFill>
                <a:schemeClr val="tx1"/>
              </a:solidFill>
              <a:latin typeface="Arial" pitchFamily="34" charset="0"/>
              <a:ea typeface="ＭＳ Ｐゴシック" charset="0"/>
              <a:cs typeface="Arial" pitchFamily="34" charset="0"/>
            </a:endParaRPr>
          </a:p>
          <a:p>
            <a:pPr marL="341313" indent="-341313" fontAlgn="auto">
              <a:spcBef>
                <a:spcPts val="0"/>
              </a:spcBef>
              <a:spcAft>
                <a:spcPts val="0"/>
              </a:spcAft>
              <a:buClr>
                <a:srgbClr val="FFFFFF"/>
              </a:buClr>
              <a:buSzPct val="100000"/>
              <a:buFont typeface="Corbel" charset="0"/>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pPr>
            <a:r>
              <a:rPr lang="en-GB" dirty="0">
                <a:solidFill>
                  <a:schemeClr val="tx1"/>
                </a:solidFill>
                <a:latin typeface="Arial" pitchFamily="34" charset="0"/>
                <a:ea typeface="ＭＳ Ｐゴシック" charset="0"/>
                <a:cs typeface="Arial" pitchFamily="34" charset="0"/>
              </a:rPr>
              <a:t>Noida (NCR) Office – Head Office</a:t>
            </a:r>
          </a:p>
          <a:p>
            <a:pPr marL="341313" indent="-341313" fontAlgn="auto">
              <a:spcBef>
                <a:spcPts val="0"/>
              </a:spcBef>
              <a:spcAft>
                <a:spcPts val="0"/>
              </a:spcAft>
              <a:buClr>
                <a:srgbClr val="FFFFFF"/>
              </a:buClr>
              <a:buSzPct val="100000"/>
              <a:buFont typeface="Corbel" charset="0"/>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pPr>
            <a:r>
              <a:rPr lang="en-GB" dirty="0">
                <a:solidFill>
                  <a:schemeClr val="tx1"/>
                </a:solidFill>
                <a:latin typeface="Arial" pitchFamily="34" charset="0"/>
                <a:ea typeface="ＭＳ Ｐゴシック" charset="0"/>
                <a:cs typeface="Arial" pitchFamily="34" charset="0"/>
              </a:rPr>
              <a:t>E-13, UPSIDC Site-IV, Behind Grand Venice, Greater Noida, 201308 </a:t>
            </a:r>
          </a:p>
          <a:p>
            <a:pPr marL="341313" indent="-341313" fontAlgn="auto">
              <a:spcBef>
                <a:spcPts val="0"/>
              </a:spcBef>
              <a:spcAft>
                <a:spcPts val="0"/>
              </a:spcAft>
              <a:buClr>
                <a:srgbClr val="FFFFFF"/>
              </a:buClr>
              <a:buSzPct val="100000"/>
              <a:buFont typeface="Corbel" charset="0"/>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pPr>
            <a:endParaRPr lang="en-GB" dirty="0">
              <a:solidFill>
                <a:schemeClr val="tx1"/>
              </a:solidFill>
              <a:latin typeface="Arial" pitchFamily="34" charset="0"/>
              <a:ea typeface="ＭＳ Ｐゴシック" charset="0"/>
              <a:cs typeface="Arial" pitchFamily="34" charset="0"/>
            </a:endParaRPr>
          </a:p>
          <a:p>
            <a:pPr marL="341313" indent="-341313" fontAlgn="auto">
              <a:spcBef>
                <a:spcPts val="0"/>
              </a:spcBef>
              <a:spcAft>
                <a:spcPts val="0"/>
              </a:spcAft>
              <a:buClr>
                <a:srgbClr val="FFFFFF"/>
              </a:buClr>
              <a:buSzPct val="100000"/>
              <a:buFont typeface="Corbel" charset="0"/>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pPr>
            <a:r>
              <a:rPr lang="en-GB" dirty="0">
                <a:solidFill>
                  <a:schemeClr val="tx1"/>
                </a:solidFill>
                <a:latin typeface="Arial" pitchFamily="34" charset="0"/>
                <a:ea typeface="ＭＳ Ｐゴシック" charset="0"/>
                <a:cs typeface="Arial" pitchFamily="34" charset="0"/>
              </a:rPr>
              <a:t>Contact Person: Tarun Khurana </a:t>
            </a:r>
          </a:p>
          <a:p>
            <a:pPr marL="341313" indent="-341313" fontAlgn="auto">
              <a:spcBef>
                <a:spcPts val="0"/>
              </a:spcBef>
              <a:spcAft>
                <a:spcPts val="0"/>
              </a:spcAft>
              <a:buClr>
                <a:srgbClr val="FFFFFF"/>
              </a:buClr>
              <a:buSzPct val="100000"/>
              <a:buFont typeface="Corbel" charset="0"/>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pPr>
            <a:r>
              <a:rPr lang="en-GB" dirty="0">
                <a:solidFill>
                  <a:schemeClr val="tx1"/>
                </a:solidFill>
                <a:latin typeface="Arial" pitchFamily="34" charset="0"/>
                <a:ea typeface="ＭＳ Ｐゴシック" charset="0"/>
                <a:cs typeface="Arial" pitchFamily="34" charset="0"/>
              </a:rPr>
              <a:t>Contact No.: +91-120-2342010-11/4296878</a:t>
            </a:r>
          </a:p>
          <a:p>
            <a:pPr marL="341313" indent="-341313" fontAlgn="auto">
              <a:spcBef>
                <a:spcPts val="0"/>
              </a:spcBef>
              <a:spcAft>
                <a:spcPts val="0"/>
              </a:spcAft>
              <a:buClr>
                <a:srgbClr val="FFFFFF"/>
              </a:buClr>
              <a:buSzPct val="100000"/>
              <a:buFont typeface="Corbel" charset="0"/>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pPr>
            <a:endParaRPr lang="en-GB" dirty="0">
              <a:solidFill>
                <a:schemeClr val="tx1"/>
              </a:solidFill>
              <a:latin typeface="Arial" pitchFamily="34" charset="0"/>
              <a:ea typeface="ＭＳ Ｐゴシック" charset="0"/>
              <a:cs typeface="Arial" pitchFamily="34" charset="0"/>
            </a:endParaRPr>
          </a:p>
          <a:p>
            <a:pPr marL="341313" indent="-341313" fontAlgn="auto">
              <a:spcBef>
                <a:spcPts val="0"/>
              </a:spcBef>
              <a:spcAft>
                <a:spcPts val="0"/>
              </a:spcAft>
              <a:buClr>
                <a:srgbClr val="FFFFFF"/>
              </a:buClr>
              <a:buSzPct val="100000"/>
              <a:buFont typeface="Corbel" charset="0"/>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pPr>
            <a:r>
              <a:rPr lang="en-GB" dirty="0">
                <a:solidFill>
                  <a:schemeClr val="tx1"/>
                </a:solidFill>
                <a:latin typeface="Arial" pitchFamily="34" charset="0"/>
                <a:ea typeface="ＭＳ Ｐゴシック" charset="0"/>
                <a:cs typeface="Arial" pitchFamily="34" charset="0"/>
              </a:rPr>
              <a:t>E-Mail: </a:t>
            </a:r>
            <a:r>
              <a:rPr lang="en-GB" dirty="0">
                <a:solidFill>
                  <a:srgbClr val="0070C0"/>
                </a:solidFill>
                <a:latin typeface="Arial" pitchFamily="34" charset="0"/>
                <a:ea typeface="ＭＳ Ｐゴシック" charset="0"/>
                <a:cs typeface="Arial" pitchFamily="34" charset="0"/>
                <a:hlinkClick r:id="rId4"/>
              </a:rPr>
              <a:t>iiprd@iiprd.com</a:t>
            </a:r>
            <a:r>
              <a:rPr lang="en-GB" dirty="0">
                <a:solidFill>
                  <a:schemeClr val="tx1"/>
                </a:solidFill>
                <a:latin typeface="Arial" pitchFamily="34" charset="0"/>
                <a:ea typeface="ＭＳ Ｐゴシック" charset="0"/>
                <a:cs typeface="Arial" pitchFamily="34" charset="0"/>
              </a:rPr>
              <a:t>,</a:t>
            </a:r>
            <a:r>
              <a:rPr lang="en-GB" dirty="0">
                <a:solidFill>
                  <a:srgbClr val="0070C0"/>
                </a:solidFill>
                <a:latin typeface="Arial" pitchFamily="34" charset="0"/>
                <a:ea typeface="ＭＳ Ｐゴシック" charset="0"/>
                <a:cs typeface="Arial" pitchFamily="34" charset="0"/>
              </a:rPr>
              <a:t> </a:t>
            </a:r>
            <a:r>
              <a:rPr lang="en-GB" dirty="0">
                <a:solidFill>
                  <a:srgbClr val="0070C0"/>
                </a:solidFill>
                <a:latin typeface="Arial" pitchFamily="34" charset="0"/>
                <a:ea typeface="ＭＳ Ｐゴシック" charset="0"/>
                <a:cs typeface="Arial" pitchFamily="34" charset="0"/>
                <a:hlinkClick r:id="rId5"/>
              </a:rPr>
              <a:t>info@khuranaandkhurana.com</a:t>
            </a:r>
            <a:endParaRPr lang="en-GB" dirty="0">
              <a:solidFill>
                <a:srgbClr val="0070C0"/>
              </a:solidFill>
              <a:latin typeface="Arial" pitchFamily="34" charset="0"/>
              <a:ea typeface="ＭＳ Ｐゴシック" charset="0"/>
              <a:cs typeface="Arial" pitchFamily="34" charset="0"/>
            </a:endParaRPr>
          </a:p>
          <a:p>
            <a:pPr marL="341313" indent="-341313" fontAlgn="auto">
              <a:spcBef>
                <a:spcPts val="0"/>
              </a:spcBef>
              <a:spcAft>
                <a:spcPts val="0"/>
              </a:spcAft>
              <a:buClr>
                <a:srgbClr val="FFFFFF"/>
              </a:buClr>
              <a:buSzPct val="100000"/>
              <a:buFont typeface="Corbel" charset="0"/>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pPr>
            <a:r>
              <a:rPr lang="en-GB" dirty="0">
                <a:solidFill>
                  <a:schemeClr val="tx1"/>
                </a:solidFill>
                <a:latin typeface="Arial" pitchFamily="34" charset="0"/>
                <a:ea typeface="ＭＳ Ｐゴシック" charset="0"/>
                <a:cs typeface="Arial" pitchFamily="34" charset="0"/>
              </a:rPr>
              <a:t>Website: </a:t>
            </a:r>
            <a:r>
              <a:rPr lang="en-GB" dirty="0">
                <a:solidFill>
                  <a:schemeClr val="tx1"/>
                </a:solidFill>
                <a:latin typeface="Arial" pitchFamily="34" charset="0"/>
                <a:ea typeface="ＭＳ Ｐゴシック" charset="0"/>
                <a:cs typeface="Arial" pitchFamily="34" charset="0"/>
                <a:hlinkClick r:id="rId6"/>
              </a:rPr>
              <a:t>www.iiprd.com</a:t>
            </a:r>
            <a:r>
              <a:rPr lang="en-GB" dirty="0">
                <a:solidFill>
                  <a:schemeClr val="tx1"/>
                </a:solidFill>
                <a:latin typeface="Arial" pitchFamily="34" charset="0"/>
                <a:ea typeface="ＭＳ Ｐゴシック" charset="0"/>
                <a:cs typeface="Arial" pitchFamily="34" charset="0"/>
              </a:rPr>
              <a:t> | </a:t>
            </a:r>
            <a:r>
              <a:rPr lang="en-GB" dirty="0">
                <a:solidFill>
                  <a:schemeClr val="tx1"/>
                </a:solidFill>
                <a:latin typeface="Arial" pitchFamily="34" charset="0"/>
                <a:ea typeface="ＭＳ Ｐゴシック" charset="0"/>
                <a:cs typeface="Arial" pitchFamily="34" charset="0"/>
                <a:hlinkClick r:id="rId7"/>
              </a:rPr>
              <a:t>www.khuranaandkhurana.com</a:t>
            </a:r>
          </a:p>
        </p:txBody>
      </p:sp>
      <p:pic>
        <p:nvPicPr>
          <p:cNvPr id="33802" name="Picture 4"/>
          <p:cNvPicPr>
            <a:picLocks noChangeAspect="1"/>
          </p:cNvPicPr>
          <p:nvPr/>
        </p:nvPicPr>
        <p:blipFill>
          <a:blip r:embed="rId8" cstate="print"/>
          <a:srcRect/>
          <a:stretch>
            <a:fillRect/>
          </a:stretch>
        </p:blipFill>
        <p:spPr bwMode="auto">
          <a:xfrm>
            <a:off x="3335338" y="990600"/>
            <a:ext cx="2608262" cy="838200"/>
          </a:xfrm>
          <a:prstGeom prst="rect">
            <a:avLst/>
          </a:prstGeom>
          <a:noFill/>
          <a:ln w="9525">
            <a:noFill/>
            <a:miter lim="800000"/>
            <a:headEnd/>
            <a:tailEnd/>
          </a:ln>
        </p:spPr>
      </p:pic>
      <p:sp>
        <p:nvSpPr>
          <p:cNvPr id="18" name="Text Box 4"/>
          <p:cNvSpPr txBox="1">
            <a:spLocks noChangeArrowheads="1"/>
          </p:cNvSpPr>
          <p:nvPr/>
        </p:nvSpPr>
        <p:spPr bwMode="auto">
          <a:xfrm>
            <a:off x="1524000" y="1828800"/>
            <a:ext cx="6019800" cy="457200"/>
          </a:xfrm>
          <a:prstGeom prst="rect">
            <a:avLst/>
          </a:prstGeom>
          <a:noFill/>
          <a:ln w="9525">
            <a:noFill/>
            <a:round/>
            <a:headEnd/>
            <a:tailEnd/>
          </a:ln>
        </p:spPr>
        <p:txBody>
          <a:bodyPr tIns="0" rIns="45720" bIns="0" anchor="b"/>
          <a:lstStyle/>
          <a:p>
            <a:pPr algn="ctr" fontAlgn="auto">
              <a:spcBef>
                <a:spcPts val="900"/>
              </a:spcBef>
              <a:spcAft>
                <a:spcPts val="0"/>
              </a:spcAft>
              <a:buClr>
                <a:srgbClr val="6EA0B0"/>
              </a:buClr>
              <a:buSzPct val="80000"/>
              <a:buFont typeface="Wingdings 2" pitchFamily="18" charset="2"/>
              <a:buNone/>
              <a:tabLst>
                <a:tab pos="0" algn="l"/>
                <a:tab pos="876300" algn="l"/>
                <a:tab pos="1790700" algn="l"/>
                <a:tab pos="2705100" algn="l"/>
                <a:tab pos="3619500" algn="l"/>
                <a:tab pos="4533900" algn="l"/>
                <a:tab pos="5448300" algn="l"/>
                <a:tab pos="6362700" algn="l"/>
                <a:tab pos="7277100" algn="l"/>
                <a:tab pos="8191500" algn="l"/>
                <a:tab pos="9105900" algn="l"/>
                <a:tab pos="10020300" algn="l"/>
              </a:tabLst>
              <a:defRPr/>
            </a:pPr>
            <a:r>
              <a:rPr lang="en-IN" sz="2000" cap="small" dirty="0">
                <a:ea typeface="DejaVu Sans"/>
              </a:rPr>
              <a:t>California . Delhi . Mumbai . Bangalore . Pune</a:t>
            </a:r>
            <a:endParaRPr lang="en-GB" sz="2000" cap="small" dirty="0">
              <a:effectLst>
                <a:outerShdw blurRad="38100" dist="38100" dir="2700000" algn="tl">
                  <a:srgbClr val="000000"/>
                </a:outerShdw>
              </a:effectLst>
              <a:ea typeface="DejaVu Sans"/>
            </a:endParaRPr>
          </a:p>
        </p:txBody>
      </p:sp>
      <p:sp>
        <p:nvSpPr>
          <p:cNvPr id="17" name="Slide Number Placeholder 16"/>
          <p:cNvSpPr>
            <a:spLocks noGrp="1"/>
          </p:cNvSpPr>
          <p:nvPr>
            <p:ph type="sldNum" sz="quarter" idx="12"/>
          </p:nvPr>
        </p:nvSpPr>
        <p:spPr/>
        <p:txBody>
          <a:bodyPr/>
          <a:lstStyle/>
          <a:p>
            <a:pPr>
              <a:defRPr/>
            </a:pPr>
            <a:fld id="{46318E3D-C770-4D91-B40E-7E88DA3097BF}" type="slidenum">
              <a:rPr lang="en-IN" smtClean="0"/>
              <a:pPr>
                <a:defRPr/>
              </a:pPr>
              <a:t>38</a:t>
            </a:fld>
            <a:endParaRPr lang="en-IN"/>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object 3"/>
          <p:cNvSpPr>
            <a:spLocks noChangeArrowheads="1"/>
          </p:cNvSpPr>
          <p:nvPr/>
        </p:nvSpPr>
        <p:spPr bwMode="auto">
          <a:xfrm>
            <a:off x="85725" y="6276975"/>
            <a:ext cx="1250950" cy="506413"/>
          </a:xfrm>
          <a:prstGeom prst="rect">
            <a:avLst/>
          </a:prstGeom>
          <a:blipFill dpi="0" rotWithShape="1">
            <a:blip r:embed="rId2" cstate="print"/>
            <a:srcRect/>
            <a:stretch>
              <a:fillRect/>
            </a:stretch>
          </a:blipFill>
          <a:ln w="9525">
            <a:noFill/>
            <a:miter lim="800000"/>
            <a:headEnd/>
            <a:tailEnd/>
          </a:ln>
        </p:spPr>
        <p:txBody>
          <a:bodyPr lIns="0" tIns="0" rIns="0" bIns="0"/>
          <a:lstStyle/>
          <a:p>
            <a:endParaRPr lang="en-US"/>
          </a:p>
        </p:txBody>
      </p:sp>
      <p:sp>
        <p:nvSpPr>
          <p:cNvPr id="6" name="object 6"/>
          <p:cNvSpPr txBox="1">
            <a:spLocks noGrp="1"/>
          </p:cNvSpPr>
          <p:nvPr>
            <p:ph type="title"/>
          </p:nvPr>
        </p:nvSpPr>
        <p:spPr>
          <a:xfrm>
            <a:off x="379413" y="207963"/>
            <a:ext cx="8385175" cy="431800"/>
          </a:xfrm>
        </p:spPr>
        <p:txBody>
          <a:bodyPr rtlCol="0">
            <a:spAutoFit/>
          </a:bodyPr>
          <a:lstStyle/>
          <a:p>
            <a:pPr marL="12700" eaLnBrk="1" fontAlgn="auto" hangingPunct="1">
              <a:spcBef>
                <a:spcPts val="0"/>
              </a:spcBef>
              <a:spcAft>
                <a:spcPts val="0"/>
              </a:spcAft>
              <a:defRPr/>
            </a:pPr>
            <a:r>
              <a:rPr lang="en-US" sz="2800" spc="-10" dirty="0">
                <a:solidFill>
                  <a:schemeClr val="bg1"/>
                </a:solidFill>
                <a:cs typeface="Arial" pitchFamily="34" charset="0"/>
              </a:rPr>
              <a:t>About IIPRD</a:t>
            </a:r>
            <a:endParaRPr sz="2800" spc="-10" dirty="0">
              <a:solidFill>
                <a:schemeClr val="bg1"/>
              </a:solidFill>
              <a:cs typeface="Arial" pitchFamily="34" charset="0"/>
            </a:endParaRPr>
          </a:p>
        </p:txBody>
      </p:sp>
      <p:sp>
        <p:nvSpPr>
          <p:cNvPr id="10" name="Rectangle 9"/>
          <p:cNvSpPr/>
          <p:nvPr/>
        </p:nvSpPr>
        <p:spPr>
          <a:xfrm>
            <a:off x="76200" y="6324600"/>
            <a:ext cx="150495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latin typeface="Arial" pitchFamily="34" charset="0"/>
              <a:cs typeface="Arial" pitchFamily="34" charset="0"/>
            </a:endParaRPr>
          </a:p>
        </p:txBody>
      </p:sp>
      <p:pic>
        <p:nvPicPr>
          <p:cNvPr id="34822" name="Picture 2"/>
          <p:cNvPicPr>
            <a:picLocks noChangeAspect="1" noChangeArrowheads="1"/>
          </p:cNvPicPr>
          <p:nvPr/>
        </p:nvPicPr>
        <p:blipFill>
          <a:blip r:embed="rId3" cstate="print"/>
          <a:srcRect/>
          <a:stretch>
            <a:fillRect/>
          </a:stretch>
        </p:blipFill>
        <p:spPr bwMode="auto">
          <a:xfrm>
            <a:off x="228600" y="6432550"/>
            <a:ext cx="1066800" cy="349250"/>
          </a:xfrm>
          <a:prstGeom prst="rect">
            <a:avLst/>
          </a:prstGeom>
          <a:noFill/>
          <a:ln w="9525">
            <a:noFill/>
            <a:miter lim="800000"/>
            <a:headEnd/>
            <a:tailEnd/>
          </a:ln>
        </p:spPr>
      </p:pic>
      <p:sp>
        <p:nvSpPr>
          <p:cNvPr id="14" name="Footer Placeholder 13"/>
          <p:cNvSpPr>
            <a:spLocks noGrp="1"/>
          </p:cNvSpPr>
          <p:nvPr>
            <p:ph type="ftr" sz="quarter" idx="10"/>
          </p:nvPr>
        </p:nvSpPr>
        <p:spPr>
          <a:xfrm>
            <a:off x="1371600" y="6400800"/>
            <a:ext cx="7772400" cy="457200"/>
          </a:xfrm>
        </p:spPr>
        <p:txBody>
          <a:bodyPr/>
          <a:lstStyle/>
          <a:p>
            <a:pPr algn="l">
              <a:defRPr/>
            </a:pPr>
            <a:r>
              <a:rPr lang="en-IN" sz="800" dirty="0" smtClean="0">
                <a:solidFill>
                  <a:schemeClr val="tx1"/>
                </a:solidFill>
                <a:latin typeface="Arial" pitchFamily="34" charset="0"/>
                <a:cs typeface="Arial" pitchFamily="34" charset="0"/>
              </a:rPr>
              <a:t> Patent Searching | Research and Analytics | Patent Prosecution/Preparation Support | Litigation and E-Discovery | IP Valuation |  Patent Portfolio Watch</a:t>
            </a:r>
            <a:endParaRPr lang="en-US" sz="800" dirty="0">
              <a:solidFill>
                <a:schemeClr val="tx1"/>
              </a:solidFill>
              <a:latin typeface="Arial" pitchFamily="34" charset="0"/>
              <a:cs typeface="Arial" pitchFamily="34" charset="0"/>
            </a:endParaRPr>
          </a:p>
        </p:txBody>
      </p:sp>
      <p:sp>
        <p:nvSpPr>
          <p:cNvPr id="16" name="Footer Placeholder 13"/>
          <p:cNvSpPr txBox="1">
            <a:spLocks/>
          </p:cNvSpPr>
          <p:nvPr/>
        </p:nvSpPr>
        <p:spPr>
          <a:xfrm>
            <a:off x="1371600" y="6553200"/>
            <a:ext cx="7315200" cy="304800"/>
          </a:xfrm>
          <a:prstGeom prst="rect">
            <a:avLst/>
          </a:prstGeom>
        </p:spPr>
        <p:txBody>
          <a:bodyPr lIns="0" tIns="0" rIns="0" bIns="0"/>
          <a:lstStyle/>
          <a:p>
            <a:pPr fontAlgn="auto">
              <a:spcBef>
                <a:spcPts val="0"/>
              </a:spcBef>
              <a:spcAft>
                <a:spcPts val="0"/>
              </a:spcAft>
              <a:defRPr/>
            </a:pPr>
            <a:r>
              <a:rPr lang="en-US" sz="800" dirty="0"/>
              <a:t>Office- E-13, UPSIDC, Site-IV, Kasna Road, Greater Noida, National Capital Region - 201308, India ,Phone: +91.120.2342010, 3104849, Fax: 2342011, Website: </a:t>
            </a:r>
            <a:r>
              <a:rPr lang="en-US" sz="800" dirty="0">
                <a:hlinkClick r:id="rId4"/>
              </a:rPr>
              <a:t>www.iiprd.com</a:t>
            </a:r>
            <a:r>
              <a:rPr lang="en-US" sz="800" dirty="0"/>
              <a:t>, Email: iiprd@iiprd.com</a:t>
            </a:r>
          </a:p>
        </p:txBody>
      </p:sp>
      <p:sp>
        <p:nvSpPr>
          <p:cNvPr id="34825" name="TextBox 14"/>
          <p:cNvSpPr txBox="1">
            <a:spLocks noChangeArrowheads="1"/>
          </p:cNvSpPr>
          <p:nvPr/>
        </p:nvSpPr>
        <p:spPr bwMode="auto">
          <a:xfrm>
            <a:off x="533400" y="1295400"/>
            <a:ext cx="7924800" cy="1754188"/>
          </a:xfrm>
          <a:prstGeom prst="rect">
            <a:avLst/>
          </a:prstGeom>
          <a:noFill/>
          <a:ln w="9525">
            <a:noFill/>
            <a:miter lim="800000"/>
            <a:headEnd/>
            <a:tailEnd/>
          </a:ln>
        </p:spPr>
        <p:txBody>
          <a:bodyPr>
            <a:spAutoFit/>
          </a:bodyPr>
          <a:lstStyle/>
          <a:p>
            <a:pPr algn="just"/>
            <a:r>
              <a:rPr lang="en-US">
                <a:solidFill>
                  <a:srgbClr val="4D4D4D"/>
                </a:solidFill>
              </a:rPr>
              <a:t>IIPRD is a premier Intellectual Property Consulting and Commercialization/Licensing Firm with a diversified business practice providing services in the domain of Commercialization, Valuation, Licensing, Transfer of Technology and Due-Diligence of Intellectual Property Assets along with providing complete IP and Patent Analytics and Litigation Support Services to International Corporate and Global IP Law Firms.</a:t>
            </a:r>
          </a:p>
        </p:txBody>
      </p:sp>
      <p:sp>
        <p:nvSpPr>
          <p:cNvPr id="15" name="Slide Number Placeholder 14"/>
          <p:cNvSpPr>
            <a:spLocks noGrp="1"/>
          </p:cNvSpPr>
          <p:nvPr>
            <p:ph type="sldNum" sz="quarter" idx="12"/>
          </p:nvPr>
        </p:nvSpPr>
        <p:spPr/>
        <p:txBody>
          <a:bodyPr/>
          <a:lstStyle/>
          <a:p>
            <a:pPr>
              <a:defRPr/>
            </a:pPr>
            <a:fld id="{46318E3D-C770-4D91-B40E-7E88DA3097BF}" type="slidenum">
              <a:rPr lang="en-IN" smtClean="0"/>
              <a:pPr>
                <a:defRPr/>
              </a:pPr>
              <a:t>39</a:t>
            </a:fld>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2800" b="1" spc="-10" dirty="0" smtClean="0">
                <a:solidFill>
                  <a:prstClr val="white"/>
                </a:solidFill>
                <a:cs typeface="Arial" pitchFamily="34" charset="0"/>
              </a:rPr>
              <a:t>Introduction- Polyethylene </a:t>
            </a:r>
            <a:r>
              <a:rPr lang="en-US" sz="2800" b="1" spc="-10" dirty="0" err="1" smtClean="0">
                <a:solidFill>
                  <a:prstClr val="white"/>
                </a:solidFill>
                <a:cs typeface="Arial" pitchFamily="34" charset="0"/>
              </a:rPr>
              <a:t>Furanoate</a:t>
            </a:r>
            <a:r>
              <a:rPr lang="en-US" sz="2800" b="1" spc="-10" dirty="0" smtClean="0">
                <a:solidFill>
                  <a:prstClr val="white"/>
                </a:solidFill>
                <a:cs typeface="Arial" pitchFamily="34" charset="0"/>
              </a:rPr>
              <a:t> (PEF)</a:t>
            </a:r>
            <a:endParaRPr lang="en-US" b="1" dirty="0"/>
          </a:p>
        </p:txBody>
      </p:sp>
      <p:sp>
        <p:nvSpPr>
          <p:cNvPr id="5123" name="Text Placeholder 2"/>
          <p:cNvSpPr>
            <a:spLocks noGrp="1"/>
          </p:cNvSpPr>
          <p:nvPr>
            <p:ph type="body" idx="1"/>
          </p:nvPr>
        </p:nvSpPr>
        <p:spPr>
          <a:xfrm>
            <a:off x="533400" y="990600"/>
            <a:ext cx="8048625" cy="4475163"/>
          </a:xfrm>
        </p:spPr>
        <p:txBody>
          <a:bodyPr/>
          <a:lstStyle/>
          <a:p>
            <a:pPr>
              <a:lnSpc>
                <a:spcPct val="150000"/>
              </a:lnSpc>
              <a:buFontTx/>
              <a:buNone/>
            </a:pPr>
            <a:endParaRPr lang="en-US" sz="1400" dirty="0" smtClean="0">
              <a:cs typeface="Arial" pitchFamily="34" charset="0"/>
            </a:endParaRPr>
          </a:p>
          <a:p>
            <a:pPr>
              <a:lnSpc>
                <a:spcPct val="150000"/>
              </a:lnSpc>
              <a:buFontTx/>
              <a:buNone/>
            </a:pPr>
            <a:r>
              <a:rPr lang="en-US" sz="1400" dirty="0" smtClean="0">
                <a:cs typeface="Arial" pitchFamily="34" charset="0"/>
              </a:rPr>
              <a:t> 4)   PEF also has interesting mechanical properties compared to PET.</a:t>
            </a:r>
          </a:p>
          <a:p>
            <a:pPr>
              <a:lnSpc>
                <a:spcPct val="150000"/>
              </a:lnSpc>
            </a:pPr>
            <a:r>
              <a:rPr lang="en-US" sz="1400" dirty="0" smtClean="0">
                <a:cs typeface="Arial" pitchFamily="34" charset="0"/>
              </a:rPr>
              <a:t>Higher </a:t>
            </a:r>
            <a:r>
              <a:rPr lang="en-US" sz="1400" dirty="0" err="1" smtClean="0">
                <a:cs typeface="Arial" pitchFamily="34" charset="0"/>
              </a:rPr>
              <a:t>Tg</a:t>
            </a:r>
            <a:r>
              <a:rPr lang="en-US" sz="1400" dirty="0" smtClean="0">
                <a:cs typeface="Arial" pitchFamily="34" charset="0"/>
              </a:rPr>
              <a:t> (glass transition temperature)</a:t>
            </a:r>
          </a:p>
          <a:p>
            <a:pPr>
              <a:lnSpc>
                <a:spcPct val="150000"/>
              </a:lnSpc>
            </a:pPr>
            <a:r>
              <a:rPr lang="en-US" sz="1400" dirty="0" smtClean="0">
                <a:cs typeface="Arial" pitchFamily="34" charset="0"/>
              </a:rPr>
              <a:t>Lower Tm (melting point)</a:t>
            </a:r>
          </a:p>
          <a:p>
            <a:pPr>
              <a:lnSpc>
                <a:spcPct val="150000"/>
              </a:lnSpc>
            </a:pPr>
            <a:r>
              <a:rPr lang="en-US" sz="1400" dirty="0" smtClean="0">
                <a:cs typeface="Arial" pitchFamily="34" charset="0"/>
              </a:rPr>
              <a:t>Higher modulus</a:t>
            </a:r>
          </a:p>
          <a:p>
            <a:pPr algn="just">
              <a:lnSpc>
                <a:spcPct val="150000"/>
              </a:lnSpc>
              <a:buFontTx/>
              <a:buNone/>
            </a:pPr>
            <a:r>
              <a:rPr lang="en-US" sz="1400" dirty="0" smtClean="0">
                <a:cs typeface="Arial" pitchFamily="34" charset="0"/>
              </a:rPr>
              <a:t> 5)  PEF can be recycled and incorporated into the PET recycle streams at up to 5% PEF with no affect on the recycled PET performance.</a:t>
            </a:r>
          </a:p>
          <a:p>
            <a:pPr algn="just">
              <a:lnSpc>
                <a:spcPct val="150000"/>
              </a:lnSpc>
              <a:buFontTx/>
              <a:buNone/>
            </a:pPr>
            <a:r>
              <a:rPr lang="en-US" sz="1400" dirty="0" smtClean="0">
                <a:cs typeface="Arial" pitchFamily="34" charset="0"/>
              </a:rPr>
              <a:t>  6) Permits greater light weighting and superior thermal stability without heat-setting (can be hot filled at about 200-deg F).</a:t>
            </a:r>
          </a:p>
          <a:p>
            <a:pPr algn="just">
              <a:lnSpc>
                <a:spcPct val="150000"/>
              </a:lnSpc>
              <a:buFontTx/>
              <a:buNone/>
            </a:pPr>
            <a:endParaRPr lang="en-US" sz="1400" dirty="0" smtClean="0">
              <a:cs typeface="Arial" pitchFamily="34" charset="0"/>
            </a:endParaRPr>
          </a:p>
          <a:p>
            <a:pPr>
              <a:buFontTx/>
              <a:buNone/>
            </a:pPr>
            <a:r>
              <a:rPr lang="en-US" sz="1600" b="1" dirty="0" smtClean="0">
                <a:cs typeface="Arial" pitchFamily="34" charset="0"/>
              </a:rPr>
              <a:t>Applications of PEF</a:t>
            </a:r>
          </a:p>
          <a:p>
            <a:pPr algn="just">
              <a:lnSpc>
                <a:spcPct val="150000"/>
              </a:lnSpc>
            </a:pPr>
            <a:r>
              <a:rPr lang="en-US" sz="1400" dirty="0" smtClean="0">
                <a:cs typeface="Arial" pitchFamily="34" charset="0"/>
              </a:rPr>
              <a:t>PEF Bottles- Water bottle, beverage bottle etc</a:t>
            </a:r>
          </a:p>
          <a:p>
            <a:pPr algn="just">
              <a:lnSpc>
                <a:spcPct val="150000"/>
              </a:lnSpc>
            </a:pPr>
            <a:r>
              <a:rPr lang="en-US" sz="1400" dirty="0" smtClean="0">
                <a:cs typeface="Arial" pitchFamily="34" charset="0"/>
              </a:rPr>
              <a:t>PEF Fibers- A</a:t>
            </a:r>
            <a:r>
              <a:rPr lang="en-IN" sz="1400" dirty="0" err="1" smtClean="0">
                <a:cs typeface="Arial" pitchFamily="34" charset="0"/>
              </a:rPr>
              <a:t>pparels</a:t>
            </a:r>
            <a:r>
              <a:rPr lang="en-IN" sz="1400" dirty="0" smtClean="0">
                <a:cs typeface="Arial" pitchFamily="34" charset="0"/>
              </a:rPr>
              <a:t>, carpets, home furnishing, disposables commodities, fabrics, diapers, filters and industrial fibres</a:t>
            </a:r>
            <a:endParaRPr lang="en-US" sz="1400" dirty="0" smtClean="0">
              <a:cs typeface="Arial" pitchFamily="34" charset="0"/>
            </a:endParaRPr>
          </a:p>
          <a:p>
            <a:pPr algn="just">
              <a:lnSpc>
                <a:spcPct val="150000"/>
              </a:lnSpc>
            </a:pPr>
            <a:r>
              <a:rPr lang="en-US" sz="1400" dirty="0" smtClean="0">
                <a:cs typeface="Arial" pitchFamily="34" charset="0"/>
              </a:rPr>
              <a:t>PEF Films</a:t>
            </a:r>
          </a:p>
          <a:p>
            <a:endParaRPr lang="en-US" sz="1800" b="1" dirty="0" smtClean="0"/>
          </a:p>
          <a:p>
            <a:endParaRPr lang="en-US" sz="1800" dirty="0" smtClean="0"/>
          </a:p>
        </p:txBody>
      </p:sp>
      <p:sp>
        <p:nvSpPr>
          <p:cNvPr id="4" name="Footer Placeholder 3"/>
          <p:cNvSpPr>
            <a:spLocks noGrp="1"/>
          </p:cNvSpPr>
          <p:nvPr>
            <p:ph type="ftr" sz="quarter" idx="10"/>
          </p:nvPr>
        </p:nvSpPr>
        <p:spPr>
          <a:xfrm>
            <a:off x="1295400" y="6515100"/>
            <a:ext cx="7239000" cy="342900"/>
          </a:xfrm>
        </p:spPr>
        <p:txBody>
          <a:bodyPr/>
          <a:lstStyle/>
          <a:p>
            <a:pPr>
              <a:defRPr/>
            </a:pPr>
            <a:r>
              <a:rPr lang="en-IN" sz="800" smtClean="0">
                <a:solidFill>
                  <a:schemeClr val="tx1"/>
                </a:solidFill>
                <a:latin typeface="Arial" pitchFamily="34" charset="0"/>
                <a:cs typeface="Arial" pitchFamily="34" charset="0"/>
              </a:rPr>
              <a:t> Patent Searching | Research and Analytics | Patent Prosecution/Preparation Support | Litigation and E-Discovery | IP Valuation |  Patent Portfolio Watch</a:t>
            </a:r>
            <a:endParaRPr lang="en-US" sz="800" dirty="0">
              <a:solidFill>
                <a:schemeClr val="tx1"/>
              </a:solidFill>
              <a:latin typeface="Arial" pitchFamily="34" charset="0"/>
              <a:cs typeface="Arial" pitchFamily="34" charset="0"/>
            </a:endParaRPr>
          </a:p>
        </p:txBody>
      </p:sp>
      <p:pic>
        <p:nvPicPr>
          <p:cNvPr id="5125" name="Picture 2"/>
          <p:cNvPicPr>
            <a:picLocks noChangeAspect="1" noChangeArrowheads="1"/>
          </p:cNvPicPr>
          <p:nvPr/>
        </p:nvPicPr>
        <p:blipFill>
          <a:blip r:embed="rId2" cstate="print"/>
          <a:srcRect/>
          <a:stretch>
            <a:fillRect/>
          </a:stretch>
        </p:blipFill>
        <p:spPr bwMode="auto">
          <a:xfrm>
            <a:off x="152400" y="6324600"/>
            <a:ext cx="1143000" cy="3810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46318E3D-C770-4D91-B40E-7E88DA3097BF}" type="slidenum">
              <a:rPr lang="en-IN" smtClean="0"/>
              <a:pPr>
                <a:defRPr/>
              </a:pPr>
              <a:t>4</a:t>
            </a:fld>
            <a:endParaRPr lang="en-IN"/>
          </a:p>
        </p:txBody>
      </p:sp>
      <p:sp>
        <p:nvSpPr>
          <p:cNvPr id="7" name="TextBox 6"/>
          <p:cNvSpPr txBox="1"/>
          <p:nvPr/>
        </p:nvSpPr>
        <p:spPr>
          <a:xfrm>
            <a:off x="5867400" y="6172200"/>
            <a:ext cx="3048000" cy="230832"/>
          </a:xfrm>
          <a:prstGeom prst="rect">
            <a:avLst/>
          </a:prstGeom>
          <a:noFill/>
        </p:spPr>
        <p:txBody>
          <a:bodyPr wrap="square" rtlCol="0">
            <a:spAutoFit/>
          </a:bodyPr>
          <a:lstStyle/>
          <a:p>
            <a:r>
              <a:rPr lang="en-IN" sz="900" dirty="0" smtClean="0"/>
              <a:t>For sources of information, please refer to </a:t>
            </a:r>
            <a:r>
              <a:rPr lang="en-IN" sz="900" dirty="0" smtClean="0">
                <a:hlinkClick r:id="rId3" action="ppaction://hlinksldjump"/>
              </a:rPr>
              <a:t>Appendix 1</a:t>
            </a:r>
            <a:endParaRPr lang="en-IN" sz="9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object 3"/>
          <p:cNvSpPr>
            <a:spLocks noChangeArrowheads="1"/>
          </p:cNvSpPr>
          <p:nvPr/>
        </p:nvSpPr>
        <p:spPr bwMode="auto">
          <a:xfrm>
            <a:off x="85725" y="6276975"/>
            <a:ext cx="1250950" cy="506413"/>
          </a:xfrm>
          <a:prstGeom prst="rect">
            <a:avLst/>
          </a:prstGeom>
          <a:blipFill dpi="0" rotWithShape="1">
            <a:blip r:embed="rId2" cstate="print"/>
            <a:srcRect/>
            <a:stretch>
              <a:fillRect/>
            </a:stretch>
          </a:blipFill>
          <a:ln w="9525">
            <a:noFill/>
            <a:miter lim="800000"/>
            <a:headEnd/>
            <a:tailEnd/>
          </a:ln>
        </p:spPr>
        <p:txBody>
          <a:bodyPr lIns="0" tIns="0" rIns="0" bIns="0"/>
          <a:lstStyle/>
          <a:p>
            <a:endParaRPr lang="en-US">
              <a:latin typeface="Calibri" pitchFamily="34" charset="0"/>
            </a:endParaRPr>
          </a:p>
        </p:txBody>
      </p:sp>
      <p:sp>
        <p:nvSpPr>
          <p:cNvPr id="6" name="object 6"/>
          <p:cNvSpPr txBox="1">
            <a:spLocks noGrp="1"/>
          </p:cNvSpPr>
          <p:nvPr>
            <p:ph type="title"/>
          </p:nvPr>
        </p:nvSpPr>
        <p:spPr>
          <a:xfrm>
            <a:off x="379413" y="207963"/>
            <a:ext cx="8385175" cy="431800"/>
          </a:xfrm>
        </p:spPr>
        <p:txBody>
          <a:bodyPr rtlCol="0">
            <a:spAutoFit/>
          </a:bodyPr>
          <a:lstStyle/>
          <a:p>
            <a:pPr marL="12700" eaLnBrk="1" fontAlgn="auto" hangingPunct="1">
              <a:spcBef>
                <a:spcPts val="0"/>
              </a:spcBef>
              <a:spcAft>
                <a:spcPts val="0"/>
              </a:spcAft>
              <a:defRPr/>
            </a:pPr>
            <a:r>
              <a:rPr lang="en-US" sz="2800" b="1" spc="-10" dirty="0">
                <a:solidFill>
                  <a:schemeClr val="bg1"/>
                </a:solidFill>
                <a:cs typeface="Arial" pitchFamily="34" charset="0"/>
              </a:rPr>
              <a:t>Growth Prospects for PEF</a:t>
            </a:r>
            <a:endParaRPr sz="2800" b="1" spc="-10" dirty="0">
              <a:solidFill>
                <a:schemeClr val="bg1"/>
              </a:solidFill>
              <a:cs typeface="Arial" pitchFamily="34" charset="0"/>
            </a:endParaRPr>
          </a:p>
        </p:txBody>
      </p:sp>
      <p:sp>
        <p:nvSpPr>
          <p:cNvPr id="10" name="Rectangle 9"/>
          <p:cNvSpPr/>
          <p:nvPr/>
        </p:nvSpPr>
        <p:spPr>
          <a:xfrm>
            <a:off x="76200" y="6324600"/>
            <a:ext cx="150495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6149" name="Picture 2"/>
          <p:cNvPicPr>
            <a:picLocks noChangeAspect="1" noChangeArrowheads="1"/>
          </p:cNvPicPr>
          <p:nvPr/>
        </p:nvPicPr>
        <p:blipFill>
          <a:blip r:embed="rId3" cstate="print"/>
          <a:srcRect/>
          <a:stretch>
            <a:fillRect/>
          </a:stretch>
        </p:blipFill>
        <p:spPr bwMode="auto">
          <a:xfrm>
            <a:off x="228600" y="6432550"/>
            <a:ext cx="1066800" cy="349250"/>
          </a:xfrm>
          <a:prstGeom prst="rect">
            <a:avLst/>
          </a:prstGeom>
          <a:noFill/>
          <a:ln w="9525">
            <a:noFill/>
            <a:miter lim="800000"/>
            <a:headEnd/>
            <a:tailEnd/>
          </a:ln>
        </p:spPr>
      </p:pic>
      <p:sp>
        <p:nvSpPr>
          <p:cNvPr id="13" name="Footer Placeholder 13"/>
          <p:cNvSpPr>
            <a:spLocks noGrp="1"/>
          </p:cNvSpPr>
          <p:nvPr>
            <p:ph type="ftr" sz="quarter" idx="10"/>
          </p:nvPr>
        </p:nvSpPr>
        <p:spPr>
          <a:xfrm>
            <a:off x="1371600" y="6553200"/>
            <a:ext cx="7772400" cy="152400"/>
          </a:xfrm>
        </p:spPr>
        <p:txBody>
          <a:bodyPr/>
          <a:lstStyle/>
          <a:p>
            <a:pPr algn="l">
              <a:defRPr/>
            </a:pPr>
            <a:r>
              <a:rPr lang="en-IN" sz="800" smtClean="0">
                <a:solidFill>
                  <a:schemeClr val="tx1"/>
                </a:solidFill>
                <a:latin typeface="Arial" pitchFamily="34" charset="0"/>
                <a:cs typeface="Arial" pitchFamily="34" charset="0"/>
              </a:rPr>
              <a:t> Patent Searching | Research and Analytics | Patent Prosecution/Preparation Support | Litigation and E-Discovery | IP Valuation |  Patent Portfolio Watch</a:t>
            </a:r>
            <a:endParaRPr lang="en-US" sz="800" dirty="0">
              <a:solidFill>
                <a:schemeClr val="tx1"/>
              </a:solidFill>
              <a:latin typeface="Arial" pitchFamily="34" charset="0"/>
              <a:cs typeface="Arial" pitchFamily="34" charset="0"/>
            </a:endParaRPr>
          </a:p>
        </p:txBody>
      </p:sp>
      <p:sp>
        <p:nvSpPr>
          <p:cNvPr id="6151" name="Rectangle 14"/>
          <p:cNvSpPr>
            <a:spLocks noChangeArrowheads="1"/>
          </p:cNvSpPr>
          <p:nvPr/>
        </p:nvSpPr>
        <p:spPr bwMode="auto">
          <a:xfrm>
            <a:off x="152400" y="990600"/>
            <a:ext cx="8686800" cy="4833183"/>
          </a:xfrm>
          <a:prstGeom prst="rect">
            <a:avLst/>
          </a:prstGeom>
          <a:noFill/>
          <a:ln w="9525">
            <a:noFill/>
            <a:miter lim="800000"/>
            <a:headEnd/>
            <a:tailEnd/>
          </a:ln>
        </p:spPr>
        <p:txBody>
          <a:bodyPr wrap="square">
            <a:spAutoFit/>
          </a:bodyPr>
          <a:lstStyle/>
          <a:p>
            <a:pPr algn="just">
              <a:lnSpc>
                <a:spcPct val="150000"/>
              </a:lnSpc>
              <a:spcBef>
                <a:spcPts val="200"/>
              </a:spcBef>
              <a:spcAft>
                <a:spcPts val="200"/>
              </a:spcAft>
              <a:buFont typeface="Arial" pitchFamily="34" charset="0"/>
              <a:buChar char="•"/>
            </a:pPr>
            <a:r>
              <a:rPr lang="en-US" sz="1400" b="1" dirty="0" smtClean="0"/>
              <a:t> </a:t>
            </a:r>
            <a:r>
              <a:rPr lang="en-US" sz="1400" b="1" dirty="0" err="1" smtClean="0"/>
              <a:t>Avantium</a:t>
            </a:r>
            <a:r>
              <a:rPr lang="en-US" sz="1400" b="1" dirty="0" smtClean="0"/>
              <a:t> </a:t>
            </a:r>
            <a:r>
              <a:rPr lang="en-US" sz="1400" dirty="0"/>
              <a:t>developed </a:t>
            </a:r>
            <a:r>
              <a:rPr lang="en-US" sz="1400" dirty="0" smtClean="0"/>
              <a:t> and patented YXY </a:t>
            </a:r>
            <a:r>
              <a:rPr lang="en-US" sz="1400" dirty="0"/>
              <a:t>technology platform aimed at manufacturing bio fuels, bio based plastics and bio chemicals. </a:t>
            </a:r>
          </a:p>
          <a:p>
            <a:pPr algn="just">
              <a:lnSpc>
                <a:spcPct val="150000"/>
              </a:lnSpc>
              <a:spcBef>
                <a:spcPts val="200"/>
              </a:spcBef>
              <a:spcAft>
                <a:spcPts val="200"/>
              </a:spcAft>
              <a:buFont typeface="Arial" pitchFamily="34" charset="0"/>
              <a:buChar char="•"/>
            </a:pPr>
            <a:r>
              <a:rPr lang="en-US" sz="1400" dirty="0" smtClean="0"/>
              <a:t> </a:t>
            </a:r>
            <a:r>
              <a:rPr lang="en-US" sz="1400" b="1" dirty="0" err="1" smtClean="0"/>
              <a:t>Avantium</a:t>
            </a:r>
            <a:r>
              <a:rPr lang="en-US" sz="1400" b="1" dirty="0" smtClean="0"/>
              <a:t> </a:t>
            </a:r>
            <a:r>
              <a:rPr lang="en-US" sz="1400" dirty="0" smtClean="0"/>
              <a:t>established </a:t>
            </a:r>
            <a:r>
              <a:rPr lang="en-US" sz="1400" dirty="0"/>
              <a:t>strategic partnership with </a:t>
            </a:r>
            <a:r>
              <a:rPr lang="en-US" sz="1400" b="1" dirty="0" err="1"/>
              <a:t>Danone</a:t>
            </a:r>
            <a:r>
              <a:rPr lang="en-US" sz="1400" b="1" dirty="0"/>
              <a:t>, Coca-Cola and ALPLA </a:t>
            </a:r>
            <a:r>
              <a:rPr lang="en-US" sz="1400" dirty="0"/>
              <a:t>for developing and commercializing bio-based polymers derived from PEF. </a:t>
            </a:r>
          </a:p>
          <a:p>
            <a:pPr algn="just">
              <a:lnSpc>
                <a:spcPct val="150000"/>
              </a:lnSpc>
              <a:spcBef>
                <a:spcPts val="200"/>
              </a:spcBef>
              <a:spcAft>
                <a:spcPts val="200"/>
              </a:spcAft>
              <a:buFont typeface="Arial" pitchFamily="34" charset="0"/>
              <a:buChar char="•"/>
            </a:pPr>
            <a:r>
              <a:rPr lang="en-US" sz="1400" dirty="0" smtClean="0"/>
              <a:t> In </a:t>
            </a:r>
            <a:r>
              <a:rPr lang="en-US" sz="1400" dirty="0"/>
              <a:t>2014, </a:t>
            </a:r>
            <a:r>
              <a:rPr lang="en-US" sz="1400" b="1" dirty="0"/>
              <a:t>Avantium, </a:t>
            </a:r>
            <a:r>
              <a:rPr lang="en-US" sz="1400" b="1" dirty="0" err="1"/>
              <a:t>Danone</a:t>
            </a:r>
            <a:r>
              <a:rPr lang="en-US" sz="1400" b="1" dirty="0"/>
              <a:t>, Swire Pacific </a:t>
            </a:r>
            <a:r>
              <a:rPr lang="en-US" sz="1400" dirty="0"/>
              <a:t>and </a:t>
            </a:r>
            <a:r>
              <a:rPr lang="en-US" sz="1400" b="1" dirty="0"/>
              <a:t>Coca-Cola </a:t>
            </a:r>
            <a:r>
              <a:rPr lang="en-US" sz="1400" dirty="0"/>
              <a:t>signed a consortium of USD 50 million investments aimed at developing and commercializing the alternative to PET for packaging applications.</a:t>
            </a:r>
          </a:p>
          <a:p>
            <a:pPr algn="just">
              <a:lnSpc>
                <a:spcPct val="150000"/>
              </a:lnSpc>
              <a:spcBef>
                <a:spcPts val="200"/>
              </a:spcBef>
              <a:spcAft>
                <a:spcPts val="200"/>
              </a:spcAft>
              <a:buFont typeface="Arial" pitchFamily="34" charset="0"/>
              <a:buChar char="•"/>
            </a:pPr>
            <a:r>
              <a:rPr lang="en-US" sz="1400" dirty="0"/>
              <a:t> In 2014, </a:t>
            </a:r>
            <a:r>
              <a:rPr lang="en-US" sz="1400" b="1" dirty="0"/>
              <a:t>Avantium</a:t>
            </a:r>
            <a:r>
              <a:rPr lang="en-US" sz="1400" dirty="0"/>
              <a:t> demonstrated the application of PEF for manufacturing of fibers to make 100% bio based t-shirts for textile manufacturers.</a:t>
            </a:r>
          </a:p>
          <a:p>
            <a:pPr algn="just">
              <a:lnSpc>
                <a:spcPct val="150000"/>
              </a:lnSpc>
              <a:spcBef>
                <a:spcPts val="200"/>
              </a:spcBef>
              <a:spcAft>
                <a:spcPts val="200"/>
              </a:spcAft>
              <a:buFont typeface="Arial" pitchFamily="34" charset="0"/>
              <a:buChar char="•"/>
            </a:pPr>
            <a:r>
              <a:rPr lang="en-US" sz="1400" dirty="0" smtClean="0"/>
              <a:t> Asia </a:t>
            </a:r>
            <a:r>
              <a:rPr lang="en-US" sz="1400" dirty="0"/>
              <a:t>Pacific is likely to be a lucrative market in the near future on account of growing packaging industry in India and China in vague of positive outlook on food &amp; beverage, consumer goods and pharmaceutical sectors. </a:t>
            </a:r>
          </a:p>
          <a:p>
            <a:pPr algn="just">
              <a:lnSpc>
                <a:spcPct val="150000"/>
              </a:lnSpc>
              <a:spcBef>
                <a:spcPts val="200"/>
              </a:spcBef>
              <a:spcAft>
                <a:spcPts val="200"/>
              </a:spcAft>
              <a:buFont typeface="Arial" pitchFamily="34" charset="0"/>
              <a:buChar char="•"/>
            </a:pPr>
            <a:r>
              <a:rPr lang="en-US" sz="1400" dirty="0" smtClean="0"/>
              <a:t> North </a:t>
            </a:r>
            <a:r>
              <a:rPr lang="en-US" sz="1400" dirty="0"/>
              <a:t>America is likely to be promising market for bio based chemicals in light of increasing environmental concerns towards reducing GHG emissions coupled with stringent regulations towards non-recyclable plastic consumption at domestic level. </a:t>
            </a:r>
          </a:p>
        </p:txBody>
      </p:sp>
      <p:sp>
        <p:nvSpPr>
          <p:cNvPr id="12" name="Slide Number Placeholder 11"/>
          <p:cNvSpPr>
            <a:spLocks noGrp="1"/>
          </p:cNvSpPr>
          <p:nvPr>
            <p:ph type="sldNum" sz="quarter" idx="12"/>
          </p:nvPr>
        </p:nvSpPr>
        <p:spPr/>
        <p:txBody>
          <a:bodyPr/>
          <a:lstStyle/>
          <a:p>
            <a:pPr>
              <a:defRPr/>
            </a:pPr>
            <a:fld id="{46318E3D-C770-4D91-B40E-7E88DA3097BF}" type="slidenum">
              <a:rPr lang="en-IN" smtClean="0"/>
              <a:pPr>
                <a:defRPr/>
              </a:pPr>
              <a:t>5</a:t>
            </a:fld>
            <a:endParaRPr lang="en-IN"/>
          </a:p>
        </p:txBody>
      </p:sp>
      <p:sp>
        <p:nvSpPr>
          <p:cNvPr id="9" name="TextBox 8"/>
          <p:cNvSpPr txBox="1"/>
          <p:nvPr/>
        </p:nvSpPr>
        <p:spPr>
          <a:xfrm>
            <a:off x="5867400" y="6172200"/>
            <a:ext cx="3048000" cy="230832"/>
          </a:xfrm>
          <a:prstGeom prst="rect">
            <a:avLst/>
          </a:prstGeom>
          <a:noFill/>
        </p:spPr>
        <p:txBody>
          <a:bodyPr wrap="square" rtlCol="0">
            <a:spAutoFit/>
          </a:bodyPr>
          <a:lstStyle/>
          <a:p>
            <a:r>
              <a:rPr lang="en-IN" sz="900" dirty="0" smtClean="0"/>
              <a:t>For sources of information, please refer to </a:t>
            </a:r>
            <a:r>
              <a:rPr lang="en-IN" sz="900" dirty="0" smtClean="0">
                <a:hlinkClick r:id="rId4" action="ppaction://hlinksldjump"/>
              </a:rPr>
              <a:t>Appendix 1</a:t>
            </a:r>
            <a:endParaRPr lang="en-IN" sz="9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9753600" cy="436562"/>
          </a:xfrm>
        </p:spPr>
        <p:txBody>
          <a:bodyPr/>
          <a:lstStyle/>
          <a:p>
            <a:r>
              <a:rPr lang="en-IN" sz="2400" b="1" dirty="0" smtClean="0">
                <a:solidFill>
                  <a:schemeClr val="bg1"/>
                </a:solidFill>
              </a:rPr>
              <a:t>Key Developments Related To Bio-Based Polymers</a:t>
            </a:r>
            <a:endParaRPr lang="en-US" sz="2400" b="1" dirty="0">
              <a:solidFill>
                <a:schemeClr val="bg1"/>
              </a:solidFill>
            </a:endParaRPr>
          </a:p>
        </p:txBody>
      </p:sp>
      <p:sp>
        <p:nvSpPr>
          <p:cNvPr id="7171" name="Text Placeholder 2"/>
          <p:cNvSpPr>
            <a:spLocks noGrp="1"/>
          </p:cNvSpPr>
          <p:nvPr>
            <p:ph type="body" idx="1"/>
          </p:nvPr>
        </p:nvSpPr>
        <p:spPr>
          <a:xfrm>
            <a:off x="381000" y="1676400"/>
            <a:ext cx="8429625" cy="184666"/>
          </a:xfrm>
          <a:noFill/>
          <a:ln w="9525">
            <a:noFill/>
            <a:miter lim="800000"/>
            <a:headEnd/>
            <a:tailEnd/>
          </a:ln>
        </p:spPr>
        <p:txBody>
          <a:bodyPr wrap="square">
            <a:spAutoFit/>
          </a:bodyPr>
          <a:lstStyle/>
          <a:p>
            <a:pPr algn="just">
              <a:spcBef>
                <a:spcPct val="0"/>
              </a:spcBef>
              <a:buFontTx/>
              <a:buNone/>
            </a:pPr>
            <a:r>
              <a:rPr lang="en-IN" sz="1200" kern="1200" dirty="0" smtClean="0">
                <a:latin typeface="+mj-lt"/>
                <a:ea typeface="+mn-ea"/>
                <a:cs typeface="Arial" pitchFamily="34" charset="0"/>
              </a:rPr>
              <a:t> </a:t>
            </a:r>
          </a:p>
        </p:txBody>
      </p:sp>
      <p:sp>
        <p:nvSpPr>
          <p:cNvPr id="4" name="Footer Placeholder 3"/>
          <p:cNvSpPr>
            <a:spLocks noGrp="1"/>
          </p:cNvSpPr>
          <p:nvPr>
            <p:ph type="ftr" sz="quarter" idx="10"/>
          </p:nvPr>
        </p:nvSpPr>
        <p:spPr>
          <a:xfrm>
            <a:off x="1295400" y="6515100"/>
            <a:ext cx="7086599" cy="342900"/>
          </a:xfrm>
        </p:spPr>
        <p:txBody>
          <a:bodyPr/>
          <a:lstStyle/>
          <a:p>
            <a:pPr>
              <a:defRPr/>
            </a:pPr>
            <a:r>
              <a:rPr lang="en-IN" sz="800" smtClean="0">
                <a:solidFill>
                  <a:schemeClr val="tx1"/>
                </a:solidFill>
                <a:latin typeface="Arial" pitchFamily="34" charset="0"/>
                <a:cs typeface="Arial" pitchFamily="34" charset="0"/>
              </a:rPr>
              <a:t> Patent Searching | Research and Analytics | Patent Prosecution/Preparation Support | Litigation and E-Discovery | IP Valuation |  Patent Portfolio Watch</a:t>
            </a:r>
            <a:endParaRPr lang="en-IN" sz="800" dirty="0">
              <a:solidFill>
                <a:schemeClr val="tx1"/>
              </a:solidFill>
              <a:latin typeface="Arial" pitchFamily="34" charset="0"/>
              <a:cs typeface="Arial" pitchFamily="34" charset="0"/>
            </a:endParaRPr>
          </a:p>
        </p:txBody>
      </p:sp>
      <p:sp>
        <p:nvSpPr>
          <p:cNvPr id="6" name="Right Arrow 4"/>
          <p:cNvSpPr/>
          <p:nvPr/>
        </p:nvSpPr>
        <p:spPr>
          <a:xfrm>
            <a:off x="478610" y="838200"/>
            <a:ext cx="8360589" cy="5573608"/>
          </a:xfrm>
          <a:custGeom>
            <a:avLst/>
            <a:gdLst>
              <a:gd name="connsiteX0" fmla="*/ 0 w 5562600"/>
              <a:gd name="connsiteY0" fmla="*/ 533400 h 2133600"/>
              <a:gd name="connsiteX1" fmla="*/ 4495800 w 5562600"/>
              <a:gd name="connsiteY1" fmla="*/ 533400 h 2133600"/>
              <a:gd name="connsiteX2" fmla="*/ 4495800 w 5562600"/>
              <a:gd name="connsiteY2" fmla="*/ 0 h 2133600"/>
              <a:gd name="connsiteX3" fmla="*/ 5562600 w 5562600"/>
              <a:gd name="connsiteY3" fmla="*/ 1066800 h 2133600"/>
              <a:gd name="connsiteX4" fmla="*/ 4495800 w 5562600"/>
              <a:gd name="connsiteY4" fmla="*/ 2133600 h 2133600"/>
              <a:gd name="connsiteX5" fmla="*/ 4495800 w 5562600"/>
              <a:gd name="connsiteY5" fmla="*/ 1600200 h 2133600"/>
              <a:gd name="connsiteX6" fmla="*/ 0 w 5562600"/>
              <a:gd name="connsiteY6" fmla="*/ 1600200 h 2133600"/>
              <a:gd name="connsiteX7" fmla="*/ 0 w 5562600"/>
              <a:gd name="connsiteY7" fmla="*/ 533400 h 2133600"/>
              <a:gd name="connsiteX0" fmla="*/ 0 w 5562600"/>
              <a:gd name="connsiteY0" fmla="*/ 1600200 h 2133600"/>
              <a:gd name="connsiteX1" fmla="*/ 4495800 w 5562600"/>
              <a:gd name="connsiteY1" fmla="*/ 533400 h 2133600"/>
              <a:gd name="connsiteX2" fmla="*/ 4495800 w 5562600"/>
              <a:gd name="connsiteY2" fmla="*/ 0 h 2133600"/>
              <a:gd name="connsiteX3" fmla="*/ 5562600 w 5562600"/>
              <a:gd name="connsiteY3" fmla="*/ 1066800 h 2133600"/>
              <a:gd name="connsiteX4" fmla="*/ 4495800 w 5562600"/>
              <a:gd name="connsiteY4" fmla="*/ 2133600 h 2133600"/>
              <a:gd name="connsiteX5" fmla="*/ 4495800 w 5562600"/>
              <a:gd name="connsiteY5" fmla="*/ 1600200 h 2133600"/>
              <a:gd name="connsiteX6" fmla="*/ 0 w 5562600"/>
              <a:gd name="connsiteY6" fmla="*/ 1600200 h 2133600"/>
              <a:gd name="connsiteX0" fmla="*/ 0 w 5535304"/>
              <a:gd name="connsiteY0" fmla="*/ 1040641 h 2133600"/>
              <a:gd name="connsiteX1" fmla="*/ 4468504 w 5535304"/>
              <a:gd name="connsiteY1" fmla="*/ 533400 h 2133600"/>
              <a:gd name="connsiteX2" fmla="*/ 4468504 w 5535304"/>
              <a:gd name="connsiteY2" fmla="*/ 0 h 2133600"/>
              <a:gd name="connsiteX3" fmla="*/ 5535304 w 5535304"/>
              <a:gd name="connsiteY3" fmla="*/ 1066800 h 2133600"/>
              <a:gd name="connsiteX4" fmla="*/ 4468504 w 5535304"/>
              <a:gd name="connsiteY4" fmla="*/ 2133600 h 2133600"/>
              <a:gd name="connsiteX5" fmla="*/ 4468504 w 5535304"/>
              <a:gd name="connsiteY5" fmla="*/ 1600200 h 2133600"/>
              <a:gd name="connsiteX6" fmla="*/ 0 w 5535304"/>
              <a:gd name="connsiteY6" fmla="*/ 1040641 h 2133600"/>
              <a:gd name="connsiteX0" fmla="*/ 0 w 5577312"/>
              <a:gd name="connsiteY0" fmla="*/ 767421 h 2133600"/>
              <a:gd name="connsiteX1" fmla="*/ 4510512 w 5577312"/>
              <a:gd name="connsiteY1" fmla="*/ 533400 h 2133600"/>
              <a:gd name="connsiteX2" fmla="*/ 4510512 w 5577312"/>
              <a:gd name="connsiteY2" fmla="*/ 0 h 2133600"/>
              <a:gd name="connsiteX3" fmla="*/ 5577312 w 5577312"/>
              <a:gd name="connsiteY3" fmla="*/ 1066800 h 2133600"/>
              <a:gd name="connsiteX4" fmla="*/ 4510512 w 5577312"/>
              <a:gd name="connsiteY4" fmla="*/ 2133600 h 2133600"/>
              <a:gd name="connsiteX5" fmla="*/ 4510512 w 5577312"/>
              <a:gd name="connsiteY5" fmla="*/ 1600200 h 2133600"/>
              <a:gd name="connsiteX6" fmla="*/ 0 w 5577312"/>
              <a:gd name="connsiteY6" fmla="*/ 767421 h 2133600"/>
              <a:gd name="connsiteX0" fmla="*/ 0 w 5602517"/>
              <a:gd name="connsiteY0" fmla="*/ 702842 h 2133600"/>
              <a:gd name="connsiteX1" fmla="*/ 4535717 w 5602517"/>
              <a:gd name="connsiteY1" fmla="*/ 533400 h 2133600"/>
              <a:gd name="connsiteX2" fmla="*/ 4535717 w 5602517"/>
              <a:gd name="connsiteY2" fmla="*/ 0 h 2133600"/>
              <a:gd name="connsiteX3" fmla="*/ 5602517 w 5602517"/>
              <a:gd name="connsiteY3" fmla="*/ 1066800 h 2133600"/>
              <a:gd name="connsiteX4" fmla="*/ 4535717 w 5602517"/>
              <a:gd name="connsiteY4" fmla="*/ 2133600 h 2133600"/>
              <a:gd name="connsiteX5" fmla="*/ 4535717 w 5602517"/>
              <a:gd name="connsiteY5" fmla="*/ 1600200 h 2133600"/>
              <a:gd name="connsiteX6" fmla="*/ 0 w 5602517"/>
              <a:gd name="connsiteY6" fmla="*/ 702842 h 2133600"/>
              <a:gd name="connsiteX0" fmla="*/ 0 w 5804157"/>
              <a:gd name="connsiteY0" fmla="*/ 673036 h 2133600"/>
              <a:gd name="connsiteX1" fmla="*/ 4737357 w 5804157"/>
              <a:gd name="connsiteY1" fmla="*/ 533400 h 2133600"/>
              <a:gd name="connsiteX2" fmla="*/ 4737357 w 5804157"/>
              <a:gd name="connsiteY2" fmla="*/ 0 h 2133600"/>
              <a:gd name="connsiteX3" fmla="*/ 5804157 w 5804157"/>
              <a:gd name="connsiteY3" fmla="*/ 1066800 h 2133600"/>
              <a:gd name="connsiteX4" fmla="*/ 4737357 w 5804157"/>
              <a:gd name="connsiteY4" fmla="*/ 2133600 h 2133600"/>
              <a:gd name="connsiteX5" fmla="*/ 4737357 w 5804157"/>
              <a:gd name="connsiteY5" fmla="*/ 1600200 h 2133600"/>
              <a:gd name="connsiteX6" fmla="*/ 0 w 5804157"/>
              <a:gd name="connsiteY6" fmla="*/ 673036 h 2133600"/>
              <a:gd name="connsiteX0" fmla="*/ 10766 w 5814923"/>
              <a:gd name="connsiteY0" fmla="*/ 673036 h 2133600"/>
              <a:gd name="connsiteX1" fmla="*/ 4748123 w 5814923"/>
              <a:gd name="connsiteY1" fmla="*/ 533400 h 2133600"/>
              <a:gd name="connsiteX2" fmla="*/ 4748123 w 5814923"/>
              <a:gd name="connsiteY2" fmla="*/ 0 h 2133600"/>
              <a:gd name="connsiteX3" fmla="*/ 5814923 w 5814923"/>
              <a:gd name="connsiteY3" fmla="*/ 1066800 h 2133600"/>
              <a:gd name="connsiteX4" fmla="*/ 4748123 w 5814923"/>
              <a:gd name="connsiteY4" fmla="*/ 2133600 h 2133600"/>
              <a:gd name="connsiteX5" fmla="*/ 4748123 w 5814923"/>
              <a:gd name="connsiteY5" fmla="*/ 1600200 h 2133600"/>
              <a:gd name="connsiteX6" fmla="*/ 0 w 5814923"/>
              <a:gd name="connsiteY6" fmla="*/ 989491 h 2133600"/>
              <a:gd name="connsiteX7" fmla="*/ 10766 w 5814923"/>
              <a:gd name="connsiteY7" fmla="*/ 673036 h 2133600"/>
              <a:gd name="connsiteX0" fmla="*/ 10766 w 5814923"/>
              <a:gd name="connsiteY0" fmla="*/ 673036 h 2133600"/>
              <a:gd name="connsiteX1" fmla="*/ 4748123 w 5814923"/>
              <a:gd name="connsiteY1" fmla="*/ 533400 h 2133600"/>
              <a:gd name="connsiteX2" fmla="*/ 4748123 w 5814923"/>
              <a:gd name="connsiteY2" fmla="*/ 0 h 2133600"/>
              <a:gd name="connsiteX3" fmla="*/ 5814923 w 5814923"/>
              <a:gd name="connsiteY3" fmla="*/ 1066800 h 2133600"/>
              <a:gd name="connsiteX4" fmla="*/ 4748123 w 5814923"/>
              <a:gd name="connsiteY4" fmla="*/ 2133600 h 2133600"/>
              <a:gd name="connsiteX5" fmla="*/ 4748123 w 5814923"/>
              <a:gd name="connsiteY5" fmla="*/ 1600200 h 2133600"/>
              <a:gd name="connsiteX6" fmla="*/ 0 w 5814923"/>
              <a:gd name="connsiteY6" fmla="*/ 989491 h 2133600"/>
              <a:gd name="connsiteX7" fmla="*/ 10766 w 5814923"/>
              <a:gd name="connsiteY7" fmla="*/ 673036 h 2133600"/>
              <a:gd name="connsiteX0" fmla="*/ 10766 w 5814923"/>
              <a:gd name="connsiteY0" fmla="*/ 673036 h 2133600"/>
              <a:gd name="connsiteX1" fmla="*/ 4748123 w 5814923"/>
              <a:gd name="connsiteY1" fmla="*/ 533400 h 2133600"/>
              <a:gd name="connsiteX2" fmla="*/ 4748123 w 5814923"/>
              <a:gd name="connsiteY2" fmla="*/ 0 h 2133600"/>
              <a:gd name="connsiteX3" fmla="*/ 5814923 w 5814923"/>
              <a:gd name="connsiteY3" fmla="*/ 1066800 h 2133600"/>
              <a:gd name="connsiteX4" fmla="*/ 4748123 w 5814923"/>
              <a:gd name="connsiteY4" fmla="*/ 2133600 h 2133600"/>
              <a:gd name="connsiteX5" fmla="*/ 4748123 w 5814923"/>
              <a:gd name="connsiteY5" fmla="*/ 1600200 h 2133600"/>
              <a:gd name="connsiteX6" fmla="*/ 0 w 5814923"/>
              <a:gd name="connsiteY6" fmla="*/ 989491 h 2133600"/>
              <a:gd name="connsiteX7" fmla="*/ 10766 w 5814923"/>
              <a:gd name="connsiteY7" fmla="*/ 673036 h 2133600"/>
              <a:gd name="connsiteX0" fmla="*/ 10766 w 5814923"/>
              <a:gd name="connsiteY0" fmla="*/ 673036 h 2133600"/>
              <a:gd name="connsiteX1" fmla="*/ 4748123 w 5814923"/>
              <a:gd name="connsiteY1" fmla="*/ 533400 h 2133600"/>
              <a:gd name="connsiteX2" fmla="*/ 4748123 w 5814923"/>
              <a:gd name="connsiteY2" fmla="*/ 0 h 2133600"/>
              <a:gd name="connsiteX3" fmla="*/ 5814923 w 5814923"/>
              <a:gd name="connsiteY3" fmla="*/ 1066800 h 2133600"/>
              <a:gd name="connsiteX4" fmla="*/ 4748123 w 5814923"/>
              <a:gd name="connsiteY4" fmla="*/ 2133600 h 2133600"/>
              <a:gd name="connsiteX5" fmla="*/ 4748123 w 5814923"/>
              <a:gd name="connsiteY5" fmla="*/ 1600200 h 2133600"/>
              <a:gd name="connsiteX6" fmla="*/ 0 w 5814923"/>
              <a:gd name="connsiteY6" fmla="*/ 989491 h 2133600"/>
              <a:gd name="connsiteX7" fmla="*/ 10766 w 5814923"/>
              <a:gd name="connsiteY7" fmla="*/ 673036 h 2133600"/>
              <a:gd name="connsiteX0" fmla="*/ 10766 w 5814923"/>
              <a:gd name="connsiteY0" fmla="*/ 673036 h 2133600"/>
              <a:gd name="connsiteX1" fmla="*/ 4748123 w 5814923"/>
              <a:gd name="connsiteY1" fmla="*/ 533400 h 2133600"/>
              <a:gd name="connsiteX2" fmla="*/ 4748123 w 5814923"/>
              <a:gd name="connsiteY2" fmla="*/ 0 h 2133600"/>
              <a:gd name="connsiteX3" fmla="*/ 5814923 w 5814923"/>
              <a:gd name="connsiteY3" fmla="*/ 1066800 h 2133600"/>
              <a:gd name="connsiteX4" fmla="*/ 4748123 w 5814923"/>
              <a:gd name="connsiteY4" fmla="*/ 2133600 h 2133600"/>
              <a:gd name="connsiteX5" fmla="*/ 4748123 w 5814923"/>
              <a:gd name="connsiteY5" fmla="*/ 1600200 h 2133600"/>
              <a:gd name="connsiteX6" fmla="*/ 0 w 5814923"/>
              <a:gd name="connsiteY6" fmla="*/ 989491 h 2133600"/>
              <a:gd name="connsiteX7" fmla="*/ 10766 w 5814923"/>
              <a:gd name="connsiteY7" fmla="*/ 673036 h 2133600"/>
              <a:gd name="connsiteX0" fmla="*/ 10766 w 5814923"/>
              <a:gd name="connsiteY0" fmla="*/ 673036 h 2133600"/>
              <a:gd name="connsiteX1" fmla="*/ 4748123 w 5814923"/>
              <a:gd name="connsiteY1" fmla="*/ 533400 h 2133600"/>
              <a:gd name="connsiteX2" fmla="*/ 4748123 w 5814923"/>
              <a:gd name="connsiteY2" fmla="*/ 0 h 2133600"/>
              <a:gd name="connsiteX3" fmla="*/ 5814923 w 5814923"/>
              <a:gd name="connsiteY3" fmla="*/ 1066800 h 2133600"/>
              <a:gd name="connsiteX4" fmla="*/ 4748123 w 5814923"/>
              <a:gd name="connsiteY4" fmla="*/ 2133600 h 2133600"/>
              <a:gd name="connsiteX5" fmla="*/ 4748123 w 5814923"/>
              <a:gd name="connsiteY5" fmla="*/ 1600200 h 2133600"/>
              <a:gd name="connsiteX6" fmla="*/ 0 w 5814923"/>
              <a:gd name="connsiteY6" fmla="*/ 989491 h 2133600"/>
              <a:gd name="connsiteX7" fmla="*/ 10766 w 5814923"/>
              <a:gd name="connsiteY7" fmla="*/ 673036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814923" h="2133600">
                <a:moveTo>
                  <a:pt x="10766" y="673036"/>
                </a:moveTo>
                <a:lnTo>
                  <a:pt x="4748123" y="533400"/>
                </a:lnTo>
                <a:lnTo>
                  <a:pt x="4748123" y="0"/>
                </a:lnTo>
                <a:lnTo>
                  <a:pt x="5814923" y="1066800"/>
                </a:lnTo>
                <a:lnTo>
                  <a:pt x="4748123" y="2133600"/>
                </a:lnTo>
                <a:lnTo>
                  <a:pt x="4748123" y="1600200"/>
                </a:lnTo>
                <a:cubicBezTo>
                  <a:pt x="3118506" y="1372362"/>
                  <a:pt x="1603230" y="1201727"/>
                  <a:pt x="0" y="989491"/>
                </a:cubicBezTo>
                <a:cubicBezTo>
                  <a:pt x="3589" y="686387"/>
                  <a:pt x="7177" y="929336"/>
                  <a:pt x="10766" y="673036"/>
                </a:cubicBezTo>
                <a:close/>
              </a:path>
            </a:pathLst>
          </a:custGeom>
          <a:gradFill flip="none" rotWithShape="1">
            <a:gsLst>
              <a:gs pos="63000">
                <a:schemeClr val="accent6">
                  <a:lumMod val="75000"/>
                </a:schemeClr>
              </a:gs>
              <a:gs pos="0">
                <a:srgbClr val="FFC000"/>
              </a:gs>
            </a:gsLst>
            <a:lin ang="10800000" scaled="1"/>
            <a:tileRect/>
          </a:gradFill>
          <a:ln>
            <a:noFill/>
          </a:ln>
          <a:scene3d>
            <a:camera prst="orthographicFront">
              <a:rot lat="17222692" lon="18162154" rev="4074046"/>
            </a:camera>
            <a:lightRig rig="threePt" dir="t"/>
          </a:scene3d>
          <a:sp3d extrusionH="254000">
            <a:bevelT w="190500" h="508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3" name="Group 6"/>
          <p:cNvGrpSpPr>
            <a:grpSpLocks noChangeAspect="1"/>
          </p:cNvGrpSpPr>
          <p:nvPr/>
        </p:nvGrpSpPr>
        <p:grpSpPr bwMode="auto">
          <a:xfrm>
            <a:off x="304800" y="3733800"/>
            <a:ext cx="1057275" cy="788988"/>
            <a:chOff x="5950098" y="2317132"/>
            <a:chExt cx="2741471" cy="2047043"/>
          </a:xfrm>
        </p:grpSpPr>
        <p:sp>
          <p:nvSpPr>
            <p:cNvPr id="8" name="Oval 7"/>
            <p:cNvSpPr/>
            <p:nvPr/>
          </p:nvSpPr>
          <p:spPr>
            <a:xfrm>
              <a:off x="6452289" y="3672217"/>
              <a:ext cx="1971720" cy="691958"/>
            </a:xfrm>
            <a:prstGeom prst="ellipse">
              <a:avLst/>
            </a:prstGeom>
            <a:gradFill flip="none" rotWithShape="1">
              <a:gsLst>
                <a:gs pos="0">
                  <a:schemeClr val="tx1">
                    <a:lumMod val="0"/>
                  </a:schemeClr>
                </a:gs>
                <a:gs pos="100000">
                  <a:schemeClr val="bg1">
                    <a:alpha val="0"/>
                    <a:lumMod val="0"/>
                    <a:lumOff val="100000"/>
                  </a:schemeClr>
                </a:gs>
              </a:gsLst>
              <a:path path="shape">
                <a:fillToRect l="50000" t="50000" r="50000" b="50000"/>
              </a:path>
              <a:tileRect/>
            </a:gra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 name="Oval 8"/>
            <p:cNvSpPr/>
            <p:nvPr/>
          </p:nvSpPr>
          <p:spPr>
            <a:xfrm>
              <a:off x="6579897" y="2317132"/>
              <a:ext cx="1741203" cy="1742252"/>
            </a:xfrm>
            <a:prstGeom prst="ellipse">
              <a:avLst/>
            </a:prstGeom>
            <a:gradFill>
              <a:gsLst>
                <a:gs pos="13000">
                  <a:srgbClr val="0070C0"/>
                </a:gs>
                <a:gs pos="71000">
                  <a:srgbClr val="00B0F0"/>
                </a:gs>
              </a:gsLst>
              <a:lin ang="5400000" scaled="1"/>
            </a:gradFill>
            <a:ln w="12700" cap="flat" cmpd="sng" algn="ctr">
              <a:solidFill>
                <a:srgbClr val="002060"/>
              </a:solidFill>
              <a:prstDash val="solid"/>
            </a:ln>
            <a:effectLst/>
          </p:spPr>
          <p:txBody>
            <a:bodyPr anchor="ctr"/>
            <a:lstStyle/>
            <a:p>
              <a:pPr algn="ctr">
                <a:defRPr/>
              </a:pPr>
              <a:endParaRPr lang="en-US" kern="0">
                <a:solidFill>
                  <a:sysClr val="window" lastClr="FFFFFF"/>
                </a:solidFill>
                <a:latin typeface="Calibri"/>
              </a:endParaRPr>
            </a:p>
          </p:txBody>
        </p:sp>
        <p:sp>
          <p:nvSpPr>
            <p:cNvPr id="10" name="Oval 9"/>
            <p:cNvSpPr/>
            <p:nvPr/>
          </p:nvSpPr>
          <p:spPr>
            <a:xfrm>
              <a:off x="5950098" y="2543667"/>
              <a:ext cx="2741471" cy="1206806"/>
            </a:xfrm>
            <a:prstGeom prst="ellipse">
              <a:avLst/>
            </a:prstGeom>
            <a:gradFill>
              <a:gsLst>
                <a:gs pos="0">
                  <a:sysClr val="window" lastClr="FFFFFF">
                    <a:lumMod val="100000"/>
                    <a:alpha val="80000"/>
                  </a:sysClr>
                </a:gs>
                <a:gs pos="100000">
                  <a:sysClr val="window" lastClr="FFFFFF">
                    <a:alpha val="0"/>
                  </a:sysClr>
                </a:gs>
              </a:gsLst>
              <a:lin ang="5400000" scaled="1"/>
            </a:gradFill>
            <a:ln w="12700" cap="flat" cmpd="sng" algn="ctr">
              <a:noFill/>
              <a:prstDash val="solid"/>
            </a:ln>
            <a:effectLst/>
          </p:spPr>
          <p:txBody>
            <a:bodyPr anchor="ctr"/>
            <a:lstStyle/>
            <a:p>
              <a:pPr algn="ctr" fontAlgn="auto">
                <a:spcBef>
                  <a:spcPts val="0"/>
                </a:spcBef>
                <a:spcAft>
                  <a:spcPts val="0"/>
                </a:spcAft>
                <a:defRPr/>
              </a:pPr>
              <a:r>
                <a:rPr lang="en-US" kern="0" dirty="0" smtClean="0">
                  <a:latin typeface="Calibri"/>
                  <a:cs typeface="+mn-cs"/>
                </a:rPr>
                <a:t> </a:t>
              </a:r>
              <a:r>
                <a:rPr lang="en-US" sz="1600" kern="0" dirty="0" smtClean="0">
                  <a:latin typeface="Calibri"/>
                  <a:cs typeface="+mn-cs"/>
                </a:rPr>
                <a:t>2009</a:t>
              </a:r>
              <a:endParaRPr lang="en-US" sz="1600" kern="0" dirty="0">
                <a:latin typeface="Calibri"/>
                <a:cs typeface="+mn-cs"/>
              </a:endParaRPr>
            </a:p>
          </p:txBody>
        </p:sp>
      </p:grpSp>
      <p:sp>
        <p:nvSpPr>
          <p:cNvPr id="11" name="TextBox 10"/>
          <p:cNvSpPr txBox="1"/>
          <p:nvPr/>
        </p:nvSpPr>
        <p:spPr>
          <a:xfrm>
            <a:off x="228600" y="1035050"/>
            <a:ext cx="1371600" cy="1887696"/>
          </a:xfrm>
          <a:prstGeom prst="rect">
            <a:avLst/>
          </a:prstGeom>
          <a:noFill/>
          <a:ln>
            <a:solidFill>
              <a:srgbClr val="0070C0"/>
            </a:solidFill>
          </a:ln>
        </p:spPr>
        <p:txBody>
          <a:bodyPr>
            <a:spAutoFit/>
          </a:bodyPr>
          <a:lstStyle/>
          <a:p>
            <a:pPr algn="ctr">
              <a:lnSpc>
                <a:spcPts val="2000"/>
              </a:lnSpc>
              <a:defRPr/>
            </a:pPr>
            <a:r>
              <a:rPr lang="en-IN" sz="1200" dirty="0" err="1">
                <a:solidFill>
                  <a:schemeClr val="tx2">
                    <a:lumMod val="75000"/>
                  </a:schemeClr>
                </a:solidFill>
                <a:latin typeface="+mj-lt"/>
              </a:rPr>
              <a:t>PlantBottle</a:t>
            </a:r>
            <a:r>
              <a:rPr lang="en-IN" sz="1200" dirty="0" smtClean="0">
                <a:solidFill>
                  <a:schemeClr val="tx2">
                    <a:lumMod val="75000"/>
                  </a:schemeClr>
                </a:solidFill>
                <a:latin typeface="+mj-lt"/>
              </a:rPr>
              <a:t>™ by Coca-Cola (DTCC) - </a:t>
            </a:r>
            <a:r>
              <a:rPr lang="en-IN" sz="1200" dirty="0">
                <a:solidFill>
                  <a:schemeClr val="tx2">
                    <a:lumMod val="75000"/>
                  </a:schemeClr>
                </a:solidFill>
                <a:latin typeface="+mj-lt"/>
              </a:rPr>
              <a:t>first ever recyclable PET beverage bottle introduced in the </a:t>
            </a:r>
            <a:r>
              <a:rPr lang="en-IN" sz="1200" dirty="0" smtClean="0">
                <a:solidFill>
                  <a:schemeClr val="tx2">
                    <a:lumMod val="75000"/>
                  </a:schemeClr>
                </a:solidFill>
                <a:latin typeface="+mj-lt"/>
              </a:rPr>
              <a:t>market</a:t>
            </a:r>
            <a:endParaRPr lang="en-US" sz="1200" dirty="0">
              <a:solidFill>
                <a:schemeClr val="tx2">
                  <a:lumMod val="75000"/>
                </a:schemeClr>
              </a:solidFill>
              <a:latin typeface="+mj-lt"/>
            </a:endParaRPr>
          </a:p>
        </p:txBody>
      </p:sp>
      <p:sp>
        <p:nvSpPr>
          <p:cNvPr id="16" name="TextBox 15"/>
          <p:cNvSpPr txBox="1"/>
          <p:nvPr/>
        </p:nvSpPr>
        <p:spPr>
          <a:xfrm>
            <a:off x="1905000" y="4800600"/>
            <a:ext cx="1594512" cy="1374735"/>
          </a:xfrm>
          <a:prstGeom prst="rect">
            <a:avLst/>
          </a:prstGeom>
          <a:noFill/>
          <a:ln>
            <a:solidFill>
              <a:srgbClr val="0070C0"/>
            </a:solidFill>
          </a:ln>
        </p:spPr>
        <p:txBody>
          <a:bodyPr wrap="square">
            <a:spAutoFit/>
          </a:bodyPr>
          <a:lstStyle/>
          <a:p>
            <a:pPr algn="ctr">
              <a:lnSpc>
                <a:spcPts val="2000"/>
              </a:lnSpc>
              <a:defRPr/>
            </a:pPr>
            <a:r>
              <a:rPr lang="en-IN" sz="1200" dirty="0" smtClean="0">
                <a:solidFill>
                  <a:schemeClr val="tx2">
                    <a:lumMod val="75000"/>
                  </a:schemeClr>
                </a:solidFill>
                <a:latin typeface="+mj-lt"/>
              </a:rPr>
              <a:t>Toray - </a:t>
            </a:r>
            <a:r>
              <a:rPr lang="en-IN" sz="1200" dirty="0" err="1" smtClean="0">
                <a:solidFill>
                  <a:schemeClr val="tx2">
                    <a:lumMod val="75000"/>
                  </a:schemeClr>
                </a:solidFill>
                <a:latin typeface="+mj-lt"/>
              </a:rPr>
              <a:t>Gevo</a:t>
            </a:r>
            <a:r>
              <a:rPr lang="en-IN" sz="1200" dirty="0" smtClean="0">
                <a:solidFill>
                  <a:schemeClr val="tx2">
                    <a:lumMod val="75000"/>
                  </a:schemeClr>
                </a:solidFill>
                <a:latin typeface="+mj-lt"/>
              </a:rPr>
              <a:t> partnership succeeded </a:t>
            </a:r>
            <a:r>
              <a:rPr lang="en-IN" sz="1200" dirty="0">
                <a:solidFill>
                  <a:schemeClr val="tx2">
                    <a:lumMod val="75000"/>
                  </a:schemeClr>
                </a:solidFill>
                <a:latin typeface="+mj-lt"/>
              </a:rPr>
              <a:t>in producing fully renewable </a:t>
            </a:r>
            <a:r>
              <a:rPr lang="en-IN" sz="1200" dirty="0" err="1">
                <a:solidFill>
                  <a:schemeClr val="tx2">
                    <a:lumMod val="75000"/>
                  </a:schemeClr>
                </a:solidFill>
                <a:latin typeface="+mj-lt"/>
              </a:rPr>
              <a:t>biobased</a:t>
            </a:r>
            <a:r>
              <a:rPr lang="en-IN" sz="1200" dirty="0">
                <a:solidFill>
                  <a:schemeClr val="tx2">
                    <a:lumMod val="75000"/>
                  </a:schemeClr>
                </a:solidFill>
                <a:latin typeface="+mj-lt"/>
              </a:rPr>
              <a:t> </a:t>
            </a:r>
            <a:r>
              <a:rPr lang="en-IN" sz="1200" dirty="0" smtClean="0">
                <a:solidFill>
                  <a:schemeClr val="tx2">
                    <a:lumMod val="75000"/>
                  </a:schemeClr>
                </a:solidFill>
                <a:latin typeface="+mj-lt"/>
              </a:rPr>
              <a:t>PET</a:t>
            </a:r>
            <a:endParaRPr lang="en-US" sz="1200" dirty="0">
              <a:solidFill>
                <a:schemeClr val="tx2">
                  <a:lumMod val="75000"/>
                </a:schemeClr>
              </a:solidFill>
              <a:latin typeface="+mj-lt"/>
            </a:endParaRPr>
          </a:p>
        </p:txBody>
      </p:sp>
      <p:sp>
        <p:nvSpPr>
          <p:cNvPr id="7180" name="TextBox 26"/>
          <p:cNvSpPr txBox="1">
            <a:spLocks noChangeArrowheads="1"/>
          </p:cNvSpPr>
          <p:nvPr/>
        </p:nvSpPr>
        <p:spPr bwMode="auto">
          <a:xfrm>
            <a:off x="4114800" y="990600"/>
            <a:ext cx="1524000" cy="1569660"/>
          </a:xfrm>
          <a:prstGeom prst="rect">
            <a:avLst/>
          </a:prstGeom>
          <a:noFill/>
          <a:ln w="9525">
            <a:solidFill>
              <a:srgbClr val="0070C0"/>
            </a:solidFill>
            <a:miter lim="800000"/>
            <a:headEnd/>
            <a:tailEnd/>
          </a:ln>
        </p:spPr>
        <p:txBody>
          <a:bodyPr wrap="square">
            <a:spAutoFit/>
          </a:bodyPr>
          <a:lstStyle/>
          <a:p>
            <a:pPr algn="ctr"/>
            <a:r>
              <a:rPr lang="en-IN" sz="1200" dirty="0" smtClean="0">
                <a:solidFill>
                  <a:schemeClr val="tx2">
                    <a:lumMod val="75000"/>
                  </a:schemeClr>
                </a:solidFill>
                <a:latin typeface="+mj-lt"/>
              </a:rPr>
              <a:t>Coca-Cola announced </a:t>
            </a:r>
            <a:r>
              <a:rPr lang="en-IN" sz="1200" dirty="0">
                <a:solidFill>
                  <a:schemeClr val="tx2">
                    <a:lumMod val="75000"/>
                  </a:schemeClr>
                </a:solidFill>
                <a:latin typeface="+mj-lt"/>
              </a:rPr>
              <a:t>its agreement with </a:t>
            </a:r>
            <a:r>
              <a:rPr lang="en-IN" sz="1200" dirty="0" err="1">
                <a:solidFill>
                  <a:schemeClr val="tx2">
                    <a:lumMod val="75000"/>
                  </a:schemeClr>
                </a:solidFill>
                <a:latin typeface="+mj-lt"/>
              </a:rPr>
              <a:t>Virent</a:t>
            </a:r>
            <a:r>
              <a:rPr lang="en-IN" sz="1200" dirty="0">
                <a:solidFill>
                  <a:schemeClr val="tx2">
                    <a:lumMod val="75000"/>
                  </a:schemeClr>
                </a:solidFill>
                <a:latin typeface="+mj-lt"/>
              </a:rPr>
              <a:t>, </a:t>
            </a:r>
            <a:r>
              <a:rPr lang="en-IN" sz="1200" dirty="0" err="1">
                <a:solidFill>
                  <a:schemeClr val="tx2">
                    <a:lumMod val="75000"/>
                  </a:schemeClr>
                </a:solidFill>
                <a:latin typeface="+mj-lt"/>
              </a:rPr>
              <a:t>Gevo</a:t>
            </a:r>
            <a:r>
              <a:rPr lang="en-IN" sz="1200" dirty="0">
                <a:solidFill>
                  <a:schemeClr val="tx2">
                    <a:lumMod val="75000"/>
                  </a:schemeClr>
                </a:solidFill>
                <a:latin typeface="+mj-lt"/>
              </a:rPr>
              <a:t> and Avantium, </a:t>
            </a:r>
            <a:r>
              <a:rPr lang="en-IN" sz="1200" dirty="0" smtClean="0">
                <a:solidFill>
                  <a:schemeClr val="tx2">
                    <a:lumMod val="75000"/>
                  </a:schemeClr>
                </a:solidFill>
                <a:latin typeface="+mj-lt"/>
              </a:rPr>
              <a:t>companies </a:t>
            </a:r>
            <a:r>
              <a:rPr lang="en-IN" sz="1200" dirty="0">
                <a:solidFill>
                  <a:schemeClr val="tx2">
                    <a:lumMod val="75000"/>
                  </a:schemeClr>
                </a:solidFill>
                <a:latin typeface="+mj-lt"/>
              </a:rPr>
              <a:t>which </a:t>
            </a:r>
            <a:r>
              <a:rPr lang="en-IN" sz="1200" dirty="0" smtClean="0">
                <a:solidFill>
                  <a:schemeClr val="tx2">
                    <a:lumMod val="75000"/>
                  </a:schemeClr>
                </a:solidFill>
                <a:latin typeface="+mj-lt"/>
              </a:rPr>
              <a:t>are </a:t>
            </a:r>
            <a:r>
              <a:rPr lang="en-IN" sz="1200" dirty="0">
                <a:solidFill>
                  <a:schemeClr val="tx2">
                    <a:lumMod val="75000"/>
                  </a:schemeClr>
                </a:solidFill>
                <a:latin typeface="+mj-lt"/>
              </a:rPr>
              <a:t>plant based </a:t>
            </a:r>
            <a:r>
              <a:rPr lang="en-IN" sz="1200" dirty="0" smtClean="0">
                <a:solidFill>
                  <a:schemeClr val="tx2">
                    <a:lumMod val="75000"/>
                  </a:schemeClr>
                </a:solidFill>
                <a:latin typeface="+mj-lt"/>
              </a:rPr>
              <a:t>polymer manufacturers</a:t>
            </a:r>
            <a:endParaRPr lang="en-IN" sz="1200" dirty="0">
              <a:solidFill>
                <a:schemeClr val="tx2">
                  <a:lumMod val="75000"/>
                </a:schemeClr>
              </a:solidFill>
              <a:latin typeface="+mj-lt"/>
            </a:endParaRPr>
          </a:p>
        </p:txBody>
      </p:sp>
      <p:sp>
        <p:nvSpPr>
          <p:cNvPr id="7183" name="TextBox 33"/>
          <p:cNvSpPr txBox="1">
            <a:spLocks noChangeArrowheads="1"/>
          </p:cNvSpPr>
          <p:nvPr/>
        </p:nvSpPr>
        <p:spPr bwMode="auto">
          <a:xfrm>
            <a:off x="2057400" y="1371600"/>
            <a:ext cx="1524000" cy="1118255"/>
          </a:xfrm>
          <a:prstGeom prst="rect">
            <a:avLst/>
          </a:prstGeom>
          <a:noFill/>
          <a:ln w="9525">
            <a:solidFill>
              <a:srgbClr val="0070C0"/>
            </a:solidFill>
            <a:miter lim="800000"/>
            <a:headEnd/>
            <a:tailEnd/>
          </a:ln>
        </p:spPr>
        <p:txBody>
          <a:bodyPr wrap="square">
            <a:spAutoFit/>
          </a:bodyPr>
          <a:lstStyle/>
          <a:p>
            <a:pPr algn="ctr">
              <a:lnSpc>
                <a:spcPts val="2000"/>
              </a:lnSpc>
              <a:defRPr/>
            </a:pPr>
            <a:r>
              <a:rPr lang="en-IN" sz="1200" dirty="0" err="1">
                <a:solidFill>
                  <a:schemeClr val="tx2">
                    <a:lumMod val="75000"/>
                  </a:schemeClr>
                </a:solidFill>
                <a:latin typeface="+mj-lt"/>
              </a:rPr>
              <a:t>Avantium</a:t>
            </a:r>
            <a:r>
              <a:rPr lang="en-IN" sz="1200" dirty="0">
                <a:solidFill>
                  <a:schemeClr val="tx2">
                    <a:lumMod val="75000"/>
                  </a:schemeClr>
                </a:solidFill>
                <a:latin typeface="+mj-lt"/>
              </a:rPr>
              <a:t> officially </a:t>
            </a:r>
            <a:r>
              <a:rPr lang="en-IN" sz="1200" dirty="0" smtClean="0">
                <a:solidFill>
                  <a:schemeClr val="tx2">
                    <a:lumMod val="75000"/>
                  </a:schemeClr>
                </a:solidFill>
                <a:latin typeface="+mj-lt"/>
              </a:rPr>
              <a:t>opened </a:t>
            </a:r>
            <a:r>
              <a:rPr lang="en-IN" sz="1200" dirty="0">
                <a:solidFill>
                  <a:schemeClr val="tx2">
                    <a:lumMod val="75000"/>
                  </a:schemeClr>
                </a:solidFill>
                <a:latin typeface="+mj-lt"/>
              </a:rPr>
              <a:t>PEF pilot plant in </a:t>
            </a:r>
            <a:r>
              <a:rPr lang="en-IN" sz="1200" dirty="0" err="1">
                <a:solidFill>
                  <a:schemeClr val="tx2">
                    <a:lumMod val="75000"/>
                  </a:schemeClr>
                </a:solidFill>
                <a:latin typeface="+mj-lt"/>
              </a:rPr>
              <a:t>Geleen</a:t>
            </a:r>
            <a:r>
              <a:rPr lang="en-IN" sz="1200" dirty="0">
                <a:solidFill>
                  <a:schemeClr val="tx2">
                    <a:lumMod val="75000"/>
                  </a:schemeClr>
                </a:solidFill>
                <a:latin typeface="+mj-lt"/>
              </a:rPr>
              <a:t>, </a:t>
            </a:r>
            <a:r>
              <a:rPr lang="en-IN" sz="1200" dirty="0" smtClean="0">
                <a:solidFill>
                  <a:schemeClr val="tx2">
                    <a:lumMod val="75000"/>
                  </a:schemeClr>
                </a:solidFill>
                <a:latin typeface="+mj-lt"/>
              </a:rPr>
              <a:t>Netherlands</a:t>
            </a:r>
            <a:endParaRPr lang="en-IN" sz="1200" dirty="0">
              <a:solidFill>
                <a:schemeClr val="tx2">
                  <a:lumMod val="75000"/>
                </a:schemeClr>
              </a:solidFill>
              <a:latin typeface="+mj-lt"/>
            </a:endParaRPr>
          </a:p>
        </p:txBody>
      </p:sp>
      <p:sp>
        <p:nvSpPr>
          <p:cNvPr id="7186" name="TextBox 39"/>
          <p:cNvSpPr txBox="1">
            <a:spLocks noChangeArrowheads="1"/>
          </p:cNvSpPr>
          <p:nvPr/>
        </p:nvSpPr>
        <p:spPr bwMode="auto">
          <a:xfrm>
            <a:off x="4114800" y="4343400"/>
            <a:ext cx="2286000" cy="1384995"/>
          </a:xfrm>
          <a:prstGeom prst="rect">
            <a:avLst/>
          </a:prstGeom>
          <a:noFill/>
          <a:ln w="9525">
            <a:solidFill>
              <a:srgbClr val="0070C0"/>
            </a:solidFill>
            <a:miter lim="800000"/>
            <a:headEnd/>
            <a:tailEnd/>
          </a:ln>
        </p:spPr>
        <p:txBody>
          <a:bodyPr wrap="square">
            <a:spAutoFit/>
          </a:bodyPr>
          <a:lstStyle/>
          <a:p>
            <a:pPr algn="ctr"/>
            <a:r>
              <a:rPr lang="en-IN" sz="1200" dirty="0" smtClean="0">
                <a:solidFill>
                  <a:schemeClr val="tx2">
                    <a:lumMod val="75000"/>
                  </a:schemeClr>
                </a:solidFill>
                <a:latin typeface="+mj-lt"/>
              </a:rPr>
              <a:t>Coca-Cola</a:t>
            </a:r>
            <a:r>
              <a:rPr lang="en-IN" sz="1200" dirty="0">
                <a:solidFill>
                  <a:schemeClr val="tx2">
                    <a:lumMod val="75000"/>
                  </a:schemeClr>
                </a:solidFill>
                <a:latin typeface="+mj-lt"/>
              </a:rPr>
              <a:t>, Ford, Heinz, NIKE, and P &amp; G announced the formation </a:t>
            </a:r>
            <a:r>
              <a:rPr lang="en-IN" sz="1200" dirty="0" smtClean="0">
                <a:solidFill>
                  <a:schemeClr val="tx2">
                    <a:lumMod val="75000"/>
                  </a:schemeClr>
                </a:solidFill>
                <a:latin typeface="+mj-lt"/>
              </a:rPr>
              <a:t>of Plant </a:t>
            </a:r>
            <a:r>
              <a:rPr lang="en-IN" sz="1200" dirty="0">
                <a:solidFill>
                  <a:schemeClr val="tx2">
                    <a:lumMod val="75000"/>
                  </a:schemeClr>
                </a:solidFill>
                <a:latin typeface="+mj-lt"/>
              </a:rPr>
              <a:t>PET Technology Collaborative (PTC), for </a:t>
            </a:r>
            <a:r>
              <a:rPr lang="en-IN" sz="1200" dirty="0" smtClean="0">
                <a:solidFill>
                  <a:schemeClr val="tx2">
                    <a:lumMod val="75000"/>
                  </a:schemeClr>
                </a:solidFill>
                <a:latin typeface="+mj-lt"/>
              </a:rPr>
              <a:t>development </a:t>
            </a:r>
            <a:r>
              <a:rPr lang="en-IN" sz="1200" dirty="0">
                <a:solidFill>
                  <a:schemeClr val="tx2">
                    <a:lumMod val="75000"/>
                  </a:schemeClr>
                </a:solidFill>
                <a:latin typeface="+mj-lt"/>
              </a:rPr>
              <a:t>and use of 100% plant-based PET materials and </a:t>
            </a:r>
            <a:r>
              <a:rPr lang="en-IN" sz="1200" dirty="0" smtClean="0">
                <a:solidFill>
                  <a:schemeClr val="tx2">
                    <a:lumMod val="75000"/>
                  </a:schemeClr>
                </a:solidFill>
                <a:latin typeface="+mj-lt"/>
              </a:rPr>
              <a:t>fibre</a:t>
            </a:r>
            <a:endParaRPr lang="en-IN" sz="1200" dirty="0">
              <a:solidFill>
                <a:schemeClr val="tx2">
                  <a:lumMod val="75000"/>
                </a:schemeClr>
              </a:solidFill>
              <a:latin typeface="+mj-lt"/>
            </a:endParaRPr>
          </a:p>
        </p:txBody>
      </p:sp>
      <p:grpSp>
        <p:nvGrpSpPr>
          <p:cNvPr id="17" name="Group 40"/>
          <p:cNvGrpSpPr>
            <a:grpSpLocks noChangeAspect="1"/>
          </p:cNvGrpSpPr>
          <p:nvPr/>
        </p:nvGrpSpPr>
        <p:grpSpPr bwMode="auto">
          <a:xfrm>
            <a:off x="5638800" y="2855800"/>
            <a:ext cx="1143000" cy="725600"/>
            <a:chOff x="5939803" y="2317132"/>
            <a:chExt cx="3047846" cy="2047043"/>
          </a:xfrm>
        </p:grpSpPr>
        <p:sp>
          <p:nvSpPr>
            <p:cNvPr id="42" name="Oval 41"/>
            <p:cNvSpPr/>
            <p:nvPr/>
          </p:nvSpPr>
          <p:spPr>
            <a:xfrm>
              <a:off x="6453494" y="3671987"/>
              <a:ext cx="1969724" cy="692188"/>
            </a:xfrm>
            <a:prstGeom prst="ellipse">
              <a:avLst/>
            </a:prstGeom>
            <a:gradFill flip="none" rotWithShape="1">
              <a:gsLst>
                <a:gs pos="0">
                  <a:schemeClr val="tx1">
                    <a:lumMod val="0"/>
                  </a:schemeClr>
                </a:gs>
                <a:gs pos="100000">
                  <a:schemeClr val="bg1">
                    <a:alpha val="0"/>
                    <a:lumMod val="0"/>
                    <a:lumOff val="100000"/>
                  </a:schemeClr>
                </a:gs>
              </a:gsLst>
              <a:path path="shape">
                <a:fillToRect l="50000" t="50000" r="50000" b="50000"/>
              </a:path>
              <a:tileRect/>
            </a:gra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Oval 42"/>
            <p:cNvSpPr/>
            <p:nvPr/>
          </p:nvSpPr>
          <p:spPr>
            <a:xfrm>
              <a:off x="6579758" y="2317132"/>
              <a:ext cx="1742448" cy="1741956"/>
            </a:xfrm>
            <a:prstGeom prst="ellipse">
              <a:avLst/>
            </a:prstGeom>
            <a:gradFill>
              <a:gsLst>
                <a:gs pos="13000">
                  <a:srgbClr val="0070C0"/>
                </a:gs>
                <a:gs pos="71000">
                  <a:srgbClr val="00B0F0"/>
                </a:gs>
              </a:gsLst>
              <a:lin ang="5400000" scaled="1"/>
            </a:gradFill>
            <a:ln w="12700" cap="flat" cmpd="sng" algn="ctr">
              <a:solidFill>
                <a:srgbClr val="002060"/>
              </a:solidFill>
              <a:prstDash val="solid"/>
            </a:ln>
            <a:effectLst/>
          </p:spPr>
          <p:txBody>
            <a:bodyPr anchor="ctr"/>
            <a:lstStyle/>
            <a:p>
              <a:pPr algn="ctr">
                <a:defRPr/>
              </a:pPr>
              <a:endParaRPr lang="en-US" kern="0">
                <a:solidFill>
                  <a:sysClr val="window" lastClr="FFFFFF"/>
                </a:solidFill>
                <a:latin typeface="Calibri"/>
              </a:endParaRPr>
            </a:p>
          </p:txBody>
        </p:sp>
        <p:sp>
          <p:nvSpPr>
            <p:cNvPr id="44" name="Oval 43"/>
            <p:cNvSpPr/>
            <p:nvPr/>
          </p:nvSpPr>
          <p:spPr>
            <a:xfrm>
              <a:off x="5939803" y="2617996"/>
              <a:ext cx="3047846" cy="1203950"/>
            </a:xfrm>
            <a:prstGeom prst="ellipse">
              <a:avLst/>
            </a:prstGeom>
            <a:gradFill>
              <a:gsLst>
                <a:gs pos="0">
                  <a:sysClr val="window" lastClr="FFFFFF">
                    <a:lumMod val="100000"/>
                    <a:alpha val="80000"/>
                  </a:sysClr>
                </a:gs>
                <a:gs pos="100000">
                  <a:sysClr val="window" lastClr="FFFFFF">
                    <a:alpha val="0"/>
                  </a:sysClr>
                </a:gs>
              </a:gsLst>
              <a:lin ang="5400000" scaled="1"/>
            </a:gradFill>
            <a:ln w="12700" cap="flat" cmpd="sng" algn="ctr">
              <a:noFill/>
              <a:prstDash val="solid"/>
            </a:ln>
            <a:effectLst/>
          </p:spPr>
          <p:txBody>
            <a:bodyPr anchor="ctr"/>
            <a:lstStyle/>
            <a:p>
              <a:pPr algn="ctr" fontAlgn="auto">
                <a:spcBef>
                  <a:spcPts val="0"/>
                </a:spcBef>
                <a:spcAft>
                  <a:spcPts val="0"/>
                </a:spcAft>
                <a:defRPr/>
              </a:pPr>
              <a:r>
                <a:rPr lang="en-US" sz="1600" kern="0" dirty="0" smtClean="0">
                  <a:latin typeface="Calibri"/>
                  <a:cs typeface="+mn-cs"/>
                </a:rPr>
                <a:t>2014</a:t>
              </a:r>
              <a:endParaRPr lang="en-US" sz="1600" kern="0" dirty="0">
                <a:latin typeface="Calibri"/>
                <a:cs typeface="+mn-cs"/>
              </a:endParaRPr>
            </a:p>
          </p:txBody>
        </p:sp>
      </p:grpSp>
      <p:sp>
        <p:nvSpPr>
          <p:cNvPr id="7188" name="TextBox 44"/>
          <p:cNvSpPr txBox="1">
            <a:spLocks noChangeArrowheads="1"/>
          </p:cNvSpPr>
          <p:nvPr/>
        </p:nvSpPr>
        <p:spPr bwMode="auto">
          <a:xfrm>
            <a:off x="6781800" y="4572000"/>
            <a:ext cx="1752600" cy="1384995"/>
          </a:xfrm>
          <a:prstGeom prst="rect">
            <a:avLst/>
          </a:prstGeom>
          <a:noFill/>
          <a:ln w="9525">
            <a:solidFill>
              <a:srgbClr val="0070C0"/>
            </a:solidFill>
            <a:miter lim="800000"/>
            <a:headEnd/>
            <a:tailEnd/>
          </a:ln>
        </p:spPr>
        <p:txBody>
          <a:bodyPr wrap="square">
            <a:spAutoFit/>
          </a:bodyPr>
          <a:lstStyle/>
          <a:p>
            <a:pPr algn="ctr"/>
            <a:r>
              <a:rPr lang="en-IN" sz="1200" dirty="0" err="1">
                <a:solidFill>
                  <a:schemeClr val="tx2">
                    <a:lumMod val="75000"/>
                  </a:schemeClr>
                </a:solidFill>
                <a:latin typeface="+mj-lt"/>
              </a:rPr>
              <a:t>Avantium</a:t>
            </a:r>
            <a:r>
              <a:rPr lang="en-IN" sz="1200" dirty="0">
                <a:solidFill>
                  <a:schemeClr val="tx2">
                    <a:lumMod val="75000"/>
                  </a:schemeClr>
                </a:solidFill>
                <a:latin typeface="+mj-lt"/>
              </a:rPr>
              <a:t> closed a financing </a:t>
            </a:r>
          </a:p>
          <a:p>
            <a:pPr algn="ctr"/>
            <a:r>
              <a:rPr lang="en-IN" sz="1200" dirty="0">
                <a:solidFill>
                  <a:schemeClr val="tx2">
                    <a:lumMod val="75000"/>
                  </a:schemeClr>
                </a:solidFill>
                <a:latin typeface="+mj-lt"/>
              </a:rPr>
              <a:t>round of $50 million from a consortium of Swire Pacific, Coca-Cola, DANONE, ALPLA, and existing </a:t>
            </a:r>
            <a:r>
              <a:rPr lang="en-IN" sz="1200" dirty="0" smtClean="0">
                <a:solidFill>
                  <a:schemeClr val="tx2">
                    <a:lumMod val="75000"/>
                  </a:schemeClr>
                </a:solidFill>
                <a:latin typeface="+mj-lt"/>
              </a:rPr>
              <a:t>shareholders</a:t>
            </a:r>
            <a:endParaRPr lang="en-IN" sz="1200" dirty="0">
              <a:solidFill>
                <a:schemeClr val="tx2">
                  <a:lumMod val="75000"/>
                </a:schemeClr>
              </a:solidFill>
              <a:latin typeface="+mj-lt"/>
            </a:endParaRPr>
          </a:p>
        </p:txBody>
      </p:sp>
      <p:sp>
        <p:nvSpPr>
          <p:cNvPr id="50" name="TextBox 49"/>
          <p:cNvSpPr txBox="1"/>
          <p:nvPr/>
        </p:nvSpPr>
        <p:spPr>
          <a:xfrm>
            <a:off x="6781800" y="990600"/>
            <a:ext cx="1676400" cy="1374775"/>
          </a:xfrm>
          <a:prstGeom prst="rect">
            <a:avLst/>
          </a:prstGeom>
          <a:noFill/>
          <a:ln>
            <a:solidFill>
              <a:srgbClr val="0070C0"/>
            </a:solidFill>
          </a:ln>
        </p:spPr>
        <p:txBody>
          <a:bodyPr wrap="square">
            <a:spAutoFit/>
          </a:bodyPr>
          <a:lstStyle/>
          <a:p>
            <a:pPr algn="ctr">
              <a:lnSpc>
                <a:spcPts val="2000"/>
              </a:lnSpc>
              <a:defRPr/>
            </a:pPr>
            <a:r>
              <a:rPr lang="en-IN" sz="1200" dirty="0">
                <a:solidFill>
                  <a:schemeClr val="tx2">
                    <a:lumMod val="75000"/>
                  </a:schemeClr>
                </a:solidFill>
                <a:latin typeface="+mj-lt"/>
              </a:rPr>
              <a:t>Avantium plans to start commercial production of FDCA and PEF in 2016 through a 50,000 tons/year </a:t>
            </a:r>
            <a:r>
              <a:rPr lang="en-IN" sz="1200" dirty="0" smtClean="0">
                <a:solidFill>
                  <a:schemeClr val="tx2">
                    <a:lumMod val="75000"/>
                  </a:schemeClr>
                </a:solidFill>
                <a:latin typeface="+mj-lt"/>
              </a:rPr>
              <a:t>plant</a:t>
            </a:r>
            <a:endParaRPr lang="en-US" sz="1200" dirty="0">
              <a:solidFill>
                <a:schemeClr val="tx2">
                  <a:lumMod val="75000"/>
                </a:schemeClr>
              </a:solidFill>
              <a:latin typeface="+mj-lt"/>
            </a:endParaRPr>
          </a:p>
        </p:txBody>
      </p:sp>
      <p:pic>
        <p:nvPicPr>
          <p:cNvPr id="45" name="Picture 2"/>
          <p:cNvPicPr>
            <a:picLocks noChangeAspect="1" noChangeArrowheads="1"/>
          </p:cNvPicPr>
          <p:nvPr/>
        </p:nvPicPr>
        <p:blipFill>
          <a:blip r:embed="rId2" cstate="print"/>
          <a:srcRect/>
          <a:stretch>
            <a:fillRect/>
          </a:stretch>
        </p:blipFill>
        <p:spPr bwMode="auto">
          <a:xfrm>
            <a:off x="152400" y="6324600"/>
            <a:ext cx="1143000" cy="349250"/>
          </a:xfrm>
          <a:prstGeom prst="rect">
            <a:avLst/>
          </a:prstGeom>
          <a:noFill/>
          <a:ln w="9525">
            <a:noFill/>
            <a:miter lim="800000"/>
            <a:headEnd/>
            <a:tailEnd/>
          </a:ln>
        </p:spPr>
      </p:pic>
      <p:sp>
        <p:nvSpPr>
          <p:cNvPr id="54" name="Slide Number Placeholder 53"/>
          <p:cNvSpPr>
            <a:spLocks noGrp="1"/>
          </p:cNvSpPr>
          <p:nvPr>
            <p:ph type="sldNum" sz="quarter" idx="12"/>
          </p:nvPr>
        </p:nvSpPr>
        <p:spPr/>
        <p:txBody>
          <a:bodyPr/>
          <a:lstStyle/>
          <a:p>
            <a:pPr>
              <a:defRPr/>
            </a:pPr>
            <a:fld id="{46318E3D-C770-4D91-B40E-7E88DA3097BF}" type="slidenum">
              <a:rPr lang="en-IN" smtClean="0"/>
              <a:pPr>
                <a:defRPr/>
              </a:pPr>
              <a:t>6</a:t>
            </a:fld>
            <a:endParaRPr lang="en-IN"/>
          </a:p>
        </p:txBody>
      </p:sp>
      <p:sp>
        <p:nvSpPr>
          <p:cNvPr id="57" name="TextBox 56"/>
          <p:cNvSpPr txBox="1"/>
          <p:nvPr/>
        </p:nvSpPr>
        <p:spPr>
          <a:xfrm>
            <a:off x="5867400" y="6172200"/>
            <a:ext cx="3048000" cy="230832"/>
          </a:xfrm>
          <a:prstGeom prst="rect">
            <a:avLst/>
          </a:prstGeom>
          <a:noFill/>
        </p:spPr>
        <p:txBody>
          <a:bodyPr wrap="square" rtlCol="0">
            <a:spAutoFit/>
          </a:bodyPr>
          <a:lstStyle/>
          <a:p>
            <a:r>
              <a:rPr lang="en-IN" sz="900" dirty="0" smtClean="0"/>
              <a:t>For sources of information, please refer to </a:t>
            </a:r>
            <a:r>
              <a:rPr lang="en-IN" sz="900" dirty="0" smtClean="0">
                <a:hlinkClick r:id="rId3" action="ppaction://hlinksldjump"/>
              </a:rPr>
              <a:t>Appendix 1</a:t>
            </a:r>
            <a:endParaRPr lang="en-IN" sz="900" dirty="0"/>
          </a:p>
        </p:txBody>
      </p:sp>
      <p:grpSp>
        <p:nvGrpSpPr>
          <p:cNvPr id="56" name="Group 6"/>
          <p:cNvGrpSpPr>
            <a:grpSpLocks noChangeAspect="1"/>
          </p:cNvGrpSpPr>
          <p:nvPr/>
        </p:nvGrpSpPr>
        <p:grpSpPr bwMode="auto">
          <a:xfrm>
            <a:off x="1371600" y="3581400"/>
            <a:ext cx="1057275" cy="788988"/>
            <a:chOff x="6147682" y="2317132"/>
            <a:chExt cx="2741471" cy="2047043"/>
          </a:xfrm>
        </p:grpSpPr>
        <p:sp>
          <p:nvSpPr>
            <p:cNvPr id="58" name="Oval 57"/>
            <p:cNvSpPr/>
            <p:nvPr/>
          </p:nvSpPr>
          <p:spPr>
            <a:xfrm>
              <a:off x="6452289" y="3672217"/>
              <a:ext cx="1971720" cy="691958"/>
            </a:xfrm>
            <a:prstGeom prst="ellipse">
              <a:avLst/>
            </a:prstGeom>
            <a:gradFill flip="none" rotWithShape="1">
              <a:gsLst>
                <a:gs pos="0">
                  <a:schemeClr val="tx1">
                    <a:lumMod val="0"/>
                  </a:schemeClr>
                </a:gs>
                <a:gs pos="100000">
                  <a:schemeClr val="bg1">
                    <a:alpha val="0"/>
                    <a:lumMod val="0"/>
                    <a:lumOff val="100000"/>
                  </a:schemeClr>
                </a:gs>
              </a:gsLst>
              <a:path path="shape">
                <a:fillToRect l="50000" t="50000" r="50000" b="50000"/>
              </a:path>
              <a:tileRect/>
            </a:gra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3" name="Oval 62"/>
            <p:cNvSpPr/>
            <p:nvPr/>
          </p:nvSpPr>
          <p:spPr>
            <a:xfrm>
              <a:off x="6579897" y="2317132"/>
              <a:ext cx="1741203" cy="1742252"/>
            </a:xfrm>
            <a:prstGeom prst="ellipse">
              <a:avLst/>
            </a:prstGeom>
            <a:gradFill>
              <a:gsLst>
                <a:gs pos="13000">
                  <a:srgbClr val="0070C0"/>
                </a:gs>
                <a:gs pos="71000">
                  <a:srgbClr val="00B0F0"/>
                </a:gs>
              </a:gsLst>
              <a:lin ang="5400000" scaled="1"/>
            </a:gradFill>
            <a:ln w="12700" cap="flat" cmpd="sng" algn="ctr">
              <a:solidFill>
                <a:srgbClr val="002060"/>
              </a:solidFill>
              <a:prstDash val="solid"/>
            </a:ln>
            <a:effectLst/>
          </p:spPr>
          <p:txBody>
            <a:bodyPr anchor="ctr"/>
            <a:lstStyle/>
            <a:p>
              <a:pPr algn="ctr">
                <a:defRPr/>
              </a:pPr>
              <a:endParaRPr lang="en-US" kern="0">
                <a:solidFill>
                  <a:sysClr val="window" lastClr="FFFFFF"/>
                </a:solidFill>
                <a:latin typeface="Calibri"/>
              </a:endParaRPr>
            </a:p>
          </p:txBody>
        </p:sp>
        <p:sp>
          <p:nvSpPr>
            <p:cNvPr id="65" name="Oval 64"/>
            <p:cNvSpPr/>
            <p:nvPr/>
          </p:nvSpPr>
          <p:spPr>
            <a:xfrm>
              <a:off x="6147682" y="2514834"/>
              <a:ext cx="2741471" cy="1206806"/>
            </a:xfrm>
            <a:prstGeom prst="ellipse">
              <a:avLst/>
            </a:prstGeom>
            <a:gradFill>
              <a:gsLst>
                <a:gs pos="0">
                  <a:sysClr val="window" lastClr="FFFFFF">
                    <a:lumMod val="100000"/>
                    <a:alpha val="80000"/>
                  </a:sysClr>
                </a:gs>
                <a:gs pos="100000">
                  <a:sysClr val="window" lastClr="FFFFFF">
                    <a:alpha val="0"/>
                  </a:sysClr>
                </a:gs>
              </a:gsLst>
              <a:lin ang="5400000" scaled="1"/>
            </a:gradFill>
            <a:ln w="12700" cap="flat" cmpd="sng" algn="ctr">
              <a:noFill/>
              <a:prstDash val="solid"/>
            </a:ln>
            <a:effectLst/>
          </p:spPr>
          <p:txBody>
            <a:bodyPr anchor="ctr"/>
            <a:lstStyle/>
            <a:p>
              <a:pPr algn="ctr" fontAlgn="auto">
                <a:spcBef>
                  <a:spcPts val="0"/>
                </a:spcBef>
                <a:spcAft>
                  <a:spcPts val="0"/>
                </a:spcAft>
                <a:defRPr/>
              </a:pPr>
              <a:r>
                <a:rPr lang="en-US" kern="0" dirty="0" smtClean="0">
                  <a:latin typeface="Calibri"/>
                  <a:cs typeface="+mn-cs"/>
                </a:rPr>
                <a:t> </a:t>
              </a:r>
              <a:r>
                <a:rPr lang="en-US" sz="1600" kern="0" dirty="0" smtClean="0">
                  <a:latin typeface="Calibri"/>
                  <a:cs typeface="+mn-cs"/>
                </a:rPr>
                <a:t>June 2011</a:t>
              </a:r>
              <a:endParaRPr lang="en-US" sz="1600" kern="0" dirty="0">
                <a:latin typeface="Calibri"/>
                <a:cs typeface="+mn-cs"/>
              </a:endParaRPr>
            </a:p>
          </p:txBody>
        </p:sp>
      </p:grpSp>
      <p:cxnSp>
        <p:nvCxnSpPr>
          <p:cNvPr id="73" name="Straight Arrow Connector 72"/>
          <p:cNvCxnSpPr>
            <a:stCxn id="9" idx="0"/>
            <a:endCxn id="11" idx="2"/>
          </p:cNvCxnSpPr>
          <p:nvPr/>
        </p:nvCxnSpPr>
        <p:spPr>
          <a:xfrm rot="5400000" flipH="1" flipV="1">
            <a:off x="493395" y="3312795"/>
            <a:ext cx="811054" cy="309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rot="16200000" flipH="1">
            <a:off x="1943100" y="4305299"/>
            <a:ext cx="533403" cy="45720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78" name="Group 6"/>
          <p:cNvGrpSpPr>
            <a:grpSpLocks noChangeAspect="1"/>
          </p:cNvGrpSpPr>
          <p:nvPr/>
        </p:nvGrpSpPr>
        <p:grpSpPr bwMode="auto">
          <a:xfrm>
            <a:off x="2362200" y="3402012"/>
            <a:ext cx="1143000" cy="788988"/>
            <a:chOff x="5950099" y="2317132"/>
            <a:chExt cx="2963752" cy="2047043"/>
          </a:xfrm>
        </p:grpSpPr>
        <p:sp>
          <p:nvSpPr>
            <p:cNvPr id="79" name="Oval 78"/>
            <p:cNvSpPr/>
            <p:nvPr/>
          </p:nvSpPr>
          <p:spPr>
            <a:xfrm>
              <a:off x="6452289" y="3672217"/>
              <a:ext cx="1971720" cy="691958"/>
            </a:xfrm>
            <a:prstGeom prst="ellipse">
              <a:avLst/>
            </a:prstGeom>
            <a:gradFill flip="none" rotWithShape="1">
              <a:gsLst>
                <a:gs pos="0">
                  <a:schemeClr val="tx1">
                    <a:lumMod val="0"/>
                  </a:schemeClr>
                </a:gs>
                <a:gs pos="100000">
                  <a:schemeClr val="bg1">
                    <a:alpha val="0"/>
                    <a:lumMod val="0"/>
                    <a:lumOff val="100000"/>
                  </a:schemeClr>
                </a:gs>
              </a:gsLst>
              <a:path path="shape">
                <a:fillToRect l="50000" t="50000" r="50000" b="50000"/>
              </a:path>
              <a:tileRect/>
            </a:gra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80" name="Oval 79"/>
            <p:cNvSpPr/>
            <p:nvPr/>
          </p:nvSpPr>
          <p:spPr>
            <a:xfrm>
              <a:off x="6579897" y="2317132"/>
              <a:ext cx="1741203" cy="1742252"/>
            </a:xfrm>
            <a:prstGeom prst="ellipse">
              <a:avLst/>
            </a:prstGeom>
            <a:gradFill>
              <a:gsLst>
                <a:gs pos="13000">
                  <a:srgbClr val="0070C0"/>
                </a:gs>
                <a:gs pos="71000">
                  <a:srgbClr val="00B0F0"/>
                </a:gs>
              </a:gsLst>
              <a:lin ang="5400000" scaled="1"/>
            </a:gradFill>
            <a:ln w="12700" cap="flat" cmpd="sng" algn="ctr">
              <a:solidFill>
                <a:srgbClr val="002060"/>
              </a:solidFill>
              <a:prstDash val="solid"/>
            </a:ln>
            <a:effectLst/>
          </p:spPr>
          <p:txBody>
            <a:bodyPr anchor="ctr"/>
            <a:lstStyle/>
            <a:p>
              <a:pPr algn="ctr">
                <a:defRPr/>
              </a:pPr>
              <a:endParaRPr lang="en-US" kern="0">
                <a:solidFill>
                  <a:sysClr val="window" lastClr="FFFFFF"/>
                </a:solidFill>
                <a:latin typeface="Calibri"/>
              </a:endParaRPr>
            </a:p>
          </p:txBody>
        </p:sp>
        <p:sp>
          <p:nvSpPr>
            <p:cNvPr id="81" name="Oval 80"/>
            <p:cNvSpPr/>
            <p:nvPr/>
          </p:nvSpPr>
          <p:spPr>
            <a:xfrm>
              <a:off x="5950099" y="2514834"/>
              <a:ext cx="2963752" cy="1206806"/>
            </a:xfrm>
            <a:prstGeom prst="ellipse">
              <a:avLst/>
            </a:prstGeom>
            <a:gradFill>
              <a:gsLst>
                <a:gs pos="0">
                  <a:sysClr val="window" lastClr="FFFFFF">
                    <a:lumMod val="100000"/>
                    <a:alpha val="80000"/>
                  </a:sysClr>
                </a:gs>
                <a:gs pos="100000">
                  <a:sysClr val="window" lastClr="FFFFFF">
                    <a:alpha val="0"/>
                  </a:sysClr>
                </a:gs>
              </a:gsLst>
              <a:lin ang="5400000" scaled="1"/>
            </a:gradFill>
            <a:ln w="12700" cap="flat" cmpd="sng" algn="ctr">
              <a:noFill/>
              <a:prstDash val="solid"/>
            </a:ln>
            <a:effectLst/>
          </p:spPr>
          <p:txBody>
            <a:bodyPr anchor="ctr"/>
            <a:lstStyle/>
            <a:p>
              <a:pPr algn="ctr" fontAlgn="auto">
                <a:spcBef>
                  <a:spcPts val="0"/>
                </a:spcBef>
                <a:spcAft>
                  <a:spcPts val="0"/>
                </a:spcAft>
                <a:defRPr/>
              </a:pPr>
              <a:r>
                <a:rPr lang="en-US" kern="0" dirty="0" smtClean="0">
                  <a:latin typeface="Calibri"/>
                  <a:cs typeface="+mn-cs"/>
                </a:rPr>
                <a:t> </a:t>
              </a:r>
              <a:r>
                <a:rPr lang="en-US" sz="1600" kern="0" dirty="0" smtClean="0">
                  <a:latin typeface="Calibri"/>
                  <a:cs typeface="+mn-cs"/>
                </a:rPr>
                <a:t>Dec 08 2011</a:t>
              </a:r>
              <a:endParaRPr lang="en-US" sz="1600" kern="0" dirty="0">
                <a:latin typeface="Calibri"/>
                <a:cs typeface="+mn-cs"/>
              </a:endParaRPr>
            </a:p>
          </p:txBody>
        </p:sp>
      </p:grpSp>
      <p:grpSp>
        <p:nvGrpSpPr>
          <p:cNvPr id="88" name="Group 6"/>
          <p:cNvGrpSpPr>
            <a:grpSpLocks noChangeAspect="1"/>
          </p:cNvGrpSpPr>
          <p:nvPr/>
        </p:nvGrpSpPr>
        <p:grpSpPr bwMode="auto">
          <a:xfrm>
            <a:off x="3505200" y="3173412"/>
            <a:ext cx="1143000" cy="788988"/>
            <a:chOff x="5950099" y="2317132"/>
            <a:chExt cx="2963752" cy="2047043"/>
          </a:xfrm>
        </p:grpSpPr>
        <p:sp>
          <p:nvSpPr>
            <p:cNvPr id="89" name="Oval 88"/>
            <p:cNvSpPr/>
            <p:nvPr/>
          </p:nvSpPr>
          <p:spPr>
            <a:xfrm>
              <a:off x="6452289" y="3672217"/>
              <a:ext cx="1971720" cy="691958"/>
            </a:xfrm>
            <a:prstGeom prst="ellipse">
              <a:avLst/>
            </a:prstGeom>
            <a:gradFill flip="none" rotWithShape="1">
              <a:gsLst>
                <a:gs pos="0">
                  <a:schemeClr val="tx1">
                    <a:lumMod val="0"/>
                  </a:schemeClr>
                </a:gs>
                <a:gs pos="100000">
                  <a:schemeClr val="bg1">
                    <a:alpha val="0"/>
                    <a:lumMod val="0"/>
                    <a:lumOff val="100000"/>
                  </a:schemeClr>
                </a:gs>
              </a:gsLst>
              <a:path path="shape">
                <a:fillToRect l="50000" t="50000" r="50000" b="50000"/>
              </a:path>
              <a:tileRect/>
            </a:gra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0" name="Oval 89"/>
            <p:cNvSpPr/>
            <p:nvPr/>
          </p:nvSpPr>
          <p:spPr>
            <a:xfrm>
              <a:off x="6579897" y="2317132"/>
              <a:ext cx="1741203" cy="1742252"/>
            </a:xfrm>
            <a:prstGeom prst="ellipse">
              <a:avLst/>
            </a:prstGeom>
            <a:gradFill>
              <a:gsLst>
                <a:gs pos="13000">
                  <a:srgbClr val="0070C0"/>
                </a:gs>
                <a:gs pos="71000">
                  <a:srgbClr val="00B0F0"/>
                </a:gs>
              </a:gsLst>
              <a:lin ang="5400000" scaled="1"/>
            </a:gradFill>
            <a:ln w="12700" cap="flat" cmpd="sng" algn="ctr">
              <a:solidFill>
                <a:srgbClr val="002060"/>
              </a:solidFill>
              <a:prstDash val="solid"/>
            </a:ln>
            <a:effectLst/>
          </p:spPr>
          <p:txBody>
            <a:bodyPr anchor="ctr"/>
            <a:lstStyle/>
            <a:p>
              <a:pPr algn="ctr">
                <a:defRPr/>
              </a:pPr>
              <a:endParaRPr lang="en-US" kern="0">
                <a:solidFill>
                  <a:sysClr val="window" lastClr="FFFFFF"/>
                </a:solidFill>
                <a:latin typeface="Calibri"/>
              </a:endParaRPr>
            </a:p>
          </p:txBody>
        </p:sp>
        <p:sp>
          <p:nvSpPr>
            <p:cNvPr id="91" name="Oval 90"/>
            <p:cNvSpPr/>
            <p:nvPr/>
          </p:nvSpPr>
          <p:spPr>
            <a:xfrm>
              <a:off x="5950099" y="2514834"/>
              <a:ext cx="2963752" cy="1206806"/>
            </a:xfrm>
            <a:prstGeom prst="ellipse">
              <a:avLst/>
            </a:prstGeom>
            <a:gradFill>
              <a:gsLst>
                <a:gs pos="0">
                  <a:sysClr val="window" lastClr="FFFFFF">
                    <a:lumMod val="100000"/>
                    <a:alpha val="80000"/>
                  </a:sysClr>
                </a:gs>
                <a:gs pos="100000">
                  <a:sysClr val="window" lastClr="FFFFFF">
                    <a:alpha val="0"/>
                  </a:sysClr>
                </a:gs>
              </a:gsLst>
              <a:lin ang="5400000" scaled="1"/>
            </a:gradFill>
            <a:ln w="12700" cap="flat" cmpd="sng" algn="ctr">
              <a:noFill/>
              <a:prstDash val="solid"/>
            </a:ln>
            <a:effectLst/>
          </p:spPr>
          <p:txBody>
            <a:bodyPr anchor="ctr"/>
            <a:lstStyle/>
            <a:p>
              <a:pPr algn="ctr" fontAlgn="auto">
                <a:spcBef>
                  <a:spcPts val="0"/>
                </a:spcBef>
                <a:spcAft>
                  <a:spcPts val="0"/>
                </a:spcAft>
                <a:defRPr/>
              </a:pPr>
              <a:r>
                <a:rPr lang="en-US" kern="0" dirty="0" smtClean="0">
                  <a:latin typeface="Calibri"/>
                  <a:cs typeface="+mn-cs"/>
                </a:rPr>
                <a:t> </a:t>
              </a:r>
              <a:r>
                <a:rPr lang="en-US" sz="1600" kern="0" dirty="0" smtClean="0">
                  <a:latin typeface="Calibri"/>
                  <a:cs typeface="+mn-cs"/>
                </a:rPr>
                <a:t>Dec 15 2011</a:t>
              </a:r>
              <a:endParaRPr lang="en-US" sz="1600" kern="0" dirty="0">
                <a:latin typeface="Calibri"/>
                <a:cs typeface="+mn-cs"/>
              </a:endParaRPr>
            </a:p>
          </p:txBody>
        </p:sp>
      </p:grpSp>
      <p:grpSp>
        <p:nvGrpSpPr>
          <p:cNvPr id="96" name="Group 6"/>
          <p:cNvGrpSpPr>
            <a:grpSpLocks noChangeAspect="1"/>
          </p:cNvGrpSpPr>
          <p:nvPr/>
        </p:nvGrpSpPr>
        <p:grpSpPr bwMode="auto">
          <a:xfrm>
            <a:off x="4648200" y="2971800"/>
            <a:ext cx="1143000" cy="788988"/>
            <a:chOff x="5950099" y="2317132"/>
            <a:chExt cx="2963752" cy="2047043"/>
          </a:xfrm>
        </p:grpSpPr>
        <p:sp>
          <p:nvSpPr>
            <p:cNvPr id="97" name="Oval 96"/>
            <p:cNvSpPr/>
            <p:nvPr/>
          </p:nvSpPr>
          <p:spPr>
            <a:xfrm>
              <a:off x="6452289" y="3672217"/>
              <a:ext cx="1971720" cy="691958"/>
            </a:xfrm>
            <a:prstGeom prst="ellipse">
              <a:avLst/>
            </a:prstGeom>
            <a:gradFill flip="none" rotWithShape="1">
              <a:gsLst>
                <a:gs pos="0">
                  <a:schemeClr val="tx1">
                    <a:lumMod val="0"/>
                  </a:schemeClr>
                </a:gs>
                <a:gs pos="100000">
                  <a:schemeClr val="bg1">
                    <a:alpha val="0"/>
                    <a:lumMod val="0"/>
                    <a:lumOff val="100000"/>
                  </a:schemeClr>
                </a:gs>
              </a:gsLst>
              <a:path path="shape">
                <a:fillToRect l="50000" t="50000" r="50000" b="50000"/>
              </a:path>
              <a:tileRect/>
            </a:gra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8" name="Oval 97"/>
            <p:cNvSpPr/>
            <p:nvPr/>
          </p:nvSpPr>
          <p:spPr>
            <a:xfrm>
              <a:off x="6579897" y="2317132"/>
              <a:ext cx="1741203" cy="1742252"/>
            </a:xfrm>
            <a:prstGeom prst="ellipse">
              <a:avLst/>
            </a:prstGeom>
            <a:gradFill>
              <a:gsLst>
                <a:gs pos="13000">
                  <a:srgbClr val="0070C0"/>
                </a:gs>
                <a:gs pos="71000">
                  <a:srgbClr val="00B0F0"/>
                </a:gs>
              </a:gsLst>
              <a:lin ang="5400000" scaled="1"/>
            </a:gradFill>
            <a:ln w="12700" cap="flat" cmpd="sng" algn="ctr">
              <a:solidFill>
                <a:srgbClr val="002060"/>
              </a:solidFill>
              <a:prstDash val="solid"/>
            </a:ln>
            <a:effectLst/>
          </p:spPr>
          <p:txBody>
            <a:bodyPr anchor="ctr"/>
            <a:lstStyle/>
            <a:p>
              <a:pPr algn="ctr">
                <a:defRPr/>
              </a:pPr>
              <a:endParaRPr lang="en-US" kern="0">
                <a:solidFill>
                  <a:sysClr val="window" lastClr="FFFFFF"/>
                </a:solidFill>
                <a:latin typeface="Calibri"/>
              </a:endParaRPr>
            </a:p>
          </p:txBody>
        </p:sp>
        <p:sp>
          <p:nvSpPr>
            <p:cNvPr id="99" name="Oval 98"/>
            <p:cNvSpPr/>
            <p:nvPr/>
          </p:nvSpPr>
          <p:spPr>
            <a:xfrm>
              <a:off x="5950099" y="2514834"/>
              <a:ext cx="2963752" cy="1206806"/>
            </a:xfrm>
            <a:prstGeom prst="ellipse">
              <a:avLst/>
            </a:prstGeom>
            <a:gradFill>
              <a:gsLst>
                <a:gs pos="0">
                  <a:sysClr val="window" lastClr="FFFFFF">
                    <a:lumMod val="100000"/>
                    <a:alpha val="80000"/>
                  </a:sysClr>
                </a:gs>
                <a:gs pos="100000">
                  <a:sysClr val="window" lastClr="FFFFFF">
                    <a:alpha val="0"/>
                  </a:sysClr>
                </a:gs>
              </a:gsLst>
              <a:lin ang="5400000" scaled="1"/>
            </a:gradFill>
            <a:ln w="12700" cap="flat" cmpd="sng" algn="ctr">
              <a:noFill/>
              <a:prstDash val="solid"/>
            </a:ln>
            <a:effectLst/>
          </p:spPr>
          <p:txBody>
            <a:bodyPr anchor="ctr"/>
            <a:lstStyle/>
            <a:p>
              <a:pPr algn="ctr" fontAlgn="auto">
                <a:spcBef>
                  <a:spcPts val="0"/>
                </a:spcBef>
                <a:spcAft>
                  <a:spcPts val="0"/>
                </a:spcAft>
                <a:defRPr/>
              </a:pPr>
              <a:r>
                <a:rPr lang="en-US" kern="0" dirty="0" smtClean="0">
                  <a:latin typeface="Calibri"/>
                  <a:cs typeface="+mn-cs"/>
                </a:rPr>
                <a:t> </a:t>
              </a:r>
              <a:r>
                <a:rPr lang="en-US" sz="1600" kern="0" dirty="0" smtClean="0">
                  <a:latin typeface="Calibri"/>
                  <a:cs typeface="+mn-cs"/>
                </a:rPr>
                <a:t>June</a:t>
              </a:r>
            </a:p>
            <a:p>
              <a:pPr algn="ctr" fontAlgn="auto">
                <a:spcBef>
                  <a:spcPts val="0"/>
                </a:spcBef>
                <a:spcAft>
                  <a:spcPts val="0"/>
                </a:spcAft>
                <a:defRPr/>
              </a:pPr>
              <a:r>
                <a:rPr lang="en-US" sz="1600" kern="0" dirty="0" smtClean="0">
                  <a:latin typeface="Calibri"/>
                  <a:cs typeface="+mn-cs"/>
                </a:rPr>
                <a:t>2012</a:t>
              </a:r>
              <a:endParaRPr lang="en-US" sz="1600" kern="0" dirty="0">
                <a:latin typeface="Calibri"/>
                <a:cs typeface="+mn-cs"/>
              </a:endParaRPr>
            </a:p>
          </p:txBody>
        </p:sp>
      </p:grpSp>
      <p:cxnSp>
        <p:nvCxnSpPr>
          <p:cNvPr id="115" name="Straight Arrow Connector 114"/>
          <p:cNvCxnSpPr/>
          <p:nvPr/>
        </p:nvCxnSpPr>
        <p:spPr>
          <a:xfrm rot="16200000" flipH="1">
            <a:off x="6248400" y="3581400"/>
            <a:ext cx="10668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117" name="Group 40"/>
          <p:cNvGrpSpPr>
            <a:grpSpLocks noChangeAspect="1"/>
          </p:cNvGrpSpPr>
          <p:nvPr/>
        </p:nvGrpSpPr>
        <p:grpSpPr bwMode="auto">
          <a:xfrm>
            <a:off x="6629400" y="2703400"/>
            <a:ext cx="1143000" cy="725600"/>
            <a:chOff x="5939803" y="2317132"/>
            <a:chExt cx="3047846" cy="2047043"/>
          </a:xfrm>
        </p:grpSpPr>
        <p:sp>
          <p:nvSpPr>
            <p:cNvPr id="118" name="Oval 117"/>
            <p:cNvSpPr/>
            <p:nvPr/>
          </p:nvSpPr>
          <p:spPr>
            <a:xfrm>
              <a:off x="6453494" y="3671987"/>
              <a:ext cx="1969724" cy="692188"/>
            </a:xfrm>
            <a:prstGeom prst="ellipse">
              <a:avLst/>
            </a:prstGeom>
            <a:gradFill flip="none" rotWithShape="1">
              <a:gsLst>
                <a:gs pos="0">
                  <a:schemeClr val="tx1">
                    <a:lumMod val="0"/>
                  </a:schemeClr>
                </a:gs>
                <a:gs pos="100000">
                  <a:schemeClr val="bg1">
                    <a:alpha val="0"/>
                    <a:lumMod val="0"/>
                    <a:lumOff val="100000"/>
                  </a:schemeClr>
                </a:gs>
              </a:gsLst>
              <a:path path="shape">
                <a:fillToRect l="50000" t="50000" r="50000" b="50000"/>
              </a:path>
              <a:tileRect/>
            </a:gra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9" name="Oval 118"/>
            <p:cNvSpPr/>
            <p:nvPr/>
          </p:nvSpPr>
          <p:spPr>
            <a:xfrm>
              <a:off x="6579758" y="2317132"/>
              <a:ext cx="1742448" cy="1741956"/>
            </a:xfrm>
            <a:prstGeom prst="ellipse">
              <a:avLst/>
            </a:prstGeom>
            <a:gradFill>
              <a:gsLst>
                <a:gs pos="13000">
                  <a:srgbClr val="0070C0"/>
                </a:gs>
                <a:gs pos="71000">
                  <a:srgbClr val="00B0F0"/>
                </a:gs>
              </a:gsLst>
              <a:lin ang="5400000" scaled="1"/>
            </a:gradFill>
            <a:ln w="12700" cap="flat" cmpd="sng" algn="ctr">
              <a:solidFill>
                <a:srgbClr val="002060"/>
              </a:solidFill>
              <a:prstDash val="solid"/>
            </a:ln>
            <a:effectLst/>
          </p:spPr>
          <p:txBody>
            <a:bodyPr anchor="ctr"/>
            <a:lstStyle/>
            <a:p>
              <a:pPr algn="ctr">
                <a:defRPr/>
              </a:pPr>
              <a:endParaRPr lang="en-US" kern="0">
                <a:solidFill>
                  <a:sysClr val="window" lastClr="FFFFFF"/>
                </a:solidFill>
                <a:latin typeface="Calibri"/>
              </a:endParaRPr>
            </a:p>
          </p:txBody>
        </p:sp>
        <p:sp>
          <p:nvSpPr>
            <p:cNvPr id="120" name="Oval 119"/>
            <p:cNvSpPr/>
            <p:nvPr/>
          </p:nvSpPr>
          <p:spPr>
            <a:xfrm>
              <a:off x="5939803" y="2617996"/>
              <a:ext cx="3047846" cy="1203950"/>
            </a:xfrm>
            <a:prstGeom prst="ellipse">
              <a:avLst/>
            </a:prstGeom>
            <a:gradFill>
              <a:gsLst>
                <a:gs pos="0">
                  <a:sysClr val="window" lastClr="FFFFFF">
                    <a:lumMod val="100000"/>
                    <a:alpha val="80000"/>
                  </a:sysClr>
                </a:gs>
                <a:gs pos="100000">
                  <a:sysClr val="window" lastClr="FFFFFF">
                    <a:alpha val="0"/>
                  </a:sysClr>
                </a:gs>
              </a:gsLst>
              <a:lin ang="5400000" scaled="1"/>
            </a:gradFill>
            <a:ln w="12700" cap="flat" cmpd="sng" algn="ctr">
              <a:noFill/>
              <a:prstDash val="solid"/>
            </a:ln>
            <a:effectLst/>
          </p:spPr>
          <p:txBody>
            <a:bodyPr anchor="ctr"/>
            <a:lstStyle/>
            <a:p>
              <a:pPr algn="ctr" fontAlgn="auto">
                <a:spcBef>
                  <a:spcPts val="0"/>
                </a:spcBef>
                <a:spcAft>
                  <a:spcPts val="0"/>
                </a:spcAft>
                <a:defRPr/>
              </a:pPr>
              <a:r>
                <a:rPr lang="en-US" sz="1600" kern="0" dirty="0" smtClean="0">
                  <a:latin typeface="Calibri"/>
                  <a:cs typeface="+mn-cs"/>
                </a:rPr>
                <a:t>2016</a:t>
              </a:r>
              <a:endParaRPr lang="en-US" sz="1600" kern="0" dirty="0">
                <a:latin typeface="Calibri"/>
                <a:cs typeface="+mn-cs"/>
              </a:endParaRPr>
            </a:p>
          </p:txBody>
        </p:sp>
      </p:grpSp>
      <p:cxnSp>
        <p:nvCxnSpPr>
          <p:cNvPr id="122" name="Straight Arrow Connector 121"/>
          <p:cNvCxnSpPr>
            <a:endCxn id="50" idx="2"/>
          </p:cNvCxnSpPr>
          <p:nvPr/>
        </p:nvCxnSpPr>
        <p:spPr>
          <a:xfrm flipV="1">
            <a:off x="7239000" y="2365375"/>
            <a:ext cx="381000" cy="3778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7" name="Straight Arrow Connector 126"/>
          <p:cNvCxnSpPr>
            <a:stCxn id="98" idx="4"/>
          </p:cNvCxnSpPr>
          <p:nvPr/>
        </p:nvCxnSpPr>
        <p:spPr>
          <a:xfrm rot="16200000" flipH="1">
            <a:off x="5120879" y="3749277"/>
            <a:ext cx="700086" cy="4881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1" name="Straight Arrow Connector 130"/>
          <p:cNvCxnSpPr>
            <a:endCxn id="7180" idx="2"/>
          </p:cNvCxnSpPr>
          <p:nvPr/>
        </p:nvCxnSpPr>
        <p:spPr>
          <a:xfrm flipV="1">
            <a:off x="4191000" y="2560260"/>
            <a:ext cx="685800" cy="6401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5" name="Straight Arrow Connector 134"/>
          <p:cNvCxnSpPr>
            <a:stCxn id="80" idx="0"/>
            <a:endCxn id="7183" idx="2"/>
          </p:cNvCxnSpPr>
          <p:nvPr/>
        </p:nvCxnSpPr>
        <p:spPr>
          <a:xfrm rot="16200000" flipV="1">
            <a:off x="2424044" y="2885212"/>
            <a:ext cx="912157" cy="1214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object 3"/>
          <p:cNvSpPr>
            <a:spLocks noChangeArrowheads="1"/>
          </p:cNvSpPr>
          <p:nvPr/>
        </p:nvSpPr>
        <p:spPr bwMode="auto">
          <a:xfrm>
            <a:off x="85725" y="6276975"/>
            <a:ext cx="1250950" cy="506413"/>
          </a:xfrm>
          <a:prstGeom prst="rect">
            <a:avLst/>
          </a:prstGeom>
          <a:blipFill dpi="0" rotWithShape="1">
            <a:blip r:embed="rId2" cstate="print"/>
            <a:srcRect/>
            <a:stretch>
              <a:fillRect/>
            </a:stretch>
          </a:blipFill>
          <a:ln w="9525">
            <a:noFill/>
            <a:miter lim="800000"/>
            <a:headEnd/>
            <a:tailEnd/>
          </a:ln>
        </p:spPr>
        <p:txBody>
          <a:bodyPr lIns="0" tIns="0" rIns="0" bIns="0"/>
          <a:lstStyle/>
          <a:p>
            <a:endParaRPr lang="en-US">
              <a:latin typeface="Calibri" pitchFamily="34" charset="0"/>
            </a:endParaRPr>
          </a:p>
        </p:txBody>
      </p:sp>
      <p:sp>
        <p:nvSpPr>
          <p:cNvPr id="6" name="object 6"/>
          <p:cNvSpPr txBox="1">
            <a:spLocks noGrp="1"/>
          </p:cNvSpPr>
          <p:nvPr>
            <p:ph type="title"/>
          </p:nvPr>
        </p:nvSpPr>
        <p:spPr>
          <a:xfrm>
            <a:off x="379413" y="207963"/>
            <a:ext cx="8385175" cy="431800"/>
          </a:xfrm>
        </p:spPr>
        <p:txBody>
          <a:bodyPr rtlCol="0">
            <a:spAutoFit/>
          </a:bodyPr>
          <a:lstStyle/>
          <a:p>
            <a:pPr marL="12700" eaLnBrk="1" fontAlgn="auto" hangingPunct="1">
              <a:spcBef>
                <a:spcPts val="0"/>
              </a:spcBef>
              <a:spcAft>
                <a:spcPts val="0"/>
              </a:spcAft>
              <a:defRPr/>
            </a:pPr>
            <a:r>
              <a:rPr lang="en-US" sz="2800" b="1" spc="-10" dirty="0">
                <a:solidFill>
                  <a:schemeClr val="bg1"/>
                </a:solidFill>
                <a:cs typeface="Arial" pitchFamily="34" charset="0"/>
              </a:rPr>
              <a:t>Objectives of the Landscape/Study</a:t>
            </a:r>
            <a:endParaRPr sz="2800" b="1" spc="-10" dirty="0">
              <a:solidFill>
                <a:schemeClr val="bg1"/>
              </a:solidFill>
              <a:cs typeface="Arial" pitchFamily="34" charset="0"/>
            </a:endParaRPr>
          </a:p>
        </p:txBody>
      </p:sp>
      <p:sp>
        <p:nvSpPr>
          <p:cNvPr id="10" name="Rectangle 9"/>
          <p:cNvSpPr/>
          <p:nvPr/>
        </p:nvSpPr>
        <p:spPr>
          <a:xfrm>
            <a:off x="76200" y="6324600"/>
            <a:ext cx="150495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7173" name="Picture 2"/>
          <p:cNvPicPr>
            <a:picLocks noChangeAspect="1" noChangeArrowheads="1"/>
          </p:cNvPicPr>
          <p:nvPr/>
        </p:nvPicPr>
        <p:blipFill>
          <a:blip r:embed="rId3" cstate="print"/>
          <a:srcRect/>
          <a:stretch>
            <a:fillRect/>
          </a:stretch>
        </p:blipFill>
        <p:spPr bwMode="auto">
          <a:xfrm>
            <a:off x="228600" y="6432550"/>
            <a:ext cx="1066800" cy="349250"/>
          </a:xfrm>
          <a:prstGeom prst="rect">
            <a:avLst/>
          </a:prstGeom>
          <a:noFill/>
          <a:ln w="9525">
            <a:noFill/>
            <a:miter lim="800000"/>
            <a:headEnd/>
            <a:tailEnd/>
          </a:ln>
        </p:spPr>
      </p:pic>
      <p:sp>
        <p:nvSpPr>
          <p:cNvPr id="12" name="Rectangle 11"/>
          <p:cNvSpPr/>
          <p:nvPr/>
        </p:nvSpPr>
        <p:spPr>
          <a:xfrm>
            <a:off x="381000" y="927080"/>
            <a:ext cx="8153400" cy="3416320"/>
          </a:xfrm>
          <a:prstGeom prst="rect">
            <a:avLst/>
          </a:prstGeom>
        </p:spPr>
        <p:txBody>
          <a:bodyPr>
            <a:spAutoFit/>
          </a:bodyPr>
          <a:lstStyle/>
          <a:p>
            <a:pPr marL="231775" indent="-231775" algn="just" fontAlgn="auto">
              <a:lnSpc>
                <a:spcPct val="150000"/>
              </a:lnSpc>
              <a:spcBef>
                <a:spcPts val="0"/>
              </a:spcBef>
              <a:spcAft>
                <a:spcPts val="0"/>
              </a:spcAft>
              <a:buClr>
                <a:prstClr val="black"/>
              </a:buClr>
              <a:buSzPct val="150000"/>
              <a:buFont typeface="Arial" pitchFamily="34" charset="0"/>
              <a:buChar char="•"/>
              <a:tabLst>
                <a:tab pos="177800" algn="l"/>
              </a:tabLst>
              <a:defRPr/>
            </a:pPr>
            <a:r>
              <a:rPr lang="en-US" sz="1600" dirty="0" smtClean="0"/>
              <a:t>To understand </a:t>
            </a:r>
            <a:r>
              <a:rPr lang="en-US" sz="1600" dirty="0"/>
              <a:t>technology and </a:t>
            </a:r>
            <a:r>
              <a:rPr lang="en-US" sz="1600" dirty="0" smtClean="0"/>
              <a:t>prepare patent </a:t>
            </a:r>
            <a:r>
              <a:rPr lang="en-US" sz="1600" dirty="0"/>
              <a:t>landscape</a:t>
            </a:r>
          </a:p>
          <a:p>
            <a:pPr marL="231775" indent="-231775" algn="just" fontAlgn="auto">
              <a:lnSpc>
                <a:spcPct val="150000"/>
              </a:lnSpc>
              <a:spcBef>
                <a:spcPts val="0"/>
              </a:spcBef>
              <a:spcAft>
                <a:spcPts val="0"/>
              </a:spcAft>
              <a:buClr>
                <a:prstClr val="black"/>
              </a:buClr>
              <a:buSzPct val="150000"/>
              <a:buFont typeface="Arial" pitchFamily="34" charset="0"/>
              <a:buChar char="•"/>
              <a:tabLst>
                <a:tab pos="177800" algn="l"/>
              </a:tabLst>
              <a:defRPr/>
            </a:pPr>
            <a:r>
              <a:rPr lang="en-US" sz="1600" dirty="0" smtClean="0"/>
              <a:t>To understand </a:t>
            </a:r>
            <a:r>
              <a:rPr lang="en-US" sz="1600" dirty="0"/>
              <a:t>major patent holders, geographical distribution of patents, top sub-technologies based on </a:t>
            </a:r>
            <a:r>
              <a:rPr lang="en-US" sz="1600" dirty="0" smtClean="0"/>
              <a:t>IPC </a:t>
            </a:r>
            <a:r>
              <a:rPr lang="en-US" sz="1600" dirty="0"/>
              <a:t>codes</a:t>
            </a:r>
          </a:p>
          <a:p>
            <a:pPr marL="231775" indent="-231775" algn="just" fontAlgn="auto">
              <a:lnSpc>
                <a:spcPct val="150000"/>
              </a:lnSpc>
              <a:spcBef>
                <a:spcPts val="0"/>
              </a:spcBef>
              <a:spcAft>
                <a:spcPts val="0"/>
              </a:spcAft>
              <a:buClr>
                <a:prstClr val="black"/>
              </a:buClr>
              <a:buSzPct val="150000"/>
              <a:buFont typeface="Arial" pitchFamily="34" charset="0"/>
              <a:buChar char="•"/>
              <a:tabLst>
                <a:tab pos="177800" algn="l"/>
              </a:tabLst>
              <a:defRPr/>
            </a:pPr>
            <a:r>
              <a:rPr lang="en-US" sz="1600" dirty="0" smtClean="0"/>
              <a:t> Analysis </a:t>
            </a:r>
            <a:r>
              <a:rPr lang="en-US" sz="1600" dirty="0"/>
              <a:t>of patent filing trends over the years, top assignees, top patent classifications, among others</a:t>
            </a:r>
          </a:p>
          <a:p>
            <a:pPr marL="231775" indent="-231775" algn="just" fontAlgn="auto">
              <a:lnSpc>
                <a:spcPct val="150000"/>
              </a:lnSpc>
              <a:spcBef>
                <a:spcPts val="0"/>
              </a:spcBef>
              <a:spcAft>
                <a:spcPts val="0"/>
              </a:spcAft>
              <a:buClr>
                <a:prstClr val="black"/>
              </a:buClr>
              <a:buSzPct val="150000"/>
              <a:buFont typeface="Arial" pitchFamily="34" charset="0"/>
              <a:buChar char="•"/>
              <a:tabLst>
                <a:tab pos="177800" algn="l"/>
              </a:tabLst>
              <a:defRPr/>
            </a:pPr>
            <a:r>
              <a:rPr lang="en-US" sz="1600" kern="0" dirty="0" smtClean="0"/>
              <a:t>To conduct </a:t>
            </a:r>
            <a:r>
              <a:rPr lang="en-US" sz="1600" kern="0" dirty="0"/>
              <a:t>Patent Portfolio based study of patents relating to core focus area of PEF in the patents/ applications</a:t>
            </a:r>
          </a:p>
          <a:p>
            <a:pPr marL="231775" indent="-231775" algn="just" fontAlgn="auto">
              <a:lnSpc>
                <a:spcPct val="150000"/>
              </a:lnSpc>
              <a:spcBef>
                <a:spcPts val="0"/>
              </a:spcBef>
              <a:spcAft>
                <a:spcPts val="0"/>
              </a:spcAft>
              <a:buClr>
                <a:prstClr val="black"/>
              </a:buClr>
              <a:buSzPct val="150000"/>
              <a:buFont typeface="Arial" pitchFamily="34" charset="0"/>
              <a:buChar char="•"/>
              <a:tabLst>
                <a:tab pos="177800" algn="l"/>
              </a:tabLst>
              <a:defRPr/>
            </a:pPr>
            <a:r>
              <a:rPr lang="en-US" sz="1600" kern="0" dirty="0" smtClean="0"/>
              <a:t>To understand </a:t>
            </a:r>
            <a:r>
              <a:rPr lang="en-US" sz="1600" kern="0" dirty="0"/>
              <a:t>the </a:t>
            </a:r>
            <a:r>
              <a:rPr lang="en-US" sz="1600" kern="0" dirty="0" smtClean="0"/>
              <a:t>recycling technology of PEF </a:t>
            </a:r>
            <a:r>
              <a:rPr lang="en-US" sz="1600" spc="-10" dirty="0" smtClean="0"/>
              <a:t>and </a:t>
            </a:r>
            <a:r>
              <a:rPr lang="en-US" sz="1600" spc="-10" dirty="0"/>
              <a:t>Novelty Features of all Granted Patents pertaining to PEF</a:t>
            </a:r>
            <a:endParaRPr lang="en-US" sz="1600" dirty="0"/>
          </a:p>
        </p:txBody>
      </p:sp>
      <p:sp>
        <p:nvSpPr>
          <p:cNvPr id="13" name="Footer Placeholder 13"/>
          <p:cNvSpPr>
            <a:spLocks noGrp="1"/>
          </p:cNvSpPr>
          <p:nvPr>
            <p:ph type="ftr" sz="quarter" idx="10"/>
          </p:nvPr>
        </p:nvSpPr>
        <p:spPr>
          <a:xfrm>
            <a:off x="1371600" y="6553200"/>
            <a:ext cx="7772400" cy="152400"/>
          </a:xfrm>
        </p:spPr>
        <p:txBody>
          <a:bodyPr/>
          <a:lstStyle/>
          <a:p>
            <a:pPr algn="l">
              <a:defRPr/>
            </a:pPr>
            <a:r>
              <a:rPr lang="en-IN" sz="800" smtClean="0">
                <a:solidFill>
                  <a:schemeClr val="tx1"/>
                </a:solidFill>
                <a:latin typeface="Arial" pitchFamily="34" charset="0"/>
                <a:cs typeface="Arial" pitchFamily="34" charset="0"/>
              </a:rPr>
              <a:t> Patent Searching | Research and Analytics | Patent Prosecution/Preparation Support | Litigation and E-Discovery | IP Valuation |  Patent Portfolio Watch</a:t>
            </a:r>
            <a:endParaRPr lang="en-US" sz="800" dirty="0">
              <a:solidFill>
                <a:schemeClr val="tx1"/>
              </a:solidFill>
              <a:latin typeface="Arial" pitchFamily="34" charset="0"/>
              <a:cs typeface="Arial" pitchFamily="34" charset="0"/>
            </a:endParaRPr>
          </a:p>
        </p:txBody>
      </p:sp>
      <p:sp>
        <p:nvSpPr>
          <p:cNvPr id="14" name="Slide Number Placeholder 13"/>
          <p:cNvSpPr>
            <a:spLocks noGrp="1"/>
          </p:cNvSpPr>
          <p:nvPr>
            <p:ph type="sldNum" sz="quarter" idx="12"/>
          </p:nvPr>
        </p:nvSpPr>
        <p:spPr/>
        <p:txBody>
          <a:bodyPr/>
          <a:lstStyle/>
          <a:p>
            <a:pPr>
              <a:defRPr/>
            </a:pPr>
            <a:fld id="{46318E3D-C770-4D91-B40E-7E88DA3097BF}" type="slidenum">
              <a:rPr lang="en-IN" smtClean="0"/>
              <a:pPr>
                <a:defRPr/>
              </a:pPr>
              <a:t>7</a:t>
            </a:fld>
            <a:endParaRPr lang="en-IN"/>
          </a:p>
        </p:txBody>
      </p:sp>
      <p:sp>
        <p:nvSpPr>
          <p:cNvPr id="9" name="Rectangle 8"/>
          <p:cNvSpPr/>
          <p:nvPr/>
        </p:nvSpPr>
        <p:spPr>
          <a:xfrm>
            <a:off x="228600" y="4876800"/>
            <a:ext cx="8153400" cy="1200329"/>
          </a:xfrm>
          <a:prstGeom prst="rect">
            <a:avLst/>
          </a:prstGeom>
        </p:spPr>
        <p:txBody>
          <a:bodyPr>
            <a:spAutoFit/>
          </a:bodyPr>
          <a:lstStyle/>
          <a:p>
            <a:pPr marL="341313" indent="-341313" algn="just" fontAlgn="auto">
              <a:lnSpc>
                <a:spcPct val="150000"/>
              </a:lnSpc>
              <a:spcBef>
                <a:spcPts val="0"/>
              </a:spcBef>
              <a:spcAft>
                <a:spcPts val="0"/>
              </a:spcAft>
              <a:buClr>
                <a:prstClr val="black"/>
              </a:buClr>
              <a:buSzPct val="150000"/>
              <a:buFont typeface="Arial" pitchFamily="34" charset="0"/>
              <a:buChar char="•"/>
              <a:defRPr/>
            </a:pPr>
            <a:r>
              <a:rPr lang="en-IN" sz="1600" dirty="0" smtClean="0"/>
              <a:t>Report </a:t>
            </a:r>
            <a:r>
              <a:rPr lang="en-IN" sz="1600" dirty="0"/>
              <a:t>provides patent analysis for </a:t>
            </a:r>
            <a:r>
              <a:rPr lang="en-IN" sz="1600" dirty="0" smtClean="0"/>
              <a:t>PEF market</a:t>
            </a:r>
            <a:r>
              <a:rPr lang="en-IN" sz="1600" dirty="0"/>
              <a:t>, which includes study of </a:t>
            </a:r>
            <a:r>
              <a:rPr lang="en-IN" sz="1600" dirty="0" smtClean="0"/>
              <a:t>recycling </a:t>
            </a:r>
            <a:r>
              <a:rPr lang="en-IN" sz="1600" dirty="0"/>
              <a:t>of PEF, applications, and advance technology based patents</a:t>
            </a:r>
          </a:p>
          <a:p>
            <a:pPr marL="341313" indent="-341313" algn="just" fontAlgn="auto">
              <a:lnSpc>
                <a:spcPct val="150000"/>
              </a:lnSpc>
              <a:spcBef>
                <a:spcPts val="0"/>
              </a:spcBef>
              <a:spcAft>
                <a:spcPts val="0"/>
              </a:spcAft>
              <a:buClr>
                <a:prstClr val="black"/>
              </a:buClr>
              <a:buSzPct val="150000"/>
              <a:buFont typeface="Arial" pitchFamily="34" charset="0"/>
              <a:buChar char="•"/>
              <a:defRPr/>
            </a:pPr>
            <a:r>
              <a:rPr lang="en-IN" sz="1600" dirty="0" smtClean="0"/>
              <a:t>The landscape study </a:t>
            </a:r>
            <a:r>
              <a:rPr lang="en-IN" sz="1600" dirty="0"/>
              <a:t>focuses on patents pertaining to PEF filed between 2005-2015</a:t>
            </a:r>
            <a:endParaRPr lang="en-US" sz="1600" dirty="0"/>
          </a:p>
        </p:txBody>
      </p:sp>
      <p:sp>
        <p:nvSpPr>
          <p:cNvPr id="11" name="Rectangle 10"/>
          <p:cNvSpPr/>
          <p:nvPr/>
        </p:nvSpPr>
        <p:spPr>
          <a:xfrm>
            <a:off x="457200" y="4384589"/>
            <a:ext cx="8153400" cy="416011"/>
          </a:xfrm>
          <a:prstGeom prst="rect">
            <a:avLst/>
          </a:prstGeom>
        </p:spPr>
        <p:txBody>
          <a:bodyPr>
            <a:spAutoFit/>
          </a:bodyPr>
          <a:lstStyle/>
          <a:p>
            <a:pPr marL="342900" indent="-342900" algn="just" fontAlgn="auto">
              <a:lnSpc>
                <a:spcPct val="150000"/>
              </a:lnSpc>
              <a:spcBef>
                <a:spcPts val="0"/>
              </a:spcBef>
              <a:spcAft>
                <a:spcPts val="0"/>
              </a:spcAft>
              <a:buClr>
                <a:prstClr val="black"/>
              </a:buClr>
              <a:buSzPct val="150000"/>
              <a:defRPr/>
            </a:pPr>
            <a:r>
              <a:rPr lang="en-IN" sz="1600" b="1" dirty="0" smtClean="0"/>
              <a:t>Assumptions:</a:t>
            </a:r>
            <a:endParaRPr lang="en-US" sz="1600" b="1" dirty="0"/>
          </a:p>
        </p:txBody>
      </p:sp>
      <p:sp>
        <p:nvSpPr>
          <p:cNvPr id="15" name="TextBox 14"/>
          <p:cNvSpPr txBox="1"/>
          <p:nvPr/>
        </p:nvSpPr>
        <p:spPr>
          <a:xfrm>
            <a:off x="5867400" y="6172200"/>
            <a:ext cx="3048000" cy="230832"/>
          </a:xfrm>
          <a:prstGeom prst="rect">
            <a:avLst/>
          </a:prstGeom>
          <a:noFill/>
        </p:spPr>
        <p:txBody>
          <a:bodyPr wrap="square" rtlCol="0">
            <a:spAutoFit/>
          </a:bodyPr>
          <a:lstStyle/>
          <a:p>
            <a:r>
              <a:rPr lang="en-IN" sz="900" dirty="0" smtClean="0"/>
              <a:t>For sources of information, please refer to </a:t>
            </a:r>
            <a:r>
              <a:rPr lang="en-IN" sz="900" dirty="0" smtClean="0">
                <a:hlinkClick r:id="rId4" action="ppaction://hlinksldjump"/>
              </a:rPr>
              <a:t>Appendix 1</a:t>
            </a:r>
            <a:endParaRPr lang="en-IN" sz="9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object 3"/>
          <p:cNvSpPr>
            <a:spLocks noChangeArrowheads="1"/>
          </p:cNvSpPr>
          <p:nvPr/>
        </p:nvSpPr>
        <p:spPr bwMode="auto">
          <a:xfrm>
            <a:off x="85725" y="6276975"/>
            <a:ext cx="1250950" cy="506413"/>
          </a:xfrm>
          <a:prstGeom prst="rect">
            <a:avLst/>
          </a:prstGeom>
          <a:blipFill dpi="0" rotWithShape="1">
            <a:blip r:embed="rId2" cstate="print"/>
            <a:srcRect/>
            <a:stretch>
              <a:fillRect/>
            </a:stretch>
          </a:blipFill>
          <a:ln w="9525">
            <a:noFill/>
            <a:miter lim="800000"/>
            <a:headEnd/>
            <a:tailEnd/>
          </a:ln>
        </p:spPr>
        <p:txBody>
          <a:bodyPr lIns="0" tIns="0" rIns="0" bIns="0"/>
          <a:lstStyle/>
          <a:p>
            <a:endParaRPr lang="en-US">
              <a:latin typeface="Calibri" pitchFamily="34" charset="0"/>
            </a:endParaRPr>
          </a:p>
        </p:txBody>
      </p:sp>
      <p:sp>
        <p:nvSpPr>
          <p:cNvPr id="6" name="object 6"/>
          <p:cNvSpPr txBox="1">
            <a:spLocks noGrp="1"/>
          </p:cNvSpPr>
          <p:nvPr>
            <p:ph type="title"/>
          </p:nvPr>
        </p:nvSpPr>
        <p:spPr>
          <a:xfrm>
            <a:off x="379413" y="207963"/>
            <a:ext cx="8385175" cy="431800"/>
          </a:xfrm>
        </p:spPr>
        <p:txBody>
          <a:bodyPr rtlCol="0">
            <a:spAutoFit/>
          </a:bodyPr>
          <a:lstStyle/>
          <a:p>
            <a:pPr marL="12700" eaLnBrk="1" fontAlgn="auto" hangingPunct="1">
              <a:spcBef>
                <a:spcPts val="0"/>
              </a:spcBef>
              <a:spcAft>
                <a:spcPts val="0"/>
              </a:spcAft>
              <a:defRPr/>
            </a:pPr>
            <a:r>
              <a:rPr lang="en-US" sz="2800" b="1" spc="-10" dirty="0" smtClean="0">
                <a:solidFill>
                  <a:schemeClr val="bg1"/>
                </a:solidFill>
                <a:cs typeface="Arial" pitchFamily="34" charset="0"/>
              </a:rPr>
              <a:t>Filing Trends - Overall</a:t>
            </a:r>
            <a:endParaRPr sz="2800" b="1" spc="-10" dirty="0">
              <a:solidFill>
                <a:schemeClr val="bg1"/>
              </a:solidFill>
              <a:cs typeface="Arial" pitchFamily="34" charset="0"/>
            </a:endParaRPr>
          </a:p>
        </p:txBody>
      </p:sp>
      <p:sp>
        <p:nvSpPr>
          <p:cNvPr id="10" name="Rectangle 9"/>
          <p:cNvSpPr/>
          <p:nvPr/>
        </p:nvSpPr>
        <p:spPr>
          <a:xfrm>
            <a:off x="76200" y="6324600"/>
            <a:ext cx="150495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1270" name="Picture 2"/>
          <p:cNvPicPr>
            <a:picLocks noChangeAspect="1" noChangeArrowheads="1"/>
          </p:cNvPicPr>
          <p:nvPr/>
        </p:nvPicPr>
        <p:blipFill>
          <a:blip r:embed="rId3" cstate="print"/>
          <a:srcRect/>
          <a:stretch>
            <a:fillRect/>
          </a:stretch>
        </p:blipFill>
        <p:spPr bwMode="auto">
          <a:xfrm>
            <a:off x="228600" y="6432550"/>
            <a:ext cx="1066800" cy="349250"/>
          </a:xfrm>
          <a:prstGeom prst="rect">
            <a:avLst/>
          </a:prstGeom>
          <a:noFill/>
          <a:ln w="9525">
            <a:noFill/>
            <a:miter lim="800000"/>
            <a:headEnd/>
            <a:tailEnd/>
          </a:ln>
        </p:spPr>
      </p:pic>
      <p:sp>
        <p:nvSpPr>
          <p:cNvPr id="15" name="Footer Placeholder 13"/>
          <p:cNvSpPr>
            <a:spLocks noGrp="1"/>
          </p:cNvSpPr>
          <p:nvPr>
            <p:ph type="ftr" sz="quarter" idx="10"/>
          </p:nvPr>
        </p:nvSpPr>
        <p:spPr>
          <a:xfrm>
            <a:off x="1371600" y="6553200"/>
            <a:ext cx="7772400" cy="152400"/>
          </a:xfrm>
        </p:spPr>
        <p:txBody>
          <a:bodyPr/>
          <a:lstStyle/>
          <a:p>
            <a:pPr algn="l">
              <a:defRPr/>
            </a:pPr>
            <a:r>
              <a:rPr lang="en-IN" sz="800" smtClean="0">
                <a:solidFill>
                  <a:schemeClr val="tx1"/>
                </a:solidFill>
                <a:latin typeface="Arial" pitchFamily="34" charset="0"/>
                <a:cs typeface="Arial" pitchFamily="34" charset="0"/>
              </a:rPr>
              <a:t> Patent Searching | Research and Analytics | Patent Prosecution/Preparation Support | Litigation and E-Discovery | IP Valuation |  Patent Portfolio Watch</a:t>
            </a:r>
            <a:endParaRPr lang="en-US" sz="800" dirty="0">
              <a:solidFill>
                <a:schemeClr val="tx1"/>
              </a:solidFill>
              <a:latin typeface="Arial" pitchFamily="34" charset="0"/>
              <a:cs typeface="Arial" pitchFamily="34" charset="0"/>
            </a:endParaRPr>
          </a:p>
        </p:txBody>
      </p:sp>
      <p:sp>
        <p:nvSpPr>
          <p:cNvPr id="11273" name="TextBox 11"/>
          <p:cNvSpPr txBox="1">
            <a:spLocks noChangeArrowheads="1"/>
          </p:cNvSpPr>
          <p:nvPr/>
        </p:nvSpPr>
        <p:spPr bwMode="auto">
          <a:xfrm>
            <a:off x="4016992" y="4815376"/>
            <a:ext cx="1192955" cy="246221"/>
          </a:xfrm>
          <a:prstGeom prst="rect">
            <a:avLst/>
          </a:prstGeom>
          <a:noFill/>
          <a:ln w="9525">
            <a:noFill/>
            <a:miter lim="800000"/>
            <a:headEnd/>
            <a:tailEnd/>
          </a:ln>
        </p:spPr>
        <p:txBody>
          <a:bodyPr wrap="none">
            <a:spAutoFit/>
          </a:bodyPr>
          <a:lstStyle/>
          <a:p>
            <a:r>
              <a:rPr lang="en-US" sz="1000" b="1" dirty="0"/>
              <a:t>Application Year</a:t>
            </a:r>
          </a:p>
        </p:txBody>
      </p:sp>
      <p:sp>
        <p:nvSpPr>
          <p:cNvPr id="11274" name="TextBox 12"/>
          <p:cNvSpPr txBox="1">
            <a:spLocks noChangeArrowheads="1"/>
          </p:cNvSpPr>
          <p:nvPr/>
        </p:nvSpPr>
        <p:spPr bwMode="auto">
          <a:xfrm>
            <a:off x="110095" y="2590800"/>
            <a:ext cx="1010213" cy="400110"/>
          </a:xfrm>
          <a:prstGeom prst="rect">
            <a:avLst/>
          </a:prstGeom>
          <a:noFill/>
          <a:ln w="9525">
            <a:noFill/>
            <a:miter lim="800000"/>
            <a:headEnd/>
            <a:tailEnd/>
          </a:ln>
        </p:spPr>
        <p:txBody>
          <a:bodyPr wrap="none">
            <a:spAutoFit/>
          </a:bodyPr>
          <a:lstStyle/>
          <a:p>
            <a:pPr algn="ctr"/>
            <a:r>
              <a:rPr lang="en-US" sz="1000" b="1" dirty="0"/>
              <a:t>No. of </a:t>
            </a:r>
            <a:r>
              <a:rPr lang="en-US" sz="1000" b="1" dirty="0" smtClean="0"/>
              <a:t> Patent</a:t>
            </a:r>
          </a:p>
          <a:p>
            <a:pPr algn="ctr"/>
            <a:r>
              <a:rPr lang="en-US" sz="1000" b="1" dirty="0" smtClean="0"/>
              <a:t>Applications</a:t>
            </a:r>
            <a:endParaRPr lang="en-US" sz="1000" b="1" dirty="0"/>
          </a:p>
        </p:txBody>
      </p:sp>
      <p:sp>
        <p:nvSpPr>
          <p:cNvPr id="14" name="Rounded Rectangle 13"/>
          <p:cNvSpPr/>
          <p:nvPr/>
        </p:nvSpPr>
        <p:spPr bwMode="auto">
          <a:xfrm>
            <a:off x="381000" y="5029200"/>
            <a:ext cx="1066800" cy="304799"/>
          </a:xfrm>
          <a:prstGeom prst="roundRect">
            <a:avLst/>
          </a:prstGeom>
          <a:solidFill>
            <a:schemeClr val="accent1">
              <a:alpha val="49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2"/>
                </a:solidFill>
              </a:rPr>
              <a:t>Insights</a:t>
            </a:r>
          </a:p>
        </p:txBody>
      </p:sp>
      <p:grpSp>
        <p:nvGrpSpPr>
          <p:cNvPr id="11276" name="Group 13"/>
          <p:cNvGrpSpPr>
            <a:grpSpLocks/>
          </p:cNvGrpSpPr>
          <p:nvPr/>
        </p:nvGrpSpPr>
        <p:grpSpPr bwMode="auto">
          <a:xfrm>
            <a:off x="1524000" y="990600"/>
            <a:ext cx="3505200" cy="2743200"/>
            <a:chOff x="1981200" y="1371600"/>
            <a:chExt cx="3200400" cy="2590800"/>
          </a:xfrm>
        </p:grpSpPr>
        <p:graphicFrame>
          <p:nvGraphicFramePr>
            <p:cNvPr id="17" name="Chart 16"/>
            <p:cNvGraphicFramePr/>
            <p:nvPr/>
          </p:nvGraphicFramePr>
          <p:xfrm>
            <a:off x="1981200" y="1524000"/>
            <a:ext cx="3200400" cy="2438400"/>
          </p:xfrm>
          <a:graphic>
            <a:graphicData uri="http://schemas.openxmlformats.org/drawingml/2006/chart">
              <c:chart xmlns:c="http://schemas.openxmlformats.org/drawingml/2006/chart" xmlns:r="http://schemas.openxmlformats.org/officeDocument/2006/relationships" r:id="rId4"/>
            </a:graphicData>
          </a:graphic>
        </p:graphicFrame>
        <p:sp>
          <p:nvSpPr>
            <p:cNvPr id="11278" name="TextBox 7"/>
            <p:cNvSpPr txBox="1">
              <a:spLocks noChangeArrowheads="1"/>
            </p:cNvSpPr>
            <p:nvPr/>
          </p:nvSpPr>
          <p:spPr bwMode="auto">
            <a:xfrm>
              <a:off x="2664663" y="1371600"/>
              <a:ext cx="1960345" cy="276999"/>
            </a:xfrm>
            <a:prstGeom prst="rect">
              <a:avLst/>
            </a:prstGeom>
            <a:noFill/>
            <a:ln w="9525">
              <a:noFill/>
              <a:miter lim="800000"/>
              <a:headEnd/>
              <a:tailEnd/>
            </a:ln>
          </p:spPr>
          <p:txBody>
            <a:bodyPr wrap="none">
              <a:spAutoFit/>
            </a:bodyPr>
            <a:lstStyle/>
            <a:p>
              <a:r>
                <a:rPr lang="en-US" sz="1200" b="1" dirty="0"/>
                <a:t>Geographic Filing Trend</a:t>
              </a:r>
            </a:p>
          </p:txBody>
        </p:sp>
      </p:grpSp>
      <p:graphicFrame>
        <p:nvGraphicFramePr>
          <p:cNvPr id="18" name="Chart 17"/>
          <p:cNvGraphicFramePr/>
          <p:nvPr/>
        </p:nvGraphicFramePr>
        <p:xfrm>
          <a:off x="1143000" y="914400"/>
          <a:ext cx="7467600" cy="3886200"/>
        </p:xfrm>
        <a:graphic>
          <a:graphicData uri="http://schemas.openxmlformats.org/drawingml/2006/chart">
            <c:chart xmlns:c="http://schemas.openxmlformats.org/drawingml/2006/chart" xmlns:r="http://schemas.openxmlformats.org/officeDocument/2006/relationships" r:id="rId5"/>
          </a:graphicData>
        </a:graphic>
      </p:graphicFrame>
      <p:sp>
        <p:nvSpPr>
          <p:cNvPr id="19" name="Rectangle 18"/>
          <p:cNvSpPr/>
          <p:nvPr/>
        </p:nvSpPr>
        <p:spPr>
          <a:xfrm>
            <a:off x="304800" y="6019800"/>
            <a:ext cx="10058400" cy="215444"/>
          </a:xfrm>
          <a:prstGeom prst="rect">
            <a:avLst/>
          </a:prstGeom>
        </p:spPr>
        <p:txBody>
          <a:bodyPr wrap="square">
            <a:spAutoFit/>
          </a:bodyPr>
          <a:lstStyle/>
          <a:p>
            <a:r>
              <a:rPr lang="en-US" sz="800" dirty="0" smtClean="0">
                <a:solidFill>
                  <a:srgbClr val="4D4D4D"/>
                </a:solidFill>
              </a:rPr>
              <a:t># Graphs were prepared based on the analysis of application year for all published applications (family expanded data)</a:t>
            </a:r>
            <a:endParaRPr lang="en-IN" sz="800" dirty="0" smtClean="0">
              <a:solidFill>
                <a:srgbClr val="4D4D4D"/>
              </a:solidFill>
            </a:endParaRPr>
          </a:p>
        </p:txBody>
      </p:sp>
      <p:sp>
        <p:nvSpPr>
          <p:cNvPr id="23" name="Slide Number Placeholder 22"/>
          <p:cNvSpPr>
            <a:spLocks noGrp="1"/>
          </p:cNvSpPr>
          <p:nvPr>
            <p:ph type="sldNum" sz="quarter" idx="12"/>
          </p:nvPr>
        </p:nvSpPr>
        <p:spPr/>
        <p:txBody>
          <a:bodyPr/>
          <a:lstStyle/>
          <a:p>
            <a:pPr>
              <a:defRPr/>
            </a:pPr>
            <a:fld id="{46318E3D-C770-4D91-B40E-7E88DA3097BF}" type="slidenum">
              <a:rPr lang="en-IN" smtClean="0"/>
              <a:pPr>
                <a:defRPr/>
              </a:pPr>
              <a:t>8</a:t>
            </a:fld>
            <a:endParaRPr lang="en-IN"/>
          </a:p>
        </p:txBody>
      </p:sp>
      <p:sp>
        <p:nvSpPr>
          <p:cNvPr id="24" name="Rectangle 23"/>
          <p:cNvSpPr/>
          <p:nvPr/>
        </p:nvSpPr>
        <p:spPr>
          <a:xfrm>
            <a:off x="304800" y="6215390"/>
            <a:ext cx="7239000" cy="215444"/>
          </a:xfrm>
          <a:prstGeom prst="rect">
            <a:avLst/>
          </a:prstGeom>
        </p:spPr>
        <p:txBody>
          <a:bodyPr wrap="square">
            <a:spAutoFit/>
          </a:bodyPr>
          <a:lstStyle/>
          <a:p>
            <a:pPr algn="just"/>
            <a:r>
              <a:rPr lang="en-US" sz="800" dirty="0" smtClean="0">
                <a:solidFill>
                  <a:srgbClr val="4D4D4D"/>
                </a:solidFill>
              </a:rPr>
              <a:t># Geographic Filing Trend analysis was done based on the application country.</a:t>
            </a:r>
            <a:endParaRPr lang="en-US" sz="800" dirty="0">
              <a:solidFill>
                <a:srgbClr val="4D4D4D"/>
              </a:solidFill>
            </a:endParaRPr>
          </a:p>
        </p:txBody>
      </p:sp>
      <p:sp>
        <p:nvSpPr>
          <p:cNvPr id="25" name="TextBox 12"/>
          <p:cNvSpPr txBox="1">
            <a:spLocks noChangeArrowheads="1"/>
          </p:cNvSpPr>
          <p:nvPr/>
        </p:nvSpPr>
        <p:spPr bwMode="auto">
          <a:xfrm>
            <a:off x="381000" y="5334000"/>
            <a:ext cx="8229600" cy="646330"/>
          </a:xfrm>
          <a:prstGeom prst="rect">
            <a:avLst/>
          </a:prstGeom>
          <a:noFill/>
          <a:ln w="9525">
            <a:solidFill>
              <a:schemeClr val="accent1">
                <a:shade val="50000"/>
              </a:schemeClr>
            </a:solidFill>
            <a:miter lim="800000"/>
            <a:headEnd/>
            <a:tailEnd/>
          </a:ln>
        </p:spPr>
        <p:txBody>
          <a:bodyPr wrap="square">
            <a:spAutoFit/>
          </a:bodyPr>
          <a:lstStyle/>
          <a:p>
            <a:r>
              <a:rPr lang="en-US" sz="1200" dirty="0" smtClean="0">
                <a:solidFill>
                  <a:srgbClr val="4D4D4D"/>
                </a:solidFill>
              </a:rPr>
              <a:t>Global patent filing trend analysis shows a consistent rise in the number of patent applications filed during year 2007-2012, followed by a dip in year 2013-2015. Highest rise was observed in the year from 2011-2012. Maximum number of  applications were filed from WO, followed by US  and CN jurisdictions.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2800" b="1" spc="-10" dirty="0" smtClean="0">
                <a:solidFill>
                  <a:schemeClr val="bg1"/>
                </a:solidFill>
                <a:cs typeface="Arial" pitchFamily="34" charset="0"/>
              </a:rPr>
              <a:t>Top Assignee - Last Ten Year Filing Trend</a:t>
            </a:r>
            <a:endParaRPr lang="en-US" sz="2800" b="1" dirty="0"/>
          </a:p>
        </p:txBody>
      </p:sp>
      <p:sp>
        <p:nvSpPr>
          <p:cNvPr id="4" name="Footer Placeholder 3"/>
          <p:cNvSpPr>
            <a:spLocks noGrp="1"/>
          </p:cNvSpPr>
          <p:nvPr>
            <p:ph type="ftr" sz="quarter" idx="10"/>
          </p:nvPr>
        </p:nvSpPr>
        <p:spPr>
          <a:xfrm>
            <a:off x="1295400" y="6515100"/>
            <a:ext cx="7239000" cy="342900"/>
          </a:xfrm>
        </p:spPr>
        <p:txBody>
          <a:bodyPr/>
          <a:lstStyle/>
          <a:p>
            <a:pPr>
              <a:defRPr/>
            </a:pPr>
            <a:r>
              <a:rPr lang="en-IN" sz="800" smtClean="0">
                <a:solidFill>
                  <a:schemeClr val="tx1"/>
                </a:solidFill>
                <a:latin typeface="Arial" pitchFamily="34" charset="0"/>
                <a:cs typeface="Arial" pitchFamily="34" charset="0"/>
              </a:rPr>
              <a:t> Patent Searching | Research and Analytics | Patent Prosecution/Preparation Support | Litigation and E-Discovery | IP Valuation |  Patent Portfolio Watch</a:t>
            </a:r>
            <a:endParaRPr lang="en-US" sz="800" dirty="0">
              <a:solidFill>
                <a:schemeClr val="tx1"/>
              </a:solidFill>
              <a:latin typeface="Arial" pitchFamily="34" charset="0"/>
              <a:cs typeface="Arial" pitchFamily="34" charset="0"/>
            </a:endParaRPr>
          </a:p>
        </p:txBody>
      </p:sp>
      <p:pic>
        <p:nvPicPr>
          <p:cNvPr id="15364" name="Picture 2"/>
          <p:cNvPicPr>
            <a:picLocks noChangeAspect="1" noChangeArrowheads="1"/>
          </p:cNvPicPr>
          <p:nvPr/>
        </p:nvPicPr>
        <p:blipFill>
          <a:blip r:embed="rId2" cstate="print"/>
          <a:srcRect/>
          <a:stretch>
            <a:fillRect/>
          </a:stretch>
        </p:blipFill>
        <p:spPr bwMode="auto">
          <a:xfrm>
            <a:off x="152400" y="6356350"/>
            <a:ext cx="1143000" cy="349250"/>
          </a:xfrm>
          <a:prstGeom prst="rect">
            <a:avLst/>
          </a:prstGeom>
          <a:noFill/>
          <a:ln w="9525">
            <a:noFill/>
            <a:miter lim="800000"/>
            <a:headEnd/>
            <a:tailEnd/>
          </a:ln>
        </p:spPr>
      </p:pic>
      <p:graphicFrame>
        <p:nvGraphicFramePr>
          <p:cNvPr id="10" name="Chart 9"/>
          <p:cNvGraphicFramePr/>
          <p:nvPr/>
        </p:nvGraphicFramePr>
        <p:xfrm>
          <a:off x="304800" y="990600"/>
          <a:ext cx="8534400" cy="4267200"/>
        </p:xfrm>
        <a:graphic>
          <a:graphicData uri="http://schemas.openxmlformats.org/drawingml/2006/chart">
            <c:chart xmlns:c="http://schemas.openxmlformats.org/drawingml/2006/chart" xmlns:r="http://schemas.openxmlformats.org/officeDocument/2006/relationships" r:id="rId3"/>
          </a:graphicData>
        </a:graphic>
      </p:graphicFrame>
      <p:grpSp>
        <p:nvGrpSpPr>
          <p:cNvPr id="7" name="Group 15"/>
          <p:cNvGrpSpPr>
            <a:grpSpLocks/>
          </p:cNvGrpSpPr>
          <p:nvPr/>
        </p:nvGrpSpPr>
        <p:grpSpPr bwMode="auto">
          <a:xfrm>
            <a:off x="381000" y="5333997"/>
            <a:ext cx="8229600" cy="766465"/>
            <a:chOff x="381000" y="5355429"/>
            <a:chExt cx="8229600" cy="765841"/>
          </a:xfrm>
        </p:grpSpPr>
        <p:sp>
          <p:nvSpPr>
            <p:cNvPr id="8" name="TextBox 12"/>
            <p:cNvSpPr txBox="1">
              <a:spLocks noChangeArrowheads="1"/>
            </p:cNvSpPr>
            <p:nvPr/>
          </p:nvSpPr>
          <p:spPr bwMode="auto">
            <a:xfrm>
              <a:off x="381000" y="5659981"/>
              <a:ext cx="8229600" cy="461289"/>
            </a:xfrm>
            <a:prstGeom prst="rect">
              <a:avLst/>
            </a:prstGeom>
            <a:noFill/>
            <a:ln w="9525">
              <a:solidFill>
                <a:schemeClr val="accent1">
                  <a:shade val="50000"/>
                </a:schemeClr>
              </a:solidFill>
              <a:miter lim="800000"/>
              <a:headEnd/>
              <a:tailEnd/>
            </a:ln>
          </p:spPr>
          <p:txBody>
            <a:bodyPr wrap="square">
              <a:spAutoFit/>
            </a:bodyPr>
            <a:lstStyle/>
            <a:p>
              <a:pPr algn="just"/>
              <a:r>
                <a:rPr lang="en-US" sz="1200" dirty="0" smtClean="0">
                  <a:solidFill>
                    <a:srgbClr val="4D4D4D"/>
                  </a:solidFill>
                </a:rPr>
                <a:t>Filing trend of last 10 years for top 13 Assignees (based on representative family members) show a significant rise in filing from 2010-2012 with NOVAMONT leading the pack in 2010, and P&amp;G in 2011 and 2012.</a:t>
              </a:r>
              <a:endParaRPr lang="en-US" sz="1200" dirty="0">
                <a:solidFill>
                  <a:srgbClr val="4D4D4D"/>
                </a:solidFill>
              </a:endParaRPr>
            </a:p>
          </p:txBody>
        </p:sp>
        <p:sp>
          <p:nvSpPr>
            <p:cNvPr id="9" name="Rounded Rectangle 8"/>
            <p:cNvSpPr/>
            <p:nvPr/>
          </p:nvSpPr>
          <p:spPr>
            <a:xfrm>
              <a:off x="381000" y="5355429"/>
              <a:ext cx="1066800" cy="304551"/>
            </a:xfrm>
            <a:prstGeom prst="roundRect">
              <a:avLst/>
            </a:prstGeom>
            <a:solidFill>
              <a:schemeClr val="accent1">
                <a:alpha val="49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2"/>
                  </a:solidFill>
                </a:rPr>
                <a:t>Insights</a:t>
              </a:r>
            </a:p>
          </p:txBody>
        </p:sp>
      </p:grpSp>
      <p:sp>
        <p:nvSpPr>
          <p:cNvPr id="11" name="Slide Number Placeholder 10"/>
          <p:cNvSpPr>
            <a:spLocks noGrp="1"/>
          </p:cNvSpPr>
          <p:nvPr>
            <p:ph type="sldNum" sz="quarter" idx="12"/>
          </p:nvPr>
        </p:nvSpPr>
        <p:spPr/>
        <p:txBody>
          <a:bodyPr/>
          <a:lstStyle/>
          <a:p>
            <a:pPr>
              <a:defRPr/>
            </a:pPr>
            <a:fld id="{46318E3D-C770-4D91-B40E-7E88DA3097BF}" type="slidenum">
              <a:rPr lang="en-IN" smtClean="0"/>
              <a:pPr>
                <a:defRPr/>
              </a:pPr>
              <a:t>9</a:t>
            </a:fld>
            <a:endParaRPr lang="en-IN"/>
          </a:p>
        </p:txBody>
      </p:sp>
      <p:sp>
        <p:nvSpPr>
          <p:cNvPr id="12" name="TextBox 11"/>
          <p:cNvSpPr txBox="1"/>
          <p:nvPr/>
        </p:nvSpPr>
        <p:spPr>
          <a:xfrm>
            <a:off x="0" y="2646402"/>
            <a:ext cx="990600" cy="553998"/>
          </a:xfrm>
          <a:prstGeom prst="rect">
            <a:avLst/>
          </a:prstGeom>
          <a:noFill/>
        </p:spPr>
        <p:txBody>
          <a:bodyPr wrap="square" rtlCol="0">
            <a:spAutoFit/>
          </a:bodyPr>
          <a:lstStyle/>
          <a:p>
            <a:r>
              <a:rPr lang="en-IN" sz="1000" b="1" dirty="0" smtClean="0"/>
              <a:t>No. of patent applications filed </a:t>
            </a:r>
            <a:endParaRPr lang="en-IN" sz="1000" b="1" dirty="0"/>
          </a:p>
        </p:txBody>
      </p:sp>
      <p:sp>
        <p:nvSpPr>
          <p:cNvPr id="13" name="Rectangle 12"/>
          <p:cNvSpPr/>
          <p:nvPr/>
        </p:nvSpPr>
        <p:spPr>
          <a:xfrm>
            <a:off x="304800" y="6096000"/>
            <a:ext cx="10058400" cy="215444"/>
          </a:xfrm>
          <a:prstGeom prst="rect">
            <a:avLst/>
          </a:prstGeom>
        </p:spPr>
        <p:txBody>
          <a:bodyPr wrap="square">
            <a:spAutoFit/>
          </a:bodyPr>
          <a:lstStyle/>
          <a:p>
            <a:r>
              <a:rPr lang="en-US" sz="800" dirty="0" smtClean="0">
                <a:solidFill>
                  <a:srgbClr val="4D4D4D"/>
                </a:solidFill>
              </a:rPr>
              <a:t># Graph was prepared based on the analysis of application year for published applications (based on the representative family numbers)</a:t>
            </a:r>
            <a:endParaRPr lang="en-IN" sz="800" dirty="0" smtClean="0">
              <a:solidFill>
                <a:srgbClr val="4D4D4D"/>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8393</TotalTime>
  <Words>5316</Words>
  <Application>Microsoft Office PowerPoint</Application>
  <PresentationFormat>On-screen Show (4:3)</PresentationFormat>
  <Paragraphs>768</Paragraphs>
  <Slides>39</Slides>
  <Notes>2</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PowerPoint Presentation</vt:lpstr>
      <vt:lpstr>Contents</vt:lpstr>
      <vt:lpstr>Introduction- Polyethylene Furanoate (PEF)</vt:lpstr>
      <vt:lpstr>Introduction- Polyethylene Furanoate (PEF)</vt:lpstr>
      <vt:lpstr>Growth Prospects for PEF</vt:lpstr>
      <vt:lpstr>Key Developments Related To Bio-Based Polymers</vt:lpstr>
      <vt:lpstr>Objectives of the Landscape/Study</vt:lpstr>
      <vt:lpstr>Filing Trends - Overall</vt:lpstr>
      <vt:lpstr>Top Assignee - Last Ten Year Filing Trend</vt:lpstr>
      <vt:lpstr>Publication Trend - Overall</vt:lpstr>
      <vt:lpstr>Overall Top Assignees</vt:lpstr>
      <vt:lpstr>Top Inventors</vt:lpstr>
      <vt:lpstr>Top International Patent Classifications (IPCs)</vt:lpstr>
      <vt:lpstr>PowerPoint Presentation</vt:lpstr>
      <vt:lpstr>Key Technological Trends</vt:lpstr>
      <vt:lpstr>Applications of PEF</vt:lpstr>
      <vt:lpstr>PEF Compositions/Derivatives with desired properties</vt:lpstr>
      <vt:lpstr>Patent Portfolio Analysis</vt:lpstr>
      <vt:lpstr>Patent Portfolio Analysis – Furanix (Avantium) </vt:lpstr>
      <vt:lpstr>  Patent Portfolio Analysis – Furanix (Avantium) </vt:lpstr>
      <vt:lpstr>Patent Portfolio Analysis - Furanix (Avantium) </vt:lpstr>
      <vt:lpstr>Patent Portfolio Analysis - Procter &amp; Gamble </vt:lpstr>
      <vt:lpstr>Patent Portfolio Analysis - Procter &amp; Gamble </vt:lpstr>
      <vt:lpstr>PowerPoint Presentation</vt:lpstr>
      <vt:lpstr>Patent Portfolio Analysis - Canon </vt:lpstr>
      <vt:lpstr>Patent Portfolio Analysis - Canon </vt:lpstr>
      <vt:lpstr>Patent Portfolio Analysis – Toray Industries </vt:lpstr>
      <vt:lpstr>PEF Recycling Technologies</vt:lpstr>
      <vt:lpstr>PEF Recycling Technologies </vt:lpstr>
      <vt:lpstr>Chemical/Thermal Recycling - Technological Advancements</vt:lpstr>
      <vt:lpstr>Carbios – Foray into Enzyme based  Recycling Technology </vt:lpstr>
      <vt:lpstr>Analysis of Key Granted Patent –  Universities and Other Companies</vt:lpstr>
      <vt:lpstr>Granted Patents Analysis – Universities</vt:lpstr>
      <vt:lpstr>Granted Patents Analysis – Other Companies</vt:lpstr>
      <vt:lpstr>APPENDIX 1: Sources</vt:lpstr>
      <vt:lpstr>APPENDIX 2: IPC SUB-CLASS DEFINITIONS</vt:lpstr>
      <vt:lpstr>Disclaimer</vt:lpstr>
      <vt:lpstr>Contact Details</vt:lpstr>
      <vt:lpstr>About IIPRD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ABHI</dc:creator>
  <cp:lastModifiedBy>KITSARA Irene</cp:lastModifiedBy>
  <cp:revision>832</cp:revision>
  <dcterms:created xsi:type="dcterms:W3CDTF">2015-07-15T23:24:58Z</dcterms:created>
  <dcterms:modified xsi:type="dcterms:W3CDTF">2016-01-04T14:05:14Z</dcterms:modified>
</cp:coreProperties>
</file>