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1"/>
  </p:sldMasterIdLst>
  <p:notesMasterIdLst>
    <p:notesMasterId r:id="rId26"/>
  </p:notesMasterIdLst>
  <p:handoutMasterIdLst>
    <p:handoutMasterId r:id="rId27"/>
  </p:handoutMasterIdLst>
  <p:sldIdLst>
    <p:sldId id="336" r:id="rId2"/>
    <p:sldId id="299" r:id="rId3"/>
    <p:sldId id="338" r:id="rId4"/>
    <p:sldId id="358" r:id="rId5"/>
    <p:sldId id="359" r:id="rId6"/>
    <p:sldId id="360" r:id="rId7"/>
    <p:sldId id="361" r:id="rId8"/>
    <p:sldId id="362" r:id="rId9"/>
    <p:sldId id="347" r:id="rId10"/>
    <p:sldId id="348" r:id="rId11"/>
    <p:sldId id="349" r:id="rId12"/>
    <p:sldId id="350" r:id="rId13"/>
    <p:sldId id="339" r:id="rId14"/>
    <p:sldId id="341" r:id="rId15"/>
    <p:sldId id="342" r:id="rId16"/>
    <p:sldId id="344" r:id="rId17"/>
    <p:sldId id="345" r:id="rId18"/>
    <p:sldId id="346" r:id="rId19"/>
    <p:sldId id="340" r:id="rId20"/>
    <p:sldId id="351" r:id="rId21"/>
    <p:sldId id="352" r:id="rId22"/>
    <p:sldId id="356" r:id="rId23"/>
    <p:sldId id="364" r:id="rId24"/>
    <p:sldId id="363" r:id="rId25"/>
  </p:sldIdLst>
  <p:sldSz cx="9144000" cy="6858000" type="screen4x3"/>
  <p:notesSz cx="6669088" cy="9926638"/>
  <p:defaultTextStyle>
    <a:defPPr>
      <a:defRPr lang="en-US"/>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FF0000"/>
    <a:srgbClr val="FF3300"/>
    <a:srgbClr val="3333FF"/>
    <a:srgbClr val="0066CC"/>
    <a:srgbClr val="33CC33"/>
    <a:srgbClr val="0066FF"/>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717" autoAdjust="0"/>
    <p:restoredTop sz="95031" autoAdjust="0"/>
  </p:normalViewPr>
  <p:slideViewPr>
    <p:cSldViewPr>
      <p:cViewPr varScale="1">
        <p:scale>
          <a:sx n="74" d="100"/>
          <a:sy n="74" d="100"/>
        </p:scale>
        <p:origin x="-39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70" d="100"/>
          <a:sy n="70" d="100"/>
        </p:scale>
        <p:origin x="-1560" y="-72"/>
      </p:cViewPr>
      <p:guideLst>
        <p:guide orient="horz" pos="3126"/>
        <p:guide pos="210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89083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a:lvl1pPr>
          </a:lstStyle>
          <a:p>
            <a:pPr>
              <a:defRPr/>
            </a:pPr>
            <a:endParaRPr lang="en-US"/>
          </a:p>
        </p:txBody>
      </p:sp>
      <p:sp>
        <p:nvSpPr>
          <p:cNvPr id="28675" name="Rectangle 3"/>
          <p:cNvSpPr>
            <a:spLocks noGrp="1" noChangeArrowheads="1"/>
          </p:cNvSpPr>
          <p:nvPr>
            <p:ph type="dt" sz="quarter" idx="1"/>
          </p:nvPr>
        </p:nvSpPr>
        <p:spPr bwMode="auto">
          <a:xfrm>
            <a:off x="3776663" y="0"/>
            <a:ext cx="2890837"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a:lvl1pPr>
          </a:lstStyle>
          <a:p>
            <a:pPr>
              <a:defRPr/>
            </a:pPr>
            <a:endParaRPr lang="en-US"/>
          </a:p>
        </p:txBody>
      </p:sp>
      <p:sp>
        <p:nvSpPr>
          <p:cNvPr id="28676" name="Rectangle 4"/>
          <p:cNvSpPr>
            <a:spLocks noGrp="1" noChangeArrowheads="1"/>
          </p:cNvSpPr>
          <p:nvPr>
            <p:ph type="ftr" sz="quarter" idx="2"/>
          </p:nvPr>
        </p:nvSpPr>
        <p:spPr bwMode="auto">
          <a:xfrm>
            <a:off x="0" y="9428163"/>
            <a:ext cx="289083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a:lvl1pPr>
          </a:lstStyle>
          <a:p>
            <a:pPr>
              <a:defRPr/>
            </a:pPr>
            <a:endParaRPr lang="en-US"/>
          </a:p>
        </p:txBody>
      </p:sp>
      <p:sp>
        <p:nvSpPr>
          <p:cNvPr id="28677" name="Rectangle 5"/>
          <p:cNvSpPr>
            <a:spLocks noGrp="1" noChangeArrowheads="1"/>
          </p:cNvSpPr>
          <p:nvPr>
            <p:ph type="sldNum" sz="quarter" idx="3"/>
          </p:nvPr>
        </p:nvSpPr>
        <p:spPr bwMode="auto">
          <a:xfrm>
            <a:off x="3776663" y="9428163"/>
            <a:ext cx="2890837"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a:lvl1pPr>
          </a:lstStyle>
          <a:p>
            <a:pPr>
              <a:defRPr/>
            </a:pPr>
            <a:fld id="{75FDE2F4-38FC-4A43-84DC-291B3C9D20A2}"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890838"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a:lvl1pPr>
          </a:lstStyle>
          <a:p>
            <a:pPr>
              <a:defRPr/>
            </a:pPr>
            <a:endParaRPr lang="en-US"/>
          </a:p>
        </p:txBody>
      </p:sp>
      <p:sp>
        <p:nvSpPr>
          <p:cNvPr id="39939" name="Rectangle 3"/>
          <p:cNvSpPr>
            <a:spLocks noGrp="1" noChangeArrowheads="1"/>
          </p:cNvSpPr>
          <p:nvPr>
            <p:ph type="dt" idx="1"/>
          </p:nvPr>
        </p:nvSpPr>
        <p:spPr bwMode="auto">
          <a:xfrm>
            <a:off x="3776663" y="0"/>
            <a:ext cx="2890837"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a:lvl1pPr>
          </a:lstStyle>
          <a:p>
            <a:pPr>
              <a:defRPr/>
            </a:pPr>
            <a:endParaRPr lang="en-US"/>
          </a:p>
        </p:txBody>
      </p:sp>
      <p:sp>
        <p:nvSpPr>
          <p:cNvPr id="14340" name="Rectangle 4"/>
          <p:cNvSpPr>
            <a:spLocks noGrp="1" noRot="1" noChangeArrowheads="1" noTextEdit="1"/>
          </p:cNvSpPr>
          <p:nvPr>
            <p:ph type="sldImg" idx="2"/>
          </p:nvPr>
        </p:nvSpPr>
        <p:spPr bwMode="auto">
          <a:xfrm>
            <a:off x="854075" y="744538"/>
            <a:ext cx="4962525" cy="3722687"/>
          </a:xfrm>
          <a:prstGeom prst="rect">
            <a:avLst/>
          </a:prstGeom>
          <a:noFill/>
          <a:ln w="9525">
            <a:solidFill>
              <a:srgbClr val="000000"/>
            </a:solidFill>
            <a:miter lim="800000"/>
            <a:headEnd/>
            <a:tailEnd/>
          </a:ln>
        </p:spPr>
      </p:sp>
      <p:sp>
        <p:nvSpPr>
          <p:cNvPr id="39941" name="Rectangle 5"/>
          <p:cNvSpPr>
            <a:spLocks noGrp="1" noChangeArrowheads="1"/>
          </p:cNvSpPr>
          <p:nvPr>
            <p:ph type="body" sz="quarter" idx="3"/>
          </p:nvPr>
        </p:nvSpPr>
        <p:spPr bwMode="auto">
          <a:xfrm>
            <a:off x="666750" y="4714875"/>
            <a:ext cx="5335588"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9942" name="Rectangle 6"/>
          <p:cNvSpPr>
            <a:spLocks noGrp="1" noChangeArrowheads="1"/>
          </p:cNvSpPr>
          <p:nvPr>
            <p:ph type="ftr" sz="quarter" idx="4"/>
          </p:nvPr>
        </p:nvSpPr>
        <p:spPr bwMode="auto">
          <a:xfrm>
            <a:off x="0" y="9428163"/>
            <a:ext cx="2890838"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a:lvl1pPr>
          </a:lstStyle>
          <a:p>
            <a:pPr>
              <a:defRPr/>
            </a:pPr>
            <a:endParaRPr lang="en-US"/>
          </a:p>
        </p:txBody>
      </p:sp>
      <p:sp>
        <p:nvSpPr>
          <p:cNvPr id="39943" name="Rectangle 7"/>
          <p:cNvSpPr>
            <a:spLocks noGrp="1" noChangeArrowheads="1"/>
          </p:cNvSpPr>
          <p:nvPr>
            <p:ph type="sldNum" sz="quarter" idx="5"/>
          </p:nvPr>
        </p:nvSpPr>
        <p:spPr bwMode="auto">
          <a:xfrm>
            <a:off x="3776663" y="9428163"/>
            <a:ext cx="2890837"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a:lvl1pPr>
          </a:lstStyle>
          <a:p>
            <a:pPr>
              <a:defRPr/>
            </a:pPr>
            <a:fld id="{C0DECA06-C385-4BE4-84E2-36C60847937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12" charset="0"/>
        <a:ea typeface="Arial" pitchFamily="-112" charset="0"/>
        <a:cs typeface="Arial" pitchFamily="-112" charset="0"/>
      </a:defRPr>
    </a:lvl1pPr>
    <a:lvl2pPr marL="457200" algn="l" rtl="0" eaLnBrk="0" fontAlgn="base" hangingPunct="0">
      <a:spcBef>
        <a:spcPct val="30000"/>
      </a:spcBef>
      <a:spcAft>
        <a:spcPct val="0"/>
      </a:spcAft>
      <a:defRPr sz="1200" kern="1200">
        <a:solidFill>
          <a:schemeClr val="tx1"/>
        </a:solidFill>
        <a:latin typeface="Arial" pitchFamily="-112" charset="0"/>
        <a:ea typeface="Arial" pitchFamily="-112" charset="0"/>
        <a:cs typeface="Arial" pitchFamily="-112" charset="0"/>
      </a:defRPr>
    </a:lvl2pPr>
    <a:lvl3pPr marL="914400" algn="l" rtl="0" eaLnBrk="0" fontAlgn="base" hangingPunct="0">
      <a:spcBef>
        <a:spcPct val="30000"/>
      </a:spcBef>
      <a:spcAft>
        <a:spcPct val="0"/>
      </a:spcAft>
      <a:defRPr sz="1200" kern="1200">
        <a:solidFill>
          <a:schemeClr val="tx1"/>
        </a:solidFill>
        <a:latin typeface="Arial" pitchFamily="-112" charset="0"/>
        <a:ea typeface="Arial" pitchFamily="-112" charset="0"/>
        <a:cs typeface="Arial" pitchFamily="-112" charset="0"/>
      </a:defRPr>
    </a:lvl3pPr>
    <a:lvl4pPr marL="1371600" algn="l" rtl="0" eaLnBrk="0" fontAlgn="base" hangingPunct="0">
      <a:spcBef>
        <a:spcPct val="30000"/>
      </a:spcBef>
      <a:spcAft>
        <a:spcPct val="0"/>
      </a:spcAft>
      <a:defRPr sz="1200" kern="1200">
        <a:solidFill>
          <a:schemeClr val="tx1"/>
        </a:solidFill>
        <a:latin typeface="Arial" pitchFamily="-112" charset="0"/>
        <a:ea typeface="Arial" pitchFamily="-112" charset="0"/>
        <a:cs typeface="Arial" pitchFamily="-112" charset="0"/>
      </a:defRPr>
    </a:lvl4pPr>
    <a:lvl5pPr marL="1828800" algn="l" rtl="0" eaLnBrk="0" fontAlgn="base" hangingPunct="0">
      <a:spcBef>
        <a:spcPct val="30000"/>
      </a:spcBef>
      <a:spcAft>
        <a:spcPct val="0"/>
      </a:spcAft>
      <a:defRPr sz="1200" kern="1200">
        <a:solidFill>
          <a:schemeClr val="tx1"/>
        </a:solidFill>
        <a:latin typeface="Arial" pitchFamily="-112" charset="0"/>
        <a:ea typeface="Arial" pitchFamily="-112" charset="0"/>
        <a:cs typeface="Arial" pitchFamily="-112"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wipo.int/meetings/en/topic.jsp?group_id=45"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wipo.int/meetings/en/topic.jsp?group_id=45"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rrowheads="1" noTextEdit="1"/>
          </p:cNvSpPr>
          <p:nvPr>
            <p:ph type="sldImg"/>
          </p:nvPr>
        </p:nvSpPr>
        <p:spPr>
          <a:ln/>
        </p:spPr>
      </p:sp>
      <p:sp>
        <p:nvSpPr>
          <p:cNvPr id="43011"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Espace réservé de l'image des diapositives 1"/>
          <p:cNvSpPr>
            <a:spLocks noGrp="1" noRot="1" noChangeAspect="1"/>
          </p:cNvSpPr>
          <p:nvPr>
            <p:ph type="sldImg"/>
          </p:nvPr>
        </p:nvSpPr>
        <p:spPr>
          <a:ln/>
        </p:spPr>
      </p:sp>
      <p:sp>
        <p:nvSpPr>
          <p:cNvPr id="17410" name="Espace réservé des commentaires 2"/>
          <p:cNvSpPr>
            <a:spLocks noGrp="1"/>
          </p:cNvSpPr>
          <p:nvPr>
            <p:ph type="body" idx="1"/>
          </p:nvPr>
        </p:nvSpPr>
        <p:spPr>
          <a:noFill/>
          <a:ln/>
        </p:spPr>
        <p:txBody>
          <a:bodyPr/>
          <a:lstStyle/>
          <a:p>
            <a:endParaRPr lang="fr-FR" smtClean="0">
              <a:latin typeface="Arial" charset="0"/>
              <a:cs typeface="Arial" charset="0"/>
            </a:endParaRPr>
          </a:p>
        </p:txBody>
      </p:sp>
      <p:sp>
        <p:nvSpPr>
          <p:cNvPr id="17411" name="Espace réservé du numéro de diapositive 3"/>
          <p:cNvSpPr>
            <a:spLocks noGrp="1"/>
          </p:cNvSpPr>
          <p:nvPr>
            <p:ph type="sldNum" sz="quarter" idx="5"/>
          </p:nvPr>
        </p:nvSpPr>
        <p:spPr>
          <a:noFill/>
        </p:spPr>
        <p:txBody>
          <a:bodyPr/>
          <a:lstStyle/>
          <a:p>
            <a:fld id="{BA0E5E13-2A4C-4EBC-B79D-AF69FEDD9BC6}" type="slidenum">
              <a:rPr lang="en-US" smtClean="0"/>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Espace réservé de l'image des diapositives 1"/>
          <p:cNvSpPr>
            <a:spLocks noGrp="1" noRot="1" noChangeAspect="1" noTextEdit="1"/>
          </p:cNvSpPr>
          <p:nvPr>
            <p:ph type="sldImg"/>
          </p:nvPr>
        </p:nvSpPr>
        <p:spPr>
          <a:ln/>
        </p:spPr>
      </p:sp>
      <p:sp>
        <p:nvSpPr>
          <p:cNvPr id="77827" name="Espace réservé des commentaires 2"/>
          <p:cNvSpPr>
            <a:spLocks noGrp="1"/>
          </p:cNvSpPr>
          <p:nvPr>
            <p:ph type="body" idx="1"/>
          </p:nvPr>
        </p:nvSpPr>
        <p:spPr>
          <a:noFill/>
          <a:ln/>
        </p:spPr>
        <p:txBody>
          <a:bodyPr/>
          <a:lstStyle/>
          <a:p>
            <a:endParaRPr lang="fr-FR" smtClean="0">
              <a:latin typeface="Arial" charset="0"/>
              <a:cs typeface="Arial" charset="0"/>
            </a:endParaRPr>
          </a:p>
          <a:p>
            <a:endParaRPr lang="fr-FR" smtClean="0">
              <a:latin typeface="Arial" charset="0"/>
              <a:cs typeface="Arial" charset="0"/>
            </a:endParaRPr>
          </a:p>
        </p:txBody>
      </p:sp>
      <p:sp>
        <p:nvSpPr>
          <p:cNvPr id="77828" name="Espace réservé du numéro de diapositive 3"/>
          <p:cNvSpPr txBox="1">
            <a:spLocks noGrp="1"/>
          </p:cNvSpPr>
          <p:nvPr/>
        </p:nvSpPr>
        <p:spPr bwMode="auto">
          <a:xfrm>
            <a:off x="3776663" y="9428163"/>
            <a:ext cx="2890837" cy="496887"/>
          </a:xfrm>
          <a:prstGeom prst="rect">
            <a:avLst/>
          </a:prstGeom>
          <a:noFill/>
          <a:ln w="9525">
            <a:noFill/>
            <a:miter lim="800000"/>
            <a:headEnd/>
            <a:tailEnd/>
          </a:ln>
        </p:spPr>
        <p:txBody>
          <a:bodyPr anchor="b"/>
          <a:lstStyle/>
          <a:p>
            <a:pPr algn="r"/>
            <a:fld id="{E1315F63-5601-48A4-A349-B11A5C4581E5}" type="slidenum">
              <a:rPr lang="en-US" sz="1200"/>
              <a:pPr algn="r"/>
              <a:t>4</a:t>
            </a:fld>
            <a:endParaRPr lang="en-US" sz="1200"/>
          </a:p>
        </p:txBody>
      </p:sp>
      <p:pic>
        <p:nvPicPr>
          <p:cNvPr id="77829" name="Picture 5" descr="traditions-logo"/>
          <p:cNvPicPr>
            <a:picLocks noChangeAspect="1" noChangeArrowheads="1"/>
          </p:cNvPicPr>
          <p:nvPr/>
        </p:nvPicPr>
        <p:blipFill>
          <a:blip r:embed="rId3"/>
          <a:srcRect/>
          <a:stretch>
            <a:fillRect/>
          </a:stretch>
        </p:blipFill>
        <p:spPr bwMode="auto">
          <a:xfrm>
            <a:off x="814388" y="5972175"/>
            <a:ext cx="3168650" cy="1612900"/>
          </a:xfrm>
          <a:prstGeom prst="rect">
            <a:avLst/>
          </a:prstGeom>
          <a:noFill/>
          <a:ln w="9525">
            <a:noFill/>
            <a:miter lim="800000"/>
            <a:headEnd/>
            <a:tailEnd/>
          </a:ln>
        </p:spPr>
      </p:pic>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rrowheads="1" noTextEdit="1"/>
          </p:cNvSpPr>
          <p:nvPr>
            <p:ph type="sldImg"/>
          </p:nvPr>
        </p:nvSpPr>
        <p:spPr>
          <a:ln/>
        </p:spPr>
      </p:sp>
      <p:sp>
        <p:nvSpPr>
          <p:cNvPr id="57347" name="Rectangle 3"/>
          <p:cNvSpPr>
            <a:spLocks noGrp="1" noChangeArrowheads="1"/>
          </p:cNvSpPr>
          <p:nvPr>
            <p:ph type="body" idx="1"/>
          </p:nvPr>
        </p:nvSpPr>
        <p:spPr>
          <a:noFill/>
          <a:ln/>
        </p:spPr>
        <p:txBody>
          <a:bodyPr/>
          <a:lstStyle/>
          <a:p>
            <a:r>
              <a:rPr lang="fr-CH" smtClean="0">
                <a:latin typeface="Arial" charset="0"/>
                <a:cs typeface="Arial" charset="0"/>
              </a:rPr>
              <a:t>Source: DOOR Database (</a:t>
            </a:r>
            <a:r>
              <a:rPr lang="en-US" smtClean="0">
                <a:latin typeface="Arial" charset="0"/>
                <a:cs typeface="Arial" charset="0"/>
              </a:rPr>
              <a:t>http://ec.europa.eu/agriculture/quality/door/registeredName.html?denominationId=2117)</a:t>
            </a:r>
          </a:p>
          <a:p>
            <a:endParaRPr lang="fr-CH" smtClean="0">
              <a:latin typeface="Arial" charset="0"/>
              <a:cs typeface="Arial" charset="0"/>
            </a:endParaRPr>
          </a:p>
          <a:p>
            <a:r>
              <a:rPr lang="en-US" smtClean="0">
                <a:latin typeface="Arial" charset="0"/>
                <a:cs typeface="Arial" charset="0"/>
              </a:rPr>
              <a:t>Arroz del Delta del Ebro ; Arròs del Delta de l'Ebre</a:t>
            </a:r>
            <a:r>
              <a:rPr lang="en-US" b="1" smtClean="0">
                <a:latin typeface="Arial" charset="0"/>
                <a:cs typeface="Arial" charset="0"/>
              </a:rPr>
              <a:t>Countries of Origin:</a:t>
            </a:r>
            <a:r>
              <a:rPr lang="en-US" smtClean="0">
                <a:latin typeface="Arial" charset="0"/>
                <a:cs typeface="Arial" charset="0"/>
              </a:rPr>
              <a:t>ES </a:t>
            </a:r>
            <a:r>
              <a:rPr lang="en-US" b="1" smtClean="0">
                <a:latin typeface="Arial" charset="0"/>
                <a:cs typeface="Arial" charset="0"/>
              </a:rPr>
              <a:t>Application Type:</a:t>
            </a:r>
            <a:r>
              <a:rPr lang="en-US" smtClean="0">
                <a:latin typeface="Arial" charset="0"/>
                <a:cs typeface="Arial" charset="0"/>
              </a:rPr>
              <a:t>PDO </a:t>
            </a:r>
            <a:r>
              <a:rPr lang="en-US" b="1" smtClean="0">
                <a:latin typeface="Arial" charset="0"/>
                <a:cs typeface="Arial" charset="0"/>
              </a:rPr>
              <a:t>Dossier Number:</a:t>
            </a:r>
            <a:r>
              <a:rPr lang="en-US" smtClean="0">
                <a:latin typeface="Arial" charset="0"/>
                <a:cs typeface="Arial" charset="0"/>
              </a:rPr>
              <a:t>ES/PDO/0005/0336</a:t>
            </a:r>
            <a:r>
              <a:rPr lang="en-US" b="1" smtClean="0">
                <a:latin typeface="Arial" charset="0"/>
                <a:cs typeface="Arial" charset="0"/>
              </a:rPr>
              <a:t>Type of Product:</a:t>
            </a:r>
            <a:r>
              <a:rPr lang="en-US" smtClean="0">
                <a:latin typeface="Arial" charset="0"/>
                <a:cs typeface="Arial" charset="0"/>
              </a:rPr>
              <a:t>Class 1.6. Fruit, vegetables and cereals fresh or processed </a:t>
            </a:r>
            <a:r>
              <a:rPr lang="en-US" b="1" smtClean="0">
                <a:latin typeface="Arial" charset="0"/>
                <a:cs typeface="Arial" charset="0"/>
              </a:rPr>
              <a:t>Status:</a:t>
            </a:r>
            <a:r>
              <a:rPr lang="en-US" smtClean="0">
                <a:latin typeface="Arial" charset="0"/>
                <a:cs typeface="Arial" charset="0"/>
              </a:rPr>
              <a:t>Registered </a:t>
            </a:r>
          </a:p>
          <a:p>
            <a:r>
              <a:rPr lang="en-US" b="1" smtClean="0">
                <a:latin typeface="Arial" charset="0"/>
                <a:cs typeface="Arial" charset="0"/>
              </a:rPr>
              <a:t>Date of Submission:      </a:t>
            </a:r>
            <a:r>
              <a:rPr lang="en-US" smtClean="0">
                <a:latin typeface="Arial" charset="0"/>
                <a:cs typeface="Arial" charset="0"/>
              </a:rPr>
              <a:t>11.03.2004 </a:t>
            </a:r>
            <a:r>
              <a:rPr lang="en-US" b="1" smtClean="0">
                <a:latin typeface="Arial" charset="0"/>
                <a:cs typeface="Arial" charset="0"/>
              </a:rPr>
              <a:t>Date of Publication:      </a:t>
            </a:r>
            <a:r>
              <a:rPr lang="en-US" smtClean="0">
                <a:latin typeface="Arial" charset="0"/>
                <a:cs typeface="Arial" charset="0"/>
              </a:rPr>
              <a:t>22.12.2007 </a:t>
            </a:r>
            <a:r>
              <a:rPr lang="en-US" b="1" smtClean="0">
                <a:latin typeface="Arial" charset="0"/>
                <a:cs typeface="Arial" charset="0"/>
              </a:rPr>
              <a:t>Date of Registration:      </a:t>
            </a:r>
            <a:r>
              <a:rPr lang="en-US" smtClean="0">
                <a:latin typeface="Arial" charset="0"/>
                <a:cs typeface="Arial" charset="0"/>
              </a:rPr>
              <a:t>28.10.2008 </a:t>
            </a:r>
          </a:p>
          <a:p>
            <a:endParaRPr lang="en-US" smtClean="0">
              <a:latin typeface="Arial" charset="0"/>
              <a:cs typeface="Arial" charset="0"/>
            </a:endParaRPr>
          </a:p>
          <a:p>
            <a:r>
              <a:rPr lang="en-US" i="1" smtClean="0">
                <a:latin typeface="Arial" charset="0"/>
                <a:cs typeface="Arial" charset="0"/>
              </a:rPr>
              <a:t>(EU Regulation 510/2006 on the protection of geographical indications and designations of origin for agricultural products and foodstuffs</a:t>
            </a:r>
            <a:r>
              <a:rPr lang="en-US" smtClean="0">
                <a:latin typeface="Arial" charset="0"/>
                <a:cs typeface="Arial" charset="0"/>
              </a:rPr>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rrowheads="1" noTextEdit="1"/>
          </p:cNvSpPr>
          <p:nvPr>
            <p:ph type="sldImg"/>
          </p:nvPr>
        </p:nvSpPr>
        <p:spPr>
          <a:ln/>
        </p:spPr>
      </p:sp>
      <p:sp>
        <p:nvSpPr>
          <p:cNvPr id="59395" name="Rectangle 3"/>
          <p:cNvSpPr>
            <a:spLocks noGrp="1" noChangeArrowheads="1"/>
          </p:cNvSpPr>
          <p:nvPr>
            <p:ph type="body" idx="1"/>
          </p:nvPr>
        </p:nvSpPr>
        <p:spPr>
          <a:noFill/>
          <a:ln/>
        </p:spPr>
        <p:txBody>
          <a:bodyPr/>
          <a:lstStyle/>
          <a:p>
            <a:pPr>
              <a:buFontTx/>
              <a:buChar char="•"/>
            </a:pPr>
            <a:r>
              <a:rPr lang="fr-CH" b="1" smtClean="0">
                <a:solidFill>
                  <a:srgbClr val="0066FF"/>
                </a:solidFill>
                <a:latin typeface="Arial" charset="0"/>
                <a:cs typeface="Arial" charset="0"/>
              </a:rPr>
              <a:t>IDAHO POTATOES</a:t>
            </a:r>
            <a:r>
              <a:rPr lang="fr-CH" smtClean="0">
                <a:latin typeface="Arial" charset="0"/>
                <a:cs typeface="Arial" charset="0"/>
              </a:rPr>
              <a:t>: it is protected as a registered certification mark. So too is the design mark ‘Grown in Idaho’ that features a silhouette of the state of Idaho.</a:t>
            </a:r>
          </a:p>
          <a:p>
            <a:endParaRPr lang="fr-CH" smtClean="0">
              <a:latin typeface="Arial" charset="0"/>
              <a:cs typeface="Arial" charset="0"/>
            </a:endParaRPr>
          </a:p>
          <a:p>
            <a:pPr>
              <a:buFontTx/>
              <a:buChar char="•"/>
            </a:pPr>
            <a:r>
              <a:rPr lang="fr-CH" smtClean="0">
                <a:latin typeface="Arial" charset="0"/>
                <a:cs typeface="Arial" charset="0"/>
              </a:rPr>
              <a:t>In India, </a:t>
            </a:r>
            <a:r>
              <a:rPr lang="fr-CH" b="1" smtClean="0">
                <a:solidFill>
                  <a:srgbClr val="0066FF"/>
                </a:solidFill>
                <a:latin typeface="Arial" charset="0"/>
                <a:cs typeface="Arial" charset="0"/>
              </a:rPr>
              <a:t>DARJEELING</a:t>
            </a:r>
            <a:r>
              <a:rPr lang="fr-CH" smtClean="0">
                <a:latin typeface="Arial" charset="0"/>
                <a:cs typeface="Arial" charset="0"/>
              </a:rPr>
              <a:t> is protected as a certification mark as well as through a system established by the Tea Act of 1953, which mandates the licensing of all tea dealers and the issuance of Certificates of Origin in respect of all legitimate exports of the tea. DARJEELING is also protected as a geographical indication in India.</a:t>
            </a:r>
          </a:p>
          <a:p>
            <a:endParaRPr lang="fr-CH" smtClean="0">
              <a:latin typeface="Arial" charset="0"/>
              <a:cs typeface="Arial" charset="0"/>
            </a:endParaRPr>
          </a:p>
          <a:p>
            <a:pPr>
              <a:buFontTx/>
              <a:buChar char="•"/>
            </a:pPr>
            <a:r>
              <a:rPr lang="fr-CH" b="1" smtClean="0">
                <a:solidFill>
                  <a:srgbClr val="0066FF"/>
                </a:solidFill>
                <a:latin typeface="Arial" charset="0"/>
                <a:cs typeface="Arial" charset="0"/>
              </a:rPr>
              <a:t>JAMAICA BLUE MOUNTAIN COFFEE</a:t>
            </a:r>
            <a:r>
              <a:rPr lang="fr-CH" smtClean="0">
                <a:latin typeface="Arial" charset="0"/>
                <a:cs typeface="Arial" charset="0"/>
              </a:rPr>
              <a:t> is protected  as a GI in Jamaica, as a certification mark in the US and as a protected designation of origin (PDO) in the EU. Under EU regulations, a PDO indicates that the quality and characteristics of the product bearing the designation are essentially or exclusively due to a particular geographical environment and the product is produced, processed or prepared in that area.</a:t>
            </a:r>
            <a:endParaRPr lang="en-US"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rrowheads="1" noTextEdit="1"/>
          </p:cNvSpPr>
          <p:nvPr>
            <p:ph type="sldImg"/>
          </p:nvPr>
        </p:nvSpPr>
        <p:spPr>
          <a:ln/>
        </p:spPr>
      </p:sp>
      <p:sp>
        <p:nvSpPr>
          <p:cNvPr id="61443"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rrowheads="1" noTextEdit="1"/>
          </p:cNvSpPr>
          <p:nvPr>
            <p:ph type="sldImg"/>
          </p:nvPr>
        </p:nvSpPr>
        <p:spPr>
          <a:ln/>
        </p:spPr>
      </p:sp>
      <p:sp>
        <p:nvSpPr>
          <p:cNvPr id="63491"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rrowheads="1" noTextEdit="1"/>
          </p:cNvSpPr>
          <p:nvPr>
            <p:ph type="sldImg"/>
          </p:nvPr>
        </p:nvSpPr>
        <p:spPr>
          <a:ln/>
        </p:spPr>
      </p:sp>
      <p:sp>
        <p:nvSpPr>
          <p:cNvPr id="49155" name="Rectangle 3"/>
          <p:cNvSpPr>
            <a:spLocks noGrp="1" noChangeArrowheads="1"/>
          </p:cNvSpPr>
          <p:nvPr>
            <p:ph type="body" idx="1"/>
          </p:nvPr>
        </p:nvSpPr>
        <p:spPr>
          <a:noFill/>
          <a:ln/>
        </p:spPr>
        <p:txBody>
          <a:bodyPr/>
          <a:lstStyle/>
          <a:p>
            <a:pPr>
              <a:buFontTx/>
              <a:buChar char="•"/>
            </a:pPr>
            <a:r>
              <a:rPr lang="en-US" sz="1000" smtClean="0">
                <a:solidFill>
                  <a:schemeClr val="hlink"/>
                </a:solidFill>
                <a:latin typeface="Arial" charset="0"/>
                <a:cs typeface="Arial" charset="0"/>
              </a:rPr>
              <a:t>At the national level</a:t>
            </a:r>
            <a:r>
              <a:rPr lang="en-US" sz="1000" smtClean="0">
                <a:latin typeface="Arial" charset="0"/>
                <a:cs typeface="Arial" charset="0"/>
              </a:rPr>
              <a:t>, the type of definition given to the term ‘GI’ might differ from country to country.  </a:t>
            </a:r>
            <a:r>
              <a:rPr lang="en-US" sz="1000" i="1" smtClean="0">
                <a:latin typeface="Arial" charset="0"/>
                <a:cs typeface="Arial" charset="0"/>
              </a:rPr>
              <a:t>Prior to their adherence to the TRIPS Agreement, only few Member States had in place special systems for the protection of GIs.</a:t>
            </a:r>
          </a:p>
          <a:p>
            <a:pPr>
              <a:buFontTx/>
              <a:buChar char="•"/>
            </a:pPr>
            <a:r>
              <a:rPr lang="en-US" sz="1000" smtClean="0">
                <a:solidFill>
                  <a:schemeClr val="hlink"/>
                </a:solidFill>
                <a:latin typeface="Arial" charset="0"/>
                <a:cs typeface="Arial" charset="0"/>
              </a:rPr>
              <a:t>It is worth recalling that</a:t>
            </a:r>
            <a:r>
              <a:rPr lang="en-US" sz="1000" smtClean="0">
                <a:latin typeface="Arial" charset="0"/>
                <a:cs typeface="Arial" charset="0"/>
              </a:rPr>
              <a:t> the term GI finds its origin in international treaty law</a:t>
            </a:r>
          </a:p>
          <a:p>
            <a:pPr lvl="1"/>
            <a:r>
              <a:rPr lang="en-US" sz="1000" smtClean="0">
                <a:latin typeface="Arial" charset="0"/>
                <a:cs typeface="Arial" charset="0"/>
              </a:rPr>
              <a:t>(i) widespread adherence to the TRIPS Agreement has had the consequence of introducing legal obligations concerning GIs into national legislation around the world.</a:t>
            </a:r>
          </a:p>
          <a:p>
            <a:pPr lvl="1"/>
            <a:r>
              <a:rPr lang="en-US" sz="1000" smtClean="0">
                <a:latin typeface="Arial" charset="0"/>
                <a:cs typeface="Arial" charset="0"/>
              </a:rPr>
              <a:t>(ii) the definition provided by Art. 22.1 of the TRIPS Agreement has been used by many countries as a basis for their national legislation (TRIPS definition has become the common denominator in this field of law, but differences remain between legislations)</a:t>
            </a:r>
          </a:p>
          <a:p>
            <a:pPr>
              <a:buFontTx/>
              <a:buChar char="•"/>
            </a:pPr>
            <a:r>
              <a:rPr lang="fr-CH" sz="1000" smtClean="0">
                <a:solidFill>
                  <a:schemeClr val="hlink"/>
                </a:solidFill>
                <a:latin typeface="Arial" charset="0"/>
                <a:cs typeface="Arial" charset="0"/>
              </a:rPr>
              <a:t>Exceptions to the protection of GIs</a:t>
            </a:r>
            <a:r>
              <a:rPr lang="fr-CH" sz="1000" smtClean="0">
                <a:latin typeface="Arial" charset="0"/>
                <a:cs typeface="Arial" charset="0"/>
              </a:rPr>
              <a:t>: (a) for generics (when name has become the common designation for the product), and (b) for continuing use of ‘grandfathered’ IP rights, pre-existing trademark rights, or rights of use established in good faith.</a:t>
            </a:r>
          </a:p>
          <a:p>
            <a:pPr>
              <a:buFontTx/>
              <a:buChar char="•"/>
            </a:pPr>
            <a:r>
              <a:rPr lang="fr-CH" sz="1000" smtClean="0">
                <a:latin typeface="Arial" charset="0"/>
                <a:cs typeface="Arial" charset="0"/>
              </a:rPr>
              <a:t>When countries do not have legislation on GIs, producers seek to trademark their products. This is the case in the US, where producers have a choice between a trademark, a certification mark or a collective mark, unless geographically misdescriptive.</a:t>
            </a:r>
          </a:p>
          <a:p>
            <a:pPr>
              <a:buFontTx/>
              <a:buChar char="•"/>
            </a:pPr>
            <a:endParaRPr lang="fr-CH" sz="1000" smtClean="0">
              <a:latin typeface="Arial" charset="0"/>
              <a:cs typeface="Arial" charset="0"/>
            </a:endParaRPr>
          </a:p>
          <a:p>
            <a:endParaRPr lang="en-US" sz="1000" smtClean="0">
              <a:latin typeface="Arial" charset="0"/>
              <a:cs typeface="Arial" charset="0"/>
            </a:endParaRPr>
          </a:p>
          <a:p>
            <a:pPr>
              <a:buFontTx/>
              <a:buChar char="•"/>
            </a:pPr>
            <a:r>
              <a:rPr lang="en-US" sz="1000" smtClean="0">
                <a:solidFill>
                  <a:schemeClr val="hlink"/>
                </a:solidFill>
                <a:latin typeface="Arial" charset="0"/>
                <a:cs typeface="Arial" charset="0"/>
              </a:rPr>
              <a:t>The following are some regional and multilateral agreements governing the protection of certain GIs:</a:t>
            </a:r>
          </a:p>
          <a:p>
            <a:r>
              <a:rPr lang="en-US" sz="1000" smtClean="0">
                <a:latin typeface="Arial" charset="0"/>
                <a:cs typeface="Arial" charset="0"/>
              </a:rPr>
              <a:t>-Agreement between the European Community and the United Mexican States on the mutual recognition and protection of designations for spirit drinks, OJ L 152, 11/06/1997 pp. 16-26 </a:t>
            </a:r>
          </a:p>
          <a:p>
            <a:r>
              <a:rPr lang="en-US" sz="1000" smtClean="0">
                <a:latin typeface="Arial" charset="0"/>
                <a:cs typeface="Arial" charset="0"/>
              </a:rPr>
              <a:t>-Agreement between the European Communities and Australia on trade in wine, OJ L 86, 31 March 1994 &amp; second Agreement in 2009</a:t>
            </a:r>
          </a:p>
          <a:p>
            <a:r>
              <a:rPr lang="en-US" sz="1000" smtClean="0">
                <a:latin typeface="Arial" charset="0"/>
                <a:cs typeface="Arial" charset="0"/>
              </a:rPr>
              <a:t>-France-Ecuador Agreement for the Protection of CHAMPAGNE (1959) </a:t>
            </a:r>
          </a:p>
          <a:p>
            <a:pPr>
              <a:buFontTx/>
              <a:buChar char="•"/>
            </a:pPr>
            <a:endParaRPr lang="en-US" sz="1000" smtClean="0">
              <a:latin typeface="Arial" charset="0"/>
              <a:cs typeface="Arial" charset="0"/>
            </a:endParaRPr>
          </a:p>
          <a:p>
            <a:endParaRPr lang="en-US" sz="1000" smtClean="0">
              <a:latin typeface="Arial" charset="0"/>
              <a:cs typeface="Arial" charset="0"/>
            </a:endParaRPr>
          </a:p>
          <a:p>
            <a:endParaRPr lang="en-US" sz="1000" smtClean="0">
              <a:latin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rrowheads="1" noTextEdit="1"/>
          </p:cNvSpPr>
          <p:nvPr>
            <p:ph type="sldImg"/>
          </p:nvPr>
        </p:nvSpPr>
        <p:spPr>
          <a:ln/>
        </p:spPr>
      </p:sp>
      <p:sp>
        <p:nvSpPr>
          <p:cNvPr id="51203" name="Rectangle 3"/>
          <p:cNvSpPr>
            <a:spLocks noGrp="1" noChangeArrowheads="1"/>
          </p:cNvSpPr>
          <p:nvPr>
            <p:ph type="body" idx="1"/>
          </p:nvPr>
        </p:nvSpPr>
        <p:spPr>
          <a:noFill/>
          <a:ln/>
        </p:spPr>
        <p:txBody>
          <a:bodyPr/>
          <a:lstStyle/>
          <a:p>
            <a:pPr>
              <a:buFontTx/>
              <a:buChar char="•"/>
            </a:pPr>
            <a:r>
              <a:rPr lang="en-US" smtClean="0">
                <a:solidFill>
                  <a:schemeClr val="hlink"/>
                </a:solidFill>
                <a:latin typeface="Arial" charset="0"/>
                <a:cs typeface="Arial" charset="0"/>
              </a:rPr>
              <a:t>Art. 22.1 of TRIPS</a:t>
            </a:r>
            <a:r>
              <a:rPr lang="en-US" smtClean="0">
                <a:latin typeface="Arial" charset="0"/>
                <a:cs typeface="Arial" charset="0"/>
              </a:rPr>
              <a:t>:</a:t>
            </a:r>
            <a:r>
              <a:rPr lang="en-US" sz="1600" smtClean="0">
                <a:latin typeface="Arial" charset="0"/>
                <a:cs typeface="Arial" charset="0"/>
              </a:rPr>
              <a:t>  </a:t>
            </a:r>
            <a:r>
              <a:rPr lang="en-US" sz="1000" smtClean="0">
                <a:latin typeface="Arial" charset="0"/>
                <a:cs typeface="Arial" charset="0"/>
              </a:rPr>
              <a:t>Indications which identify a </a:t>
            </a:r>
            <a:r>
              <a:rPr lang="en-US" sz="1000" b="1" smtClean="0">
                <a:latin typeface="Arial" charset="0"/>
                <a:cs typeface="Arial" charset="0"/>
              </a:rPr>
              <a:t>good</a:t>
            </a:r>
            <a:r>
              <a:rPr lang="en-US" sz="1000" smtClean="0">
                <a:latin typeface="Arial" charset="0"/>
                <a:cs typeface="Arial" charset="0"/>
              </a:rPr>
              <a:t> as originating in the territory of a WTO Member, or a region or locality in that </a:t>
            </a:r>
            <a:r>
              <a:rPr lang="en-US" sz="1000" b="1" smtClean="0">
                <a:latin typeface="Arial" charset="0"/>
                <a:cs typeface="Arial" charset="0"/>
              </a:rPr>
              <a:t>territory</a:t>
            </a:r>
            <a:r>
              <a:rPr lang="en-US" sz="1000" smtClean="0">
                <a:latin typeface="Arial" charset="0"/>
                <a:cs typeface="Arial" charset="0"/>
              </a:rPr>
              <a:t>, where a given quality, reputation or other characteristic of the good is </a:t>
            </a:r>
            <a:r>
              <a:rPr lang="en-US" sz="1000" b="1" smtClean="0">
                <a:latin typeface="Arial" charset="0"/>
                <a:cs typeface="Arial" charset="0"/>
              </a:rPr>
              <a:t>essentially attributable</a:t>
            </a:r>
            <a:r>
              <a:rPr lang="en-US" sz="1000" smtClean="0">
                <a:latin typeface="Arial" charset="0"/>
                <a:cs typeface="Arial" charset="0"/>
              </a:rPr>
              <a:t> to its geographical origin.</a:t>
            </a:r>
          </a:p>
          <a:p>
            <a:pPr>
              <a:buFontTx/>
              <a:buChar char="•"/>
            </a:pPr>
            <a:r>
              <a:rPr lang="fr-CH" smtClean="0">
                <a:solidFill>
                  <a:schemeClr val="hlink"/>
                </a:solidFill>
                <a:latin typeface="Arial" charset="0"/>
                <a:cs typeface="Arial" charset="0"/>
              </a:rPr>
              <a:t>Art. 2 of Lisbon Agreement</a:t>
            </a:r>
            <a:r>
              <a:rPr lang="fr-CH" smtClean="0">
                <a:latin typeface="Arial" charset="0"/>
                <a:cs typeface="Arial" charset="0"/>
              </a:rPr>
              <a:t>: </a:t>
            </a:r>
            <a:r>
              <a:rPr lang="fr-CH" sz="1000" smtClean="0">
                <a:latin typeface="Arial" charset="0"/>
                <a:cs typeface="Arial" charset="0"/>
              </a:rPr>
              <a:t>The </a:t>
            </a:r>
            <a:r>
              <a:rPr lang="fr-CH" sz="1000" b="1" smtClean="0">
                <a:latin typeface="Arial" charset="0"/>
                <a:cs typeface="Arial" charset="0"/>
              </a:rPr>
              <a:t>geographical denomination </a:t>
            </a:r>
            <a:r>
              <a:rPr lang="fr-CH" sz="1000" smtClean="0">
                <a:latin typeface="Arial" charset="0"/>
                <a:cs typeface="Arial" charset="0"/>
              </a:rPr>
              <a:t>of a country, region, or locality, which serves to designate a </a:t>
            </a:r>
            <a:r>
              <a:rPr lang="fr-CH" sz="1000" b="1" smtClean="0">
                <a:latin typeface="Arial" charset="0"/>
                <a:cs typeface="Arial" charset="0"/>
              </a:rPr>
              <a:t>product </a:t>
            </a:r>
            <a:r>
              <a:rPr lang="fr-CH" sz="1000" smtClean="0">
                <a:latin typeface="Arial" charset="0"/>
                <a:cs typeface="Arial" charset="0"/>
              </a:rPr>
              <a:t>originating therein, the quality or characteristics of which are due </a:t>
            </a:r>
            <a:r>
              <a:rPr lang="fr-CH" sz="1000" b="1" smtClean="0">
                <a:latin typeface="Arial" charset="0"/>
                <a:cs typeface="Arial" charset="0"/>
              </a:rPr>
              <a:t>exclusively or essentially to the geographical environment</a:t>
            </a:r>
            <a:r>
              <a:rPr lang="fr-CH" sz="1000" smtClean="0">
                <a:latin typeface="Arial" charset="0"/>
                <a:cs typeface="Arial" charset="0"/>
              </a:rPr>
              <a:t>, including natural and human factors.</a:t>
            </a:r>
          </a:p>
          <a:p>
            <a:pPr>
              <a:buFontTx/>
              <a:buChar char="•"/>
            </a:pPr>
            <a:r>
              <a:rPr lang="fr-CH" sz="1000" smtClean="0">
                <a:latin typeface="Arial" charset="0"/>
                <a:cs typeface="Arial" charset="0"/>
              </a:rPr>
              <a:t>The TRIPS Agreement introduces an </a:t>
            </a:r>
            <a:r>
              <a:rPr lang="fr-CH" sz="1000" smtClean="0">
                <a:solidFill>
                  <a:srgbClr val="0066FF"/>
                </a:solidFill>
                <a:latin typeface="Arial" charset="0"/>
                <a:cs typeface="Arial" charset="0"/>
              </a:rPr>
              <a:t>alternative</a:t>
            </a:r>
            <a:r>
              <a:rPr lang="fr-CH" sz="1000" smtClean="0">
                <a:latin typeface="Arial" charset="0"/>
                <a:cs typeface="Arial" charset="0"/>
              </a:rPr>
              <a:t> (‘a given quality,reputation or other characteristic’/ one single criterion is sufficient). This helps to avoid disadvantaging those GIs that do not apply to agricultural or crafts products but to industrial products (difficult to establish a qualitative link between product and geographical environment in such case).</a:t>
            </a:r>
          </a:p>
          <a:p>
            <a:pPr>
              <a:buFontTx/>
              <a:buChar char="•"/>
            </a:pPr>
            <a:r>
              <a:rPr lang="fr-CH" sz="1000" smtClean="0">
                <a:solidFill>
                  <a:srgbClr val="0066FF"/>
                </a:solidFill>
                <a:latin typeface="Arial" charset="0"/>
                <a:cs typeface="Arial" charset="0"/>
              </a:rPr>
              <a:t>An AO is a GI with stricter specifications</a:t>
            </a:r>
            <a:r>
              <a:rPr lang="fr-CH" sz="1000" smtClean="0">
                <a:latin typeface="Arial" charset="0"/>
                <a:cs typeface="Arial" charset="0"/>
              </a:rPr>
              <a:t>. For example contrary to an AO, a country could allow, for example, producers to import a product from another place than the one designated by the GI but process the product at the place specified in the GI (indeed the development of the product does not have to be necessarily situated entirely in the defined geographical area)</a:t>
            </a:r>
          </a:p>
          <a:p>
            <a:pPr>
              <a:buFontTx/>
              <a:buChar char="•"/>
            </a:pPr>
            <a:r>
              <a:rPr lang="fr-CH" sz="1000" smtClean="0">
                <a:latin typeface="Arial" charset="0"/>
                <a:cs typeface="Arial" charset="0"/>
              </a:rPr>
              <a:t>AOs must have ‘</a:t>
            </a:r>
            <a:r>
              <a:rPr lang="fr-CH" sz="1000" smtClean="0">
                <a:solidFill>
                  <a:srgbClr val="0066FF"/>
                </a:solidFill>
                <a:latin typeface="Arial" charset="0"/>
                <a:cs typeface="Arial" charset="0"/>
              </a:rPr>
              <a:t>quality or characteristics</a:t>
            </a:r>
            <a:r>
              <a:rPr lang="fr-CH" sz="1000" smtClean="0">
                <a:latin typeface="Arial" charset="0"/>
                <a:cs typeface="Arial" charset="0"/>
              </a:rPr>
              <a:t>’ determined by natural (climate, soil) or human factors (know-how) from a specific geographical area. Whereas ‘</a:t>
            </a:r>
            <a:r>
              <a:rPr lang="fr-CH" sz="1000" smtClean="0">
                <a:solidFill>
                  <a:srgbClr val="0066FF"/>
                </a:solidFill>
                <a:latin typeface="Arial" charset="0"/>
                <a:cs typeface="Arial" charset="0"/>
              </a:rPr>
              <a:t>reputation</a:t>
            </a:r>
            <a:r>
              <a:rPr lang="fr-CH" sz="1000" smtClean="0">
                <a:latin typeface="Arial" charset="0"/>
                <a:cs typeface="Arial" charset="0"/>
              </a:rPr>
              <a:t>’ derived from geographical origin is enough to protect a GI under TRIPS (the Lisbon model does not include reputation as a linkage factor connecting the product to the place/ instead the reputation of a geographical location results from the quality or characteristics of the product)</a:t>
            </a:r>
          </a:p>
          <a:p>
            <a:pPr>
              <a:buFontTx/>
              <a:buChar char="•"/>
            </a:pPr>
            <a:r>
              <a:rPr lang="fr-CH" sz="1000" i="1" smtClean="0">
                <a:latin typeface="Arial" charset="0"/>
                <a:cs typeface="Arial" charset="0"/>
              </a:rPr>
              <a:t>‘</a:t>
            </a:r>
            <a:r>
              <a:rPr lang="fr-CH" sz="1000" b="1" smtClean="0">
                <a:solidFill>
                  <a:srgbClr val="0066FF"/>
                </a:solidFill>
                <a:latin typeface="Arial" charset="0"/>
                <a:cs typeface="Arial" charset="0"/>
              </a:rPr>
              <a:t>Indications’:</a:t>
            </a:r>
            <a:r>
              <a:rPr lang="fr-CH" sz="1000" smtClean="0">
                <a:latin typeface="Arial" charset="0"/>
                <a:cs typeface="Arial" charset="0"/>
              </a:rPr>
              <a:t> GIs are not restricted to geographical names but may also include other signs such as symbols or emblematic images (ex: Eiffel tower for Paris, Matterhorn for Switzerland, the Swiss Cross…etc.)</a:t>
            </a:r>
          </a:p>
          <a:p>
            <a:pPr>
              <a:buFontTx/>
              <a:buChar char="•"/>
            </a:pPr>
            <a:r>
              <a:rPr lang="fr-CH" sz="1000" smtClean="0">
                <a:latin typeface="Arial" charset="0"/>
                <a:cs typeface="Arial" charset="0"/>
              </a:rPr>
              <a:t>‘</a:t>
            </a:r>
            <a:r>
              <a:rPr lang="fr-CH" sz="1000" smtClean="0">
                <a:solidFill>
                  <a:srgbClr val="0066FF"/>
                </a:solidFill>
                <a:latin typeface="Arial" charset="0"/>
                <a:cs typeface="Arial" charset="0"/>
              </a:rPr>
              <a:t>Essentially attributable to its geographical </a:t>
            </a:r>
            <a:r>
              <a:rPr lang="fr-CH" sz="1000" b="1" smtClean="0">
                <a:solidFill>
                  <a:srgbClr val="0066FF"/>
                </a:solidFill>
                <a:latin typeface="Arial" charset="0"/>
                <a:cs typeface="Arial" charset="0"/>
              </a:rPr>
              <a:t>origin’</a:t>
            </a:r>
            <a:r>
              <a:rPr lang="fr-CH" sz="1000" b="1" smtClean="0">
                <a:latin typeface="Arial" charset="0"/>
                <a:cs typeface="Arial" charset="0"/>
              </a:rPr>
              <a:t> </a:t>
            </a:r>
            <a:r>
              <a:rPr lang="fr-CH" sz="1000" smtClean="0">
                <a:latin typeface="Arial" charset="0"/>
                <a:cs typeface="Arial" charset="0"/>
              </a:rPr>
              <a:t>(not restricted to products having a quality and characteristics due to natural and human factors associated with the </a:t>
            </a:r>
            <a:r>
              <a:rPr lang="fr-CH" sz="1000" smtClean="0">
                <a:solidFill>
                  <a:srgbClr val="0066FF"/>
                </a:solidFill>
                <a:latin typeface="Arial" charset="0"/>
                <a:cs typeface="Arial" charset="0"/>
              </a:rPr>
              <a:t>geographical environment)</a:t>
            </a:r>
            <a:endParaRPr lang="fr-CH" sz="1000" b="1" smtClean="0">
              <a:solidFill>
                <a:srgbClr val="0066FF"/>
              </a:solidFill>
              <a:latin typeface="Arial" charset="0"/>
              <a:cs typeface="Arial" charset="0"/>
            </a:endParaRPr>
          </a:p>
          <a:p>
            <a:endParaRPr lang="en-US" sz="1000" smtClean="0">
              <a:solidFill>
                <a:srgbClr val="0066FF"/>
              </a:solidFill>
              <a:latin typeface="Arial" charset="0"/>
              <a:cs typeface="Arial" charset="0"/>
            </a:endParaRPr>
          </a:p>
          <a:p>
            <a:endParaRPr lang="fr-CH" sz="1000" smtClean="0">
              <a:latin typeface="Arial" charset="0"/>
              <a:cs typeface="Arial" charset="0"/>
            </a:endParaRPr>
          </a:p>
          <a:p>
            <a:endParaRPr lang="fr-CH" sz="1000" smtClean="0">
              <a:latin typeface="Arial" charset="0"/>
              <a:cs typeface="Arial" charset="0"/>
            </a:endParaRPr>
          </a:p>
          <a:p>
            <a:endParaRPr lang="fr-CH" sz="1000" smtClean="0">
              <a:latin typeface="Arial" charset="0"/>
              <a:cs typeface="Arial" charset="0"/>
            </a:endParaRPr>
          </a:p>
          <a:p>
            <a:endParaRPr lang="fr-CH" sz="1000" smtClean="0">
              <a:latin typeface="Arial" charset="0"/>
              <a:cs typeface="Arial" charset="0"/>
            </a:endParaRPr>
          </a:p>
          <a:p>
            <a:endParaRPr lang="fr-CH" sz="1000" smtClean="0">
              <a:latin typeface="Arial" charset="0"/>
              <a:cs typeface="Arial" charset="0"/>
            </a:endParaRPr>
          </a:p>
          <a:p>
            <a:endParaRPr lang="fr-CH" sz="1000" smtClean="0">
              <a:latin typeface="Arial" charset="0"/>
              <a:cs typeface="Arial" charset="0"/>
            </a:endParaRPr>
          </a:p>
          <a:p>
            <a:endParaRPr lang="fr-CH" sz="1000" smtClean="0">
              <a:latin typeface="Arial" charset="0"/>
              <a:cs typeface="Arial" charset="0"/>
            </a:endParaRPr>
          </a:p>
          <a:p>
            <a:endParaRPr lang="fr-CH" sz="1000" smtClean="0">
              <a:latin typeface="Arial" charset="0"/>
              <a:cs typeface="Arial" charset="0"/>
            </a:endParaRPr>
          </a:p>
          <a:p>
            <a:endParaRPr lang="fr-CH" sz="1000" smtClean="0">
              <a:latin typeface="Arial" charset="0"/>
              <a:cs typeface="Arial" charset="0"/>
            </a:endParaRPr>
          </a:p>
          <a:p>
            <a:endParaRPr lang="en-US" sz="1000" smtClean="0">
              <a:latin typeface="Arial"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rrowheads="1" noTextEdit="1"/>
          </p:cNvSpPr>
          <p:nvPr>
            <p:ph type="sldImg"/>
          </p:nvPr>
        </p:nvSpPr>
        <p:spPr>
          <a:xfrm>
            <a:off x="855663" y="744538"/>
            <a:ext cx="4959350" cy="3719512"/>
          </a:xfrm>
          <a:ln/>
        </p:spPr>
      </p:sp>
      <p:sp>
        <p:nvSpPr>
          <p:cNvPr id="65539" name="Rectangle 3"/>
          <p:cNvSpPr>
            <a:spLocks noGrp="1" noChangeArrowheads="1"/>
          </p:cNvSpPr>
          <p:nvPr>
            <p:ph type="body" idx="1"/>
          </p:nvPr>
        </p:nvSpPr>
        <p:spPr>
          <a:xfrm>
            <a:off x="889000" y="4732338"/>
            <a:ext cx="4891088" cy="4487862"/>
          </a:xfrm>
          <a:noFill/>
          <a:ln/>
        </p:spPr>
        <p:txBody>
          <a:bodyPr/>
          <a:lstStyle/>
          <a:p>
            <a:endParaRPr lang="en-US" smtClean="0">
              <a:latin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rrowheads="1" noTextEdit="1"/>
          </p:cNvSpPr>
          <p:nvPr>
            <p:ph type="sldImg"/>
          </p:nvPr>
        </p:nvSpPr>
        <p:spPr>
          <a:xfrm>
            <a:off x="855663" y="744538"/>
            <a:ext cx="4959350" cy="3719512"/>
          </a:xfrm>
          <a:ln/>
        </p:spPr>
      </p:sp>
      <p:sp>
        <p:nvSpPr>
          <p:cNvPr id="67587" name="Rectangle 3"/>
          <p:cNvSpPr>
            <a:spLocks noGrp="1" noChangeArrowheads="1"/>
          </p:cNvSpPr>
          <p:nvPr>
            <p:ph type="body" idx="1"/>
          </p:nvPr>
        </p:nvSpPr>
        <p:spPr>
          <a:xfrm>
            <a:off x="889000" y="4732338"/>
            <a:ext cx="4891088" cy="4487862"/>
          </a:xfrm>
          <a:noFill/>
          <a:ln/>
        </p:spPr>
        <p:txBody>
          <a:bodyPr/>
          <a:lstStyle/>
          <a:p>
            <a:endParaRPr lang="en-US" smtClean="0">
              <a:latin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rrowheads="1" noTextEdit="1"/>
          </p:cNvSpPr>
          <p:nvPr>
            <p:ph type="sldImg"/>
          </p:nvPr>
        </p:nvSpPr>
        <p:spPr>
          <a:ln/>
        </p:spPr>
      </p:sp>
      <p:sp>
        <p:nvSpPr>
          <p:cNvPr id="73731" name="Rectangle 3"/>
          <p:cNvSpPr>
            <a:spLocks noGrp="1" noChangeArrowheads="1"/>
          </p:cNvSpPr>
          <p:nvPr>
            <p:ph type="body" idx="1"/>
          </p:nvPr>
        </p:nvSpPr>
        <p:spPr>
          <a:noFill/>
          <a:ln/>
        </p:spPr>
        <p:txBody>
          <a:bodyPr/>
          <a:lstStyle/>
          <a:p>
            <a:pPr>
              <a:buFontTx/>
              <a:buChar char="•"/>
            </a:pPr>
            <a:r>
              <a:rPr lang="en-US" b="1" u="sng" smtClean="0">
                <a:solidFill>
                  <a:srgbClr val="0066FF"/>
                </a:solidFill>
                <a:latin typeface="Arial" charset="0"/>
                <a:cs typeface="Arial" charset="0"/>
              </a:rPr>
              <a:t>Chronology</a:t>
            </a:r>
          </a:p>
          <a:p>
            <a:r>
              <a:rPr lang="en-US" smtClean="0">
                <a:latin typeface="Arial" charset="0"/>
                <a:cs typeface="Arial" charset="0"/>
              </a:rPr>
              <a:t>1958:  adoption of the Lisbon Agreement</a:t>
            </a:r>
          </a:p>
          <a:p>
            <a:r>
              <a:rPr lang="en-US" smtClean="0">
                <a:latin typeface="Arial" charset="0"/>
                <a:cs typeface="Arial" charset="0"/>
              </a:rPr>
              <a:t>1966:  entry into force of the Agreement</a:t>
            </a:r>
          </a:p>
          <a:p>
            <a:r>
              <a:rPr lang="en-US" smtClean="0">
                <a:latin typeface="Arial" charset="0"/>
                <a:cs typeface="Arial" charset="0"/>
              </a:rPr>
              <a:t>1967&amp; 1979: revisions (administrative provisions only)</a:t>
            </a:r>
          </a:p>
          <a:p>
            <a:r>
              <a:rPr lang="en-US" smtClean="0">
                <a:latin typeface="Arial" charset="0"/>
                <a:cs typeface="Arial" charset="0"/>
              </a:rPr>
              <a:t>April 2002:  entry into force of amended Regulations supplementing the Agreement</a:t>
            </a:r>
          </a:p>
          <a:p>
            <a:r>
              <a:rPr lang="en-US" smtClean="0">
                <a:latin typeface="Arial" charset="0"/>
                <a:cs typeface="Arial" charset="0"/>
              </a:rPr>
              <a:t>September 2008:  establishment by Member States (Lisbon Union Assembly) of a Working Group responsible for exploring possible improvements to the procedures under the Lisbon Agreement</a:t>
            </a:r>
          </a:p>
          <a:p>
            <a:r>
              <a:rPr lang="en-US" smtClean="0">
                <a:latin typeface="Arial" charset="0"/>
                <a:cs typeface="Arial" charset="0"/>
              </a:rPr>
              <a:t>March 2009:  first meeting of the </a:t>
            </a:r>
            <a:r>
              <a:rPr lang="en-US" u="sng" smtClean="0">
                <a:latin typeface="Arial" charset="0"/>
                <a:cs typeface="Arial" charset="0"/>
                <a:hlinkClick r:id="rId3"/>
              </a:rPr>
              <a:t>Working Group</a:t>
            </a:r>
            <a:endParaRPr lang="en-US" u="sng" smtClean="0">
              <a:latin typeface="Arial" charset="0"/>
              <a:cs typeface="Arial" charset="0"/>
            </a:endParaRPr>
          </a:p>
          <a:p>
            <a:r>
              <a:rPr lang="fr-CH" smtClean="0">
                <a:latin typeface="Arial" charset="0"/>
                <a:cs typeface="Arial" charset="0"/>
              </a:rPr>
              <a:t>September 2009: Extension of the mandate of the Working Group (see slide above)</a:t>
            </a:r>
            <a:endParaRPr lang="en-US"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rrowheads="1" noTextEdit="1"/>
          </p:cNvSpPr>
          <p:nvPr>
            <p:ph type="sldImg"/>
          </p:nvPr>
        </p:nvSpPr>
        <p:spPr>
          <a:ln/>
        </p:spPr>
      </p:sp>
      <p:sp>
        <p:nvSpPr>
          <p:cNvPr id="86019" name="Rectangle 3"/>
          <p:cNvSpPr>
            <a:spLocks noGrp="1" noChangeArrowheads="1"/>
          </p:cNvSpPr>
          <p:nvPr>
            <p:ph type="body" idx="1"/>
          </p:nvPr>
        </p:nvSpPr>
        <p:spPr>
          <a:noFill/>
          <a:ln/>
        </p:spPr>
        <p:txBody>
          <a:bodyPr/>
          <a:lstStyle/>
          <a:p>
            <a:pPr>
              <a:buFontTx/>
              <a:buChar char="•"/>
            </a:pPr>
            <a:r>
              <a:rPr lang="en-US" b="1" u="sng" smtClean="0">
                <a:solidFill>
                  <a:srgbClr val="0066FF"/>
                </a:solidFill>
                <a:latin typeface="Arial" charset="0"/>
                <a:cs typeface="Arial" charset="0"/>
              </a:rPr>
              <a:t>Chronology</a:t>
            </a:r>
          </a:p>
          <a:p>
            <a:r>
              <a:rPr lang="en-US" smtClean="0">
                <a:latin typeface="Arial" charset="0"/>
                <a:cs typeface="Arial" charset="0"/>
              </a:rPr>
              <a:t>1958:  adoption of the Lisbon Agreement</a:t>
            </a:r>
          </a:p>
          <a:p>
            <a:r>
              <a:rPr lang="en-US" smtClean="0">
                <a:latin typeface="Arial" charset="0"/>
                <a:cs typeface="Arial" charset="0"/>
              </a:rPr>
              <a:t>1966:  entry into force of the Agreement</a:t>
            </a:r>
          </a:p>
          <a:p>
            <a:r>
              <a:rPr lang="en-US" smtClean="0">
                <a:latin typeface="Arial" charset="0"/>
                <a:cs typeface="Arial" charset="0"/>
              </a:rPr>
              <a:t>1967&amp; 1979: revisions (administrative provisions only)</a:t>
            </a:r>
          </a:p>
          <a:p>
            <a:r>
              <a:rPr lang="en-US" smtClean="0">
                <a:latin typeface="Arial" charset="0"/>
                <a:cs typeface="Arial" charset="0"/>
              </a:rPr>
              <a:t>April 2002:  entry into force of amended Regulations supplementing the Agreement</a:t>
            </a:r>
          </a:p>
          <a:p>
            <a:r>
              <a:rPr lang="en-US" smtClean="0">
                <a:latin typeface="Arial" charset="0"/>
                <a:cs typeface="Arial" charset="0"/>
              </a:rPr>
              <a:t>September 2008:  establishment by Member States (Lisbon Union Assembly) of a Working Group responsible for exploring possible improvements to the procedures under the Lisbon Agreement</a:t>
            </a:r>
          </a:p>
          <a:p>
            <a:r>
              <a:rPr lang="en-US" smtClean="0">
                <a:latin typeface="Arial" charset="0"/>
                <a:cs typeface="Arial" charset="0"/>
              </a:rPr>
              <a:t>March 2009:  first meeting of the </a:t>
            </a:r>
            <a:r>
              <a:rPr lang="en-US" u="sng" smtClean="0">
                <a:latin typeface="Arial" charset="0"/>
                <a:cs typeface="Arial" charset="0"/>
                <a:hlinkClick r:id="rId3"/>
              </a:rPr>
              <a:t>Working Group</a:t>
            </a:r>
            <a:endParaRPr lang="en-US" u="sng" smtClean="0">
              <a:latin typeface="Arial" charset="0"/>
              <a:cs typeface="Arial" charset="0"/>
            </a:endParaRPr>
          </a:p>
          <a:p>
            <a:r>
              <a:rPr lang="fr-CH" smtClean="0">
                <a:latin typeface="Arial" charset="0"/>
                <a:cs typeface="Arial" charset="0"/>
              </a:rPr>
              <a:t>September 2009: Extension of the mandate of the Working Group (see slide above)</a:t>
            </a:r>
            <a:endParaRPr lang="en-US"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Cliquez et modifiez le titre</a:t>
            </a:r>
            <a:endParaRPr lang="fr-FR"/>
          </a:p>
        </p:txBody>
      </p:sp>
      <p:sp>
        <p:nvSpPr>
          <p:cNvPr id="3" name="Espace réservé du contenu 2"/>
          <p:cNvSpPr>
            <a:spLocks noGrp="1"/>
          </p:cNvSpPr>
          <p:nvPr>
            <p:ph idx="1"/>
          </p:nvPr>
        </p:nvSpPr>
        <p:spPr/>
        <p:txBody>
          <a:body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4" name="Rectangle 4"/>
          <p:cNvSpPr>
            <a:spLocks noGrp="1" noChangeArrowheads="1"/>
          </p:cNvSpPr>
          <p:nvPr>
            <p:ph type="sldNum" sz="quarter" idx="10"/>
          </p:nvPr>
        </p:nvSpPr>
        <p:spPr>
          <a:ln/>
        </p:spPr>
        <p:txBody>
          <a:bodyPr/>
          <a:lstStyle>
            <a:lvl1pPr>
              <a:defRPr/>
            </a:lvl1pPr>
          </a:lstStyle>
          <a:p>
            <a:pPr>
              <a:defRPr/>
            </a:pPr>
            <a:fld id="{8EEC2B6B-C914-49B6-B14B-37E8FB46B87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n-US" smtClean="0"/>
              <a:t>Cliquez et modifiez le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Cliquez pour modifier les styles du texte du masque</a:t>
            </a:r>
          </a:p>
        </p:txBody>
      </p:sp>
      <p:sp>
        <p:nvSpPr>
          <p:cNvPr id="4" name="Rectangle 4"/>
          <p:cNvSpPr>
            <a:spLocks noGrp="1" noChangeArrowheads="1"/>
          </p:cNvSpPr>
          <p:nvPr>
            <p:ph type="sldNum" sz="quarter" idx="10"/>
          </p:nvPr>
        </p:nvSpPr>
        <p:spPr>
          <a:ln/>
        </p:spPr>
        <p:txBody>
          <a:bodyPr/>
          <a:lstStyle>
            <a:lvl1pPr>
              <a:defRPr/>
            </a:lvl1pPr>
          </a:lstStyle>
          <a:p>
            <a:pPr>
              <a:defRPr/>
            </a:pPr>
            <a:fld id="{73C10A2E-A68E-4178-B955-25976DAF53A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Cliquez et modifiez le titre</a:t>
            </a:r>
            <a:endParaRPr lang="fr-FR"/>
          </a:p>
        </p:txBody>
      </p:sp>
      <p:sp>
        <p:nvSpPr>
          <p:cNvPr id="3" name="Espace réservé du contenu 2"/>
          <p:cNvSpPr>
            <a:spLocks noGrp="1"/>
          </p:cNvSpPr>
          <p:nvPr>
            <p:ph sz="half" idx="1"/>
          </p:nvPr>
        </p:nvSpPr>
        <p:spPr>
          <a:xfrm>
            <a:off x="457200" y="1773238"/>
            <a:ext cx="4038600" cy="4352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4" name="Espace réservé du contenu 3"/>
          <p:cNvSpPr>
            <a:spLocks noGrp="1"/>
          </p:cNvSpPr>
          <p:nvPr>
            <p:ph sz="half" idx="2"/>
          </p:nvPr>
        </p:nvSpPr>
        <p:spPr>
          <a:xfrm>
            <a:off x="4648200" y="1773238"/>
            <a:ext cx="4038600" cy="4352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5" name="Rectangle 4"/>
          <p:cNvSpPr>
            <a:spLocks noGrp="1" noChangeArrowheads="1"/>
          </p:cNvSpPr>
          <p:nvPr>
            <p:ph type="sldNum" sz="quarter" idx="10"/>
          </p:nvPr>
        </p:nvSpPr>
        <p:spPr>
          <a:ln/>
        </p:spPr>
        <p:txBody>
          <a:bodyPr/>
          <a:lstStyle>
            <a:lvl1pPr>
              <a:defRPr/>
            </a:lvl1pPr>
          </a:lstStyle>
          <a:p>
            <a:pPr>
              <a:defRPr/>
            </a:pPr>
            <a:fld id="{164FD2AB-9CBB-4C25-81D6-4E1046AEF54C}"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n-US" smtClean="0"/>
              <a:t>Cliquez et modifiez le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7" name="Rectangle 4"/>
          <p:cNvSpPr>
            <a:spLocks noGrp="1" noChangeArrowheads="1"/>
          </p:cNvSpPr>
          <p:nvPr>
            <p:ph type="sldNum" sz="quarter" idx="10"/>
          </p:nvPr>
        </p:nvSpPr>
        <p:spPr>
          <a:ln/>
        </p:spPr>
        <p:txBody>
          <a:bodyPr/>
          <a:lstStyle>
            <a:lvl1pPr>
              <a:defRPr/>
            </a:lvl1pPr>
          </a:lstStyle>
          <a:p>
            <a:pPr>
              <a:defRPr/>
            </a:pPr>
            <a:fld id="{32B2806E-6CC7-4714-BDEA-B68A206FFEC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Cliquez et modifiez le titre</a:t>
            </a:r>
            <a:endParaRPr lang="fr-FR"/>
          </a:p>
        </p:txBody>
      </p:sp>
      <p:sp>
        <p:nvSpPr>
          <p:cNvPr id="3" name="Rectangle 4"/>
          <p:cNvSpPr>
            <a:spLocks noGrp="1" noChangeArrowheads="1"/>
          </p:cNvSpPr>
          <p:nvPr>
            <p:ph type="sldNum" sz="quarter" idx="10"/>
          </p:nvPr>
        </p:nvSpPr>
        <p:spPr>
          <a:ln/>
        </p:spPr>
        <p:txBody>
          <a:bodyPr/>
          <a:lstStyle>
            <a:lvl1pPr>
              <a:defRPr/>
            </a:lvl1pPr>
          </a:lstStyle>
          <a:p>
            <a:pPr>
              <a:defRPr/>
            </a:pPr>
            <a:fld id="{AED064E0-99A0-4863-BE86-F837A9D213B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sldNum" sz="quarter" idx="10"/>
          </p:nvPr>
        </p:nvSpPr>
        <p:spPr>
          <a:ln/>
        </p:spPr>
        <p:txBody>
          <a:bodyPr/>
          <a:lstStyle>
            <a:lvl1pPr>
              <a:defRPr/>
            </a:lvl1pPr>
          </a:lstStyle>
          <a:p>
            <a:pPr>
              <a:defRPr/>
            </a:pPr>
            <a:fld id="{D3B06E86-509F-4E84-BB18-73F3BEE43C2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n-US" smtClean="0"/>
              <a:t>Cliquez et modifiez le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Cliquez pour modifier les styles du texte du masque</a:t>
            </a:r>
          </a:p>
        </p:txBody>
      </p:sp>
      <p:sp>
        <p:nvSpPr>
          <p:cNvPr id="5" name="Rectangle 4"/>
          <p:cNvSpPr>
            <a:spLocks noGrp="1" noChangeArrowheads="1"/>
          </p:cNvSpPr>
          <p:nvPr>
            <p:ph type="sldNum" sz="quarter" idx="10"/>
          </p:nvPr>
        </p:nvSpPr>
        <p:spPr>
          <a:ln/>
        </p:spPr>
        <p:txBody>
          <a:bodyPr/>
          <a:lstStyle>
            <a:lvl1pPr>
              <a:defRPr/>
            </a:lvl1pPr>
          </a:lstStyle>
          <a:p>
            <a:pPr>
              <a:defRPr/>
            </a:pPr>
            <a:fld id="{87E0ED65-5924-4D0F-9392-FF40E32B46C6}"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n-US" smtClean="0"/>
              <a:t>Cliquez et modifiez le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Cliquez pour modifier les styles du texte du masque</a:t>
            </a:r>
          </a:p>
        </p:txBody>
      </p:sp>
      <p:sp>
        <p:nvSpPr>
          <p:cNvPr id="5" name="Rectangle 4"/>
          <p:cNvSpPr>
            <a:spLocks noGrp="1" noChangeArrowheads="1"/>
          </p:cNvSpPr>
          <p:nvPr>
            <p:ph type="sldNum" sz="quarter" idx="10"/>
          </p:nvPr>
        </p:nvSpPr>
        <p:spPr>
          <a:ln/>
        </p:spPr>
        <p:txBody>
          <a:bodyPr/>
          <a:lstStyle>
            <a:lvl1pPr>
              <a:defRPr/>
            </a:lvl1pPr>
          </a:lstStyle>
          <a:p>
            <a:pPr>
              <a:defRPr/>
            </a:pPr>
            <a:fld id="{7C08BBF4-8705-474B-91EF-976AF5E90B20}"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smtClean="0"/>
              <a:t>Cliquez et modifiez le titre</a:t>
            </a:r>
            <a:endParaRPr lang="fr-FR"/>
          </a:p>
        </p:txBody>
      </p:sp>
      <p:sp>
        <p:nvSpPr>
          <p:cNvPr id="3" name="Espace réservé du texte vertical 2"/>
          <p:cNvSpPr>
            <a:spLocks noGrp="1"/>
          </p:cNvSpPr>
          <p:nvPr>
            <p:ph type="body" orient="vert" idx="1"/>
          </p:nvPr>
        </p:nvSpPr>
        <p:spPr/>
        <p:txBody>
          <a:bodyPr vert="eaVert"/>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4" name="Rectangle 4"/>
          <p:cNvSpPr>
            <a:spLocks noGrp="1" noChangeArrowheads="1"/>
          </p:cNvSpPr>
          <p:nvPr>
            <p:ph type="sldNum" sz="quarter" idx="10"/>
          </p:nvPr>
        </p:nvSpPr>
        <p:spPr>
          <a:ln/>
        </p:spPr>
        <p:txBody>
          <a:bodyPr/>
          <a:lstStyle>
            <a:lvl1pPr>
              <a:defRPr/>
            </a:lvl1pPr>
          </a:lstStyle>
          <a:p>
            <a:pPr>
              <a:defRPr/>
            </a:pPr>
            <a:fld id="{AFCD61B6-CA0B-446C-A04C-CC40B181CA7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n-US" smtClean="0"/>
              <a:t>Cliquez et modifiez le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endParaRPr lang="fr-FR"/>
          </a:p>
        </p:txBody>
      </p:sp>
      <p:sp>
        <p:nvSpPr>
          <p:cNvPr id="4" name="Rectangle 4"/>
          <p:cNvSpPr>
            <a:spLocks noGrp="1" noChangeArrowheads="1"/>
          </p:cNvSpPr>
          <p:nvPr>
            <p:ph type="sldNum" sz="quarter" idx="10"/>
          </p:nvPr>
        </p:nvSpPr>
        <p:spPr>
          <a:ln/>
        </p:spPr>
        <p:txBody>
          <a:bodyPr/>
          <a:lstStyle>
            <a:lvl1pPr>
              <a:defRPr/>
            </a:lvl1pPr>
          </a:lstStyle>
          <a:p>
            <a:pPr>
              <a:defRPr/>
            </a:pPr>
            <a:fld id="{F562103D-CF8C-457F-8763-5E04E36543C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a:t>Click to edit Master title style</a:t>
            </a:r>
          </a:p>
        </p:txBody>
      </p:sp>
      <p:sp>
        <p:nvSpPr>
          <p:cNvPr id="3" name="Content Placeholder 2"/>
          <p:cNvSpPr>
            <a:spLocks noGrp="1"/>
          </p:cNvSpPr>
          <p:nvPr>
            <p:ph sz="quarter" idx="1"/>
          </p:nvPr>
        </p:nvSpPr>
        <p:spPr>
          <a:xfrm>
            <a:off x="457200" y="1773238"/>
            <a:ext cx="4038600" cy="21002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773238"/>
            <a:ext cx="4038600" cy="21002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4025900"/>
            <a:ext cx="4038600" cy="2100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8200" y="4025900"/>
            <a:ext cx="4038600" cy="2100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sldNum" sz="quarter" idx="10"/>
          </p:nvPr>
        </p:nvSpPr>
        <p:spPr>
          <a:ln/>
        </p:spPr>
        <p:txBody>
          <a:bodyPr/>
          <a:lstStyle>
            <a:lvl1pPr>
              <a:defRPr/>
            </a:lvl1pPr>
          </a:lstStyle>
          <a:p>
            <a:pPr>
              <a:defRPr/>
            </a:pPr>
            <a:fld id="{3A411C36-D8FA-4777-AF08-BC5671DAD47D}"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sldNum" sz="quarter" idx="10"/>
          </p:nvPr>
        </p:nvSpPr>
        <p:spPr>
          <a:ln/>
        </p:spPr>
        <p:txBody>
          <a:bodyPr/>
          <a:lstStyle>
            <a:lvl1pPr>
              <a:defRPr/>
            </a:lvl1pPr>
          </a:lstStyle>
          <a:p>
            <a:pPr>
              <a:defRPr/>
            </a:pPr>
            <a:fld id="{86C86A6D-71E6-4DAA-BBFC-2C2CD5B72DD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773238"/>
            <a:ext cx="8229600" cy="43529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5540" name="Rectangle 4"/>
          <p:cNvSpPr>
            <a:spLocks noGrp="1" noChangeArrowheads="1"/>
          </p:cNvSpPr>
          <p:nvPr>
            <p:ph type="sldNum" sz="quarter" idx="4"/>
          </p:nvPr>
        </p:nvSpPr>
        <p:spPr bwMode="auto">
          <a:xfrm>
            <a:off x="7010400" y="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a:lvl1pPr>
          </a:lstStyle>
          <a:p>
            <a:pPr>
              <a:defRPr/>
            </a:pPr>
            <a:fld id="{99F06E38-2488-4D44-A2D9-FF30EEE1619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2" r:id="rId1"/>
    <p:sldLayoutId id="2147483661" r:id="rId2"/>
    <p:sldLayoutId id="2147483660" r:id="rId3"/>
    <p:sldLayoutId id="2147483659" r:id="rId4"/>
    <p:sldLayoutId id="2147483658" r:id="rId5"/>
    <p:sldLayoutId id="2147483657" r:id="rId6"/>
    <p:sldLayoutId id="2147483656" r:id="rId7"/>
    <p:sldLayoutId id="2147483655" r:id="rId8"/>
    <p:sldLayoutId id="2147483654" r:id="rId9"/>
    <p:sldLayoutId id="2147483653" r:id="rId10"/>
    <p:sldLayoutId id="2147483652" r:id="rId11"/>
    <p:sldLayoutId id="2147483651" r:id="rId12"/>
  </p:sldLayoutIdLst>
  <p:txStyles>
    <p:titleStyle>
      <a:lvl1pPr algn="l" rtl="0" eaLnBrk="0" fontAlgn="base" hangingPunct="0">
        <a:spcBef>
          <a:spcPct val="0"/>
        </a:spcBef>
        <a:spcAft>
          <a:spcPct val="0"/>
        </a:spcAft>
        <a:defRPr sz="3600">
          <a:solidFill>
            <a:srgbClr val="00408C"/>
          </a:solidFill>
          <a:latin typeface="+mj-lt"/>
          <a:ea typeface="MS PGothic" pitchFamily="34" charset="-128"/>
          <a:cs typeface="MS PGothic"/>
        </a:defRPr>
      </a:lvl1pPr>
      <a:lvl2pPr algn="l" rtl="0" eaLnBrk="0" fontAlgn="base" hangingPunct="0">
        <a:spcBef>
          <a:spcPct val="0"/>
        </a:spcBef>
        <a:spcAft>
          <a:spcPct val="0"/>
        </a:spcAft>
        <a:defRPr sz="3600">
          <a:solidFill>
            <a:srgbClr val="00408C"/>
          </a:solidFill>
          <a:latin typeface="Arial" pitchFamily="-112" charset="0"/>
          <a:ea typeface="MS PGothic" pitchFamily="34" charset="-128"/>
          <a:cs typeface="MS PGothic"/>
        </a:defRPr>
      </a:lvl2pPr>
      <a:lvl3pPr algn="l" rtl="0" eaLnBrk="0" fontAlgn="base" hangingPunct="0">
        <a:spcBef>
          <a:spcPct val="0"/>
        </a:spcBef>
        <a:spcAft>
          <a:spcPct val="0"/>
        </a:spcAft>
        <a:defRPr sz="3600">
          <a:solidFill>
            <a:srgbClr val="00408C"/>
          </a:solidFill>
          <a:latin typeface="Arial" pitchFamily="-112" charset="0"/>
          <a:ea typeface="MS PGothic" pitchFamily="34" charset="-128"/>
          <a:cs typeface="MS PGothic"/>
        </a:defRPr>
      </a:lvl3pPr>
      <a:lvl4pPr algn="l" rtl="0" eaLnBrk="0" fontAlgn="base" hangingPunct="0">
        <a:spcBef>
          <a:spcPct val="0"/>
        </a:spcBef>
        <a:spcAft>
          <a:spcPct val="0"/>
        </a:spcAft>
        <a:defRPr sz="3600">
          <a:solidFill>
            <a:srgbClr val="00408C"/>
          </a:solidFill>
          <a:latin typeface="Arial" pitchFamily="-112" charset="0"/>
          <a:ea typeface="MS PGothic" pitchFamily="34" charset="-128"/>
          <a:cs typeface="MS PGothic"/>
        </a:defRPr>
      </a:lvl4pPr>
      <a:lvl5pPr algn="l" rtl="0" eaLnBrk="0" fontAlgn="base" hangingPunct="0">
        <a:spcBef>
          <a:spcPct val="0"/>
        </a:spcBef>
        <a:spcAft>
          <a:spcPct val="0"/>
        </a:spcAft>
        <a:defRPr sz="3600">
          <a:solidFill>
            <a:srgbClr val="00408C"/>
          </a:solidFill>
          <a:latin typeface="Arial" pitchFamily="-112" charset="0"/>
          <a:ea typeface="MS PGothic" pitchFamily="34" charset="-128"/>
          <a:cs typeface="MS PGothic"/>
        </a:defRPr>
      </a:lvl5pPr>
      <a:lvl6pPr marL="457200" algn="l" rtl="0" fontAlgn="base">
        <a:spcBef>
          <a:spcPct val="0"/>
        </a:spcBef>
        <a:spcAft>
          <a:spcPct val="0"/>
        </a:spcAft>
        <a:defRPr sz="3600">
          <a:solidFill>
            <a:srgbClr val="00408C"/>
          </a:solidFill>
          <a:latin typeface="Arial" pitchFamily="-112" charset="0"/>
        </a:defRPr>
      </a:lvl6pPr>
      <a:lvl7pPr marL="914400" algn="l" rtl="0" fontAlgn="base">
        <a:spcBef>
          <a:spcPct val="0"/>
        </a:spcBef>
        <a:spcAft>
          <a:spcPct val="0"/>
        </a:spcAft>
        <a:defRPr sz="3600">
          <a:solidFill>
            <a:srgbClr val="00408C"/>
          </a:solidFill>
          <a:latin typeface="Arial" pitchFamily="-112" charset="0"/>
        </a:defRPr>
      </a:lvl7pPr>
      <a:lvl8pPr marL="1371600" algn="l" rtl="0" fontAlgn="base">
        <a:spcBef>
          <a:spcPct val="0"/>
        </a:spcBef>
        <a:spcAft>
          <a:spcPct val="0"/>
        </a:spcAft>
        <a:defRPr sz="3600">
          <a:solidFill>
            <a:srgbClr val="00408C"/>
          </a:solidFill>
          <a:latin typeface="Arial" pitchFamily="-112" charset="0"/>
        </a:defRPr>
      </a:lvl8pPr>
      <a:lvl9pPr marL="1828800" algn="l" rtl="0" fontAlgn="base">
        <a:spcBef>
          <a:spcPct val="0"/>
        </a:spcBef>
        <a:spcAft>
          <a:spcPct val="0"/>
        </a:spcAft>
        <a:defRPr sz="3600">
          <a:solidFill>
            <a:srgbClr val="00408C"/>
          </a:solidFill>
          <a:latin typeface="Arial" pitchFamily="-112" charset="0"/>
        </a:defRPr>
      </a:lvl9pPr>
    </p:titleStyle>
    <p:bodyStyle>
      <a:lvl1pPr marL="342900" indent="-342900" algn="l" rtl="0" eaLnBrk="0" fontAlgn="base" hangingPunct="0">
        <a:spcBef>
          <a:spcPct val="20000"/>
        </a:spcBef>
        <a:spcAft>
          <a:spcPct val="0"/>
        </a:spcAft>
        <a:buBlip>
          <a:blip r:embed="rId15"/>
        </a:buBlip>
        <a:defRPr sz="2400">
          <a:solidFill>
            <a:schemeClr val="tx1"/>
          </a:solidFill>
          <a:latin typeface="+mn-lt"/>
          <a:ea typeface="+mn-ea"/>
          <a:cs typeface="+mn-cs"/>
        </a:defRPr>
      </a:lvl1pPr>
      <a:lvl2pPr marL="742950" indent="-285750" algn="l" rtl="0" eaLnBrk="0" fontAlgn="base" hangingPunct="0">
        <a:spcBef>
          <a:spcPct val="20000"/>
        </a:spcBef>
        <a:spcAft>
          <a:spcPct val="0"/>
        </a:spcAft>
        <a:buBlip>
          <a:blip r:embed="rId15"/>
        </a:buBlip>
        <a:defRPr sz="2400">
          <a:solidFill>
            <a:schemeClr val="tx1"/>
          </a:solidFill>
          <a:latin typeface="+mn-lt"/>
          <a:ea typeface="+mn-ea"/>
          <a:cs typeface="+mn-cs"/>
        </a:defRPr>
      </a:lvl2pPr>
      <a:lvl3pPr marL="1143000" indent="-228600" algn="l" rtl="0" eaLnBrk="0" fontAlgn="base" hangingPunct="0">
        <a:spcBef>
          <a:spcPct val="20000"/>
        </a:spcBef>
        <a:spcAft>
          <a:spcPct val="0"/>
        </a:spcAft>
        <a:buBlip>
          <a:blip r:embed="rId15"/>
        </a:buBlip>
        <a:defRPr sz="2400">
          <a:solidFill>
            <a:schemeClr val="tx1"/>
          </a:solidFill>
          <a:latin typeface="+mn-lt"/>
          <a:ea typeface="+mn-ea"/>
          <a:cs typeface="+mn-cs"/>
        </a:defRPr>
      </a:lvl3pPr>
      <a:lvl4pPr marL="1600200" indent="-228600" algn="l" rtl="0" eaLnBrk="0" fontAlgn="base" hangingPunct="0">
        <a:spcBef>
          <a:spcPct val="20000"/>
        </a:spcBef>
        <a:spcAft>
          <a:spcPct val="0"/>
        </a:spcAft>
        <a:buBlip>
          <a:blip r:embed="rId15"/>
        </a:buBlip>
        <a:defRPr sz="2400">
          <a:solidFill>
            <a:schemeClr val="tx1"/>
          </a:solidFill>
          <a:latin typeface="+mn-lt"/>
          <a:ea typeface="+mn-ea"/>
          <a:cs typeface="+mn-cs"/>
        </a:defRPr>
      </a:lvl4pPr>
      <a:lvl5pPr marL="2057400" indent="-228600" algn="l" rtl="0" eaLnBrk="0" fontAlgn="base" hangingPunct="0">
        <a:spcBef>
          <a:spcPct val="20000"/>
        </a:spcBef>
        <a:spcAft>
          <a:spcPct val="0"/>
        </a:spcAft>
        <a:buBlip>
          <a:blip r:embed="rId15"/>
        </a:buBlip>
        <a:defRPr sz="2400">
          <a:solidFill>
            <a:schemeClr val="tx1"/>
          </a:solidFill>
          <a:latin typeface="+mn-lt"/>
          <a:ea typeface="+mn-ea"/>
          <a:cs typeface="+mn-cs"/>
        </a:defRPr>
      </a:lvl5pPr>
      <a:lvl6pPr marL="2514600" indent="-228600" algn="l" rtl="0" fontAlgn="base">
        <a:spcBef>
          <a:spcPct val="20000"/>
        </a:spcBef>
        <a:spcAft>
          <a:spcPct val="0"/>
        </a:spcAft>
        <a:buBlip>
          <a:blip r:embed="rId15"/>
        </a:buBlip>
        <a:defRPr sz="2400">
          <a:solidFill>
            <a:schemeClr val="tx1"/>
          </a:solidFill>
          <a:latin typeface="+mn-lt"/>
          <a:ea typeface="+mn-ea"/>
          <a:cs typeface="+mn-cs"/>
        </a:defRPr>
      </a:lvl6pPr>
      <a:lvl7pPr marL="2971800" indent="-228600" algn="l" rtl="0" fontAlgn="base">
        <a:spcBef>
          <a:spcPct val="20000"/>
        </a:spcBef>
        <a:spcAft>
          <a:spcPct val="0"/>
        </a:spcAft>
        <a:buBlip>
          <a:blip r:embed="rId15"/>
        </a:buBlip>
        <a:defRPr sz="2400">
          <a:solidFill>
            <a:schemeClr val="tx1"/>
          </a:solidFill>
          <a:latin typeface="+mn-lt"/>
          <a:ea typeface="+mn-ea"/>
          <a:cs typeface="+mn-cs"/>
        </a:defRPr>
      </a:lvl7pPr>
      <a:lvl8pPr marL="3429000" indent="-228600" algn="l" rtl="0" fontAlgn="base">
        <a:spcBef>
          <a:spcPct val="20000"/>
        </a:spcBef>
        <a:spcAft>
          <a:spcPct val="0"/>
        </a:spcAft>
        <a:buBlip>
          <a:blip r:embed="rId15"/>
        </a:buBlip>
        <a:defRPr sz="2400">
          <a:solidFill>
            <a:schemeClr val="tx1"/>
          </a:solidFill>
          <a:latin typeface="+mn-lt"/>
          <a:ea typeface="+mn-ea"/>
          <a:cs typeface="+mn-cs"/>
        </a:defRPr>
      </a:lvl8pPr>
      <a:lvl9pPr marL="3886200" indent="-228600" algn="l" rtl="0" fontAlgn="base">
        <a:spcBef>
          <a:spcPct val="20000"/>
        </a:spcBef>
        <a:spcAft>
          <a:spcPct val="0"/>
        </a:spcAft>
        <a:buBlip>
          <a:blip r:embed="rId15"/>
        </a:buBlip>
        <a:defRPr sz="24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hyperlink" Target="http://www.pezzetta.it/catalog/images/pecorino%20romano%20nero.jpg" TargetMode="Externa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hyperlink" Target="http://licensing.idahopotato.com/marks/action-login/cat_id-1" TargetMode="External"/><Relationship Id="rId7"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6.jpeg"/><Relationship Id="rId11" Type="http://schemas.openxmlformats.org/officeDocument/2006/relationships/image" Target="../media/image21.pn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www.terroirs-france.com/vin/bourgogne_carte.htm"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ctrTitle"/>
          </p:nvPr>
        </p:nvSpPr>
        <p:spPr>
          <a:xfrm>
            <a:off x="685800" y="1484313"/>
            <a:ext cx="7772400" cy="1728787"/>
          </a:xfrm>
        </p:spPr>
        <p:txBody>
          <a:bodyPr/>
          <a:lstStyle/>
          <a:p>
            <a:pPr algn="ctr"/>
            <a:r>
              <a:rPr lang="fr-CH" sz="3200" b="1" smtClean="0">
                <a:effectLst>
                  <a:outerShdw blurRad="38100" dist="38100" dir="2700000" algn="tl">
                    <a:srgbClr val="C0C0C0"/>
                  </a:outerShdw>
                </a:effectLst>
              </a:rPr>
              <a:t>Geographical Indications and Appellations of Origin: An Overview</a:t>
            </a:r>
            <a:endParaRPr lang="en-US" sz="3200" b="1" smtClean="0">
              <a:effectLst>
                <a:outerShdw blurRad="38100" dist="38100" dir="2700000" algn="tl">
                  <a:srgbClr val="C0C0C0"/>
                </a:outerShdw>
              </a:effectLst>
            </a:endParaRPr>
          </a:p>
        </p:txBody>
      </p:sp>
      <p:sp>
        <p:nvSpPr>
          <p:cNvPr id="41987" name="Rectangle 3"/>
          <p:cNvSpPr>
            <a:spLocks noGrp="1" noChangeArrowheads="1"/>
          </p:cNvSpPr>
          <p:nvPr>
            <p:ph type="subTitle" idx="1"/>
          </p:nvPr>
        </p:nvSpPr>
        <p:spPr>
          <a:xfrm>
            <a:off x="1371600" y="3284538"/>
            <a:ext cx="6400800" cy="2354262"/>
          </a:xfrm>
        </p:spPr>
        <p:txBody>
          <a:bodyPr/>
          <a:lstStyle/>
          <a:p>
            <a:r>
              <a:rPr lang="fr-CH" smtClean="0">
                <a:solidFill>
                  <a:srgbClr val="008000"/>
                </a:solidFill>
              </a:rPr>
              <a:t>Matthijs Geuze, WIPO</a:t>
            </a:r>
          </a:p>
          <a:p>
            <a:endParaRPr lang="fr-CH" smtClean="0">
              <a:solidFill>
                <a:srgbClr val="FF0000"/>
              </a:solidFill>
            </a:endParaRPr>
          </a:p>
          <a:p>
            <a:r>
              <a:rPr lang="fr-CH" sz="2000" smtClean="0">
                <a:solidFill>
                  <a:srgbClr val="FF0000"/>
                </a:solidFill>
              </a:rPr>
              <a:t>National Seminar on the Use of Industrial Property for the Protection of Iranian Handmade Carpets</a:t>
            </a:r>
          </a:p>
          <a:p>
            <a:endParaRPr lang="fr-CH" sz="2000" smtClean="0"/>
          </a:p>
          <a:p>
            <a:r>
              <a:rPr lang="fr-CH" sz="2000" smtClean="0"/>
              <a:t>Tehran, April 26-27, 2011</a:t>
            </a:r>
            <a:endParaRPr lang="en-US" sz="200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re 1"/>
          <p:cNvSpPr>
            <a:spLocks noGrp="1"/>
          </p:cNvSpPr>
          <p:nvPr>
            <p:ph type="title" idx="4294967295"/>
          </p:nvPr>
        </p:nvSpPr>
        <p:spPr>
          <a:xfrm>
            <a:off x="0" y="609600"/>
            <a:ext cx="9144000" cy="914400"/>
          </a:xfrm>
        </p:spPr>
        <p:txBody>
          <a:bodyPr/>
          <a:lstStyle/>
          <a:p>
            <a:pPr algn="ctr" eaLnBrk="1" hangingPunct="1"/>
            <a:r>
              <a:rPr lang="fr-FR" sz="2400" b="1" smtClean="0">
                <a:solidFill>
                  <a:srgbClr val="0000FF"/>
                </a:solidFill>
              </a:rPr>
              <a:t>Geographical Indications (GI) and Appellations of Origin (AO) </a:t>
            </a:r>
            <a:br>
              <a:rPr lang="fr-FR" sz="2400" b="1" smtClean="0">
                <a:solidFill>
                  <a:srgbClr val="0000FF"/>
                </a:solidFill>
              </a:rPr>
            </a:br>
            <a:r>
              <a:rPr lang="fr-FR" sz="2400" b="1" smtClean="0">
                <a:solidFill>
                  <a:srgbClr val="0000FF"/>
                </a:solidFill>
              </a:rPr>
              <a:t/>
            </a:r>
            <a:br>
              <a:rPr lang="fr-FR" sz="2400" b="1" smtClean="0">
                <a:solidFill>
                  <a:srgbClr val="0000FF"/>
                </a:solidFill>
              </a:rPr>
            </a:br>
            <a:r>
              <a:rPr lang="fr-FR" sz="2400" b="1" smtClean="0">
                <a:solidFill>
                  <a:srgbClr val="FF3300"/>
                </a:solidFill>
              </a:rPr>
              <a:t>WIPO’s Role</a:t>
            </a:r>
          </a:p>
        </p:txBody>
      </p:sp>
      <p:sp>
        <p:nvSpPr>
          <p:cNvPr id="16386" name="Espace réservé du contenu 2"/>
          <p:cNvSpPr>
            <a:spLocks noGrp="1"/>
          </p:cNvSpPr>
          <p:nvPr>
            <p:ph idx="4294967295"/>
          </p:nvPr>
        </p:nvSpPr>
        <p:spPr>
          <a:xfrm>
            <a:off x="0" y="1676400"/>
            <a:ext cx="9144000" cy="4419600"/>
          </a:xfrm>
        </p:spPr>
        <p:txBody>
          <a:bodyPr/>
          <a:lstStyle/>
          <a:p>
            <a:pPr eaLnBrk="1" hangingPunct="1"/>
            <a:endParaRPr lang="fr-FR" smtClean="0"/>
          </a:p>
          <a:p>
            <a:pPr eaLnBrk="1" hangingPunct="1"/>
            <a:r>
              <a:rPr lang="fr-FR" smtClean="0"/>
              <a:t>Administration of several </a:t>
            </a:r>
            <a:r>
              <a:rPr lang="fr-FR" b="1" smtClean="0">
                <a:solidFill>
                  <a:srgbClr val="0066FF"/>
                </a:solidFill>
              </a:rPr>
              <a:t>international agreements</a:t>
            </a:r>
            <a:r>
              <a:rPr lang="fr-FR" smtClean="0">
                <a:solidFill>
                  <a:srgbClr val="0000FF"/>
                </a:solidFill>
              </a:rPr>
              <a:t> </a:t>
            </a:r>
            <a:r>
              <a:rPr lang="fr-FR" smtClean="0"/>
              <a:t>relevant for the protection of GIs/AOs  </a:t>
            </a:r>
          </a:p>
          <a:p>
            <a:pPr eaLnBrk="1" hangingPunct="1">
              <a:buFontTx/>
              <a:buNone/>
            </a:pPr>
            <a:endParaRPr lang="fr-FR" smtClean="0"/>
          </a:p>
          <a:p>
            <a:pPr eaLnBrk="1" hangingPunct="1"/>
            <a:r>
              <a:rPr lang="fr-FR" smtClean="0"/>
              <a:t>Forum for discussion of possible ways to improve the </a:t>
            </a:r>
            <a:r>
              <a:rPr lang="fr-FR" b="1" smtClean="0">
                <a:solidFill>
                  <a:srgbClr val="0066FF"/>
                </a:solidFill>
              </a:rPr>
              <a:t>international protection</a:t>
            </a:r>
            <a:r>
              <a:rPr lang="fr-FR" smtClean="0"/>
              <a:t> of GIs/AOs </a:t>
            </a:r>
          </a:p>
          <a:p>
            <a:pPr eaLnBrk="1" hangingPunct="1">
              <a:buFont typeface="Wingdings" pitchFamily="2" charset="2"/>
              <a:buChar char="Ø"/>
            </a:pPr>
            <a:r>
              <a:rPr lang="fr-FR" sz="2000" i="1" smtClean="0"/>
              <a:t>Standing Committee on the Law of Trademarks, Industrial Designs and GIs</a:t>
            </a:r>
          </a:p>
          <a:p>
            <a:pPr eaLnBrk="1" hangingPunct="1">
              <a:buFont typeface="Wingdings" pitchFamily="2" charset="2"/>
              <a:buChar char="Ø"/>
            </a:pPr>
            <a:r>
              <a:rPr lang="fr-FR" sz="2000" i="1" smtClean="0"/>
              <a:t>Working Group on the Development of the Lisbon System</a:t>
            </a:r>
            <a:endParaRPr lang="fr-FR" sz="2000" smtClean="0"/>
          </a:p>
          <a:p>
            <a:pPr eaLnBrk="1" hangingPunct="1"/>
            <a:endParaRPr lang="fr-FR" sz="2000" smtClean="0"/>
          </a:p>
          <a:p>
            <a:pPr eaLnBrk="1" hangingPunct="1"/>
            <a:r>
              <a:rPr lang="fr-FR" smtClean="0"/>
              <a:t>Provision of </a:t>
            </a:r>
            <a:r>
              <a:rPr lang="fr-FR" b="1" smtClean="0">
                <a:solidFill>
                  <a:srgbClr val="0066FF"/>
                </a:solidFill>
              </a:rPr>
              <a:t>technical assistance</a:t>
            </a:r>
            <a:endParaRPr lang="fr-F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323850" y="404813"/>
            <a:ext cx="8374063" cy="720725"/>
          </a:xfrm>
        </p:spPr>
        <p:txBody>
          <a:bodyPr/>
          <a:lstStyle/>
          <a:p>
            <a:r>
              <a:rPr lang="en-US" sz="2800" b="1" smtClean="0">
                <a:effectLst>
                  <a:outerShdw blurRad="38100" dist="38100" dir="2700000" algn="tl">
                    <a:srgbClr val="C0C0C0"/>
                  </a:outerShdw>
                </a:effectLst>
                <a:latin typeface="Arial "/>
              </a:rPr>
              <a:t>Subject-Matter of Protection (GIs and AOs)</a:t>
            </a:r>
          </a:p>
        </p:txBody>
      </p:sp>
      <p:sp>
        <p:nvSpPr>
          <p:cNvPr id="45059" name="Rectangle 3"/>
          <p:cNvSpPr>
            <a:spLocks noGrp="1" noChangeArrowheads="1"/>
          </p:cNvSpPr>
          <p:nvPr>
            <p:ph type="body" idx="1"/>
          </p:nvPr>
        </p:nvSpPr>
        <p:spPr>
          <a:xfrm>
            <a:off x="323850" y="1700213"/>
            <a:ext cx="8496300" cy="4395787"/>
          </a:xfrm>
        </p:spPr>
        <p:txBody>
          <a:bodyPr/>
          <a:lstStyle/>
          <a:p>
            <a:pPr>
              <a:lnSpc>
                <a:spcPct val="90000"/>
              </a:lnSpc>
              <a:buFontTx/>
              <a:buNone/>
            </a:pPr>
            <a:r>
              <a:rPr lang="en-US" sz="2500" b="1" u="sng" smtClean="0">
                <a:solidFill>
                  <a:srgbClr val="0066FF"/>
                </a:solidFill>
              </a:rPr>
              <a:t>Indication of a Connection between Characteristics </a:t>
            </a:r>
          </a:p>
          <a:p>
            <a:pPr>
              <a:lnSpc>
                <a:spcPct val="90000"/>
              </a:lnSpc>
              <a:buFontTx/>
              <a:buNone/>
            </a:pPr>
            <a:r>
              <a:rPr lang="en-US" sz="2500" b="1" u="sng" smtClean="0">
                <a:solidFill>
                  <a:srgbClr val="0066FF"/>
                </a:solidFill>
              </a:rPr>
              <a:t>of Products and their Geographical Origin</a:t>
            </a:r>
          </a:p>
          <a:p>
            <a:pPr>
              <a:lnSpc>
                <a:spcPct val="90000"/>
              </a:lnSpc>
              <a:buFontTx/>
              <a:buNone/>
            </a:pPr>
            <a:endParaRPr lang="en-US" sz="2500" b="1" u="sng" smtClean="0">
              <a:solidFill>
                <a:srgbClr val="0066FF"/>
              </a:solidFill>
            </a:endParaRPr>
          </a:p>
          <a:p>
            <a:pPr>
              <a:lnSpc>
                <a:spcPct val="90000"/>
              </a:lnSpc>
            </a:pPr>
            <a:r>
              <a:rPr lang="en-US" sz="2500" smtClean="0"/>
              <a:t>Informs consumers of the uniqueness of the products derived from this connection</a:t>
            </a:r>
            <a:r>
              <a:rPr lang="en-US" sz="2500" smtClean="0">
                <a:solidFill>
                  <a:srgbClr val="CC6600"/>
                </a:solidFill>
              </a:rPr>
              <a:t> </a:t>
            </a:r>
            <a:r>
              <a:rPr lang="en-US" sz="2500" b="1" smtClean="0">
                <a:solidFill>
                  <a:srgbClr val="0066FF"/>
                </a:solidFill>
              </a:rPr>
              <a:t>(typicality)</a:t>
            </a:r>
          </a:p>
          <a:p>
            <a:pPr>
              <a:lnSpc>
                <a:spcPct val="90000"/>
              </a:lnSpc>
              <a:buFontTx/>
              <a:buNone/>
            </a:pPr>
            <a:endParaRPr lang="en-US" sz="2500" b="1" smtClean="0">
              <a:solidFill>
                <a:srgbClr val="0066FF"/>
              </a:solidFill>
            </a:endParaRPr>
          </a:p>
          <a:p>
            <a:pPr>
              <a:lnSpc>
                <a:spcPct val="90000"/>
              </a:lnSpc>
            </a:pPr>
            <a:r>
              <a:rPr lang="en-US" sz="2500" smtClean="0"/>
              <a:t>Represents the collective goodwill derived from this uniqueness</a:t>
            </a:r>
            <a:r>
              <a:rPr lang="en-US" sz="2500" smtClean="0">
                <a:solidFill>
                  <a:srgbClr val="CC6600"/>
                </a:solidFill>
              </a:rPr>
              <a:t> </a:t>
            </a:r>
            <a:r>
              <a:rPr lang="en-US" sz="2500" b="1" smtClean="0">
                <a:solidFill>
                  <a:srgbClr val="0066FF"/>
                </a:solidFill>
              </a:rPr>
              <a:t>(reputation)</a:t>
            </a:r>
          </a:p>
          <a:p>
            <a:pPr>
              <a:lnSpc>
                <a:spcPct val="90000"/>
              </a:lnSpc>
            </a:pPr>
            <a:endParaRPr lang="en-US" b="1" smtClean="0">
              <a:solidFill>
                <a:schemeClr val="hlink"/>
              </a:solidFill>
            </a:endParaRPr>
          </a:p>
          <a:p>
            <a:pPr>
              <a:lnSpc>
                <a:spcPct val="90000"/>
              </a:lnSpc>
            </a:pPr>
            <a:r>
              <a:rPr lang="en-US" b="1" smtClean="0">
                <a:solidFill>
                  <a:schemeClr val="hlink"/>
                </a:solidFill>
              </a:rPr>
              <a:t>Value-added</a:t>
            </a:r>
          </a:p>
          <a:p>
            <a:pPr>
              <a:lnSpc>
                <a:spcPct val="90000"/>
              </a:lnSpc>
            </a:pPr>
            <a:endParaRPr lang="en-US" sz="2500" b="1" smtClean="0">
              <a:solidFill>
                <a:schemeClr val="hlink"/>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re 1"/>
          <p:cNvSpPr>
            <a:spLocks noGrp="1"/>
          </p:cNvSpPr>
          <p:nvPr>
            <p:ph type="title" idx="4294967295"/>
          </p:nvPr>
        </p:nvSpPr>
        <p:spPr>
          <a:xfrm>
            <a:off x="468313" y="260350"/>
            <a:ext cx="8229600" cy="533400"/>
          </a:xfrm>
        </p:spPr>
        <p:txBody>
          <a:bodyPr/>
          <a:lstStyle/>
          <a:p>
            <a:pPr eaLnBrk="1" hangingPunct="1">
              <a:defRPr/>
            </a:pPr>
            <a:r>
              <a:rPr lang="fr-FR" sz="2800" b="1" smtClean="0">
                <a:solidFill>
                  <a:srgbClr val="0000FF"/>
                </a:solidFill>
                <a:effectLst>
                  <a:outerShdw blurRad="38100" dist="38100" dir="2700000" algn="tl">
                    <a:srgbClr val="C0C0C0"/>
                  </a:outerShdw>
                </a:effectLst>
                <a:ea typeface="ＭＳ Ｐゴシック" pitchFamily="34" charset="-128"/>
                <a:cs typeface="+mj-cs"/>
              </a:rPr>
              <a:t>Distinctive Signs</a:t>
            </a:r>
          </a:p>
        </p:txBody>
      </p:sp>
      <p:sp>
        <p:nvSpPr>
          <p:cNvPr id="76803" name="Espace réservé du contenu 2"/>
          <p:cNvSpPr>
            <a:spLocks noGrp="1"/>
          </p:cNvSpPr>
          <p:nvPr>
            <p:ph idx="4294967295"/>
          </p:nvPr>
        </p:nvSpPr>
        <p:spPr>
          <a:xfrm>
            <a:off x="228600" y="1371600"/>
            <a:ext cx="8915400" cy="5297488"/>
          </a:xfrm>
        </p:spPr>
        <p:txBody>
          <a:bodyPr/>
          <a:lstStyle/>
          <a:p>
            <a:pPr eaLnBrk="1" hangingPunct="1"/>
            <a:r>
              <a:rPr lang="fr-FR" smtClean="0"/>
              <a:t>Distinctive Signs for </a:t>
            </a:r>
            <a:r>
              <a:rPr lang="fr-FR" b="1" smtClean="0">
                <a:solidFill>
                  <a:srgbClr val="0066FF"/>
                </a:solidFill>
              </a:rPr>
              <a:t>Individual </a:t>
            </a:r>
            <a:r>
              <a:rPr lang="fr-FR" smtClean="0"/>
              <a:t>Use</a:t>
            </a:r>
          </a:p>
          <a:p>
            <a:pPr lvl="1" eaLnBrk="1" hangingPunct="1"/>
            <a:r>
              <a:rPr lang="fr-FR" smtClean="0"/>
              <a:t>Trademarks (goods &amp; services)</a:t>
            </a:r>
          </a:p>
          <a:p>
            <a:pPr lvl="1" eaLnBrk="1" hangingPunct="1"/>
            <a:endParaRPr lang="fr-FR" smtClean="0"/>
          </a:p>
          <a:p>
            <a:pPr lvl="1" eaLnBrk="1" hangingPunct="1">
              <a:buFontTx/>
              <a:buNone/>
            </a:pPr>
            <a:endParaRPr lang="fr-FR" smtClean="0"/>
          </a:p>
          <a:p>
            <a:pPr eaLnBrk="1" hangingPunct="1"/>
            <a:r>
              <a:rPr lang="fr-FR" smtClean="0"/>
              <a:t>Distinctive Signs for </a:t>
            </a:r>
            <a:r>
              <a:rPr lang="fr-FR" b="1" smtClean="0">
                <a:solidFill>
                  <a:srgbClr val="0066FF"/>
                </a:solidFill>
              </a:rPr>
              <a:t>Collective</a:t>
            </a:r>
            <a:r>
              <a:rPr lang="fr-FR" smtClean="0"/>
              <a:t> Use</a:t>
            </a:r>
          </a:p>
          <a:p>
            <a:pPr lvl="1" eaLnBrk="1" hangingPunct="1"/>
            <a:r>
              <a:rPr lang="fr-FR" smtClean="0"/>
              <a:t>Collective marks</a:t>
            </a:r>
          </a:p>
          <a:p>
            <a:pPr lvl="1" eaLnBrk="1" hangingPunct="1"/>
            <a:r>
              <a:rPr lang="fr-FR" smtClean="0"/>
              <a:t>Certification marks</a:t>
            </a:r>
          </a:p>
          <a:p>
            <a:pPr lvl="1" eaLnBrk="1" hangingPunct="1"/>
            <a:r>
              <a:rPr lang="fr-FR" smtClean="0"/>
              <a:t>Geographical indications</a:t>
            </a:r>
          </a:p>
          <a:p>
            <a:pPr lvl="1" eaLnBrk="1" hangingPunct="1"/>
            <a:r>
              <a:rPr lang="fr-FR" smtClean="0"/>
              <a:t>Appellations of origin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p:cNvPicPr>
            <a:picLocks noChangeAspect="1" noChangeArrowheads="1"/>
          </p:cNvPicPr>
          <p:nvPr/>
        </p:nvPicPr>
        <p:blipFill>
          <a:blip r:embed="rId2"/>
          <a:srcRect/>
          <a:stretch>
            <a:fillRect/>
          </a:stretch>
        </p:blipFill>
        <p:spPr bwMode="auto">
          <a:xfrm>
            <a:off x="1628775" y="309563"/>
            <a:ext cx="6183313" cy="6238875"/>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srcRect/>
          <a:stretch>
            <a:fillRect/>
          </a:stretch>
        </p:blipFill>
        <p:spPr bwMode="auto">
          <a:xfrm>
            <a:off x="4572000" y="3644900"/>
            <a:ext cx="3960813" cy="2474913"/>
          </a:xfrm>
          <a:prstGeom prst="rect">
            <a:avLst/>
          </a:prstGeom>
          <a:noFill/>
          <a:ln w="9525">
            <a:noFill/>
            <a:miter lim="800000"/>
            <a:headEnd/>
            <a:tailEnd/>
          </a:ln>
        </p:spPr>
      </p:pic>
      <p:pic>
        <p:nvPicPr>
          <p:cNvPr id="59395" name="Picture 3"/>
          <p:cNvPicPr>
            <a:picLocks noChangeAspect="1" noChangeArrowheads="1"/>
          </p:cNvPicPr>
          <p:nvPr/>
        </p:nvPicPr>
        <p:blipFill>
          <a:blip r:embed="rId3"/>
          <a:srcRect/>
          <a:stretch>
            <a:fillRect/>
          </a:stretch>
        </p:blipFill>
        <p:spPr bwMode="auto">
          <a:xfrm>
            <a:off x="1763713" y="692150"/>
            <a:ext cx="2303462" cy="3024188"/>
          </a:xfrm>
          <a:prstGeom prst="rect">
            <a:avLst/>
          </a:prstGeom>
          <a:noFill/>
          <a:ln w="9525">
            <a:noFill/>
            <a:miter lim="800000"/>
            <a:headEnd/>
            <a:tailEnd/>
          </a:ln>
        </p:spPr>
      </p:pic>
      <p:pic>
        <p:nvPicPr>
          <p:cNvPr id="59396" name="Picture 4"/>
          <p:cNvPicPr>
            <a:picLocks noChangeAspect="1" noChangeArrowheads="1"/>
          </p:cNvPicPr>
          <p:nvPr/>
        </p:nvPicPr>
        <p:blipFill>
          <a:blip r:embed="rId4"/>
          <a:srcRect/>
          <a:stretch>
            <a:fillRect/>
          </a:stretch>
        </p:blipFill>
        <p:spPr bwMode="auto">
          <a:xfrm>
            <a:off x="1258888" y="3851275"/>
            <a:ext cx="3025775" cy="2784475"/>
          </a:xfrm>
          <a:prstGeom prst="rect">
            <a:avLst/>
          </a:prstGeom>
          <a:noFill/>
          <a:ln w="9525">
            <a:noFill/>
            <a:miter lim="800000"/>
            <a:headEnd/>
            <a:tailEnd/>
          </a:ln>
        </p:spPr>
      </p:pic>
      <p:pic>
        <p:nvPicPr>
          <p:cNvPr id="59397" name="Picture 5"/>
          <p:cNvPicPr>
            <a:picLocks noChangeAspect="1" noChangeArrowheads="1"/>
          </p:cNvPicPr>
          <p:nvPr/>
        </p:nvPicPr>
        <p:blipFill>
          <a:blip r:embed="rId5"/>
          <a:srcRect/>
          <a:stretch>
            <a:fillRect/>
          </a:stretch>
        </p:blipFill>
        <p:spPr bwMode="auto">
          <a:xfrm>
            <a:off x="4572000" y="792163"/>
            <a:ext cx="3816350" cy="26717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1000"/>
                                  </p:stCondLst>
                                  <p:childTnLst>
                                    <p:set>
                                      <p:cBhvr>
                                        <p:cTn id="6" dur="1" fill="hold">
                                          <p:stCondLst>
                                            <p:cond delay="0"/>
                                          </p:stCondLst>
                                        </p:cTn>
                                        <p:tgtEl>
                                          <p:spTgt spid="59394"/>
                                        </p:tgtEl>
                                        <p:attrNameLst>
                                          <p:attrName>style.visibility</p:attrName>
                                        </p:attrNameLst>
                                      </p:cBhvr>
                                      <p:to>
                                        <p:strVal val="visible"/>
                                      </p:to>
                                    </p:set>
                                    <p:animEffect transition="in" filter="box(in)">
                                      <p:cBhvr>
                                        <p:cTn id="7" dur="500"/>
                                        <p:tgtEl>
                                          <p:spTgt spid="59394"/>
                                        </p:tgtEl>
                                      </p:cBhvr>
                                    </p:animEffect>
                                  </p:childTnLst>
                                </p:cTn>
                              </p:par>
                            </p:childTnLst>
                          </p:cTn>
                        </p:par>
                        <p:par>
                          <p:cTn id="8" fill="hold">
                            <p:stCondLst>
                              <p:cond delay="1500"/>
                            </p:stCondLst>
                            <p:childTnLst>
                              <p:par>
                                <p:cTn id="9" presetID="4" presetClass="entr" presetSubtype="16" fill="hold" nodeType="afterEffect">
                                  <p:stCondLst>
                                    <p:cond delay="1000"/>
                                  </p:stCondLst>
                                  <p:childTnLst>
                                    <p:set>
                                      <p:cBhvr>
                                        <p:cTn id="10" dur="1" fill="hold">
                                          <p:stCondLst>
                                            <p:cond delay="0"/>
                                          </p:stCondLst>
                                        </p:cTn>
                                        <p:tgtEl>
                                          <p:spTgt spid="59395"/>
                                        </p:tgtEl>
                                        <p:attrNameLst>
                                          <p:attrName>style.visibility</p:attrName>
                                        </p:attrNameLst>
                                      </p:cBhvr>
                                      <p:to>
                                        <p:strVal val="visible"/>
                                      </p:to>
                                    </p:set>
                                    <p:animEffect transition="in" filter="box(in)">
                                      <p:cBhvr>
                                        <p:cTn id="11" dur="500"/>
                                        <p:tgtEl>
                                          <p:spTgt spid="59395"/>
                                        </p:tgtEl>
                                      </p:cBhvr>
                                    </p:animEffect>
                                  </p:childTnLst>
                                </p:cTn>
                              </p:par>
                            </p:childTnLst>
                          </p:cTn>
                        </p:par>
                        <p:par>
                          <p:cTn id="12" fill="hold">
                            <p:stCondLst>
                              <p:cond delay="3000"/>
                            </p:stCondLst>
                            <p:childTnLst>
                              <p:par>
                                <p:cTn id="13" presetID="4" presetClass="entr" presetSubtype="16" fill="hold" nodeType="afterEffect">
                                  <p:stCondLst>
                                    <p:cond delay="1000"/>
                                  </p:stCondLst>
                                  <p:childTnLst>
                                    <p:set>
                                      <p:cBhvr>
                                        <p:cTn id="14" dur="1" fill="hold">
                                          <p:stCondLst>
                                            <p:cond delay="0"/>
                                          </p:stCondLst>
                                        </p:cTn>
                                        <p:tgtEl>
                                          <p:spTgt spid="59396"/>
                                        </p:tgtEl>
                                        <p:attrNameLst>
                                          <p:attrName>style.visibility</p:attrName>
                                        </p:attrNameLst>
                                      </p:cBhvr>
                                      <p:to>
                                        <p:strVal val="visible"/>
                                      </p:to>
                                    </p:set>
                                    <p:animEffect transition="in" filter="box(in)">
                                      <p:cBhvr>
                                        <p:cTn id="15" dur="500"/>
                                        <p:tgtEl>
                                          <p:spTgt spid="59396"/>
                                        </p:tgtEl>
                                      </p:cBhvr>
                                    </p:animEffect>
                                  </p:childTnLst>
                                </p:cTn>
                              </p:par>
                            </p:childTnLst>
                          </p:cTn>
                        </p:par>
                        <p:par>
                          <p:cTn id="16" fill="hold">
                            <p:stCondLst>
                              <p:cond delay="4500"/>
                            </p:stCondLst>
                            <p:childTnLst>
                              <p:par>
                                <p:cTn id="17" presetID="4" presetClass="entr" presetSubtype="16" fill="hold" nodeType="afterEffect">
                                  <p:stCondLst>
                                    <p:cond delay="1000"/>
                                  </p:stCondLst>
                                  <p:childTnLst>
                                    <p:set>
                                      <p:cBhvr>
                                        <p:cTn id="18" dur="1" fill="hold">
                                          <p:stCondLst>
                                            <p:cond delay="0"/>
                                          </p:stCondLst>
                                        </p:cTn>
                                        <p:tgtEl>
                                          <p:spTgt spid="59397"/>
                                        </p:tgtEl>
                                        <p:attrNameLst>
                                          <p:attrName>style.visibility</p:attrName>
                                        </p:attrNameLst>
                                      </p:cBhvr>
                                      <p:to>
                                        <p:strVal val="visible"/>
                                      </p:to>
                                    </p:set>
                                    <p:animEffect transition="in" filter="box(in)">
                                      <p:cBhvr>
                                        <p:cTn id="19" dur="500"/>
                                        <p:tgtEl>
                                          <p:spTgt spid="59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p:cNvPicPr>
            <a:picLocks noChangeAspect="1" noChangeArrowheads="1"/>
          </p:cNvPicPr>
          <p:nvPr/>
        </p:nvPicPr>
        <p:blipFill>
          <a:blip r:embed="rId2"/>
          <a:srcRect/>
          <a:stretch>
            <a:fillRect/>
          </a:stretch>
        </p:blipFill>
        <p:spPr bwMode="auto">
          <a:xfrm>
            <a:off x="1763713" y="1412875"/>
            <a:ext cx="6048375" cy="421322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p:cNvPicPr>
            <a:picLocks noChangeAspect="1" noChangeArrowheads="1"/>
          </p:cNvPicPr>
          <p:nvPr/>
        </p:nvPicPr>
        <p:blipFill>
          <a:blip r:embed="rId2"/>
          <a:srcRect/>
          <a:stretch>
            <a:fillRect/>
          </a:stretch>
        </p:blipFill>
        <p:spPr bwMode="auto">
          <a:xfrm>
            <a:off x="1657350" y="620713"/>
            <a:ext cx="6083300" cy="54721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274638"/>
            <a:ext cx="8229600" cy="587375"/>
          </a:xfrm>
        </p:spPr>
        <p:txBody>
          <a:bodyPr/>
          <a:lstStyle/>
          <a:p>
            <a:r>
              <a:rPr lang="fr-CH" sz="2400" b="1" smtClean="0">
                <a:effectLst>
                  <a:outerShdw blurRad="38100" dist="38100" dir="2700000" algn="tl">
                    <a:srgbClr val="C0C0C0"/>
                  </a:outerShdw>
                </a:effectLst>
              </a:rPr>
              <a:t>Regional systems of protection (EU)</a:t>
            </a:r>
            <a:endParaRPr lang="en-US" sz="2400" b="1" smtClean="0">
              <a:effectLst>
                <a:outerShdw blurRad="38100" dist="38100" dir="2700000" algn="tl">
                  <a:srgbClr val="C0C0C0"/>
                </a:outerShdw>
              </a:effectLst>
            </a:endParaRPr>
          </a:p>
        </p:txBody>
      </p:sp>
      <p:sp>
        <p:nvSpPr>
          <p:cNvPr id="56323" name="Rectangle 3"/>
          <p:cNvSpPr>
            <a:spLocks noGrp="1" noChangeArrowheads="1"/>
          </p:cNvSpPr>
          <p:nvPr>
            <p:ph type="body" idx="1"/>
          </p:nvPr>
        </p:nvSpPr>
        <p:spPr>
          <a:xfrm>
            <a:off x="755650" y="1773238"/>
            <a:ext cx="7772400" cy="4683125"/>
          </a:xfrm>
        </p:spPr>
        <p:txBody>
          <a:bodyPr/>
          <a:lstStyle/>
          <a:p>
            <a:r>
              <a:rPr lang="fr-CH" smtClean="0">
                <a:effectLst>
                  <a:outerShdw blurRad="38100" dist="38100" dir="2700000" algn="tl">
                    <a:srgbClr val="C0C0C0"/>
                  </a:outerShdw>
                </a:effectLst>
              </a:rPr>
              <a:t>Pecorino Romano (PDO)</a:t>
            </a:r>
          </a:p>
          <a:p>
            <a:pPr>
              <a:buFontTx/>
              <a:buNone/>
            </a:pPr>
            <a:endParaRPr lang="fr-CH" smtClean="0">
              <a:effectLst>
                <a:outerShdw blurRad="38100" dist="38100" dir="2700000" algn="tl">
                  <a:srgbClr val="C0C0C0"/>
                </a:outerShdw>
              </a:effectLst>
            </a:endParaRPr>
          </a:p>
          <a:p>
            <a:r>
              <a:rPr lang="fr-CH" smtClean="0"/>
              <a:t>Arroz del Delta del Ebro (PDO)</a:t>
            </a:r>
            <a:endParaRPr lang="en-US" smtClean="0"/>
          </a:p>
        </p:txBody>
      </p:sp>
      <p:pic>
        <p:nvPicPr>
          <p:cNvPr id="56324" name="Picture 4" descr="Arroz del delta del ebro"/>
          <p:cNvPicPr>
            <a:picLocks noChangeAspect="1" noChangeArrowheads="1"/>
          </p:cNvPicPr>
          <p:nvPr/>
        </p:nvPicPr>
        <p:blipFill>
          <a:blip r:embed="rId3"/>
          <a:srcRect/>
          <a:stretch>
            <a:fillRect/>
          </a:stretch>
        </p:blipFill>
        <p:spPr bwMode="auto">
          <a:xfrm>
            <a:off x="7019925" y="3068638"/>
            <a:ext cx="1874838" cy="1971675"/>
          </a:xfrm>
          <a:prstGeom prst="rect">
            <a:avLst/>
          </a:prstGeom>
          <a:noFill/>
        </p:spPr>
      </p:pic>
      <p:pic>
        <p:nvPicPr>
          <p:cNvPr id="56325" name="Picture 5" descr="Denominazione d'Origine Protetta"/>
          <p:cNvPicPr>
            <a:picLocks noChangeAspect="1" noChangeArrowheads="1"/>
          </p:cNvPicPr>
          <p:nvPr/>
        </p:nvPicPr>
        <p:blipFill>
          <a:blip r:embed="rId4"/>
          <a:srcRect/>
          <a:stretch>
            <a:fillRect/>
          </a:stretch>
        </p:blipFill>
        <p:spPr bwMode="auto">
          <a:xfrm>
            <a:off x="6227763" y="1484313"/>
            <a:ext cx="1270000" cy="1270000"/>
          </a:xfrm>
          <a:prstGeom prst="rect">
            <a:avLst/>
          </a:prstGeom>
          <a:noFill/>
        </p:spPr>
      </p:pic>
      <p:pic>
        <p:nvPicPr>
          <p:cNvPr id="56326" name="Picture 6" descr="See full size image">
            <a:hlinkClick r:id="rId5"/>
          </p:cNvPr>
          <p:cNvPicPr>
            <a:picLocks noChangeAspect="1" noChangeArrowheads="1"/>
          </p:cNvPicPr>
          <p:nvPr/>
        </p:nvPicPr>
        <p:blipFill>
          <a:blip r:embed="rId6"/>
          <a:srcRect/>
          <a:stretch>
            <a:fillRect/>
          </a:stretch>
        </p:blipFill>
        <p:spPr bwMode="auto">
          <a:xfrm>
            <a:off x="7662863" y="1412875"/>
            <a:ext cx="1481137" cy="148113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0" y="765175"/>
            <a:ext cx="9144000" cy="431800"/>
          </a:xfrm>
        </p:spPr>
        <p:txBody>
          <a:bodyPr/>
          <a:lstStyle/>
          <a:p>
            <a:r>
              <a:rPr lang="fr-CH" sz="2400" b="1" smtClean="0">
                <a:effectLst>
                  <a:outerShdw blurRad="38100" dist="38100" dir="2700000" algn="tl">
                    <a:srgbClr val="C0C0C0"/>
                  </a:outerShdw>
                </a:effectLst>
              </a:rPr>
              <a:t>Examples of Certification Trademarks</a:t>
            </a:r>
            <a:endParaRPr lang="en-US" sz="2400" b="1" smtClean="0">
              <a:effectLst>
                <a:outerShdw blurRad="38100" dist="38100" dir="2700000" algn="tl">
                  <a:srgbClr val="C0C0C0"/>
                </a:outerShdw>
              </a:effectLst>
            </a:endParaRPr>
          </a:p>
        </p:txBody>
      </p:sp>
      <p:pic>
        <p:nvPicPr>
          <p:cNvPr id="58371" name="Picture 3" descr="26">
            <a:hlinkClick r:id="rId3"/>
          </p:cNvPr>
          <p:cNvPicPr>
            <a:picLocks noChangeAspect="1" noChangeArrowheads="1"/>
          </p:cNvPicPr>
          <p:nvPr/>
        </p:nvPicPr>
        <p:blipFill>
          <a:blip r:embed="rId4"/>
          <a:srcRect/>
          <a:stretch>
            <a:fillRect/>
          </a:stretch>
        </p:blipFill>
        <p:spPr bwMode="auto">
          <a:xfrm>
            <a:off x="395288" y="1773238"/>
            <a:ext cx="936625" cy="1439862"/>
          </a:xfrm>
          <a:prstGeom prst="rect">
            <a:avLst/>
          </a:prstGeom>
          <a:noFill/>
        </p:spPr>
      </p:pic>
      <p:pic>
        <p:nvPicPr>
          <p:cNvPr id="58372" name="Picture 4" descr="1">
            <a:hlinkClick r:id="rId3"/>
          </p:cNvPr>
          <p:cNvPicPr>
            <a:picLocks noChangeAspect="1" noChangeArrowheads="1"/>
          </p:cNvPicPr>
          <p:nvPr/>
        </p:nvPicPr>
        <p:blipFill>
          <a:blip r:embed="rId5"/>
          <a:srcRect/>
          <a:stretch>
            <a:fillRect/>
          </a:stretch>
        </p:blipFill>
        <p:spPr bwMode="auto">
          <a:xfrm>
            <a:off x="1619250" y="1916113"/>
            <a:ext cx="1439863" cy="1439862"/>
          </a:xfrm>
          <a:prstGeom prst="rect">
            <a:avLst/>
          </a:prstGeom>
          <a:noFill/>
        </p:spPr>
      </p:pic>
      <p:pic>
        <p:nvPicPr>
          <p:cNvPr id="58373" name="Picture 5" descr="33">
            <a:hlinkClick r:id="rId3"/>
          </p:cNvPr>
          <p:cNvPicPr>
            <a:picLocks noChangeAspect="1" noChangeArrowheads="1"/>
          </p:cNvPicPr>
          <p:nvPr/>
        </p:nvPicPr>
        <p:blipFill>
          <a:blip r:embed="rId6"/>
          <a:srcRect/>
          <a:stretch>
            <a:fillRect/>
          </a:stretch>
        </p:blipFill>
        <p:spPr bwMode="auto">
          <a:xfrm>
            <a:off x="1619250" y="3716338"/>
            <a:ext cx="1512888" cy="1512887"/>
          </a:xfrm>
          <a:prstGeom prst="rect">
            <a:avLst/>
          </a:prstGeom>
          <a:noFill/>
        </p:spPr>
      </p:pic>
      <p:pic>
        <p:nvPicPr>
          <p:cNvPr id="58374" name="Picture 6" descr="7">
            <a:hlinkClick r:id="rId3"/>
          </p:cNvPr>
          <p:cNvPicPr>
            <a:picLocks noChangeAspect="1" noChangeArrowheads="1"/>
          </p:cNvPicPr>
          <p:nvPr/>
        </p:nvPicPr>
        <p:blipFill>
          <a:blip r:embed="rId7"/>
          <a:srcRect/>
          <a:stretch>
            <a:fillRect/>
          </a:stretch>
        </p:blipFill>
        <p:spPr bwMode="auto">
          <a:xfrm>
            <a:off x="323850" y="4005263"/>
            <a:ext cx="1152525" cy="1095375"/>
          </a:xfrm>
          <a:prstGeom prst="rect">
            <a:avLst/>
          </a:prstGeom>
          <a:noFill/>
        </p:spPr>
      </p:pic>
      <p:pic>
        <p:nvPicPr>
          <p:cNvPr id="58375" name="Picture 7" descr="Washington Apple Commission Logo"/>
          <p:cNvPicPr>
            <a:picLocks noChangeAspect="1" noChangeArrowheads="1"/>
          </p:cNvPicPr>
          <p:nvPr/>
        </p:nvPicPr>
        <p:blipFill>
          <a:blip r:embed="rId8"/>
          <a:srcRect/>
          <a:stretch>
            <a:fillRect/>
          </a:stretch>
        </p:blipFill>
        <p:spPr bwMode="auto">
          <a:xfrm>
            <a:off x="6877050" y="1268413"/>
            <a:ext cx="1949450" cy="1917700"/>
          </a:xfrm>
          <a:prstGeom prst="rect">
            <a:avLst/>
          </a:prstGeom>
          <a:noFill/>
        </p:spPr>
      </p:pic>
      <p:pic>
        <p:nvPicPr>
          <p:cNvPr id="58376" name="Picture 8" descr="logo"/>
          <p:cNvPicPr>
            <a:picLocks noChangeAspect="1" noChangeArrowheads="1"/>
          </p:cNvPicPr>
          <p:nvPr>
            <p:ph type="body" idx="1"/>
          </p:nvPr>
        </p:nvPicPr>
        <p:blipFill>
          <a:blip r:embed="rId9"/>
          <a:srcRect/>
          <a:stretch>
            <a:fillRect/>
          </a:stretch>
        </p:blipFill>
        <p:spPr>
          <a:xfrm>
            <a:off x="4114800" y="3762375"/>
            <a:ext cx="1735138" cy="1825625"/>
          </a:xfrm>
          <a:noFill/>
          <a:ln/>
        </p:spPr>
      </p:pic>
      <p:pic>
        <p:nvPicPr>
          <p:cNvPr id="58377" name="Picture 9" descr="HomeSeal"/>
          <p:cNvPicPr>
            <a:picLocks noChangeAspect="1" noChangeArrowheads="1"/>
          </p:cNvPicPr>
          <p:nvPr/>
        </p:nvPicPr>
        <p:blipFill>
          <a:blip r:embed="rId10"/>
          <a:srcRect/>
          <a:stretch>
            <a:fillRect/>
          </a:stretch>
        </p:blipFill>
        <p:spPr bwMode="auto">
          <a:xfrm>
            <a:off x="3851275" y="1844675"/>
            <a:ext cx="1600200" cy="1485900"/>
          </a:xfrm>
          <a:prstGeom prst="rect">
            <a:avLst/>
          </a:prstGeom>
          <a:noFill/>
        </p:spPr>
      </p:pic>
      <p:pic>
        <p:nvPicPr>
          <p:cNvPr id="58378" name="Picture 10" descr="marchio"/>
          <p:cNvPicPr>
            <a:picLocks noChangeAspect="1" noChangeArrowheads="1"/>
          </p:cNvPicPr>
          <p:nvPr/>
        </p:nvPicPr>
        <p:blipFill>
          <a:blip r:embed="rId11"/>
          <a:srcRect/>
          <a:stretch>
            <a:fillRect/>
          </a:stretch>
        </p:blipFill>
        <p:spPr bwMode="auto">
          <a:xfrm>
            <a:off x="7092950" y="3789363"/>
            <a:ext cx="1574800" cy="18732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fr-CH" sz="2400" b="1" smtClean="0">
                <a:effectLst>
                  <a:outerShdw blurRad="38100" dist="38100" dir="2700000" algn="tl">
                    <a:srgbClr val="C0C0C0"/>
                  </a:outerShdw>
                </a:effectLst>
              </a:rPr>
              <a:t>Collective Marks</a:t>
            </a:r>
            <a:endParaRPr lang="en-US" sz="2400" b="1" smtClean="0">
              <a:effectLst>
                <a:outerShdw blurRad="38100" dist="38100" dir="2700000" algn="tl">
                  <a:srgbClr val="C0C0C0"/>
                </a:outerShdw>
              </a:effectLst>
            </a:endParaRPr>
          </a:p>
        </p:txBody>
      </p:sp>
      <p:pic>
        <p:nvPicPr>
          <p:cNvPr id="60419" name="Picture 3" descr="loadImage?Action=LoadImg&amp;ItemType=tm&amp;ImageType=print&amp;ImageHash=A927FA9E57199C9DC1CA85E77DC5463FBCB6B94A"/>
          <p:cNvPicPr>
            <a:picLocks noChangeAspect="1" noChangeArrowheads="1"/>
          </p:cNvPicPr>
          <p:nvPr/>
        </p:nvPicPr>
        <p:blipFill>
          <a:blip r:embed="rId3"/>
          <a:srcRect/>
          <a:stretch>
            <a:fillRect/>
          </a:stretch>
        </p:blipFill>
        <p:spPr bwMode="auto">
          <a:xfrm>
            <a:off x="1403350" y="4087813"/>
            <a:ext cx="6975475" cy="1595437"/>
          </a:xfrm>
          <a:prstGeom prst="rect">
            <a:avLst/>
          </a:prstGeom>
          <a:noFill/>
        </p:spPr>
      </p:pic>
      <p:sp>
        <p:nvSpPr>
          <p:cNvPr id="60420" name="Rectangle 4"/>
          <p:cNvSpPr>
            <a:spLocks noGrp="1" noChangeArrowheads="1"/>
          </p:cNvSpPr>
          <p:nvPr>
            <p:ph type="body" idx="1"/>
          </p:nvPr>
        </p:nvSpPr>
        <p:spPr>
          <a:xfrm>
            <a:off x="395288" y="1557338"/>
            <a:ext cx="8062912" cy="4538662"/>
          </a:xfrm>
        </p:spPr>
        <p:txBody>
          <a:bodyPr/>
          <a:lstStyle/>
          <a:p>
            <a:endParaRPr lang="en-US" smtClean="0"/>
          </a:p>
        </p:txBody>
      </p:sp>
      <p:pic>
        <p:nvPicPr>
          <p:cNvPr id="60421" name="Picture 5" descr="loadImage?Action=LoadImg&amp;ItemType=tm&amp;ImageType=print&amp;ImageHash=9B12E5E3AFEF7CD39E4A64EA634C499C8637B851"/>
          <p:cNvPicPr>
            <a:picLocks noChangeAspect="1" noChangeArrowheads="1"/>
          </p:cNvPicPr>
          <p:nvPr/>
        </p:nvPicPr>
        <p:blipFill>
          <a:blip r:embed="rId4"/>
          <a:srcRect/>
          <a:stretch>
            <a:fillRect/>
          </a:stretch>
        </p:blipFill>
        <p:spPr bwMode="auto">
          <a:xfrm>
            <a:off x="3492500" y="2133600"/>
            <a:ext cx="4608513" cy="1584325"/>
          </a:xfrm>
          <a:prstGeom prst="rect">
            <a:avLst/>
          </a:prstGeom>
          <a:noFill/>
        </p:spPr>
      </p:pic>
      <p:pic>
        <p:nvPicPr>
          <p:cNvPr id="60422" name="Picture 6" descr="logos%20pág%20web%20CDC"/>
          <p:cNvPicPr>
            <a:picLocks noChangeAspect="1" noChangeArrowheads="1"/>
          </p:cNvPicPr>
          <p:nvPr/>
        </p:nvPicPr>
        <p:blipFill>
          <a:blip r:embed="rId5"/>
          <a:srcRect/>
          <a:stretch>
            <a:fillRect/>
          </a:stretch>
        </p:blipFill>
        <p:spPr bwMode="auto">
          <a:xfrm>
            <a:off x="684213" y="3141663"/>
            <a:ext cx="3048000" cy="12573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fr-CH" sz="2400" b="1" smtClean="0">
                <a:effectLst>
                  <a:outerShdw blurRad="38100" dist="38100" dir="2700000" algn="tl">
                    <a:srgbClr val="C0C0C0"/>
                  </a:outerShdw>
                </a:effectLst>
              </a:rPr>
              <a:t>Indications of Source</a:t>
            </a:r>
            <a:endParaRPr lang="en-US" sz="2400" b="1" smtClean="0">
              <a:effectLst>
                <a:outerShdw blurRad="38100" dist="38100" dir="2700000" algn="tl">
                  <a:srgbClr val="C0C0C0"/>
                </a:outerShdw>
              </a:effectLst>
            </a:endParaRPr>
          </a:p>
        </p:txBody>
      </p:sp>
      <p:sp>
        <p:nvSpPr>
          <p:cNvPr id="62467" name="Rectangle 3"/>
          <p:cNvSpPr>
            <a:spLocks noGrp="1" noChangeArrowheads="1"/>
          </p:cNvSpPr>
          <p:nvPr>
            <p:ph type="body" idx="1"/>
          </p:nvPr>
        </p:nvSpPr>
        <p:spPr>
          <a:xfrm>
            <a:off x="250825" y="2133600"/>
            <a:ext cx="7772400" cy="4467225"/>
          </a:xfrm>
        </p:spPr>
        <p:txBody>
          <a:bodyPr/>
          <a:lstStyle/>
          <a:p>
            <a:r>
              <a:rPr lang="en-US" sz="2200" smtClean="0"/>
              <a:t>'Swiss', 'Swiss Quality', "Made in Switzerland', 'Swiss-made' or other designations which contain the Swiss name as well as its translation in other languages </a:t>
            </a:r>
          </a:p>
          <a:p>
            <a:pPr>
              <a:buFontTx/>
              <a:buNone/>
            </a:pPr>
            <a:r>
              <a:rPr lang="en-US" sz="2200" i="1" smtClean="0"/>
              <a:t>    (can only be used exclusively for products manufactured in Switzerland and services from Switzerland)</a:t>
            </a:r>
            <a:br>
              <a:rPr lang="en-US" sz="2200" i="1" smtClean="0"/>
            </a:br>
            <a:endParaRPr lang="en-US" sz="2200" i="1" smtClean="0"/>
          </a:p>
        </p:txBody>
      </p:sp>
      <p:pic>
        <p:nvPicPr>
          <p:cNvPr id="62468" name="Picture 4" descr="swissmade"/>
          <p:cNvPicPr>
            <a:picLocks noChangeAspect="1" noChangeArrowheads="1"/>
          </p:cNvPicPr>
          <p:nvPr/>
        </p:nvPicPr>
        <p:blipFill>
          <a:blip r:embed="rId3"/>
          <a:srcRect/>
          <a:stretch>
            <a:fillRect/>
          </a:stretch>
        </p:blipFill>
        <p:spPr bwMode="auto">
          <a:xfrm>
            <a:off x="7380288" y="836613"/>
            <a:ext cx="1390650" cy="1390650"/>
          </a:xfrm>
          <a:prstGeom prst="rect">
            <a:avLst/>
          </a:prstGeom>
          <a:noFill/>
        </p:spPr>
      </p:pic>
      <p:pic>
        <p:nvPicPr>
          <p:cNvPr id="62469" name="Picture 5" descr="swisslabel_made"/>
          <p:cNvPicPr>
            <a:picLocks noChangeAspect="1" noChangeArrowheads="1"/>
          </p:cNvPicPr>
          <p:nvPr/>
        </p:nvPicPr>
        <p:blipFill>
          <a:blip r:embed="rId4"/>
          <a:srcRect/>
          <a:stretch>
            <a:fillRect/>
          </a:stretch>
        </p:blipFill>
        <p:spPr bwMode="auto">
          <a:xfrm>
            <a:off x="7956550" y="4724400"/>
            <a:ext cx="952500" cy="103822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57200" y="274638"/>
            <a:ext cx="8229600" cy="658812"/>
          </a:xfrm>
        </p:spPr>
        <p:txBody>
          <a:bodyPr/>
          <a:lstStyle/>
          <a:p>
            <a:r>
              <a:rPr lang="fr-CH" sz="2400" b="1" smtClean="0">
                <a:effectLst>
                  <a:outerShdw blurRad="38100" dist="38100" dir="2700000" algn="tl">
                    <a:srgbClr val="C0C0C0"/>
                  </a:outerShdw>
                </a:effectLst>
              </a:rPr>
              <a:t>Why protect GIs and AOs?</a:t>
            </a:r>
            <a:endParaRPr lang="en-US" sz="2400" b="1" smtClean="0">
              <a:effectLst>
                <a:outerShdw blurRad="38100" dist="38100" dir="2700000" algn="tl">
                  <a:srgbClr val="C0C0C0"/>
                </a:outerShdw>
              </a:effectLst>
            </a:endParaRPr>
          </a:p>
        </p:txBody>
      </p:sp>
      <p:sp>
        <p:nvSpPr>
          <p:cNvPr id="46083" name="Rectangle 3"/>
          <p:cNvSpPr>
            <a:spLocks noGrp="1" noChangeArrowheads="1"/>
          </p:cNvSpPr>
          <p:nvPr>
            <p:ph type="body" idx="1"/>
          </p:nvPr>
        </p:nvSpPr>
        <p:spPr>
          <a:xfrm>
            <a:off x="684213" y="1341438"/>
            <a:ext cx="7772400" cy="4114800"/>
          </a:xfrm>
        </p:spPr>
        <p:txBody>
          <a:bodyPr/>
          <a:lstStyle/>
          <a:p>
            <a:pPr>
              <a:lnSpc>
                <a:spcPct val="90000"/>
              </a:lnSpc>
            </a:pPr>
            <a:r>
              <a:rPr lang="fr-CH" sz="2200" b="1" smtClean="0">
                <a:solidFill>
                  <a:srgbClr val="0066FF"/>
                </a:solidFill>
              </a:rPr>
              <a:t>Benefits for the producers</a:t>
            </a:r>
            <a:r>
              <a:rPr lang="fr-CH" sz="2200" smtClean="0"/>
              <a:t>: differentiation and marketing tool, improved livelihood (quality products sold at a premium price)</a:t>
            </a:r>
          </a:p>
          <a:p>
            <a:pPr>
              <a:lnSpc>
                <a:spcPct val="90000"/>
              </a:lnSpc>
            </a:pPr>
            <a:endParaRPr lang="fr-CH" sz="2200" smtClean="0"/>
          </a:p>
          <a:p>
            <a:pPr>
              <a:lnSpc>
                <a:spcPct val="90000"/>
              </a:lnSpc>
            </a:pPr>
            <a:r>
              <a:rPr lang="fr-CH" sz="2200" b="1" smtClean="0">
                <a:solidFill>
                  <a:srgbClr val="0066FF"/>
                </a:solidFill>
              </a:rPr>
              <a:t>Benefits for the consumers</a:t>
            </a:r>
            <a:r>
              <a:rPr lang="fr-CH" sz="2200" smtClean="0"/>
              <a:t>: reduced search costs, guarantee to acquire unique high quality products</a:t>
            </a:r>
          </a:p>
          <a:p>
            <a:pPr>
              <a:lnSpc>
                <a:spcPct val="90000"/>
              </a:lnSpc>
            </a:pPr>
            <a:endParaRPr lang="fr-CH" sz="2200" smtClean="0"/>
          </a:p>
          <a:p>
            <a:pPr>
              <a:lnSpc>
                <a:spcPct val="90000"/>
              </a:lnSpc>
            </a:pPr>
            <a:r>
              <a:rPr lang="fr-CH" sz="2200" b="1" smtClean="0">
                <a:solidFill>
                  <a:srgbClr val="0066FF"/>
                </a:solidFill>
              </a:rPr>
              <a:t>Benefits for rural areas</a:t>
            </a:r>
            <a:r>
              <a:rPr lang="fr-CH" sz="2200" smtClean="0"/>
              <a:t>: stimulate rural development, value socio-cultural and agro-ecological characteristics of a particular place (help sustain production of traditional products)</a:t>
            </a:r>
          </a:p>
          <a:p>
            <a:pPr>
              <a:lnSpc>
                <a:spcPct val="90000"/>
              </a:lnSpc>
              <a:buFontTx/>
              <a:buNone/>
            </a:pPr>
            <a:endParaRPr lang="fr-CH" sz="2200" smtClean="0"/>
          </a:p>
          <a:p>
            <a:pPr>
              <a:lnSpc>
                <a:spcPct val="90000"/>
              </a:lnSpc>
            </a:pPr>
            <a:r>
              <a:rPr lang="fr-CH" sz="2200" b="1" smtClean="0">
                <a:solidFill>
                  <a:srgbClr val="0066FF"/>
                </a:solidFill>
              </a:rPr>
              <a:t>Benefits for regions and countries</a:t>
            </a:r>
            <a:r>
              <a:rPr lang="fr-CH" sz="2200" smtClean="0"/>
              <a:t>: positive spillover effects (tourism, additional income, improved reputation)</a:t>
            </a:r>
            <a:endParaRPr lang="en-US" sz="22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79388" y="609600"/>
            <a:ext cx="8278812" cy="874713"/>
          </a:xfrm>
        </p:spPr>
        <p:txBody>
          <a:bodyPr/>
          <a:lstStyle/>
          <a:p>
            <a:r>
              <a:rPr lang="fr-CH" sz="2400" b="1" smtClean="0">
                <a:effectLst>
                  <a:outerShdw blurRad="38100" dist="38100" dir="2700000" algn="tl">
                    <a:srgbClr val="C0C0C0"/>
                  </a:outerShdw>
                </a:effectLst>
              </a:rPr>
              <a:t>Different systems of protection worldwide</a:t>
            </a:r>
            <a:endParaRPr lang="en-US" sz="2400" b="1" smtClean="0">
              <a:effectLst>
                <a:outerShdw blurRad="38100" dist="38100" dir="2700000" algn="tl">
                  <a:srgbClr val="C0C0C0"/>
                </a:outerShdw>
              </a:effectLst>
            </a:endParaRPr>
          </a:p>
        </p:txBody>
      </p:sp>
      <p:sp>
        <p:nvSpPr>
          <p:cNvPr id="48131" name="Rectangle 3"/>
          <p:cNvSpPr>
            <a:spLocks noGrp="1" noChangeArrowheads="1"/>
          </p:cNvSpPr>
          <p:nvPr>
            <p:ph type="body" sz="half" idx="1"/>
          </p:nvPr>
        </p:nvSpPr>
        <p:spPr>
          <a:xfrm>
            <a:off x="323850" y="1484313"/>
            <a:ext cx="3814763" cy="4392612"/>
          </a:xfrm>
          <a:ln>
            <a:solidFill>
              <a:srgbClr val="6699FF"/>
            </a:solidFill>
          </a:ln>
        </p:spPr>
        <p:txBody>
          <a:bodyPr/>
          <a:lstStyle/>
          <a:p>
            <a:pPr>
              <a:lnSpc>
                <a:spcPct val="80000"/>
              </a:lnSpc>
              <a:buFont typeface="Wingdings" pitchFamily="2" charset="2"/>
              <a:buChar char="Ø"/>
            </a:pPr>
            <a:r>
              <a:rPr lang="fr-CH" sz="1600" b="1" smtClean="0">
                <a:solidFill>
                  <a:srgbClr val="0066FF"/>
                </a:solidFill>
              </a:rPr>
              <a:t>Multilateral Agreements</a:t>
            </a:r>
          </a:p>
          <a:p>
            <a:pPr>
              <a:lnSpc>
                <a:spcPct val="80000"/>
              </a:lnSpc>
            </a:pPr>
            <a:r>
              <a:rPr lang="fr-CH" sz="1600" smtClean="0"/>
              <a:t>Protection of GIs under TRIPS</a:t>
            </a:r>
          </a:p>
          <a:p>
            <a:pPr>
              <a:lnSpc>
                <a:spcPct val="80000"/>
              </a:lnSpc>
            </a:pPr>
            <a:r>
              <a:rPr lang="fr-CH" sz="1600" smtClean="0"/>
              <a:t>Protection of AOs under the Lisbon Agreement</a:t>
            </a:r>
          </a:p>
          <a:p>
            <a:pPr>
              <a:lnSpc>
                <a:spcPct val="80000"/>
              </a:lnSpc>
              <a:buFontTx/>
              <a:buNone/>
            </a:pPr>
            <a:endParaRPr lang="fr-CH" sz="1600" smtClean="0"/>
          </a:p>
          <a:p>
            <a:pPr lvl="1">
              <a:lnSpc>
                <a:spcPct val="80000"/>
              </a:lnSpc>
              <a:buFontTx/>
              <a:buNone/>
            </a:pPr>
            <a:r>
              <a:rPr lang="fr-CH" sz="1600" smtClean="0"/>
              <a:t>     -Legal protection they provide is based on various means of protection at the national level: an act of public law (law, decree, administrative decision, ordinance), or a judicial decision</a:t>
            </a:r>
          </a:p>
          <a:p>
            <a:pPr lvl="1">
              <a:lnSpc>
                <a:spcPct val="80000"/>
              </a:lnSpc>
              <a:buFontTx/>
              <a:buNone/>
            </a:pPr>
            <a:endParaRPr lang="en-US" sz="1600" smtClean="0"/>
          </a:p>
          <a:p>
            <a:pPr>
              <a:lnSpc>
                <a:spcPct val="80000"/>
              </a:lnSpc>
              <a:buFont typeface="Wingdings" pitchFamily="2" charset="2"/>
              <a:buChar char="Ø"/>
            </a:pPr>
            <a:r>
              <a:rPr lang="fr-CH" sz="1600" b="1" smtClean="0">
                <a:solidFill>
                  <a:srgbClr val="0066FF"/>
                </a:solidFill>
              </a:rPr>
              <a:t>Regional Systems of Protection (EU, OAPI…)</a:t>
            </a:r>
            <a:r>
              <a:rPr lang="fr-CH" sz="1600" smtClean="0">
                <a:solidFill>
                  <a:srgbClr val="0066FF"/>
                </a:solidFill>
              </a:rPr>
              <a:t> </a:t>
            </a:r>
          </a:p>
          <a:p>
            <a:pPr>
              <a:lnSpc>
                <a:spcPct val="80000"/>
              </a:lnSpc>
              <a:buFont typeface="Wingdings" pitchFamily="2" charset="2"/>
              <a:buNone/>
            </a:pPr>
            <a:endParaRPr lang="fr-CH" sz="1600" smtClean="0">
              <a:solidFill>
                <a:srgbClr val="0066FF"/>
              </a:solidFill>
            </a:endParaRPr>
          </a:p>
          <a:p>
            <a:pPr>
              <a:lnSpc>
                <a:spcPct val="80000"/>
              </a:lnSpc>
              <a:buFont typeface="Wingdings" pitchFamily="2" charset="2"/>
              <a:buChar char="Ø"/>
            </a:pPr>
            <a:r>
              <a:rPr lang="fr-CH" sz="1600" b="1" smtClean="0">
                <a:solidFill>
                  <a:srgbClr val="0066FF"/>
                </a:solidFill>
              </a:rPr>
              <a:t>Bilateral Agreements</a:t>
            </a:r>
          </a:p>
          <a:p>
            <a:pPr>
              <a:lnSpc>
                <a:spcPct val="80000"/>
              </a:lnSpc>
            </a:pPr>
            <a:r>
              <a:rPr lang="fr-CH" sz="1600" smtClean="0"/>
              <a:t>Under such agreements two States or two trading partners agree to protect each other’s GIs or AOs</a:t>
            </a:r>
          </a:p>
        </p:txBody>
      </p:sp>
      <p:sp>
        <p:nvSpPr>
          <p:cNvPr id="48132" name="Rectangle 4"/>
          <p:cNvSpPr>
            <a:spLocks noGrp="1" noChangeArrowheads="1"/>
          </p:cNvSpPr>
          <p:nvPr>
            <p:ph type="body" sz="half" idx="2"/>
          </p:nvPr>
        </p:nvSpPr>
        <p:spPr>
          <a:xfrm>
            <a:off x="4572000" y="1484313"/>
            <a:ext cx="3814763" cy="4392612"/>
          </a:xfrm>
          <a:ln>
            <a:solidFill>
              <a:srgbClr val="6699FF"/>
            </a:solidFill>
          </a:ln>
        </p:spPr>
        <p:txBody>
          <a:bodyPr/>
          <a:lstStyle/>
          <a:p>
            <a:pPr>
              <a:lnSpc>
                <a:spcPct val="80000"/>
              </a:lnSpc>
              <a:buFont typeface="Wingdings" pitchFamily="2" charset="2"/>
              <a:buChar char="Ø"/>
            </a:pPr>
            <a:r>
              <a:rPr lang="fr-CH" sz="1600" b="1" smtClean="0">
                <a:solidFill>
                  <a:srgbClr val="0066FF"/>
                </a:solidFill>
              </a:rPr>
              <a:t>National Laws</a:t>
            </a:r>
          </a:p>
          <a:p>
            <a:pPr>
              <a:lnSpc>
                <a:spcPct val="80000"/>
              </a:lnSpc>
            </a:pPr>
            <a:r>
              <a:rPr lang="en-US" sz="1600" b="1" smtClean="0">
                <a:solidFill>
                  <a:srgbClr val="0066FF"/>
                </a:solidFill>
              </a:rPr>
              <a:t>General laws focusing on business practices</a:t>
            </a:r>
            <a:r>
              <a:rPr lang="en-US" sz="1600" smtClean="0"/>
              <a:t> (unfair competition and consumer protection provisions)</a:t>
            </a:r>
          </a:p>
          <a:p>
            <a:pPr>
              <a:lnSpc>
                <a:spcPct val="80000"/>
              </a:lnSpc>
            </a:pPr>
            <a:endParaRPr lang="en-US" sz="1600" i="1" smtClean="0"/>
          </a:p>
          <a:p>
            <a:pPr>
              <a:lnSpc>
                <a:spcPct val="80000"/>
              </a:lnSpc>
            </a:pPr>
            <a:r>
              <a:rPr lang="en-US" sz="1600" b="1" smtClean="0">
                <a:solidFill>
                  <a:srgbClr val="0066FF"/>
                </a:solidFill>
              </a:rPr>
              <a:t>Specific protection systems</a:t>
            </a:r>
            <a:r>
              <a:rPr lang="en-US" sz="1600" smtClean="0"/>
              <a:t> for GIs and AOs (sui generis)</a:t>
            </a:r>
          </a:p>
          <a:p>
            <a:pPr>
              <a:lnSpc>
                <a:spcPct val="80000"/>
              </a:lnSpc>
            </a:pPr>
            <a:endParaRPr lang="en-US" sz="1600" smtClean="0"/>
          </a:p>
          <a:p>
            <a:pPr>
              <a:lnSpc>
                <a:spcPct val="80000"/>
              </a:lnSpc>
            </a:pPr>
            <a:r>
              <a:rPr lang="en-US" sz="1600" b="1" smtClean="0">
                <a:solidFill>
                  <a:srgbClr val="0066FF"/>
                </a:solidFill>
              </a:rPr>
              <a:t>Trademark law provisions</a:t>
            </a:r>
            <a:r>
              <a:rPr lang="en-US" sz="1600" smtClean="0"/>
              <a:t> devoted to collective marks and/or certification and guarantee marks</a:t>
            </a:r>
          </a:p>
          <a:p>
            <a:pPr>
              <a:lnSpc>
                <a:spcPct val="80000"/>
              </a:lnSpc>
              <a:buFontTx/>
              <a:buNone/>
            </a:pPr>
            <a:endParaRPr lang="en-US" sz="1600" smtClean="0"/>
          </a:p>
          <a:p>
            <a:pPr>
              <a:lnSpc>
                <a:spcPct val="80000"/>
              </a:lnSpc>
            </a:pPr>
            <a:r>
              <a:rPr lang="fr-CH" sz="1600" b="1" smtClean="0">
                <a:solidFill>
                  <a:srgbClr val="0066FF"/>
                </a:solidFill>
              </a:rPr>
              <a:t>Administrative schemes</a:t>
            </a:r>
            <a:r>
              <a:rPr lang="fr-CH" sz="1600" smtClean="0"/>
              <a:t> of label control</a:t>
            </a:r>
            <a:endParaRPr lang="en-US" sz="160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57200" y="274638"/>
            <a:ext cx="8229600" cy="803275"/>
          </a:xfrm>
        </p:spPr>
        <p:txBody>
          <a:bodyPr/>
          <a:lstStyle/>
          <a:p>
            <a:r>
              <a:rPr lang="fr-CH" sz="2400" b="1" smtClean="0">
                <a:effectLst>
                  <a:outerShdw blurRad="38100" dist="38100" dir="2700000" algn="tl">
                    <a:srgbClr val="C0C0C0"/>
                  </a:outerShdw>
                </a:effectLst>
              </a:rPr>
              <a:t>Differences between AOs and GIs</a:t>
            </a:r>
            <a:endParaRPr lang="en-US" sz="2400" b="1" smtClean="0">
              <a:effectLst>
                <a:outerShdw blurRad="38100" dist="38100" dir="2700000" algn="tl">
                  <a:srgbClr val="C0C0C0"/>
                </a:outerShdw>
              </a:effectLst>
            </a:endParaRPr>
          </a:p>
        </p:txBody>
      </p:sp>
      <p:sp>
        <p:nvSpPr>
          <p:cNvPr id="50179" name="Rectangle 3"/>
          <p:cNvSpPr>
            <a:spLocks noGrp="1" noChangeArrowheads="1"/>
          </p:cNvSpPr>
          <p:nvPr>
            <p:ph type="body" sz="half" idx="1"/>
          </p:nvPr>
        </p:nvSpPr>
        <p:spPr>
          <a:xfrm>
            <a:off x="107950" y="1700213"/>
            <a:ext cx="4248150" cy="4176712"/>
          </a:xfrm>
        </p:spPr>
        <p:txBody>
          <a:bodyPr/>
          <a:lstStyle/>
          <a:p>
            <a:pPr>
              <a:lnSpc>
                <a:spcPct val="90000"/>
              </a:lnSpc>
            </a:pPr>
            <a:r>
              <a:rPr lang="fr-CH" sz="1800" b="1" smtClean="0">
                <a:solidFill>
                  <a:srgbClr val="0066FF"/>
                </a:solidFill>
              </a:rPr>
              <a:t>AOs (Lisbon, Art.2)</a:t>
            </a:r>
          </a:p>
          <a:p>
            <a:pPr>
              <a:lnSpc>
                <a:spcPct val="90000"/>
              </a:lnSpc>
            </a:pPr>
            <a:r>
              <a:rPr lang="fr-CH" sz="1800" smtClean="0"/>
              <a:t>Geographical </a:t>
            </a:r>
            <a:r>
              <a:rPr lang="fr-CH" sz="1800" b="1" smtClean="0"/>
              <a:t>denomination</a:t>
            </a:r>
          </a:p>
          <a:p>
            <a:pPr>
              <a:lnSpc>
                <a:spcPct val="90000"/>
              </a:lnSpc>
            </a:pPr>
            <a:r>
              <a:rPr lang="fr-CH" sz="1800" b="1" smtClean="0"/>
              <a:t>Recognized</a:t>
            </a:r>
            <a:r>
              <a:rPr lang="fr-CH" sz="1800" smtClean="0"/>
              <a:t> as referring to quality or characteristics of a specific product</a:t>
            </a:r>
          </a:p>
          <a:p>
            <a:pPr>
              <a:lnSpc>
                <a:spcPct val="90000"/>
              </a:lnSpc>
            </a:pPr>
            <a:r>
              <a:rPr lang="fr-CH" sz="1800" smtClean="0"/>
              <a:t>Due exclusively or essentially to the geographical </a:t>
            </a:r>
            <a:r>
              <a:rPr lang="fr-CH" sz="1800" b="1" smtClean="0"/>
              <a:t>environment </a:t>
            </a:r>
            <a:r>
              <a:rPr lang="fr-CH" sz="1800" smtClean="0"/>
              <a:t>(natural or human factors)</a:t>
            </a:r>
          </a:p>
          <a:p>
            <a:pPr>
              <a:lnSpc>
                <a:spcPct val="90000"/>
              </a:lnSpc>
            </a:pPr>
            <a:endParaRPr lang="fr-CH" sz="1800" smtClean="0"/>
          </a:p>
          <a:p>
            <a:pPr>
              <a:lnSpc>
                <a:spcPct val="90000"/>
              </a:lnSpc>
            </a:pPr>
            <a:r>
              <a:rPr lang="fr-CH" sz="1800" smtClean="0"/>
              <a:t>AO= </a:t>
            </a:r>
            <a:r>
              <a:rPr lang="fr-CH" sz="1800" b="1" smtClean="0"/>
              <a:t>Special category</a:t>
            </a:r>
            <a:r>
              <a:rPr lang="fr-CH" sz="1800" smtClean="0"/>
              <a:t> of GI</a:t>
            </a:r>
          </a:p>
          <a:p>
            <a:pPr>
              <a:lnSpc>
                <a:spcPct val="90000"/>
              </a:lnSpc>
            </a:pPr>
            <a:r>
              <a:rPr lang="fr-CH" sz="1800" smtClean="0"/>
              <a:t>Only existing </a:t>
            </a:r>
            <a:r>
              <a:rPr lang="fr-CH" sz="1800" b="1" smtClean="0"/>
              <a:t>multilateral registration system</a:t>
            </a:r>
            <a:r>
              <a:rPr lang="fr-CH" sz="1800" smtClean="0"/>
              <a:t> for the protection of AOs</a:t>
            </a:r>
          </a:p>
          <a:p>
            <a:pPr>
              <a:lnSpc>
                <a:spcPct val="90000"/>
              </a:lnSpc>
            </a:pPr>
            <a:endParaRPr lang="en-US" sz="1800" smtClean="0"/>
          </a:p>
        </p:txBody>
      </p:sp>
      <p:sp>
        <p:nvSpPr>
          <p:cNvPr id="50180" name="Rectangle 4"/>
          <p:cNvSpPr>
            <a:spLocks noGrp="1" noChangeArrowheads="1"/>
          </p:cNvSpPr>
          <p:nvPr>
            <p:ph type="body" sz="half" idx="2"/>
          </p:nvPr>
        </p:nvSpPr>
        <p:spPr>
          <a:xfrm>
            <a:off x="4648200" y="1700213"/>
            <a:ext cx="4495800" cy="4425950"/>
          </a:xfrm>
        </p:spPr>
        <p:txBody>
          <a:bodyPr/>
          <a:lstStyle/>
          <a:p>
            <a:r>
              <a:rPr lang="fr-CH" sz="1800" b="1" smtClean="0">
                <a:solidFill>
                  <a:srgbClr val="0066FF"/>
                </a:solidFill>
              </a:rPr>
              <a:t>GIs (TRIPS, Art.22.1)</a:t>
            </a:r>
          </a:p>
          <a:p>
            <a:r>
              <a:rPr lang="fr-CH" sz="1800" b="1" smtClean="0"/>
              <a:t>Indication </a:t>
            </a:r>
          </a:p>
          <a:p>
            <a:r>
              <a:rPr lang="fr-CH" sz="1800" smtClean="0"/>
              <a:t>Identifies a good with a specific quality, </a:t>
            </a:r>
            <a:r>
              <a:rPr lang="fr-CH" sz="1800" b="1" smtClean="0"/>
              <a:t>reputation</a:t>
            </a:r>
            <a:r>
              <a:rPr lang="fr-CH" sz="1800" smtClean="0"/>
              <a:t>, or other characteristic </a:t>
            </a:r>
          </a:p>
          <a:p>
            <a:r>
              <a:rPr lang="fr-CH" sz="1800" smtClean="0"/>
              <a:t>Essentially attributable to its geographical </a:t>
            </a:r>
            <a:r>
              <a:rPr lang="fr-CH" sz="1800" b="1" smtClean="0"/>
              <a:t>origin</a:t>
            </a:r>
            <a:endParaRPr lang="fr-CH" sz="1800" smtClean="0"/>
          </a:p>
          <a:p>
            <a:pPr>
              <a:buFontTx/>
              <a:buNone/>
            </a:pPr>
            <a:endParaRPr lang="fr-CH" sz="1800" smtClean="0"/>
          </a:p>
          <a:p>
            <a:pPr>
              <a:buFontTx/>
              <a:buNone/>
            </a:pPr>
            <a:endParaRPr lang="fr-CH" sz="1800" smtClean="0"/>
          </a:p>
          <a:p>
            <a:endParaRPr lang="en-US" sz="2000" smtClean="0"/>
          </a:p>
        </p:txBody>
      </p:sp>
      <p:sp>
        <p:nvSpPr>
          <p:cNvPr id="50181" name="Rectangle 5"/>
          <p:cNvSpPr>
            <a:spLocks noChangeArrowheads="1"/>
          </p:cNvSpPr>
          <p:nvPr/>
        </p:nvSpPr>
        <p:spPr bwMode="auto">
          <a:xfrm>
            <a:off x="4859338" y="5048250"/>
            <a:ext cx="4284662" cy="730250"/>
          </a:xfrm>
          <a:prstGeom prst="rect">
            <a:avLst/>
          </a:prstGeom>
          <a:noFill/>
          <a:ln w="9525">
            <a:noFill/>
            <a:miter lim="800000"/>
            <a:headEnd/>
            <a:tailEnd/>
          </a:ln>
          <a:effectLst/>
        </p:spPr>
        <p:txBody>
          <a:bodyPr anchor="ctr">
            <a:spAutoFit/>
          </a:bodyPr>
          <a:lstStyle/>
          <a:p>
            <a:r>
              <a:rPr lang="en-US" sz="1400" i="1"/>
              <a:t>Symbol referring to or associated with a particular geographical area (e.g. the cartographic outline of France with a red itinerary for Burgundy wines) </a:t>
            </a:r>
          </a:p>
        </p:txBody>
      </p:sp>
      <p:pic>
        <p:nvPicPr>
          <p:cNvPr id="50182" name="Picture 6" descr="bourgogne vin">
            <a:hlinkClick r:id="rId3"/>
          </p:cNvPr>
          <p:cNvPicPr>
            <a:picLocks noChangeAspect="1" noChangeArrowheads="1"/>
          </p:cNvPicPr>
          <p:nvPr/>
        </p:nvPicPr>
        <p:blipFill>
          <a:blip r:embed="rId4"/>
          <a:srcRect/>
          <a:stretch>
            <a:fillRect/>
          </a:stretch>
        </p:blipFill>
        <p:spPr bwMode="auto">
          <a:xfrm>
            <a:off x="6443663" y="3789363"/>
            <a:ext cx="927100" cy="1112837"/>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68313" y="188913"/>
            <a:ext cx="8229600" cy="431800"/>
          </a:xfrm>
        </p:spPr>
        <p:txBody>
          <a:bodyPr/>
          <a:lstStyle/>
          <a:p>
            <a:r>
              <a:rPr lang="fr-CH" sz="2400" b="1" smtClean="0">
                <a:effectLst>
                  <a:outerShdw blurRad="38100" dist="38100" dir="2700000" algn="tl">
                    <a:srgbClr val="C0C0C0"/>
                  </a:outerShdw>
                </a:effectLst>
              </a:rPr>
              <a:t>How to approach the establishment of a GI or an AO?</a:t>
            </a:r>
            <a:endParaRPr lang="en-US" sz="2400" b="1" smtClean="0">
              <a:effectLst>
                <a:outerShdw blurRad="38100" dist="38100" dir="2700000" algn="tl">
                  <a:srgbClr val="C0C0C0"/>
                </a:outerShdw>
              </a:effectLst>
            </a:endParaRPr>
          </a:p>
        </p:txBody>
      </p:sp>
      <p:sp>
        <p:nvSpPr>
          <p:cNvPr id="53251" name="Rectangle 3"/>
          <p:cNvSpPr>
            <a:spLocks noGrp="1" noChangeArrowheads="1"/>
          </p:cNvSpPr>
          <p:nvPr>
            <p:ph type="body" idx="1"/>
          </p:nvPr>
        </p:nvSpPr>
        <p:spPr>
          <a:xfrm>
            <a:off x="323850" y="692150"/>
            <a:ext cx="8569325" cy="5976938"/>
          </a:xfrm>
        </p:spPr>
        <p:txBody>
          <a:bodyPr/>
          <a:lstStyle/>
          <a:p>
            <a:pPr>
              <a:lnSpc>
                <a:spcPct val="90000"/>
              </a:lnSpc>
            </a:pPr>
            <a:r>
              <a:rPr lang="fr-CH" sz="2200" smtClean="0"/>
              <a:t>Determine whether the product in question can be sufficiently differentiated in the market place by the use of a geographical identifier (feasibility analysis of its marketability)</a:t>
            </a:r>
          </a:p>
          <a:p>
            <a:pPr lvl="1">
              <a:lnSpc>
                <a:spcPct val="90000"/>
              </a:lnSpc>
              <a:buFont typeface="Wingdings" pitchFamily="2" charset="2"/>
              <a:buChar char="v"/>
            </a:pPr>
            <a:r>
              <a:rPr lang="fr-CH" sz="2200" smtClean="0"/>
              <a:t>in the country of origin as well as abroad</a:t>
            </a:r>
          </a:p>
          <a:p>
            <a:pPr>
              <a:lnSpc>
                <a:spcPct val="90000"/>
              </a:lnSpc>
            </a:pPr>
            <a:r>
              <a:rPr lang="fr-CH" sz="2200" smtClean="0"/>
              <a:t>Determine whether stakeholders are interested in a long term commitment </a:t>
            </a:r>
          </a:p>
          <a:p>
            <a:pPr lvl="1">
              <a:lnSpc>
                <a:spcPct val="90000"/>
              </a:lnSpc>
              <a:buFont typeface="Wingdings" pitchFamily="2" charset="2"/>
              <a:buChar char="v"/>
            </a:pPr>
            <a:r>
              <a:rPr lang="fr-CH" sz="2200" smtClean="0"/>
              <a:t>in terms of cooperation and resources</a:t>
            </a:r>
          </a:p>
          <a:p>
            <a:pPr>
              <a:lnSpc>
                <a:spcPct val="90000"/>
              </a:lnSpc>
            </a:pPr>
            <a:r>
              <a:rPr lang="fr-CH" sz="2200" smtClean="0"/>
              <a:t>If so, then ensure broad participation and leadership</a:t>
            </a:r>
          </a:p>
          <a:p>
            <a:pPr lvl="1">
              <a:lnSpc>
                <a:spcPct val="90000"/>
              </a:lnSpc>
              <a:buFont typeface="Wingdings" pitchFamily="2" charset="2"/>
              <a:buChar char="Ø"/>
            </a:pPr>
            <a:r>
              <a:rPr lang="fr-CH" sz="2200" smtClean="0"/>
              <a:t>to reduce disharmony and ensuing difficulties; and</a:t>
            </a:r>
          </a:p>
          <a:p>
            <a:pPr lvl="1">
              <a:lnSpc>
                <a:spcPct val="90000"/>
              </a:lnSpc>
              <a:buFont typeface="Wingdings" pitchFamily="2" charset="2"/>
              <a:buChar char="Ø"/>
            </a:pPr>
            <a:r>
              <a:rPr lang="fr-CH" sz="2200" smtClean="0"/>
              <a:t>to permit optimal benefits to the stakeholder</a:t>
            </a:r>
          </a:p>
          <a:p>
            <a:pPr>
              <a:lnSpc>
                <a:spcPct val="90000"/>
              </a:lnSpc>
            </a:pPr>
            <a:r>
              <a:rPr lang="fr-CH" sz="2200" smtClean="0"/>
              <a:t>On this basis, secure development and promotional funds, to meet basic costs</a:t>
            </a:r>
          </a:p>
          <a:p>
            <a:pPr>
              <a:lnSpc>
                <a:spcPct val="90000"/>
              </a:lnSpc>
            </a:pPr>
            <a:r>
              <a:rPr lang="fr-CH" sz="2200" smtClean="0"/>
              <a:t>Then, engage in the determination of …</a:t>
            </a:r>
          </a:p>
          <a:p>
            <a:pPr lvl="1">
              <a:lnSpc>
                <a:spcPct val="90000"/>
              </a:lnSpc>
              <a:buFont typeface="Wingdings" pitchFamily="2" charset="2"/>
              <a:buChar char="v"/>
            </a:pPr>
            <a:r>
              <a:rPr lang="fr-CH" sz="2200" smtClean="0"/>
              <a:t>the quality or process requirements to apply;</a:t>
            </a:r>
          </a:p>
          <a:p>
            <a:pPr lvl="1">
              <a:lnSpc>
                <a:spcPct val="90000"/>
              </a:lnSpc>
              <a:buFont typeface="Wingdings" pitchFamily="2" charset="2"/>
              <a:buChar char="v"/>
            </a:pPr>
            <a:r>
              <a:rPr lang="fr-CH" sz="2200" smtClean="0"/>
              <a:t>the demarcation of the area of production;</a:t>
            </a:r>
          </a:p>
          <a:p>
            <a:pPr lvl="1">
              <a:lnSpc>
                <a:spcPct val="90000"/>
              </a:lnSpc>
              <a:buFont typeface="Wingdings" pitchFamily="2" charset="2"/>
              <a:buChar char="v"/>
            </a:pPr>
            <a:r>
              <a:rPr lang="fr-CH" sz="2200" smtClean="0"/>
              <a:t>a marketing strategy; and</a:t>
            </a:r>
          </a:p>
          <a:p>
            <a:pPr lvl="1">
              <a:lnSpc>
                <a:spcPct val="90000"/>
              </a:lnSpc>
              <a:buFont typeface="Wingdings" pitchFamily="2" charset="2"/>
              <a:buChar char="v"/>
            </a:pPr>
            <a:r>
              <a:rPr lang="fr-CH" sz="2200" smtClean="0"/>
              <a:t>means to ensure supply chain integrity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251">
                                            <p:txEl>
                                              <p:pRg st="0" end="0"/>
                                            </p:txEl>
                                          </p:spTgt>
                                        </p:tgtEl>
                                        <p:attrNameLst>
                                          <p:attrName>style.opacity</p:attrName>
                                        </p:attrNameLst>
                                      </p:cBhvr>
                                      <p:to>
                                        <p:strVal val="0.25"/>
                                      </p:to>
                                    </p:set>
                                    <p:animEffect filter="image" prLst="opacity: 0.25">
                                      <p:cBhvr rctx="IE">
                                        <p:cTn id="7" dur="indefinite"/>
                                        <p:tgtEl>
                                          <p:spTgt spid="53251">
                                            <p:txEl>
                                              <p:pRg st="0" end="0"/>
                                            </p:txEl>
                                          </p:spTgt>
                                        </p:tgtEl>
                                      </p:cBhvr>
                                    </p:animEffect>
                                  </p:childTnLst>
                                </p:cTn>
                              </p:par>
                              <p:par>
                                <p:cTn id="8" presetID="9" presetClass="emph" presetSubtype="0" grpId="0" nodeType="withEffect">
                                  <p:stCondLst>
                                    <p:cond delay="0"/>
                                  </p:stCondLst>
                                  <p:childTnLst>
                                    <p:set>
                                      <p:cBhvr rctx="PPT">
                                        <p:cTn id="9" dur="indefinite"/>
                                        <p:tgtEl>
                                          <p:spTgt spid="53251">
                                            <p:txEl>
                                              <p:pRg st="1" end="1"/>
                                            </p:txEl>
                                          </p:spTgt>
                                        </p:tgtEl>
                                        <p:attrNameLst>
                                          <p:attrName>style.opacity</p:attrName>
                                        </p:attrNameLst>
                                      </p:cBhvr>
                                      <p:to>
                                        <p:strVal val="0.25"/>
                                      </p:to>
                                    </p:set>
                                    <p:animEffect filter="image" prLst="opacity: 0.25">
                                      <p:cBhvr rctx="IE">
                                        <p:cTn id="10" dur="indefinite"/>
                                        <p:tgtEl>
                                          <p:spTgt spid="53251">
                                            <p:txEl>
                                              <p:pRg st="1" end="1"/>
                                            </p:txEl>
                                          </p:spTgt>
                                        </p:tgtEl>
                                      </p:cBhvr>
                                    </p:animEffect>
                                  </p:childTnLst>
                                </p:cTn>
                              </p:par>
                              <p:par>
                                <p:cTn id="11" presetID="9" presetClass="emph" presetSubtype="0" grpId="0" nodeType="withEffect">
                                  <p:stCondLst>
                                    <p:cond delay="0"/>
                                  </p:stCondLst>
                                  <p:childTnLst>
                                    <p:set>
                                      <p:cBhvr rctx="PPT">
                                        <p:cTn id="12" dur="indefinite"/>
                                        <p:tgtEl>
                                          <p:spTgt spid="53251">
                                            <p:txEl>
                                              <p:pRg st="2" end="2"/>
                                            </p:txEl>
                                          </p:spTgt>
                                        </p:tgtEl>
                                        <p:attrNameLst>
                                          <p:attrName>style.opacity</p:attrName>
                                        </p:attrNameLst>
                                      </p:cBhvr>
                                      <p:to>
                                        <p:strVal val="0.25"/>
                                      </p:to>
                                    </p:set>
                                    <p:animEffect filter="image" prLst="opacity: 0.25">
                                      <p:cBhvr rctx="IE">
                                        <p:cTn id="13" dur="indefinite"/>
                                        <p:tgtEl>
                                          <p:spTgt spid="53251">
                                            <p:txEl>
                                              <p:pRg st="2" end="2"/>
                                            </p:txEl>
                                          </p:spTgt>
                                        </p:tgtEl>
                                      </p:cBhvr>
                                    </p:animEffect>
                                  </p:childTnLst>
                                </p:cTn>
                              </p:par>
                              <p:par>
                                <p:cTn id="14" presetID="9" presetClass="emph" presetSubtype="0" grpId="0" nodeType="withEffect">
                                  <p:stCondLst>
                                    <p:cond delay="0"/>
                                  </p:stCondLst>
                                  <p:childTnLst>
                                    <p:set>
                                      <p:cBhvr rctx="PPT">
                                        <p:cTn id="15" dur="indefinite"/>
                                        <p:tgtEl>
                                          <p:spTgt spid="53251">
                                            <p:txEl>
                                              <p:pRg st="3" end="3"/>
                                            </p:txEl>
                                          </p:spTgt>
                                        </p:tgtEl>
                                        <p:attrNameLst>
                                          <p:attrName>style.opacity</p:attrName>
                                        </p:attrNameLst>
                                      </p:cBhvr>
                                      <p:to>
                                        <p:strVal val="0.25"/>
                                      </p:to>
                                    </p:set>
                                    <p:animEffect filter="image" prLst="opacity: 0.25">
                                      <p:cBhvr rctx="IE">
                                        <p:cTn id="16" dur="indefinite"/>
                                        <p:tgtEl>
                                          <p:spTgt spid="53251">
                                            <p:txEl>
                                              <p:pRg st="3" end="3"/>
                                            </p:txEl>
                                          </p:spTgt>
                                        </p:tgtEl>
                                      </p:cBhvr>
                                    </p:animEffect>
                                  </p:childTnLst>
                                </p:cTn>
                              </p:par>
                              <p:par>
                                <p:cTn id="17" presetID="9" presetClass="emph" presetSubtype="0" grpId="0" nodeType="withEffect">
                                  <p:stCondLst>
                                    <p:cond delay="0"/>
                                  </p:stCondLst>
                                  <p:childTnLst>
                                    <p:set>
                                      <p:cBhvr rctx="PPT">
                                        <p:cTn id="18" dur="indefinite"/>
                                        <p:tgtEl>
                                          <p:spTgt spid="53251">
                                            <p:txEl>
                                              <p:pRg st="4" end="4"/>
                                            </p:txEl>
                                          </p:spTgt>
                                        </p:tgtEl>
                                        <p:attrNameLst>
                                          <p:attrName>style.opacity</p:attrName>
                                        </p:attrNameLst>
                                      </p:cBhvr>
                                      <p:to>
                                        <p:strVal val="0.25"/>
                                      </p:to>
                                    </p:set>
                                    <p:animEffect filter="image" prLst="opacity: 0.25">
                                      <p:cBhvr rctx="IE">
                                        <p:cTn id="19" dur="indefinite"/>
                                        <p:tgtEl>
                                          <p:spTgt spid="53251">
                                            <p:txEl>
                                              <p:pRg st="4" end="4"/>
                                            </p:txEl>
                                          </p:spTgt>
                                        </p:tgtEl>
                                      </p:cBhvr>
                                    </p:animEffect>
                                  </p:childTnLst>
                                </p:cTn>
                              </p:par>
                              <p:par>
                                <p:cTn id="20" presetID="9" presetClass="emph" presetSubtype="0" grpId="0" nodeType="withEffect">
                                  <p:stCondLst>
                                    <p:cond delay="0"/>
                                  </p:stCondLst>
                                  <p:childTnLst>
                                    <p:set>
                                      <p:cBhvr rctx="PPT">
                                        <p:cTn id="21" dur="indefinite"/>
                                        <p:tgtEl>
                                          <p:spTgt spid="53251">
                                            <p:txEl>
                                              <p:pRg st="5" end="5"/>
                                            </p:txEl>
                                          </p:spTgt>
                                        </p:tgtEl>
                                        <p:attrNameLst>
                                          <p:attrName>style.opacity</p:attrName>
                                        </p:attrNameLst>
                                      </p:cBhvr>
                                      <p:to>
                                        <p:strVal val="0.25"/>
                                      </p:to>
                                    </p:set>
                                    <p:animEffect filter="image" prLst="opacity: 0.25">
                                      <p:cBhvr rctx="IE">
                                        <p:cTn id="22" dur="indefinite"/>
                                        <p:tgtEl>
                                          <p:spTgt spid="53251">
                                            <p:txEl>
                                              <p:pRg st="5" end="5"/>
                                            </p:txEl>
                                          </p:spTgt>
                                        </p:tgtEl>
                                      </p:cBhvr>
                                    </p:animEffect>
                                  </p:childTnLst>
                                </p:cTn>
                              </p:par>
                              <p:par>
                                <p:cTn id="23" presetID="9" presetClass="emph" presetSubtype="0" grpId="0" nodeType="withEffect">
                                  <p:stCondLst>
                                    <p:cond delay="0"/>
                                  </p:stCondLst>
                                  <p:childTnLst>
                                    <p:set>
                                      <p:cBhvr rctx="PPT">
                                        <p:cTn id="24" dur="indefinite"/>
                                        <p:tgtEl>
                                          <p:spTgt spid="53251">
                                            <p:txEl>
                                              <p:pRg st="6" end="6"/>
                                            </p:txEl>
                                          </p:spTgt>
                                        </p:tgtEl>
                                        <p:attrNameLst>
                                          <p:attrName>style.opacity</p:attrName>
                                        </p:attrNameLst>
                                      </p:cBhvr>
                                      <p:to>
                                        <p:strVal val="0.25"/>
                                      </p:to>
                                    </p:set>
                                    <p:animEffect filter="image" prLst="opacity: 0.25">
                                      <p:cBhvr rctx="IE">
                                        <p:cTn id="25" dur="indefinite"/>
                                        <p:tgtEl>
                                          <p:spTgt spid="53251">
                                            <p:txEl>
                                              <p:pRg st="6" end="6"/>
                                            </p:txEl>
                                          </p:spTgt>
                                        </p:tgtEl>
                                      </p:cBhvr>
                                    </p:animEffect>
                                  </p:childTnLst>
                                </p:cTn>
                              </p:par>
                              <p:par>
                                <p:cTn id="26" presetID="9" presetClass="emph" presetSubtype="0" grpId="0" nodeType="withEffect">
                                  <p:stCondLst>
                                    <p:cond delay="0"/>
                                  </p:stCondLst>
                                  <p:childTnLst>
                                    <p:set>
                                      <p:cBhvr rctx="PPT">
                                        <p:cTn id="27" dur="indefinite"/>
                                        <p:tgtEl>
                                          <p:spTgt spid="53251">
                                            <p:txEl>
                                              <p:pRg st="7" end="7"/>
                                            </p:txEl>
                                          </p:spTgt>
                                        </p:tgtEl>
                                        <p:attrNameLst>
                                          <p:attrName>style.opacity</p:attrName>
                                        </p:attrNameLst>
                                      </p:cBhvr>
                                      <p:to>
                                        <p:strVal val="0.25"/>
                                      </p:to>
                                    </p:set>
                                    <p:animEffect filter="image" prLst="opacity: 0.25">
                                      <p:cBhvr rctx="IE">
                                        <p:cTn id="28" dur="indefinite"/>
                                        <p:tgtEl>
                                          <p:spTgt spid="53251">
                                            <p:txEl>
                                              <p:pRg st="7" end="7"/>
                                            </p:txEl>
                                          </p:spTgt>
                                        </p:tgtEl>
                                      </p:cBhvr>
                                    </p:animEffect>
                                  </p:childTnLst>
                                </p:cTn>
                              </p:par>
                              <p:par>
                                <p:cTn id="29" presetID="9" presetClass="emph" presetSubtype="0" grpId="0" nodeType="withEffect">
                                  <p:stCondLst>
                                    <p:cond delay="0"/>
                                  </p:stCondLst>
                                  <p:childTnLst>
                                    <p:set>
                                      <p:cBhvr rctx="PPT">
                                        <p:cTn id="30" dur="indefinite"/>
                                        <p:tgtEl>
                                          <p:spTgt spid="53251">
                                            <p:txEl>
                                              <p:pRg st="8" end="8"/>
                                            </p:txEl>
                                          </p:spTgt>
                                        </p:tgtEl>
                                        <p:attrNameLst>
                                          <p:attrName>style.opacity</p:attrName>
                                        </p:attrNameLst>
                                      </p:cBhvr>
                                      <p:to>
                                        <p:strVal val="0.25"/>
                                      </p:to>
                                    </p:set>
                                    <p:animEffect filter="image" prLst="opacity: 0.25">
                                      <p:cBhvr rctx="IE">
                                        <p:cTn id="31" dur="indefinite"/>
                                        <p:tgtEl>
                                          <p:spTgt spid="53251">
                                            <p:txEl>
                                              <p:pRg st="8" end="8"/>
                                            </p:txEl>
                                          </p:spTgt>
                                        </p:tgtEl>
                                      </p:cBhvr>
                                    </p:animEffect>
                                  </p:childTnLst>
                                </p:cTn>
                              </p:par>
                              <p:par>
                                <p:cTn id="32" presetID="9" presetClass="emph" presetSubtype="0" grpId="0" nodeType="withEffect">
                                  <p:stCondLst>
                                    <p:cond delay="0"/>
                                  </p:stCondLst>
                                  <p:childTnLst>
                                    <p:set>
                                      <p:cBhvr rctx="PPT">
                                        <p:cTn id="33" dur="indefinite"/>
                                        <p:tgtEl>
                                          <p:spTgt spid="53251">
                                            <p:txEl>
                                              <p:pRg st="9" end="9"/>
                                            </p:txEl>
                                          </p:spTgt>
                                        </p:tgtEl>
                                        <p:attrNameLst>
                                          <p:attrName>style.opacity</p:attrName>
                                        </p:attrNameLst>
                                      </p:cBhvr>
                                      <p:to>
                                        <p:strVal val="0.25"/>
                                      </p:to>
                                    </p:set>
                                    <p:animEffect filter="image" prLst="opacity: 0.25">
                                      <p:cBhvr rctx="IE">
                                        <p:cTn id="34" dur="indefinite"/>
                                        <p:tgtEl>
                                          <p:spTgt spid="53251">
                                            <p:txEl>
                                              <p:pRg st="9" end="9"/>
                                            </p:txEl>
                                          </p:spTgt>
                                        </p:tgtEl>
                                      </p:cBhvr>
                                    </p:animEffect>
                                  </p:childTnLst>
                                </p:cTn>
                              </p:par>
                              <p:par>
                                <p:cTn id="35" presetID="9" presetClass="emph" presetSubtype="0" grpId="0" nodeType="withEffect">
                                  <p:stCondLst>
                                    <p:cond delay="0"/>
                                  </p:stCondLst>
                                  <p:childTnLst>
                                    <p:set>
                                      <p:cBhvr rctx="PPT">
                                        <p:cTn id="36" dur="indefinite"/>
                                        <p:tgtEl>
                                          <p:spTgt spid="53251">
                                            <p:txEl>
                                              <p:pRg st="10" end="10"/>
                                            </p:txEl>
                                          </p:spTgt>
                                        </p:tgtEl>
                                        <p:attrNameLst>
                                          <p:attrName>style.opacity</p:attrName>
                                        </p:attrNameLst>
                                      </p:cBhvr>
                                      <p:to>
                                        <p:strVal val="0.25"/>
                                      </p:to>
                                    </p:set>
                                    <p:animEffect filter="image" prLst="opacity: 0.25">
                                      <p:cBhvr rctx="IE">
                                        <p:cTn id="37" dur="indefinite"/>
                                        <p:tgtEl>
                                          <p:spTgt spid="53251">
                                            <p:txEl>
                                              <p:pRg st="10" end="10"/>
                                            </p:txEl>
                                          </p:spTgt>
                                        </p:tgtEl>
                                      </p:cBhvr>
                                    </p:animEffect>
                                  </p:childTnLst>
                                </p:cTn>
                              </p:par>
                              <p:par>
                                <p:cTn id="38" presetID="9" presetClass="emph" presetSubtype="0" grpId="0" nodeType="withEffect">
                                  <p:stCondLst>
                                    <p:cond delay="0"/>
                                  </p:stCondLst>
                                  <p:childTnLst>
                                    <p:set>
                                      <p:cBhvr rctx="PPT">
                                        <p:cTn id="39" dur="indefinite"/>
                                        <p:tgtEl>
                                          <p:spTgt spid="53251">
                                            <p:txEl>
                                              <p:pRg st="11" end="11"/>
                                            </p:txEl>
                                          </p:spTgt>
                                        </p:tgtEl>
                                        <p:attrNameLst>
                                          <p:attrName>style.opacity</p:attrName>
                                        </p:attrNameLst>
                                      </p:cBhvr>
                                      <p:to>
                                        <p:strVal val="0.25"/>
                                      </p:to>
                                    </p:set>
                                    <p:animEffect filter="image" prLst="opacity: 0.25">
                                      <p:cBhvr rctx="IE">
                                        <p:cTn id="40" dur="indefinite"/>
                                        <p:tgtEl>
                                          <p:spTgt spid="53251">
                                            <p:txEl>
                                              <p:pRg st="11" end="11"/>
                                            </p:txEl>
                                          </p:spTgt>
                                        </p:tgtEl>
                                      </p:cBhvr>
                                    </p:animEffect>
                                  </p:childTnLst>
                                </p:cTn>
                              </p:par>
                              <p:par>
                                <p:cTn id="41" presetID="9" presetClass="emph" presetSubtype="0" grpId="0" nodeType="withEffect">
                                  <p:stCondLst>
                                    <p:cond delay="0"/>
                                  </p:stCondLst>
                                  <p:childTnLst>
                                    <p:set>
                                      <p:cBhvr rctx="PPT">
                                        <p:cTn id="42" dur="indefinite"/>
                                        <p:tgtEl>
                                          <p:spTgt spid="53251">
                                            <p:txEl>
                                              <p:pRg st="12" end="12"/>
                                            </p:txEl>
                                          </p:spTgt>
                                        </p:tgtEl>
                                        <p:attrNameLst>
                                          <p:attrName>style.opacity</p:attrName>
                                        </p:attrNameLst>
                                      </p:cBhvr>
                                      <p:to>
                                        <p:strVal val="0.25"/>
                                      </p:to>
                                    </p:set>
                                    <p:animEffect filter="image" prLst="opacity: 0.25">
                                      <p:cBhvr rctx="IE">
                                        <p:cTn id="43" dur="indefinite"/>
                                        <p:tgtEl>
                                          <p:spTgt spid="53251">
                                            <p:txEl>
                                              <p:pRg st="12" end="1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mph" presetSubtype="0" grpId="1" nodeType="clickEffect">
                                  <p:stCondLst>
                                    <p:cond delay="0"/>
                                  </p:stCondLst>
                                  <p:endCondLst>
                                    <p:cond evt="onNext" delay="0">
                                      <p:tgtEl>
                                        <p:sldTgt/>
                                      </p:tgtEl>
                                    </p:cond>
                                  </p:endCondLst>
                                  <p:childTnLst>
                                    <p:set>
                                      <p:cBhvr rctx="PPT">
                                        <p:cTn id="47" dur="indefinite"/>
                                        <p:tgtEl>
                                          <p:spTgt spid="53251">
                                            <p:txEl>
                                              <p:pRg st="0" end="0"/>
                                            </p:txEl>
                                          </p:spTgt>
                                        </p:tgtEl>
                                        <p:attrNameLst>
                                          <p:attrName>style.opacity</p:attrName>
                                        </p:attrNameLst>
                                      </p:cBhvr>
                                      <p:to>
                                        <p:strVal val="1.0"/>
                                      </p:to>
                                    </p:set>
                                    <p:animEffect filter="image" prLst="opacity: 1.0">
                                      <p:cBhvr rctx="IE">
                                        <p:cTn id="48" dur="indefinite"/>
                                        <p:tgtEl>
                                          <p:spTgt spid="53251">
                                            <p:txEl>
                                              <p:pRg st="0" end="0"/>
                                            </p:txEl>
                                          </p:spTgt>
                                        </p:tgtEl>
                                      </p:cBhvr>
                                    </p:animEffect>
                                  </p:childTnLst>
                                </p:cTn>
                              </p:par>
                              <p:par>
                                <p:cTn id="49" presetID="9" presetClass="emph" presetSubtype="0" grpId="1" nodeType="withEffect">
                                  <p:stCondLst>
                                    <p:cond delay="0"/>
                                  </p:stCondLst>
                                  <p:endCondLst>
                                    <p:cond evt="onNext" delay="0">
                                      <p:tgtEl>
                                        <p:sldTgt/>
                                      </p:tgtEl>
                                    </p:cond>
                                  </p:endCondLst>
                                  <p:childTnLst>
                                    <p:set>
                                      <p:cBhvr rctx="PPT">
                                        <p:cTn id="50" dur="indefinite"/>
                                        <p:tgtEl>
                                          <p:spTgt spid="53251">
                                            <p:txEl>
                                              <p:pRg st="1" end="1"/>
                                            </p:txEl>
                                          </p:spTgt>
                                        </p:tgtEl>
                                        <p:attrNameLst>
                                          <p:attrName>style.opacity</p:attrName>
                                        </p:attrNameLst>
                                      </p:cBhvr>
                                      <p:to>
                                        <p:strVal val="1.0"/>
                                      </p:to>
                                    </p:set>
                                    <p:animEffect filter="image" prLst="opacity: 1.0">
                                      <p:cBhvr rctx="IE">
                                        <p:cTn id="51" dur="indefinite"/>
                                        <p:tgtEl>
                                          <p:spTgt spid="53251">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mph" presetSubtype="0" grpId="1" nodeType="clickEffect">
                                  <p:stCondLst>
                                    <p:cond delay="0"/>
                                  </p:stCondLst>
                                  <p:endCondLst>
                                    <p:cond evt="onNext" delay="0">
                                      <p:tgtEl>
                                        <p:sldTgt/>
                                      </p:tgtEl>
                                    </p:cond>
                                  </p:endCondLst>
                                  <p:childTnLst>
                                    <p:set>
                                      <p:cBhvr rctx="PPT">
                                        <p:cTn id="55" dur="indefinite"/>
                                        <p:tgtEl>
                                          <p:spTgt spid="53251">
                                            <p:txEl>
                                              <p:pRg st="2" end="2"/>
                                            </p:txEl>
                                          </p:spTgt>
                                        </p:tgtEl>
                                        <p:attrNameLst>
                                          <p:attrName>style.opacity</p:attrName>
                                        </p:attrNameLst>
                                      </p:cBhvr>
                                      <p:to>
                                        <p:strVal val="1.0"/>
                                      </p:to>
                                    </p:set>
                                    <p:animEffect filter="image" prLst="opacity: 1.0">
                                      <p:cBhvr rctx="IE">
                                        <p:cTn id="56" dur="indefinite"/>
                                        <p:tgtEl>
                                          <p:spTgt spid="53251">
                                            <p:txEl>
                                              <p:pRg st="2" end="2"/>
                                            </p:txEl>
                                          </p:spTgt>
                                        </p:tgtEl>
                                      </p:cBhvr>
                                    </p:animEffect>
                                  </p:childTnLst>
                                </p:cTn>
                              </p:par>
                              <p:par>
                                <p:cTn id="57" presetID="9" presetClass="emph" presetSubtype="0" grpId="1" nodeType="withEffect">
                                  <p:stCondLst>
                                    <p:cond delay="0"/>
                                  </p:stCondLst>
                                  <p:endCondLst>
                                    <p:cond evt="onNext" delay="0">
                                      <p:tgtEl>
                                        <p:sldTgt/>
                                      </p:tgtEl>
                                    </p:cond>
                                  </p:endCondLst>
                                  <p:childTnLst>
                                    <p:set>
                                      <p:cBhvr rctx="PPT">
                                        <p:cTn id="58" dur="indefinite"/>
                                        <p:tgtEl>
                                          <p:spTgt spid="53251">
                                            <p:txEl>
                                              <p:pRg st="3" end="3"/>
                                            </p:txEl>
                                          </p:spTgt>
                                        </p:tgtEl>
                                        <p:attrNameLst>
                                          <p:attrName>style.opacity</p:attrName>
                                        </p:attrNameLst>
                                      </p:cBhvr>
                                      <p:to>
                                        <p:strVal val="1.0"/>
                                      </p:to>
                                    </p:set>
                                    <p:animEffect filter="image" prLst="opacity: 1.0">
                                      <p:cBhvr rctx="IE">
                                        <p:cTn id="59" dur="indefinite"/>
                                        <p:tgtEl>
                                          <p:spTgt spid="53251">
                                            <p:txEl>
                                              <p:pRg st="3" end="3"/>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9" presetClass="emph" presetSubtype="0" grpId="1" nodeType="clickEffect">
                                  <p:stCondLst>
                                    <p:cond delay="0"/>
                                  </p:stCondLst>
                                  <p:endCondLst>
                                    <p:cond evt="onNext" delay="0">
                                      <p:tgtEl>
                                        <p:sldTgt/>
                                      </p:tgtEl>
                                    </p:cond>
                                  </p:endCondLst>
                                  <p:childTnLst>
                                    <p:set>
                                      <p:cBhvr rctx="PPT">
                                        <p:cTn id="63" dur="indefinite"/>
                                        <p:tgtEl>
                                          <p:spTgt spid="53251">
                                            <p:txEl>
                                              <p:pRg st="4" end="4"/>
                                            </p:txEl>
                                          </p:spTgt>
                                        </p:tgtEl>
                                        <p:attrNameLst>
                                          <p:attrName>style.opacity</p:attrName>
                                        </p:attrNameLst>
                                      </p:cBhvr>
                                      <p:to>
                                        <p:strVal val="1.0"/>
                                      </p:to>
                                    </p:set>
                                    <p:animEffect filter="image" prLst="opacity: 1.0">
                                      <p:cBhvr rctx="IE">
                                        <p:cTn id="64" dur="indefinite"/>
                                        <p:tgtEl>
                                          <p:spTgt spid="53251">
                                            <p:txEl>
                                              <p:pRg st="4" end="4"/>
                                            </p:txEl>
                                          </p:spTgt>
                                        </p:tgtEl>
                                      </p:cBhvr>
                                    </p:animEffect>
                                  </p:childTnLst>
                                </p:cTn>
                              </p:par>
                              <p:par>
                                <p:cTn id="65" presetID="9" presetClass="emph" presetSubtype="0" grpId="1" nodeType="withEffect">
                                  <p:stCondLst>
                                    <p:cond delay="0"/>
                                  </p:stCondLst>
                                  <p:endCondLst>
                                    <p:cond evt="onNext" delay="0">
                                      <p:tgtEl>
                                        <p:sldTgt/>
                                      </p:tgtEl>
                                    </p:cond>
                                  </p:endCondLst>
                                  <p:childTnLst>
                                    <p:set>
                                      <p:cBhvr rctx="PPT">
                                        <p:cTn id="66" dur="indefinite"/>
                                        <p:tgtEl>
                                          <p:spTgt spid="53251">
                                            <p:txEl>
                                              <p:pRg st="5" end="5"/>
                                            </p:txEl>
                                          </p:spTgt>
                                        </p:tgtEl>
                                        <p:attrNameLst>
                                          <p:attrName>style.opacity</p:attrName>
                                        </p:attrNameLst>
                                      </p:cBhvr>
                                      <p:to>
                                        <p:strVal val="1.0"/>
                                      </p:to>
                                    </p:set>
                                    <p:animEffect filter="image" prLst="opacity: 1.0">
                                      <p:cBhvr rctx="IE">
                                        <p:cTn id="67" dur="indefinite"/>
                                        <p:tgtEl>
                                          <p:spTgt spid="53251">
                                            <p:txEl>
                                              <p:pRg st="5" end="5"/>
                                            </p:txEl>
                                          </p:spTgt>
                                        </p:tgtEl>
                                      </p:cBhvr>
                                    </p:animEffect>
                                  </p:childTnLst>
                                </p:cTn>
                              </p:par>
                              <p:par>
                                <p:cTn id="68" presetID="9" presetClass="emph" presetSubtype="0" grpId="1" nodeType="withEffect">
                                  <p:stCondLst>
                                    <p:cond delay="0"/>
                                  </p:stCondLst>
                                  <p:endCondLst>
                                    <p:cond evt="onNext" delay="0">
                                      <p:tgtEl>
                                        <p:sldTgt/>
                                      </p:tgtEl>
                                    </p:cond>
                                  </p:endCondLst>
                                  <p:childTnLst>
                                    <p:set>
                                      <p:cBhvr rctx="PPT">
                                        <p:cTn id="69" dur="indefinite"/>
                                        <p:tgtEl>
                                          <p:spTgt spid="53251">
                                            <p:txEl>
                                              <p:pRg st="6" end="6"/>
                                            </p:txEl>
                                          </p:spTgt>
                                        </p:tgtEl>
                                        <p:attrNameLst>
                                          <p:attrName>style.opacity</p:attrName>
                                        </p:attrNameLst>
                                      </p:cBhvr>
                                      <p:to>
                                        <p:strVal val="1.0"/>
                                      </p:to>
                                    </p:set>
                                    <p:animEffect filter="image" prLst="opacity: 1.0">
                                      <p:cBhvr rctx="IE">
                                        <p:cTn id="70" dur="indefinite"/>
                                        <p:tgtEl>
                                          <p:spTgt spid="53251">
                                            <p:txEl>
                                              <p:pRg st="6" end="6"/>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9" presetClass="emph" presetSubtype="0" grpId="1" nodeType="clickEffect">
                                  <p:stCondLst>
                                    <p:cond delay="0"/>
                                  </p:stCondLst>
                                  <p:endCondLst>
                                    <p:cond evt="onNext" delay="0">
                                      <p:tgtEl>
                                        <p:sldTgt/>
                                      </p:tgtEl>
                                    </p:cond>
                                  </p:endCondLst>
                                  <p:childTnLst>
                                    <p:set>
                                      <p:cBhvr rctx="PPT">
                                        <p:cTn id="74" dur="indefinite"/>
                                        <p:tgtEl>
                                          <p:spTgt spid="53251">
                                            <p:txEl>
                                              <p:pRg st="7" end="7"/>
                                            </p:txEl>
                                          </p:spTgt>
                                        </p:tgtEl>
                                        <p:attrNameLst>
                                          <p:attrName>style.opacity</p:attrName>
                                        </p:attrNameLst>
                                      </p:cBhvr>
                                      <p:to>
                                        <p:strVal val="1.0"/>
                                      </p:to>
                                    </p:set>
                                    <p:animEffect filter="image" prLst="opacity: 1.0">
                                      <p:cBhvr rctx="IE">
                                        <p:cTn id="75" dur="indefinite"/>
                                        <p:tgtEl>
                                          <p:spTgt spid="53251">
                                            <p:txEl>
                                              <p:pRg st="7" end="7"/>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9" presetClass="emph" presetSubtype="0" grpId="1" nodeType="clickEffect">
                                  <p:stCondLst>
                                    <p:cond delay="0"/>
                                  </p:stCondLst>
                                  <p:endCondLst>
                                    <p:cond evt="onNext" delay="0">
                                      <p:tgtEl>
                                        <p:sldTgt/>
                                      </p:tgtEl>
                                    </p:cond>
                                  </p:endCondLst>
                                  <p:childTnLst>
                                    <p:set>
                                      <p:cBhvr rctx="PPT">
                                        <p:cTn id="79" dur="indefinite"/>
                                        <p:tgtEl>
                                          <p:spTgt spid="53251">
                                            <p:txEl>
                                              <p:pRg st="8" end="8"/>
                                            </p:txEl>
                                          </p:spTgt>
                                        </p:tgtEl>
                                        <p:attrNameLst>
                                          <p:attrName>style.opacity</p:attrName>
                                        </p:attrNameLst>
                                      </p:cBhvr>
                                      <p:to>
                                        <p:strVal val="1.0"/>
                                      </p:to>
                                    </p:set>
                                    <p:animEffect filter="image" prLst="opacity: 1.0">
                                      <p:cBhvr rctx="IE">
                                        <p:cTn id="80" dur="indefinite"/>
                                        <p:tgtEl>
                                          <p:spTgt spid="53251">
                                            <p:txEl>
                                              <p:pRg st="8" end="8"/>
                                            </p:txEl>
                                          </p:spTgt>
                                        </p:tgtEl>
                                      </p:cBhvr>
                                    </p:animEffect>
                                  </p:childTnLst>
                                </p:cTn>
                              </p:par>
                              <p:par>
                                <p:cTn id="81" presetID="9" presetClass="emph" presetSubtype="0" grpId="1" nodeType="withEffect">
                                  <p:stCondLst>
                                    <p:cond delay="0"/>
                                  </p:stCondLst>
                                  <p:endCondLst>
                                    <p:cond evt="onNext" delay="0">
                                      <p:tgtEl>
                                        <p:sldTgt/>
                                      </p:tgtEl>
                                    </p:cond>
                                  </p:endCondLst>
                                  <p:childTnLst>
                                    <p:set>
                                      <p:cBhvr rctx="PPT">
                                        <p:cTn id="82" dur="indefinite"/>
                                        <p:tgtEl>
                                          <p:spTgt spid="53251">
                                            <p:txEl>
                                              <p:pRg st="9" end="9"/>
                                            </p:txEl>
                                          </p:spTgt>
                                        </p:tgtEl>
                                        <p:attrNameLst>
                                          <p:attrName>style.opacity</p:attrName>
                                        </p:attrNameLst>
                                      </p:cBhvr>
                                      <p:to>
                                        <p:strVal val="1.0"/>
                                      </p:to>
                                    </p:set>
                                    <p:animEffect filter="image" prLst="opacity: 1.0">
                                      <p:cBhvr rctx="IE">
                                        <p:cTn id="83" dur="indefinite"/>
                                        <p:tgtEl>
                                          <p:spTgt spid="53251">
                                            <p:txEl>
                                              <p:pRg st="9" end="9"/>
                                            </p:txEl>
                                          </p:spTgt>
                                        </p:tgtEl>
                                      </p:cBhvr>
                                    </p:animEffect>
                                  </p:childTnLst>
                                </p:cTn>
                              </p:par>
                              <p:par>
                                <p:cTn id="84" presetID="9" presetClass="emph" presetSubtype="0" grpId="1" nodeType="withEffect">
                                  <p:stCondLst>
                                    <p:cond delay="0"/>
                                  </p:stCondLst>
                                  <p:endCondLst>
                                    <p:cond evt="onNext" delay="0">
                                      <p:tgtEl>
                                        <p:sldTgt/>
                                      </p:tgtEl>
                                    </p:cond>
                                  </p:endCondLst>
                                  <p:childTnLst>
                                    <p:set>
                                      <p:cBhvr rctx="PPT">
                                        <p:cTn id="85" dur="indefinite"/>
                                        <p:tgtEl>
                                          <p:spTgt spid="53251">
                                            <p:txEl>
                                              <p:pRg st="10" end="10"/>
                                            </p:txEl>
                                          </p:spTgt>
                                        </p:tgtEl>
                                        <p:attrNameLst>
                                          <p:attrName>style.opacity</p:attrName>
                                        </p:attrNameLst>
                                      </p:cBhvr>
                                      <p:to>
                                        <p:strVal val="1.0"/>
                                      </p:to>
                                    </p:set>
                                    <p:animEffect filter="image" prLst="opacity: 1.0">
                                      <p:cBhvr rctx="IE">
                                        <p:cTn id="86" dur="indefinite"/>
                                        <p:tgtEl>
                                          <p:spTgt spid="53251">
                                            <p:txEl>
                                              <p:pRg st="10" end="10"/>
                                            </p:txEl>
                                          </p:spTgt>
                                        </p:tgtEl>
                                      </p:cBhvr>
                                    </p:animEffect>
                                  </p:childTnLst>
                                </p:cTn>
                              </p:par>
                              <p:par>
                                <p:cTn id="87" presetID="9" presetClass="emph" presetSubtype="0" grpId="1" nodeType="withEffect">
                                  <p:stCondLst>
                                    <p:cond delay="0"/>
                                  </p:stCondLst>
                                  <p:endCondLst>
                                    <p:cond evt="onNext" delay="0">
                                      <p:tgtEl>
                                        <p:sldTgt/>
                                      </p:tgtEl>
                                    </p:cond>
                                  </p:endCondLst>
                                  <p:childTnLst>
                                    <p:set>
                                      <p:cBhvr rctx="PPT">
                                        <p:cTn id="88" dur="indefinite"/>
                                        <p:tgtEl>
                                          <p:spTgt spid="53251">
                                            <p:txEl>
                                              <p:pRg st="11" end="11"/>
                                            </p:txEl>
                                          </p:spTgt>
                                        </p:tgtEl>
                                        <p:attrNameLst>
                                          <p:attrName>style.opacity</p:attrName>
                                        </p:attrNameLst>
                                      </p:cBhvr>
                                      <p:to>
                                        <p:strVal val="1.0"/>
                                      </p:to>
                                    </p:set>
                                    <p:animEffect filter="image" prLst="opacity: 1.0">
                                      <p:cBhvr rctx="IE">
                                        <p:cTn id="89" dur="indefinite"/>
                                        <p:tgtEl>
                                          <p:spTgt spid="53251">
                                            <p:txEl>
                                              <p:pRg st="11" end="11"/>
                                            </p:txEl>
                                          </p:spTgt>
                                        </p:tgtEl>
                                      </p:cBhvr>
                                    </p:animEffect>
                                  </p:childTnLst>
                                </p:cTn>
                              </p:par>
                              <p:par>
                                <p:cTn id="90" presetID="9" presetClass="emph" presetSubtype="0" grpId="1" nodeType="withEffect">
                                  <p:stCondLst>
                                    <p:cond delay="0"/>
                                  </p:stCondLst>
                                  <p:endCondLst>
                                    <p:cond evt="onNext" delay="0">
                                      <p:tgtEl>
                                        <p:sldTgt/>
                                      </p:tgtEl>
                                    </p:cond>
                                  </p:endCondLst>
                                  <p:childTnLst>
                                    <p:set>
                                      <p:cBhvr rctx="PPT">
                                        <p:cTn id="91" dur="indefinite"/>
                                        <p:tgtEl>
                                          <p:spTgt spid="53251">
                                            <p:txEl>
                                              <p:pRg st="12" end="12"/>
                                            </p:txEl>
                                          </p:spTgt>
                                        </p:tgtEl>
                                        <p:attrNameLst>
                                          <p:attrName>style.opacity</p:attrName>
                                        </p:attrNameLst>
                                      </p:cBhvr>
                                      <p:to>
                                        <p:strVal val="1.0"/>
                                      </p:to>
                                    </p:set>
                                    <p:animEffect filter="image" prLst="opacity: 1.0">
                                      <p:cBhvr rctx="IE">
                                        <p:cTn id="92" dur="indefinite"/>
                                        <p:tgtEl>
                                          <p:spTgt spid="53251">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allAtOnce"/>
      <p:bldP spid="53251" grpId="1"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68313" y="188913"/>
            <a:ext cx="8229600" cy="431800"/>
          </a:xfrm>
        </p:spPr>
        <p:txBody>
          <a:bodyPr/>
          <a:lstStyle/>
          <a:p>
            <a:r>
              <a:rPr lang="fr-CH" sz="2400" b="1" smtClean="0">
                <a:effectLst>
                  <a:outerShdw blurRad="38100" dist="38100" dir="2700000" algn="tl">
                    <a:srgbClr val="C0C0C0"/>
                  </a:outerShdw>
                </a:effectLst>
              </a:rPr>
              <a:t>What basic costs can a GI or an AO expect to incur?</a:t>
            </a:r>
            <a:endParaRPr lang="en-US" sz="2400" b="1" smtClean="0">
              <a:effectLst>
                <a:outerShdw blurRad="38100" dist="38100" dir="2700000" algn="tl">
                  <a:srgbClr val="C0C0C0"/>
                </a:outerShdw>
              </a:effectLst>
            </a:endParaRPr>
          </a:p>
        </p:txBody>
      </p:sp>
      <p:sp>
        <p:nvSpPr>
          <p:cNvPr id="54275" name="Rectangle 3"/>
          <p:cNvSpPr>
            <a:spLocks noGrp="1" noChangeArrowheads="1"/>
          </p:cNvSpPr>
          <p:nvPr>
            <p:ph type="body" idx="1"/>
          </p:nvPr>
        </p:nvSpPr>
        <p:spPr>
          <a:xfrm>
            <a:off x="468313" y="692150"/>
            <a:ext cx="8424862" cy="5976938"/>
          </a:xfrm>
        </p:spPr>
        <p:txBody>
          <a:bodyPr/>
          <a:lstStyle/>
          <a:p>
            <a:r>
              <a:rPr lang="fr-CH" sz="2200" smtClean="0"/>
              <a:t>Costs for determining whether the GI or AO in question is viable</a:t>
            </a:r>
          </a:p>
          <a:p>
            <a:pPr lvl="1">
              <a:buFont typeface="Wingdings" pitchFamily="2" charset="2"/>
              <a:buChar char="v"/>
            </a:pPr>
            <a:r>
              <a:rPr lang="fr-CH" sz="2200" smtClean="0"/>
              <a:t>interesting product? interested market? organized producers?</a:t>
            </a:r>
          </a:p>
          <a:p>
            <a:r>
              <a:rPr lang="fr-CH" sz="2200" smtClean="0"/>
              <a:t>Investment for establishing the necessary domestic legal structures and defining the exact physical boundaries of the production area and production requirements</a:t>
            </a:r>
          </a:p>
          <a:p>
            <a:r>
              <a:rPr lang="fr-CH" sz="2200" smtClean="0"/>
              <a:t>Information and promotion costs</a:t>
            </a:r>
          </a:p>
          <a:p>
            <a:pPr lvl="1">
              <a:buFont typeface="Wingdings" pitchFamily="2" charset="2"/>
              <a:buChar char="Ø"/>
            </a:pPr>
            <a:r>
              <a:rPr lang="fr-CH" sz="2200" smtClean="0"/>
              <a:t>in the country of origin and abroad</a:t>
            </a:r>
          </a:p>
          <a:p>
            <a:r>
              <a:rPr lang="fr-CH" sz="2200" smtClean="0"/>
              <a:t>Costs for registration as a GI or AO</a:t>
            </a:r>
          </a:p>
          <a:p>
            <a:pPr lvl="1">
              <a:buFont typeface="Wingdings" pitchFamily="2" charset="2"/>
              <a:buChar char="v"/>
            </a:pPr>
            <a:r>
              <a:rPr lang="fr-CH" sz="2200" smtClean="0"/>
              <a:t>domesticly and abroad</a:t>
            </a:r>
          </a:p>
          <a:p>
            <a:pPr lvl="1">
              <a:buFont typeface="Wingdings" pitchFamily="2" charset="2"/>
              <a:buChar char="Ø"/>
            </a:pPr>
            <a:r>
              <a:rPr lang="fr-CH" sz="2200" smtClean="0"/>
              <a:t>sui generis title of protection?</a:t>
            </a:r>
          </a:p>
          <a:p>
            <a:pPr lvl="1">
              <a:buFont typeface="Wingdings" pitchFamily="2" charset="2"/>
              <a:buChar char="Ø"/>
            </a:pPr>
            <a:r>
              <a:rPr lang="fr-CH" sz="2200" smtClean="0"/>
              <a:t>collective or certification mark?</a:t>
            </a:r>
          </a:p>
          <a:p>
            <a:r>
              <a:rPr lang="fr-CH" sz="2200" smtClean="0"/>
              <a:t>Costs for monitoring proper use of the GI or AO</a:t>
            </a:r>
          </a:p>
          <a:p>
            <a:r>
              <a:rPr lang="fr-CH" sz="2200" smtClean="0"/>
              <a:t>Reserves for the use of legal enforcement procedures</a:t>
            </a:r>
          </a:p>
          <a:p>
            <a:pPr lvl="1">
              <a:buFont typeface="Wingdings" pitchFamily="2" charset="2"/>
              <a:buChar char="Ø"/>
            </a:pPr>
            <a:r>
              <a:rPr lang="fr-CH" sz="2200" smtClean="0"/>
              <a:t>popular products are liable to be counterfeited</a:t>
            </a:r>
          </a:p>
          <a:p>
            <a:pPr lvl="1">
              <a:buFont typeface="Wingdings" pitchFamily="2" charset="2"/>
              <a:buChar char="Ø"/>
            </a:pPr>
            <a:endParaRPr lang="fr-CH" sz="22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4275">
                                            <p:txEl>
                                              <p:pRg st="0" end="0"/>
                                            </p:txEl>
                                          </p:spTgt>
                                        </p:tgtEl>
                                        <p:attrNameLst>
                                          <p:attrName>style.opacity</p:attrName>
                                        </p:attrNameLst>
                                      </p:cBhvr>
                                      <p:to>
                                        <p:strVal val="0.25"/>
                                      </p:to>
                                    </p:set>
                                    <p:animEffect filter="image" prLst="opacity: 0.25">
                                      <p:cBhvr rctx="IE">
                                        <p:cTn id="7" dur="indefinite"/>
                                        <p:tgtEl>
                                          <p:spTgt spid="54275">
                                            <p:txEl>
                                              <p:pRg st="0" end="0"/>
                                            </p:txEl>
                                          </p:spTgt>
                                        </p:tgtEl>
                                      </p:cBhvr>
                                    </p:animEffect>
                                  </p:childTnLst>
                                </p:cTn>
                              </p:par>
                              <p:par>
                                <p:cTn id="8" presetID="9" presetClass="emph" presetSubtype="0" grpId="0" nodeType="withEffect">
                                  <p:stCondLst>
                                    <p:cond delay="0"/>
                                  </p:stCondLst>
                                  <p:childTnLst>
                                    <p:set>
                                      <p:cBhvr rctx="PPT">
                                        <p:cTn id="9" dur="indefinite"/>
                                        <p:tgtEl>
                                          <p:spTgt spid="54275">
                                            <p:txEl>
                                              <p:pRg st="1" end="1"/>
                                            </p:txEl>
                                          </p:spTgt>
                                        </p:tgtEl>
                                        <p:attrNameLst>
                                          <p:attrName>style.opacity</p:attrName>
                                        </p:attrNameLst>
                                      </p:cBhvr>
                                      <p:to>
                                        <p:strVal val="0.25"/>
                                      </p:to>
                                    </p:set>
                                    <p:animEffect filter="image" prLst="opacity: 0.25">
                                      <p:cBhvr rctx="IE">
                                        <p:cTn id="10" dur="indefinite"/>
                                        <p:tgtEl>
                                          <p:spTgt spid="54275">
                                            <p:txEl>
                                              <p:pRg st="1" end="1"/>
                                            </p:txEl>
                                          </p:spTgt>
                                        </p:tgtEl>
                                      </p:cBhvr>
                                    </p:animEffect>
                                  </p:childTnLst>
                                </p:cTn>
                              </p:par>
                              <p:par>
                                <p:cTn id="11" presetID="9" presetClass="emph" presetSubtype="0" grpId="0" nodeType="withEffect">
                                  <p:stCondLst>
                                    <p:cond delay="0"/>
                                  </p:stCondLst>
                                  <p:childTnLst>
                                    <p:set>
                                      <p:cBhvr rctx="PPT">
                                        <p:cTn id="12" dur="indefinite"/>
                                        <p:tgtEl>
                                          <p:spTgt spid="54275">
                                            <p:txEl>
                                              <p:pRg st="2" end="2"/>
                                            </p:txEl>
                                          </p:spTgt>
                                        </p:tgtEl>
                                        <p:attrNameLst>
                                          <p:attrName>style.opacity</p:attrName>
                                        </p:attrNameLst>
                                      </p:cBhvr>
                                      <p:to>
                                        <p:strVal val="0.25"/>
                                      </p:to>
                                    </p:set>
                                    <p:animEffect filter="image" prLst="opacity: 0.25">
                                      <p:cBhvr rctx="IE">
                                        <p:cTn id="13" dur="indefinite"/>
                                        <p:tgtEl>
                                          <p:spTgt spid="54275">
                                            <p:txEl>
                                              <p:pRg st="2" end="2"/>
                                            </p:txEl>
                                          </p:spTgt>
                                        </p:tgtEl>
                                      </p:cBhvr>
                                    </p:animEffect>
                                  </p:childTnLst>
                                </p:cTn>
                              </p:par>
                              <p:par>
                                <p:cTn id="14" presetID="9" presetClass="emph" presetSubtype="0" grpId="0" nodeType="withEffect">
                                  <p:stCondLst>
                                    <p:cond delay="0"/>
                                  </p:stCondLst>
                                  <p:childTnLst>
                                    <p:set>
                                      <p:cBhvr rctx="PPT">
                                        <p:cTn id="15" dur="indefinite"/>
                                        <p:tgtEl>
                                          <p:spTgt spid="54275">
                                            <p:txEl>
                                              <p:pRg st="3" end="3"/>
                                            </p:txEl>
                                          </p:spTgt>
                                        </p:tgtEl>
                                        <p:attrNameLst>
                                          <p:attrName>style.opacity</p:attrName>
                                        </p:attrNameLst>
                                      </p:cBhvr>
                                      <p:to>
                                        <p:strVal val="0.25"/>
                                      </p:to>
                                    </p:set>
                                    <p:animEffect filter="image" prLst="opacity: 0.25">
                                      <p:cBhvr rctx="IE">
                                        <p:cTn id="16" dur="indefinite"/>
                                        <p:tgtEl>
                                          <p:spTgt spid="54275">
                                            <p:txEl>
                                              <p:pRg st="3" end="3"/>
                                            </p:txEl>
                                          </p:spTgt>
                                        </p:tgtEl>
                                      </p:cBhvr>
                                    </p:animEffect>
                                  </p:childTnLst>
                                </p:cTn>
                              </p:par>
                              <p:par>
                                <p:cTn id="17" presetID="9" presetClass="emph" presetSubtype="0" grpId="0" nodeType="withEffect">
                                  <p:stCondLst>
                                    <p:cond delay="0"/>
                                  </p:stCondLst>
                                  <p:childTnLst>
                                    <p:set>
                                      <p:cBhvr rctx="PPT">
                                        <p:cTn id="18" dur="indefinite"/>
                                        <p:tgtEl>
                                          <p:spTgt spid="54275">
                                            <p:txEl>
                                              <p:pRg st="4" end="4"/>
                                            </p:txEl>
                                          </p:spTgt>
                                        </p:tgtEl>
                                        <p:attrNameLst>
                                          <p:attrName>style.opacity</p:attrName>
                                        </p:attrNameLst>
                                      </p:cBhvr>
                                      <p:to>
                                        <p:strVal val="0.25"/>
                                      </p:to>
                                    </p:set>
                                    <p:animEffect filter="image" prLst="opacity: 0.25">
                                      <p:cBhvr rctx="IE">
                                        <p:cTn id="19" dur="indefinite"/>
                                        <p:tgtEl>
                                          <p:spTgt spid="54275">
                                            <p:txEl>
                                              <p:pRg st="4" end="4"/>
                                            </p:txEl>
                                          </p:spTgt>
                                        </p:tgtEl>
                                      </p:cBhvr>
                                    </p:animEffect>
                                  </p:childTnLst>
                                </p:cTn>
                              </p:par>
                              <p:par>
                                <p:cTn id="20" presetID="9" presetClass="emph" presetSubtype="0" grpId="0" nodeType="withEffect">
                                  <p:stCondLst>
                                    <p:cond delay="0"/>
                                  </p:stCondLst>
                                  <p:childTnLst>
                                    <p:set>
                                      <p:cBhvr rctx="PPT">
                                        <p:cTn id="21" dur="indefinite"/>
                                        <p:tgtEl>
                                          <p:spTgt spid="54275">
                                            <p:txEl>
                                              <p:pRg st="5" end="5"/>
                                            </p:txEl>
                                          </p:spTgt>
                                        </p:tgtEl>
                                        <p:attrNameLst>
                                          <p:attrName>style.opacity</p:attrName>
                                        </p:attrNameLst>
                                      </p:cBhvr>
                                      <p:to>
                                        <p:strVal val="0.25"/>
                                      </p:to>
                                    </p:set>
                                    <p:animEffect filter="image" prLst="opacity: 0.25">
                                      <p:cBhvr rctx="IE">
                                        <p:cTn id="22" dur="indefinite"/>
                                        <p:tgtEl>
                                          <p:spTgt spid="54275">
                                            <p:txEl>
                                              <p:pRg st="5" end="5"/>
                                            </p:txEl>
                                          </p:spTgt>
                                        </p:tgtEl>
                                      </p:cBhvr>
                                    </p:animEffect>
                                  </p:childTnLst>
                                </p:cTn>
                              </p:par>
                              <p:par>
                                <p:cTn id="23" presetID="9" presetClass="emph" presetSubtype="0" grpId="0" nodeType="withEffect">
                                  <p:stCondLst>
                                    <p:cond delay="0"/>
                                  </p:stCondLst>
                                  <p:childTnLst>
                                    <p:set>
                                      <p:cBhvr rctx="PPT">
                                        <p:cTn id="24" dur="indefinite"/>
                                        <p:tgtEl>
                                          <p:spTgt spid="54275">
                                            <p:txEl>
                                              <p:pRg st="6" end="6"/>
                                            </p:txEl>
                                          </p:spTgt>
                                        </p:tgtEl>
                                        <p:attrNameLst>
                                          <p:attrName>style.opacity</p:attrName>
                                        </p:attrNameLst>
                                      </p:cBhvr>
                                      <p:to>
                                        <p:strVal val="0.25"/>
                                      </p:to>
                                    </p:set>
                                    <p:animEffect filter="image" prLst="opacity: 0.25">
                                      <p:cBhvr rctx="IE">
                                        <p:cTn id="25" dur="indefinite"/>
                                        <p:tgtEl>
                                          <p:spTgt spid="54275">
                                            <p:txEl>
                                              <p:pRg st="6" end="6"/>
                                            </p:txEl>
                                          </p:spTgt>
                                        </p:tgtEl>
                                      </p:cBhvr>
                                    </p:animEffect>
                                  </p:childTnLst>
                                </p:cTn>
                              </p:par>
                              <p:par>
                                <p:cTn id="26" presetID="9" presetClass="emph" presetSubtype="0" grpId="0" nodeType="withEffect">
                                  <p:stCondLst>
                                    <p:cond delay="0"/>
                                  </p:stCondLst>
                                  <p:childTnLst>
                                    <p:set>
                                      <p:cBhvr rctx="PPT">
                                        <p:cTn id="27" dur="indefinite"/>
                                        <p:tgtEl>
                                          <p:spTgt spid="54275">
                                            <p:txEl>
                                              <p:pRg st="7" end="7"/>
                                            </p:txEl>
                                          </p:spTgt>
                                        </p:tgtEl>
                                        <p:attrNameLst>
                                          <p:attrName>style.opacity</p:attrName>
                                        </p:attrNameLst>
                                      </p:cBhvr>
                                      <p:to>
                                        <p:strVal val="0.25"/>
                                      </p:to>
                                    </p:set>
                                    <p:animEffect filter="image" prLst="opacity: 0.25">
                                      <p:cBhvr rctx="IE">
                                        <p:cTn id="28" dur="indefinite"/>
                                        <p:tgtEl>
                                          <p:spTgt spid="54275">
                                            <p:txEl>
                                              <p:pRg st="7" end="7"/>
                                            </p:txEl>
                                          </p:spTgt>
                                        </p:tgtEl>
                                      </p:cBhvr>
                                    </p:animEffect>
                                  </p:childTnLst>
                                </p:cTn>
                              </p:par>
                              <p:par>
                                <p:cTn id="29" presetID="9" presetClass="emph" presetSubtype="0" grpId="0" nodeType="withEffect">
                                  <p:stCondLst>
                                    <p:cond delay="0"/>
                                  </p:stCondLst>
                                  <p:childTnLst>
                                    <p:set>
                                      <p:cBhvr rctx="PPT">
                                        <p:cTn id="30" dur="indefinite"/>
                                        <p:tgtEl>
                                          <p:spTgt spid="54275">
                                            <p:txEl>
                                              <p:pRg st="8" end="8"/>
                                            </p:txEl>
                                          </p:spTgt>
                                        </p:tgtEl>
                                        <p:attrNameLst>
                                          <p:attrName>style.opacity</p:attrName>
                                        </p:attrNameLst>
                                      </p:cBhvr>
                                      <p:to>
                                        <p:strVal val="0.25"/>
                                      </p:to>
                                    </p:set>
                                    <p:animEffect filter="image" prLst="opacity: 0.25">
                                      <p:cBhvr rctx="IE">
                                        <p:cTn id="31" dur="indefinite"/>
                                        <p:tgtEl>
                                          <p:spTgt spid="54275">
                                            <p:txEl>
                                              <p:pRg st="8" end="8"/>
                                            </p:txEl>
                                          </p:spTgt>
                                        </p:tgtEl>
                                      </p:cBhvr>
                                    </p:animEffect>
                                  </p:childTnLst>
                                </p:cTn>
                              </p:par>
                              <p:par>
                                <p:cTn id="32" presetID="9" presetClass="emph" presetSubtype="0" grpId="0" nodeType="withEffect">
                                  <p:stCondLst>
                                    <p:cond delay="0"/>
                                  </p:stCondLst>
                                  <p:childTnLst>
                                    <p:set>
                                      <p:cBhvr rctx="PPT">
                                        <p:cTn id="33" dur="indefinite"/>
                                        <p:tgtEl>
                                          <p:spTgt spid="54275">
                                            <p:txEl>
                                              <p:pRg st="9" end="9"/>
                                            </p:txEl>
                                          </p:spTgt>
                                        </p:tgtEl>
                                        <p:attrNameLst>
                                          <p:attrName>style.opacity</p:attrName>
                                        </p:attrNameLst>
                                      </p:cBhvr>
                                      <p:to>
                                        <p:strVal val="0.25"/>
                                      </p:to>
                                    </p:set>
                                    <p:animEffect filter="image" prLst="opacity: 0.25">
                                      <p:cBhvr rctx="IE">
                                        <p:cTn id="34" dur="indefinite"/>
                                        <p:tgtEl>
                                          <p:spTgt spid="54275">
                                            <p:txEl>
                                              <p:pRg st="9" end="9"/>
                                            </p:txEl>
                                          </p:spTgt>
                                        </p:tgtEl>
                                      </p:cBhvr>
                                    </p:animEffect>
                                  </p:childTnLst>
                                </p:cTn>
                              </p:par>
                              <p:par>
                                <p:cTn id="35" presetID="9" presetClass="emph" presetSubtype="0" grpId="0" nodeType="withEffect">
                                  <p:stCondLst>
                                    <p:cond delay="0"/>
                                  </p:stCondLst>
                                  <p:childTnLst>
                                    <p:set>
                                      <p:cBhvr rctx="PPT">
                                        <p:cTn id="36" dur="indefinite"/>
                                        <p:tgtEl>
                                          <p:spTgt spid="54275">
                                            <p:txEl>
                                              <p:pRg st="10" end="10"/>
                                            </p:txEl>
                                          </p:spTgt>
                                        </p:tgtEl>
                                        <p:attrNameLst>
                                          <p:attrName>style.opacity</p:attrName>
                                        </p:attrNameLst>
                                      </p:cBhvr>
                                      <p:to>
                                        <p:strVal val="0.25"/>
                                      </p:to>
                                    </p:set>
                                    <p:animEffect filter="image" prLst="opacity: 0.25">
                                      <p:cBhvr rctx="IE">
                                        <p:cTn id="37" dur="indefinite"/>
                                        <p:tgtEl>
                                          <p:spTgt spid="54275">
                                            <p:txEl>
                                              <p:pRg st="10" end="10"/>
                                            </p:txEl>
                                          </p:spTgt>
                                        </p:tgtEl>
                                      </p:cBhvr>
                                    </p:animEffect>
                                  </p:childTnLst>
                                </p:cTn>
                              </p:par>
                              <p:par>
                                <p:cTn id="38" presetID="9" presetClass="emph" presetSubtype="0" grpId="0" nodeType="withEffect">
                                  <p:stCondLst>
                                    <p:cond delay="0"/>
                                  </p:stCondLst>
                                  <p:childTnLst>
                                    <p:set>
                                      <p:cBhvr rctx="PPT">
                                        <p:cTn id="39" dur="indefinite"/>
                                        <p:tgtEl>
                                          <p:spTgt spid="54275">
                                            <p:txEl>
                                              <p:pRg st="11" end="11"/>
                                            </p:txEl>
                                          </p:spTgt>
                                        </p:tgtEl>
                                        <p:attrNameLst>
                                          <p:attrName>style.opacity</p:attrName>
                                        </p:attrNameLst>
                                      </p:cBhvr>
                                      <p:to>
                                        <p:strVal val="0.25"/>
                                      </p:to>
                                    </p:set>
                                    <p:animEffect filter="image" prLst="opacity: 0.25">
                                      <p:cBhvr rctx="IE">
                                        <p:cTn id="40" dur="indefinite"/>
                                        <p:tgtEl>
                                          <p:spTgt spid="54275">
                                            <p:txEl>
                                              <p:pRg st="11" end="1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mph" presetSubtype="0" grpId="1" nodeType="clickEffect">
                                  <p:stCondLst>
                                    <p:cond delay="0"/>
                                  </p:stCondLst>
                                  <p:endCondLst>
                                    <p:cond evt="onNext" delay="0">
                                      <p:tgtEl>
                                        <p:sldTgt/>
                                      </p:tgtEl>
                                    </p:cond>
                                  </p:endCondLst>
                                  <p:childTnLst>
                                    <p:set>
                                      <p:cBhvr rctx="PPT">
                                        <p:cTn id="44" dur="indefinite"/>
                                        <p:tgtEl>
                                          <p:spTgt spid="54275">
                                            <p:txEl>
                                              <p:pRg st="0" end="0"/>
                                            </p:txEl>
                                          </p:spTgt>
                                        </p:tgtEl>
                                        <p:attrNameLst>
                                          <p:attrName>style.opacity</p:attrName>
                                        </p:attrNameLst>
                                      </p:cBhvr>
                                      <p:to>
                                        <p:strVal val="1.0"/>
                                      </p:to>
                                    </p:set>
                                    <p:animEffect filter="image" prLst="opacity: 1.0">
                                      <p:cBhvr rctx="IE">
                                        <p:cTn id="45" dur="indefinite"/>
                                        <p:tgtEl>
                                          <p:spTgt spid="54275">
                                            <p:txEl>
                                              <p:pRg st="0" end="0"/>
                                            </p:txEl>
                                          </p:spTgt>
                                        </p:tgtEl>
                                      </p:cBhvr>
                                    </p:animEffect>
                                  </p:childTnLst>
                                </p:cTn>
                              </p:par>
                              <p:par>
                                <p:cTn id="46" presetID="9" presetClass="emph" presetSubtype="0" grpId="1" nodeType="withEffect">
                                  <p:stCondLst>
                                    <p:cond delay="0"/>
                                  </p:stCondLst>
                                  <p:endCondLst>
                                    <p:cond evt="onNext" delay="0">
                                      <p:tgtEl>
                                        <p:sldTgt/>
                                      </p:tgtEl>
                                    </p:cond>
                                  </p:endCondLst>
                                  <p:childTnLst>
                                    <p:set>
                                      <p:cBhvr rctx="PPT">
                                        <p:cTn id="47" dur="indefinite"/>
                                        <p:tgtEl>
                                          <p:spTgt spid="54275">
                                            <p:txEl>
                                              <p:pRg st="1" end="1"/>
                                            </p:txEl>
                                          </p:spTgt>
                                        </p:tgtEl>
                                        <p:attrNameLst>
                                          <p:attrName>style.opacity</p:attrName>
                                        </p:attrNameLst>
                                      </p:cBhvr>
                                      <p:to>
                                        <p:strVal val="1.0"/>
                                      </p:to>
                                    </p:set>
                                    <p:animEffect filter="image" prLst="opacity: 1.0">
                                      <p:cBhvr rctx="IE">
                                        <p:cTn id="48" dur="indefinite"/>
                                        <p:tgtEl>
                                          <p:spTgt spid="54275">
                                            <p:txEl>
                                              <p:pRg st="1" end="1"/>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9" presetClass="emph" presetSubtype="0" grpId="1" nodeType="clickEffect">
                                  <p:stCondLst>
                                    <p:cond delay="0"/>
                                  </p:stCondLst>
                                  <p:endCondLst>
                                    <p:cond evt="onNext" delay="0">
                                      <p:tgtEl>
                                        <p:sldTgt/>
                                      </p:tgtEl>
                                    </p:cond>
                                  </p:endCondLst>
                                  <p:childTnLst>
                                    <p:set>
                                      <p:cBhvr rctx="PPT">
                                        <p:cTn id="52" dur="indefinite"/>
                                        <p:tgtEl>
                                          <p:spTgt spid="54275">
                                            <p:txEl>
                                              <p:pRg st="2" end="2"/>
                                            </p:txEl>
                                          </p:spTgt>
                                        </p:tgtEl>
                                        <p:attrNameLst>
                                          <p:attrName>style.opacity</p:attrName>
                                        </p:attrNameLst>
                                      </p:cBhvr>
                                      <p:to>
                                        <p:strVal val="1.0"/>
                                      </p:to>
                                    </p:set>
                                    <p:animEffect filter="image" prLst="opacity: 1.0">
                                      <p:cBhvr rctx="IE">
                                        <p:cTn id="53" dur="indefinite"/>
                                        <p:tgtEl>
                                          <p:spTgt spid="54275">
                                            <p:txEl>
                                              <p:pRg st="2" end="2"/>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9" presetClass="emph" presetSubtype="0" grpId="1" nodeType="clickEffect">
                                  <p:stCondLst>
                                    <p:cond delay="0"/>
                                  </p:stCondLst>
                                  <p:endCondLst>
                                    <p:cond evt="onNext" delay="0">
                                      <p:tgtEl>
                                        <p:sldTgt/>
                                      </p:tgtEl>
                                    </p:cond>
                                  </p:endCondLst>
                                  <p:childTnLst>
                                    <p:set>
                                      <p:cBhvr rctx="PPT">
                                        <p:cTn id="57" dur="indefinite"/>
                                        <p:tgtEl>
                                          <p:spTgt spid="54275">
                                            <p:txEl>
                                              <p:pRg st="3" end="3"/>
                                            </p:txEl>
                                          </p:spTgt>
                                        </p:tgtEl>
                                        <p:attrNameLst>
                                          <p:attrName>style.opacity</p:attrName>
                                        </p:attrNameLst>
                                      </p:cBhvr>
                                      <p:to>
                                        <p:strVal val="1.0"/>
                                      </p:to>
                                    </p:set>
                                    <p:animEffect filter="image" prLst="opacity: 1.0">
                                      <p:cBhvr rctx="IE">
                                        <p:cTn id="58" dur="indefinite"/>
                                        <p:tgtEl>
                                          <p:spTgt spid="54275">
                                            <p:txEl>
                                              <p:pRg st="3" end="3"/>
                                            </p:txEl>
                                          </p:spTgt>
                                        </p:tgtEl>
                                      </p:cBhvr>
                                    </p:animEffect>
                                  </p:childTnLst>
                                </p:cTn>
                              </p:par>
                              <p:par>
                                <p:cTn id="59" presetID="9" presetClass="emph" presetSubtype="0" grpId="1" nodeType="withEffect">
                                  <p:stCondLst>
                                    <p:cond delay="0"/>
                                  </p:stCondLst>
                                  <p:endCondLst>
                                    <p:cond evt="onNext" delay="0">
                                      <p:tgtEl>
                                        <p:sldTgt/>
                                      </p:tgtEl>
                                    </p:cond>
                                  </p:endCondLst>
                                  <p:childTnLst>
                                    <p:set>
                                      <p:cBhvr rctx="PPT">
                                        <p:cTn id="60" dur="indefinite"/>
                                        <p:tgtEl>
                                          <p:spTgt spid="54275">
                                            <p:txEl>
                                              <p:pRg st="4" end="4"/>
                                            </p:txEl>
                                          </p:spTgt>
                                        </p:tgtEl>
                                        <p:attrNameLst>
                                          <p:attrName>style.opacity</p:attrName>
                                        </p:attrNameLst>
                                      </p:cBhvr>
                                      <p:to>
                                        <p:strVal val="1.0"/>
                                      </p:to>
                                    </p:set>
                                    <p:animEffect filter="image" prLst="opacity: 1.0">
                                      <p:cBhvr rctx="IE">
                                        <p:cTn id="61" dur="indefinite"/>
                                        <p:tgtEl>
                                          <p:spTgt spid="54275">
                                            <p:txEl>
                                              <p:pRg st="4" end="4"/>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9" presetClass="emph" presetSubtype="0" grpId="1" nodeType="clickEffect">
                                  <p:stCondLst>
                                    <p:cond delay="0"/>
                                  </p:stCondLst>
                                  <p:endCondLst>
                                    <p:cond evt="onNext" delay="0">
                                      <p:tgtEl>
                                        <p:sldTgt/>
                                      </p:tgtEl>
                                    </p:cond>
                                  </p:endCondLst>
                                  <p:childTnLst>
                                    <p:set>
                                      <p:cBhvr rctx="PPT">
                                        <p:cTn id="65" dur="indefinite"/>
                                        <p:tgtEl>
                                          <p:spTgt spid="54275">
                                            <p:txEl>
                                              <p:pRg st="5" end="5"/>
                                            </p:txEl>
                                          </p:spTgt>
                                        </p:tgtEl>
                                        <p:attrNameLst>
                                          <p:attrName>style.opacity</p:attrName>
                                        </p:attrNameLst>
                                      </p:cBhvr>
                                      <p:to>
                                        <p:strVal val="1.0"/>
                                      </p:to>
                                    </p:set>
                                    <p:animEffect filter="image" prLst="opacity: 1.0">
                                      <p:cBhvr rctx="IE">
                                        <p:cTn id="66" dur="indefinite"/>
                                        <p:tgtEl>
                                          <p:spTgt spid="54275">
                                            <p:txEl>
                                              <p:pRg st="5" end="5"/>
                                            </p:txEl>
                                          </p:spTgt>
                                        </p:tgtEl>
                                      </p:cBhvr>
                                    </p:animEffect>
                                  </p:childTnLst>
                                </p:cTn>
                              </p:par>
                              <p:par>
                                <p:cTn id="67" presetID="9" presetClass="emph" presetSubtype="0" grpId="1" nodeType="withEffect">
                                  <p:stCondLst>
                                    <p:cond delay="0"/>
                                  </p:stCondLst>
                                  <p:endCondLst>
                                    <p:cond evt="onNext" delay="0">
                                      <p:tgtEl>
                                        <p:sldTgt/>
                                      </p:tgtEl>
                                    </p:cond>
                                  </p:endCondLst>
                                  <p:childTnLst>
                                    <p:set>
                                      <p:cBhvr rctx="PPT">
                                        <p:cTn id="68" dur="indefinite"/>
                                        <p:tgtEl>
                                          <p:spTgt spid="54275">
                                            <p:txEl>
                                              <p:pRg st="6" end="6"/>
                                            </p:txEl>
                                          </p:spTgt>
                                        </p:tgtEl>
                                        <p:attrNameLst>
                                          <p:attrName>style.opacity</p:attrName>
                                        </p:attrNameLst>
                                      </p:cBhvr>
                                      <p:to>
                                        <p:strVal val="1.0"/>
                                      </p:to>
                                    </p:set>
                                    <p:animEffect filter="image" prLst="opacity: 1.0">
                                      <p:cBhvr rctx="IE">
                                        <p:cTn id="69" dur="indefinite"/>
                                        <p:tgtEl>
                                          <p:spTgt spid="54275">
                                            <p:txEl>
                                              <p:pRg st="6" end="6"/>
                                            </p:txEl>
                                          </p:spTgt>
                                        </p:tgtEl>
                                      </p:cBhvr>
                                    </p:animEffect>
                                  </p:childTnLst>
                                </p:cTn>
                              </p:par>
                              <p:par>
                                <p:cTn id="70" presetID="9" presetClass="emph" presetSubtype="0" grpId="1" nodeType="withEffect">
                                  <p:stCondLst>
                                    <p:cond delay="0"/>
                                  </p:stCondLst>
                                  <p:endCondLst>
                                    <p:cond evt="onNext" delay="0">
                                      <p:tgtEl>
                                        <p:sldTgt/>
                                      </p:tgtEl>
                                    </p:cond>
                                  </p:endCondLst>
                                  <p:childTnLst>
                                    <p:set>
                                      <p:cBhvr rctx="PPT">
                                        <p:cTn id="71" dur="indefinite"/>
                                        <p:tgtEl>
                                          <p:spTgt spid="54275">
                                            <p:txEl>
                                              <p:pRg st="7" end="7"/>
                                            </p:txEl>
                                          </p:spTgt>
                                        </p:tgtEl>
                                        <p:attrNameLst>
                                          <p:attrName>style.opacity</p:attrName>
                                        </p:attrNameLst>
                                      </p:cBhvr>
                                      <p:to>
                                        <p:strVal val="1.0"/>
                                      </p:to>
                                    </p:set>
                                    <p:animEffect filter="image" prLst="opacity: 1.0">
                                      <p:cBhvr rctx="IE">
                                        <p:cTn id="72" dur="indefinite"/>
                                        <p:tgtEl>
                                          <p:spTgt spid="54275">
                                            <p:txEl>
                                              <p:pRg st="7" end="7"/>
                                            </p:txEl>
                                          </p:spTgt>
                                        </p:tgtEl>
                                      </p:cBhvr>
                                    </p:animEffect>
                                  </p:childTnLst>
                                </p:cTn>
                              </p:par>
                              <p:par>
                                <p:cTn id="73" presetID="9" presetClass="emph" presetSubtype="0" grpId="1" nodeType="withEffect">
                                  <p:stCondLst>
                                    <p:cond delay="0"/>
                                  </p:stCondLst>
                                  <p:endCondLst>
                                    <p:cond evt="onNext" delay="0">
                                      <p:tgtEl>
                                        <p:sldTgt/>
                                      </p:tgtEl>
                                    </p:cond>
                                  </p:endCondLst>
                                  <p:childTnLst>
                                    <p:set>
                                      <p:cBhvr rctx="PPT">
                                        <p:cTn id="74" dur="indefinite"/>
                                        <p:tgtEl>
                                          <p:spTgt spid="54275">
                                            <p:txEl>
                                              <p:pRg st="8" end="8"/>
                                            </p:txEl>
                                          </p:spTgt>
                                        </p:tgtEl>
                                        <p:attrNameLst>
                                          <p:attrName>style.opacity</p:attrName>
                                        </p:attrNameLst>
                                      </p:cBhvr>
                                      <p:to>
                                        <p:strVal val="1.0"/>
                                      </p:to>
                                    </p:set>
                                    <p:animEffect filter="image" prLst="opacity: 1.0">
                                      <p:cBhvr rctx="IE">
                                        <p:cTn id="75" dur="indefinite"/>
                                        <p:tgtEl>
                                          <p:spTgt spid="54275">
                                            <p:txEl>
                                              <p:pRg st="8" end="8"/>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9" presetClass="emph" presetSubtype="0" grpId="1" nodeType="clickEffect">
                                  <p:stCondLst>
                                    <p:cond delay="0"/>
                                  </p:stCondLst>
                                  <p:endCondLst>
                                    <p:cond evt="onNext" delay="0">
                                      <p:tgtEl>
                                        <p:sldTgt/>
                                      </p:tgtEl>
                                    </p:cond>
                                  </p:endCondLst>
                                  <p:childTnLst>
                                    <p:set>
                                      <p:cBhvr rctx="PPT">
                                        <p:cTn id="79" dur="indefinite"/>
                                        <p:tgtEl>
                                          <p:spTgt spid="54275">
                                            <p:txEl>
                                              <p:pRg st="9" end="9"/>
                                            </p:txEl>
                                          </p:spTgt>
                                        </p:tgtEl>
                                        <p:attrNameLst>
                                          <p:attrName>style.opacity</p:attrName>
                                        </p:attrNameLst>
                                      </p:cBhvr>
                                      <p:to>
                                        <p:strVal val="1.0"/>
                                      </p:to>
                                    </p:set>
                                    <p:animEffect filter="image" prLst="opacity: 1.0">
                                      <p:cBhvr rctx="IE">
                                        <p:cTn id="80" dur="indefinite"/>
                                        <p:tgtEl>
                                          <p:spTgt spid="54275">
                                            <p:txEl>
                                              <p:pRg st="9" end="9"/>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9" presetClass="emph" presetSubtype="0" grpId="1" nodeType="clickEffect">
                                  <p:stCondLst>
                                    <p:cond delay="0"/>
                                  </p:stCondLst>
                                  <p:endCondLst>
                                    <p:cond evt="onNext" delay="0">
                                      <p:tgtEl>
                                        <p:sldTgt/>
                                      </p:tgtEl>
                                    </p:cond>
                                  </p:endCondLst>
                                  <p:childTnLst>
                                    <p:set>
                                      <p:cBhvr rctx="PPT">
                                        <p:cTn id="84" dur="indefinite"/>
                                        <p:tgtEl>
                                          <p:spTgt spid="54275">
                                            <p:txEl>
                                              <p:pRg st="10" end="10"/>
                                            </p:txEl>
                                          </p:spTgt>
                                        </p:tgtEl>
                                        <p:attrNameLst>
                                          <p:attrName>style.opacity</p:attrName>
                                        </p:attrNameLst>
                                      </p:cBhvr>
                                      <p:to>
                                        <p:strVal val="1.0"/>
                                      </p:to>
                                    </p:set>
                                    <p:animEffect filter="image" prLst="opacity: 1.0">
                                      <p:cBhvr rctx="IE">
                                        <p:cTn id="85" dur="indefinite"/>
                                        <p:tgtEl>
                                          <p:spTgt spid="54275">
                                            <p:txEl>
                                              <p:pRg st="10" end="10"/>
                                            </p:txEl>
                                          </p:spTgt>
                                        </p:tgtEl>
                                      </p:cBhvr>
                                    </p:animEffect>
                                  </p:childTnLst>
                                </p:cTn>
                              </p:par>
                              <p:par>
                                <p:cTn id="86" presetID="9" presetClass="emph" presetSubtype="0" grpId="1" nodeType="withEffect">
                                  <p:stCondLst>
                                    <p:cond delay="0"/>
                                  </p:stCondLst>
                                  <p:endCondLst>
                                    <p:cond evt="onNext" delay="0">
                                      <p:tgtEl>
                                        <p:sldTgt/>
                                      </p:tgtEl>
                                    </p:cond>
                                  </p:endCondLst>
                                  <p:childTnLst>
                                    <p:set>
                                      <p:cBhvr rctx="PPT">
                                        <p:cTn id="87" dur="indefinite"/>
                                        <p:tgtEl>
                                          <p:spTgt spid="54275">
                                            <p:txEl>
                                              <p:pRg st="11" end="11"/>
                                            </p:txEl>
                                          </p:spTgt>
                                        </p:tgtEl>
                                        <p:attrNameLst>
                                          <p:attrName>style.opacity</p:attrName>
                                        </p:attrNameLst>
                                      </p:cBhvr>
                                      <p:to>
                                        <p:strVal val="1.0"/>
                                      </p:to>
                                    </p:set>
                                    <p:animEffect filter="image" prLst="opacity: 1.0">
                                      <p:cBhvr rctx="IE">
                                        <p:cTn id="88" dur="indefinite"/>
                                        <p:tgtEl>
                                          <p:spTgt spid="5427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allAtOnce"/>
      <p:bldP spid="54275" grpI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68313" y="765175"/>
            <a:ext cx="8229600" cy="1008063"/>
          </a:xfrm>
        </p:spPr>
        <p:txBody>
          <a:bodyPr/>
          <a:lstStyle/>
          <a:p>
            <a:r>
              <a:rPr lang="fr-CH" sz="2800" b="1" smtClean="0"/>
              <a:t>Technical Assistance</a:t>
            </a:r>
            <a:endParaRPr lang="en-US" sz="2800" b="1" smtClean="0"/>
          </a:p>
        </p:txBody>
      </p:sp>
      <p:sp>
        <p:nvSpPr>
          <p:cNvPr id="55299" name="Rectangle 3"/>
          <p:cNvSpPr>
            <a:spLocks noGrp="1" noChangeArrowheads="1"/>
          </p:cNvSpPr>
          <p:nvPr>
            <p:ph type="body" idx="1"/>
          </p:nvPr>
        </p:nvSpPr>
        <p:spPr/>
        <p:txBody>
          <a:bodyPr/>
          <a:lstStyle/>
          <a:p>
            <a:endParaRPr lang="fr-CH" sz="2500" smtClean="0"/>
          </a:p>
          <a:p>
            <a:r>
              <a:rPr lang="fr-CH" sz="2500" smtClean="0"/>
              <a:t>Drafting Legislation</a:t>
            </a:r>
          </a:p>
          <a:p>
            <a:r>
              <a:rPr lang="fr-CH" sz="2500" smtClean="0"/>
              <a:t>Application Criteria for Establishment GI or AO</a:t>
            </a:r>
          </a:p>
          <a:p>
            <a:r>
              <a:rPr lang="fr-CH" sz="2500" smtClean="0"/>
              <a:t>Monitoring and Enforcement Procedures</a:t>
            </a:r>
          </a:p>
          <a:p>
            <a:r>
              <a:rPr lang="fr-CH" sz="2500" smtClean="0"/>
              <a:t>Protection under International Treaties</a:t>
            </a:r>
            <a:endParaRPr lang="en-US" sz="25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57200" y="274638"/>
            <a:ext cx="8229600" cy="947737"/>
          </a:xfrm>
        </p:spPr>
        <p:txBody>
          <a:bodyPr/>
          <a:lstStyle/>
          <a:p>
            <a:r>
              <a:rPr lang="fr-CH" sz="2400" b="1" smtClean="0">
                <a:effectLst>
                  <a:outerShdw blurRad="38100" dist="38100" dir="2700000" algn="tl">
                    <a:srgbClr val="C0C0C0"/>
                  </a:outerShdw>
                </a:effectLst>
              </a:rPr>
              <a:t>Overview of the international instruments related to the protection of GIs/AOs</a:t>
            </a:r>
            <a:endParaRPr lang="en-US" sz="2400" b="1" smtClean="0">
              <a:effectLst>
                <a:outerShdw blurRad="38100" dist="38100" dir="2700000" algn="tl">
                  <a:srgbClr val="C0C0C0"/>
                </a:outerShdw>
              </a:effectLst>
            </a:endParaRPr>
          </a:p>
        </p:txBody>
      </p:sp>
      <p:sp>
        <p:nvSpPr>
          <p:cNvPr id="47107" name="Rectangle 3"/>
          <p:cNvSpPr>
            <a:spLocks noGrp="1" noChangeArrowheads="1"/>
          </p:cNvSpPr>
          <p:nvPr>
            <p:ph type="body" idx="1"/>
          </p:nvPr>
        </p:nvSpPr>
        <p:spPr>
          <a:xfrm>
            <a:off x="539750" y="1412875"/>
            <a:ext cx="8229600" cy="4321175"/>
          </a:xfrm>
        </p:spPr>
        <p:txBody>
          <a:bodyPr/>
          <a:lstStyle/>
          <a:p>
            <a:endParaRPr lang="fr-CH" sz="1800" b="1" smtClean="0"/>
          </a:p>
          <a:p>
            <a:r>
              <a:rPr lang="fr-CH" sz="1800" b="1" smtClean="0"/>
              <a:t>Paris Convention</a:t>
            </a:r>
            <a:r>
              <a:rPr lang="fr-CH" sz="1800" smtClean="0"/>
              <a:t> (1883)</a:t>
            </a:r>
          </a:p>
          <a:p>
            <a:pPr>
              <a:buFontTx/>
              <a:buNone/>
            </a:pPr>
            <a:endParaRPr lang="fr-CH" sz="1800" smtClean="0"/>
          </a:p>
          <a:p>
            <a:r>
              <a:rPr lang="fr-CH" sz="1800" b="1" smtClean="0"/>
              <a:t>Madrid Agreement</a:t>
            </a:r>
            <a:r>
              <a:rPr lang="fr-CH" sz="1800" smtClean="0"/>
              <a:t> (1891)</a:t>
            </a:r>
          </a:p>
          <a:p>
            <a:pPr lvl="1">
              <a:buFontTx/>
              <a:buNone/>
            </a:pPr>
            <a:r>
              <a:rPr lang="fr-CH" sz="2200" i="1" smtClean="0"/>
              <a:t>(repression of false and deceptive indications of source)</a:t>
            </a:r>
          </a:p>
          <a:p>
            <a:pPr lvl="1">
              <a:buFontTx/>
              <a:buNone/>
            </a:pPr>
            <a:endParaRPr lang="fr-CH" sz="2200" i="1" smtClean="0"/>
          </a:p>
          <a:p>
            <a:r>
              <a:rPr lang="fr-CH" sz="1800" b="1" smtClean="0"/>
              <a:t>Madrid Agreement and Protocol</a:t>
            </a:r>
            <a:r>
              <a:rPr lang="fr-CH" sz="1800" smtClean="0"/>
              <a:t> (1891, 1989)</a:t>
            </a:r>
          </a:p>
          <a:p>
            <a:pPr lvl="1">
              <a:buFontTx/>
              <a:buNone/>
            </a:pPr>
            <a:r>
              <a:rPr lang="fr-CH" sz="2200" i="1" smtClean="0"/>
              <a:t>(international registration of marks)</a:t>
            </a:r>
          </a:p>
          <a:p>
            <a:pPr lvl="1">
              <a:buFontTx/>
              <a:buNone/>
            </a:pPr>
            <a:endParaRPr lang="fr-CH" sz="2200" i="1" smtClean="0"/>
          </a:p>
          <a:p>
            <a:r>
              <a:rPr lang="fr-CH" sz="1800" b="1" smtClean="0">
                <a:solidFill>
                  <a:srgbClr val="0066FF"/>
                </a:solidFill>
              </a:rPr>
              <a:t>Lisbon Agreement</a:t>
            </a:r>
            <a:r>
              <a:rPr lang="fr-CH" sz="1800" smtClean="0"/>
              <a:t> (1958)</a:t>
            </a:r>
          </a:p>
          <a:p>
            <a:endParaRPr lang="fr-CH" sz="1800" smtClean="0"/>
          </a:p>
          <a:p>
            <a:r>
              <a:rPr lang="fr-CH" sz="1800" smtClean="0"/>
              <a:t>Bilateral Agreements</a:t>
            </a:r>
          </a:p>
          <a:p>
            <a:pPr>
              <a:buFontTx/>
              <a:buNone/>
            </a:pPr>
            <a:endParaRPr lang="fr-CH" sz="1800" smtClean="0"/>
          </a:p>
          <a:p>
            <a:r>
              <a:rPr lang="fr-CH" sz="1800" b="1" smtClean="0">
                <a:solidFill>
                  <a:srgbClr val="0066FF"/>
                </a:solidFill>
              </a:rPr>
              <a:t>TRIPS Agreement</a:t>
            </a:r>
            <a:r>
              <a:rPr lang="fr-CH" sz="1800" smtClean="0"/>
              <a:t> (1994)</a:t>
            </a:r>
            <a:endParaRPr lang="en-US" sz="18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107">
                                            <p:txEl>
                                              <p:pRg st="1" end="1"/>
                                            </p:txEl>
                                          </p:spTgt>
                                        </p:tgtEl>
                                        <p:attrNameLst>
                                          <p:attrName>style.opacity</p:attrName>
                                        </p:attrNameLst>
                                      </p:cBhvr>
                                      <p:to>
                                        <p:strVal val="0.25"/>
                                      </p:to>
                                    </p:set>
                                    <p:animEffect filter="image" prLst="opacity: 0.25">
                                      <p:cBhvr rctx="IE">
                                        <p:cTn id="7" dur="indefinite"/>
                                        <p:tgtEl>
                                          <p:spTgt spid="47107">
                                            <p:txEl>
                                              <p:pRg st="1" end="1"/>
                                            </p:txEl>
                                          </p:spTgt>
                                        </p:tgtEl>
                                      </p:cBhvr>
                                    </p:animEffect>
                                  </p:childTnLst>
                                </p:cTn>
                              </p:par>
                              <p:par>
                                <p:cTn id="8" presetID="9" presetClass="emph" presetSubtype="0" grpId="0" nodeType="withEffect">
                                  <p:stCondLst>
                                    <p:cond delay="0"/>
                                  </p:stCondLst>
                                  <p:childTnLst>
                                    <p:set>
                                      <p:cBhvr rctx="PPT">
                                        <p:cTn id="9" dur="indefinite"/>
                                        <p:tgtEl>
                                          <p:spTgt spid="47107">
                                            <p:txEl>
                                              <p:pRg st="3" end="3"/>
                                            </p:txEl>
                                          </p:spTgt>
                                        </p:tgtEl>
                                        <p:attrNameLst>
                                          <p:attrName>style.opacity</p:attrName>
                                        </p:attrNameLst>
                                      </p:cBhvr>
                                      <p:to>
                                        <p:strVal val="0.25"/>
                                      </p:to>
                                    </p:set>
                                    <p:animEffect filter="image" prLst="opacity: 0.25">
                                      <p:cBhvr rctx="IE">
                                        <p:cTn id="10" dur="indefinite"/>
                                        <p:tgtEl>
                                          <p:spTgt spid="47107">
                                            <p:txEl>
                                              <p:pRg st="3" end="3"/>
                                            </p:txEl>
                                          </p:spTgt>
                                        </p:tgtEl>
                                      </p:cBhvr>
                                    </p:animEffect>
                                  </p:childTnLst>
                                </p:cTn>
                              </p:par>
                              <p:par>
                                <p:cTn id="11" presetID="9" presetClass="emph" presetSubtype="0" grpId="0" nodeType="withEffect">
                                  <p:stCondLst>
                                    <p:cond delay="0"/>
                                  </p:stCondLst>
                                  <p:childTnLst>
                                    <p:set>
                                      <p:cBhvr rctx="PPT">
                                        <p:cTn id="12" dur="indefinite"/>
                                        <p:tgtEl>
                                          <p:spTgt spid="47107">
                                            <p:txEl>
                                              <p:pRg st="4" end="4"/>
                                            </p:txEl>
                                          </p:spTgt>
                                        </p:tgtEl>
                                        <p:attrNameLst>
                                          <p:attrName>style.opacity</p:attrName>
                                        </p:attrNameLst>
                                      </p:cBhvr>
                                      <p:to>
                                        <p:strVal val="0.25"/>
                                      </p:to>
                                    </p:set>
                                    <p:animEffect filter="image" prLst="opacity: 0.25">
                                      <p:cBhvr rctx="IE">
                                        <p:cTn id="13" dur="indefinite"/>
                                        <p:tgtEl>
                                          <p:spTgt spid="47107">
                                            <p:txEl>
                                              <p:pRg st="4" end="4"/>
                                            </p:txEl>
                                          </p:spTgt>
                                        </p:tgtEl>
                                      </p:cBhvr>
                                    </p:animEffect>
                                  </p:childTnLst>
                                </p:cTn>
                              </p:par>
                              <p:par>
                                <p:cTn id="14" presetID="9" presetClass="emph" presetSubtype="0" grpId="0" nodeType="withEffect">
                                  <p:stCondLst>
                                    <p:cond delay="0"/>
                                  </p:stCondLst>
                                  <p:childTnLst>
                                    <p:set>
                                      <p:cBhvr rctx="PPT">
                                        <p:cTn id="15" dur="indefinite"/>
                                        <p:tgtEl>
                                          <p:spTgt spid="47107">
                                            <p:txEl>
                                              <p:pRg st="6" end="6"/>
                                            </p:txEl>
                                          </p:spTgt>
                                        </p:tgtEl>
                                        <p:attrNameLst>
                                          <p:attrName>style.opacity</p:attrName>
                                        </p:attrNameLst>
                                      </p:cBhvr>
                                      <p:to>
                                        <p:strVal val="0.25"/>
                                      </p:to>
                                    </p:set>
                                    <p:animEffect filter="image" prLst="opacity: 0.25">
                                      <p:cBhvr rctx="IE">
                                        <p:cTn id="16" dur="indefinite"/>
                                        <p:tgtEl>
                                          <p:spTgt spid="47107">
                                            <p:txEl>
                                              <p:pRg st="6" end="6"/>
                                            </p:txEl>
                                          </p:spTgt>
                                        </p:tgtEl>
                                      </p:cBhvr>
                                    </p:animEffect>
                                  </p:childTnLst>
                                </p:cTn>
                              </p:par>
                              <p:par>
                                <p:cTn id="17" presetID="9" presetClass="emph" presetSubtype="0" grpId="0" nodeType="withEffect">
                                  <p:stCondLst>
                                    <p:cond delay="0"/>
                                  </p:stCondLst>
                                  <p:childTnLst>
                                    <p:set>
                                      <p:cBhvr rctx="PPT">
                                        <p:cTn id="18" dur="indefinite"/>
                                        <p:tgtEl>
                                          <p:spTgt spid="47107">
                                            <p:txEl>
                                              <p:pRg st="7" end="7"/>
                                            </p:txEl>
                                          </p:spTgt>
                                        </p:tgtEl>
                                        <p:attrNameLst>
                                          <p:attrName>style.opacity</p:attrName>
                                        </p:attrNameLst>
                                      </p:cBhvr>
                                      <p:to>
                                        <p:strVal val="0.25"/>
                                      </p:to>
                                    </p:set>
                                    <p:animEffect filter="image" prLst="opacity: 0.25">
                                      <p:cBhvr rctx="IE">
                                        <p:cTn id="19" dur="indefinite"/>
                                        <p:tgtEl>
                                          <p:spTgt spid="47107">
                                            <p:txEl>
                                              <p:pRg st="7" end="7"/>
                                            </p:txEl>
                                          </p:spTgt>
                                        </p:tgtEl>
                                      </p:cBhvr>
                                    </p:animEffect>
                                  </p:childTnLst>
                                </p:cTn>
                              </p:par>
                              <p:par>
                                <p:cTn id="20" presetID="9" presetClass="emph" presetSubtype="0" grpId="0" nodeType="withEffect">
                                  <p:stCondLst>
                                    <p:cond delay="0"/>
                                  </p:stCondLst>
                                  <p:childTnLst>
                                    <p:set>
                                      <p:cBhvr rctx="PPT">
                                        <p:cTn id="21" dur="indefinite"/>
                                        <p:tgtEl>
                                          <p:spTgt spid="47107">
                                            <p:txEl>
                                              <p:pRg st="9" end="9"/>
                                            </p:txEl>
                                          </p:spTgt>
                                        </p:tgtEl>
                                        <p:attrNameLst>
                                          <p:attrName>style.opacity</p:attrName>
                                        </p:attrNameLst>
                                      </p:cBhvr>
                                      <p:to>
                                        <p:strVal val="0.25"/>
                                      </p:to>
                                    </p:set>
                                    <p:animEffect filter="image" prLst="opacity: 0.25">
                                      <p:cBhvr rctx="IE">
                                        <p:cTn id="22" dur="indefinite"/>
                                        <p:tgtEl>
                                          <p:spTgt spid="47107">
                                            <p:txEl>
                                              <p:pRg st="9" end="9"/>
                                            </p:txEl>
                                          </p:spTgt>
                                        </p:tgtEl>
                                      </p:cBhvr>
                                    </p:animEffect>
                                  </p:childTnLst>
                                </p:cTn>
                              </p:par>
                              <p:par>
                                <p:cTn id="23" presetID="9" presetClass="emph" presetSubtype="0" grpId="0" nodeType="withEffect">
                                  <p:stCondLst>
                                    <p:cond delay="0"/>
                                  </p:stCondLst>
                                  <p:childTnLst>
                                    <p:set>
                                      <p:cBhvr rctx="PPT">
                                        <p:cTn id="24" dur="indefinite"/>
                                        <p:tgtEl>
                                          <p:spTgt spid="47107">
                                            <p:txEl>
                                              <p:pRg st="11" end="11"/>
                                            </p:txEl>
                                          </p:spTgt>
                                        </p:tgtEl>
                                        <p:attrNameLst>
                                          <p:attrName>style.opacity</p:attrName>
                                        </p:attrNameLst>
                                      </p:cBhvr>
                                      <p:to>
                                        <p:strVal val="0.25"/>
                                      </p:to>
                                    </p:set>
                                    <p:animEffect filter="image" prLst="opacity: 0.25">
                                      <p:cBhvr rctx="IE">
                                        <p:cTn id="25" dur="indefinite"/>
                                        <p:tgtEl>
                                          <p:spTgt spid="47107">
                                            <p:txEl>
                                              <p:pRg st="11" end="11"/>
                                            </p:txEl>
                                          </p:spTgt>
                                        </p:tgtEl>
                                      </p:cBhvr>
                                    </p:animEffect>
                                  </p:childTnLst>
                                </p:cTn>
                              </p:par>
                              <p:par>
                                <p:cTn id="26" presetID="9" presetClass="emph" presetSubtype="0" grpId="0" nodeType="withEffect">
                                  <p:stCondLst>
                                    <p:cond delay="0"/>
                                  </p:stCondLst>
                                  <p:childTnLst>
                                    <p:set>
                                      <p:cBhvr rctx="PPT">
                                        <p:cTn id="27" dur="indefinite"/>
                                        <p:tgtEl>
                                          <p:spTgt spid="47107">
                                            <p:txEl>
                                              <p:pRg st="13" end="13"/>
                                            </p:txEl>
                                          </p:spTgt>
                                        </p:tgtEl>
                                        <p:attrNameLst>
                                          <p:attrName>style.opacity</p:attrName>
                                        </p:attrNameLst>
                                      </p:cBhvr>
                                      <p:to>
                                        <p:strVal val="0.25"/>
                                      </p:to>
                                    </p:set>
                                    <p:animEffect filter="image" prLst="opacity: 0.25">
                                      <p:cBhvr rctx="IE">
                                        <p:cTn id="28" dur="indefinite"/>
                                        <p:tgtEl>
                                          <p:spTgt spid="47107">
                                            <p:txEl>
                                              <p:pRg st="13" end="1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mph" presetSubtype="0" grpId="1" nodeType="clickEffect">
                                  <p:stCondLst>
                                    <p:cond delay="0"/>
                                  </p:stCondLst>
                                  <p:endCondLst>
                                    <p:cond evt="onNext" delay="0">
                                      <p:tgtEl>
                                        <p:sldTgt/>
                                      </p:tgtEl>
                                    </p:cond>
                                  </p:endCondLst>
                                  <p:childTnLst>
                                    <p:set>
                                      <p:cBhvr rctx="PPT">
                                        <p:cTn id="32" dur="indefinite"/>
                                        <p:tgtEl>
                                          <p:spTgt spid="47107">
                                            <p:txEl>
                                              <p:pRg st="1" end="1"/>
                                            </p:txEl>
                                          </p:spTgt>
                                        </p:tgtEl>
                                        <p:attrNameLst>
                                          <p:attrName>style.opacity</p:attrName>
                                        </p:attrNameLst>
                                      </p:cBhvr>
                                      <p:to>
                                        <p:strVal val="1.0"/>
                                      </p:to>
                                    </p:set>
                                    <p:animEffect filter="image" prLst="opacity: 1.0">
                                      <p:cBhvr rctx="IE">
                                        <p:cTn id="33" dur="indefinite"/>
                                        <p:tgtEl>
                                          <p:spTgt spid="47107">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mph" presetSubtype="0" grpId="1" nodeType="clickEffect">
                                  <p:stCondLst>
                                    <p:cond delay="0"/>
                                  </p:stCondLst>
                                  <p:endCondLst>
                                    <p:cond evt="onNext" delay="0">
                                      <p:tgtEl>
                                        <p:sldTgt/>
                                      </p:tgtEl>
                                    </p:cond>
                                  </p:endCondLst>
                                  <p:childTnLst>
                                    <p:set>
                                      <p:cBhvr rctx="PPT">
                                        <p:cTn id="37" dur="indefinite"/>
                                        <p:tgtEl>
                                          <p:spTgt spid="47107">
                                            <p:txEl>
                                              <p:pRg st="3" end="3"/>
                                            </p:txEl>
                                          </p:spTgt>
                                        </p:tgtEl>
                                        <p:attrNameLst>
                                          <p:attrName>style.opacity</p:attrName>
                                        </p:attrNameLst>
                                      </p:cBhvr>
                                      <p:to>
                                        <p:strVal val="1.0"/>
                                      </p:to>
                                    </p:set>
                                    <p:animEffect filter="image" prLst="opacity: 1.0">
                                      <p:cBhvr rctx="IE">
                                        <p:cTn id="38" dur="indefinite"/>
                                        <p:tgtEl>
                                          <p:spTgt spid="47107">
                                            <p:txEl>
                                              <p:pRg st="3" end="3"/>
                                            </p:txEl>
                                          </p:spTgt>
                                        </p:tgtEl>
                                      </p:cBhvr>
                                    </p:animEffect>
                                  </p:childTnLst>
                                </p:cTn>
                              </p:par>
                              <p:par>
                                <p:cTn id="39" presetID="9" presetClass="emph" presetSubtype="0" grpId="1" nodeType="withEffect">
                                  <p:stCondLst>
                                    <p:cond delay="0"/>
                                  </p:stCondLst>
                                  <p:endCondLst>
                                    <p:cond evt="onNext" delay="0">
                                      <p:tgtEl>
                                        <p:sldTgt/>
                                      </p:tgtEl>
                                    </p:cond>
                                  </p:endCondLst>
                                  <p:childTnLst>
                                    <p:set>
                                      <p:cBhvr rctx="PPT">
                                        <p:cTn id="40" dur="indefinite"/>
                                        <p:tgtEl>
                                          <p:spTgt spid="47107">
                                            <p:txEl>
                                              <p:pRg st="4" end="4"/>
                                            </p:txEl>
                                          </p:spTgt>
                                        </p:tgtEl>
                                        <p:attrNameLst>
                                          <p:attrName>style.opacity</p:attrName>
                                        </p:attrNameLst>
                                      </p:cBhvr>
                                      <p:to>
                                        <p:strVal val="1.0"/>
                                      </p:to>
                                    </p:set>
                                    <p:animEffect filter="image" prLst="opacity: 1.0">
                                      <p:cBhvr rctx="IE">
                                        <p:cTn id="41" dur="indefinite"/>
                                        <p:tgtEl>
                                          <p:spTgt spid="47107">
                                            <p:txEl>
                                              <p:pRg st="4" end="4"/>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9" presetClass="emph" presetSubtype="0" grpId="1" nodeType="clickEffect">
                                  <p:stCondLst>
                                    <p:cond delay="0"/>
                                  </p:stCondLst>
                                  <p:endCondLst>
                                    <p:cond evt="onNext" delay="0">
                                      <p:tgtEl>
                                        <p:sldTgt/>
                                      </p:tgtEl>
                                    </p:cond>
                                  </p:endCondLst>
                                  <p:childTnLst>
                                    <p:set>
                                      <p:cBhvr rctx="PPT">
                                        <p:cTn id="45" dur="indefinite"/>
                                        <p:tgtEl>
                                          <p:spTgt spid="47107">
                                            <p:txEl>
                                              <p:pRg st="6" end="6"/>
                                            </p:txEl>
                                          </p:spTgt>
                                        </p:tgtEl>
                                        <p:attrNameLst>
                                          <p:attrName>style.opacity</p:attrName>
                                        </p:attrNameLst>
                                      </p:cBhvr>
                                      <p:to>
                                        <p:strVal val="1.0"/>
                                      </p:to>
                                    </p:set>
                                    <p:animEffect filter="image" prLst="opacity: 1.0">
                                      <p:cBhvr rctx="IE">
                                        <p:cTn id="46" dur="indefinite"/>
                                        <p:tgtEl>
                                          <p:spTgt spid="47107">
                                            <p:txEl>
                                              <p:pRg st="6" end="6"/>
                                            </p:txEl>
                                          </p:spTgt>
                                        </p:tgtEl>
                                      </p:cBhvr>
                                    </p:animEffect>
                                  </p:childTnLst>
                                </p:cTn>
                              </p:par>
                              <p:par>
                                <p:cTn id="47" presetID="9" presetClass="emph" presetSubtype="0" grpId="1" nodeType="withEffect">
                                  <p:stCondLst>
                                    <p:cond delay="0"/>
                                  </p:stCondLst>
                                  <p:endCondLst>
                                    <p:cond evt="onNext" delay="0">
                                      <p:tgtEl>
                                        <p:sldTgt/>
                                      </p:tgtEl>
                                    </p:cond>
                                  </p:endCondLst>
                                  <p:childTnLst>
                                    <p:set>
                                      <p:cBhvr rctx="PPT">
                                        <p:cTn id="48" dur="indefinite"/>
                                        <p:tgtEl>
                                          <p:spTgt spid="47107">
                                            <p:txEl>
                                              <p:pRg st="7" end="7"/>
                                            </p:txEl>
                                          </p:spTgt>
                                        </p:tgtEl>
                                        <p:attrNameLst>
                                          <p:attrName>style.opacity</p:attrName>
                                        </p:attrNameLst>
                                      </p:cBhvr>
                                      <p:to>
                                        <p:strVal val="1.0"/>
                                      </p:to>
                                    </p:set>
                                    <p:animEffect filter="image" prLst="opacity: 1.0">
                                      <p:cBhvr rctx="IE">
                                        <p:cTn id="49" dur="indefinite"/>
                                        <p:tgtEl>
                                          <p:spTgt spid="47107">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mph" presetSubtype="0" grpId="1" nodeType="clickEffect">
                                  <p:stCondLst>
                                    <p:cond delay="0"/>
                                  </p:stCondLst>
                                  <p:endCondLst>
                                    <p:cond evt="onNext" delay="0">
                                      <p:tgtEl>
                                        <p:sldTgt/>
                                      </p:tgtEl>
                                    </p:cond>
                                  </p:endCondLst>
                                  <p:childTnLst>
                                    <p:set>
                                      <p:cBhvr rctx="PPT">
                                        <p:cTn id="53" dur="indefinite"/>
                                        <p:tgtEl>
                                          <p:spTgt spid="47107">
                                            <p:txEl>
                                              <p:pRg st="9" end="9"/>
                                            </p:txEl>
                                          </p:spTgt>
                                        </p:tgtEl>
                                        <p:attrNameLst>
                                          <p:attrName>style.opacity</p:attrName>
                                        </p:attrNameLst>
                                      </p:cBhvr>
                                      <p:to>
                                        <p:strVal val="1.0"/>
                                      </p:to>
                                    </p:set>
                                    <p:animEffect filter="image" prLst="opacity: 1.0">
                                      <p:cBhvr rctx="IE">
                                        <p:cTn id="54" dur="indefinite"/>
                                        <p:tgtEl>
                                          <p:spTgt spid="47107">
                                            <p:txEl>
                                              <p:pRg st="9" end="9"/>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mph" presetSubtype="0" grpId="1" nodeType="clickEffect">
                                  <p:stCondLst>
                                    <p:cond delay="0"/>
                                  </p:stCondLst>
                                  <p:endCondLst>
                                    <p:cond evt="onNext" delay="0">
                                      <p:tgtEl>
                                        <p:sldTgt/>
                                      </p:tgtEl>
                                    </p:cond>
                                  </p:endCondLst>
                                  <p:childTnLst>
                                    <p:set>
                                      <p:cBhvr rctx="PPT">
                                        <p:cTn id="58" dur="indefinite"/>
                                        <p:tgtEl>
                                          <p:spTgt spid="47107">
                                            <p:txEl>
                                              <p:pRg st="11" end="11"/>
                                            </p:txEl>
                                          </p:spTgt>
                                        </p:tgtEl>
                                        <p:attrNameLst>
                                          <p:attrName>style.opacity</p:attrName>
                                        </p:attrNameLst>
                                      </p:cBhvr>
                                      <p:to>
                                        <p:strVal val="1.0"/>
                                      </p:to>
                                    </p:set>
                                    <p:animEffect filter="image" prLst="opacity: 1.0">
                                      <p:cBhvr rctx="IE">
                                        <p:cTn id="59" dur="indefinite"/>
                                        <p:tgtEl>
                                          <p:spTgt spid="47107">
                                            <p:txEl>
                                              <p:pRg st="11" end="11"/>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9" presetClass="emph" presetSubtype="0" grpId="1" nodeType="clickEffect">
                                  <p:stCondLst>
                                    <p:cond delay="0"/>
                                  </p:stCondLst>
                                  <p:endCondLst>
                                    <p:cond evt="onNext" delay="0">
                                      <p:tgtEl>
                                        <p:sldTgt/>
                                      </p:tgtEl>
                                    </p:cond>
                                  </p:endCondLst>
                                  <p:childTnLst>
                                    <p:set>
                                      <p:cBhvr rctx="PPT">
                                        <p:cTn id="63" dur="indefinite"/>
                                        <p:tgtEl>
                                          <p:spTgt spid="47107">
                                            <p:txEl>
                                              <p:pRg st="13" end="13"/>
                                            </p:txEl>
                                          </p:spTgt>
                                        </p:tgtEl>
                                        <p:attrNameLst>
                                          <p:attrName>style.opacity</p:attrName>
                                        </p:attrNameLst>
                                      </p:cBhvr>
                                      <p:to>
                                        <p:strVal val="1.0"/>
                                      </p:to>
                                    </p:set>
                                    <p:animEffect filter="image" prLst="opacity: 1.0">
                                      <p:cBhvr rctx="IE">
                                        <p:cTn id="64" dur="indefinite"/>
                                        <p:tgtEl>
                                          <p:spTgt spid="47107">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allAtOnce"/>
      <p:bldP spid="47107" grpId="1"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539750" y="620713"/>
            <a:ext cx="8393113" cy="1079500"/>
          </a:xfrm>
          <a:noFill/>
          <a:ln/>
        </p:spPr>
        <p:txBody>
          <a:bodyPr lIns="90488" tIns="44450" rIns="90488" bIns="44450"/>
          <a:lstStyle/>
          <a:p>
            <a:r>
              <a:rPr lang="en-US" sz="2400" b="1" smtClean="0">
                <a:solidFill>
                  <a:srgbClr val="0033CC"/>
                </a:solidFill>
              </a:rPr>
              <a:t>On-going Negotiations in the WTO</a:t>
            </a:r>
            <a:endParaRPr lang="en-US" sz="2400" b="1" smtClean="0"/>
          </a:p>
        </p:txBody>
      </p:sp>
      <p:sp>
        <p:nvSpPr>
          <p:cNvPr id="64515" name="Rectangle 3"/>
          <p:cNvSpPr>
            <a:spLocks noGrp="1" noChangeArrowheads="1"/>
          </p:cNvSpPr>
          <p:nvPr>
            <p:ph type="body" idx="1"/>
          </p:nvPr>
        </p:nvSpPr>
        <p:spPr>
          <a:xfrm>
            <a:off x="971550" y="1844675"/>
            <a:ext cx="8013700" cy="4860925"/>
          </a:xfrm>
          <a:noFill/>
          <a:ln/>
        </p:spPr>
        <p:txBody>
          <a:bodyPr lIns="90488" tIns="44450" rIns="90488" bIns="44450"/>
          <a:lstStyle/>
          <a:p>
            <a:pPr>
              <a:buFontTx/>
              <a:buNone/>
            </a:pPr>
            <a:r>
              <a:rPr lang="en-US" sz="2200" smtClean="0">
                <a:solidFill>
                  <a:srgbClr val="FA6204"/>
                </a:solidFill>
              </a:rPr>
              <a:t>Article 23.4 of the TRIPS Agreement</a:t>
            </a:r>
          </a:p>
          <a:p>
            <a:pPr>
              <a:buFontTx/>
              <a:buNone/>
            </a:pPr>
            <a:endParaRPr lang="en-US" sz="2200" smtClean="0"/>
          </a:p>
          <a:p>
            <a:pPr>
              <a:buFontTx/>
              <a:buNone/>
            </a:pPr>
            <a:r>
              <a:rPr lang="en-US" sz="2200" smtClean="0"/>
              <a:t>	In order to facilitate the protection of GIs for wines, negotiations shall be undertaken in the Council for TRIPS concerning the establishment of a multilateral system of notification and registration of GIs for wines eligible for protection in those Members participating in the system.  		  </a:t>
            </a:r>
          </a:p>
          <a:p>
            <a:pPr>
              <a:buFontTx/>
              <a:buNone/>
            </a:pPr>
            <a:endParaRPr lang="en-US" sz="2200" smtClean="0"/>
          </a:p>
          <a:p>
            <a:pPr>
              <a:buFontTx/>
              <a:buNone/>
            </a:pPr>
            <a:r>
              <a:rPr lang="en-US" sz="2200" smtClean="0"/>
              <a:t>   (Spirits added by the Doha Ministerial) 	</a:t>
            </a:r>
          </a:p>
          <a:p>
            <a:pPr>
              <a:buFontTx/>
              <a:buNone/>
            </a:pPr>
            <a:endParaRPr lang="en-US" sz="2200" smtClean="0"/>
          </a:p>
        </p:txBody>
      </p:sp>
    </p:spTree>
  </p:cSld>
  <p:clrMapOvr>
    <a:masterClrMapping/>
  </p:clrMapOvr>
  <p:transition>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68313" y="333375"/>
            <a:ext cx="8183562" cy="863600"/>
          </a:xfrm>
        </p:spPr>
        <p:txBody>
          <a:bodyPr/>
          <a:lstStyle/>
          <a:p>
            <a:r>
              <a:rPr lang="en-US" sz="2400" b="1" smtClean="0"/>
              <a:t>Doha Declaration</a:t>
            </a:r>
          </a:p>
        </p:txBody>
      </p:sp>
      <p:sp>
        <p:nvSpPr>
          <p:cNvPr id="66563" name="Rectangle 3"/>
          <p:cNvSpPr>
            <a:spLocks noGrp="1" noChangeArrowheads="1"/>
          </p:cNvSpPr>
          <p:nvPr>
            <p:ph type="body" idx="1"/>
          </p:nvPr>
        </p:nvSpPr>
        <p:spPr>
          <a:xfrm>
            <a:off x="827088" y="1341438"/>
            <a:ext cx="7677150" cy="5295900"/>
          </a:xfrm>
        </p:spPr>
        <p:txBody>
          <a:bodyPr/>
          <a:lstStyle/>
          <a:p>
            <a:pPr lvl="1">
              <a:buFontTx/>
              <a:buNone/>
            </a:pPr>
            <a:r>
              <a:rPr lang="en-US" smtClean="0">
                <a:solidFill>
                  <a:schemeClr val="hlink"/>
                </a:solidFill>
              </a:rPr>
              <a:t>Paragraph 18</a:t>
            </a:r>
          </a:p>
          <a:p>
            <a:pPr lvl="1"/>
            <a:endParaRPr lang="en-US" sz="1800" smtClean="0"/>
          </a:p>
          <a:p>
            <a:pPr lvl="1"/>
            <a:r>
              <a:rPr lang="en-US" sz="1800" smtClean="0"/>
              <a:t>completion of the work started in the TRIPS Council on the </a:t>
            </a:r>
            <a:r>
              <a:rPr lang="en-US" sz="1800" smtClean="0">
                <a:solidFill>
                  <a:schemeClr val="bg2"/>
                </a:solidFill>
              </a:rPr>
              <a:t>implementation of Article 23.4</a:t>
            </a:r>
          </a:p>
          <a:p>
            <a:pPr lvl="1">
              <a:buFontTx/>
              <a:buNone/>
            </a:pPr>
            <a:endParaRPr lang="en-US" sz="1800" smtClean="0"/>
          </a:p>
          <a:p>
            <a:pPr lvl="1"/>
            <a:r>
              <a:rPr lang="en-US" sz="1800" smtClean="0"/>
              <a:t>negotiate the establishment of a multilateral system of notification and registration of GIs for wines and spirits </a:t>
            </a:r>
            <a:r>
              <a:rPr lang="en-US" sz="1800" smtClean="0">
                <a:solidFill>
                  <a:schemeClr val="bg2"/>
                </a:solidFill>
              </a:rPr>
              <a:t>by the 5th Ministerial Conference</a:t>
            </a:r>
          </a:p>
          <a:p>
            <a:pPr lvl="1">
              <a:buFontTx/>
              <a:buNone/>
            </a:pPr>
            <a:endParaRPr lang="en-US" sz="1800" smtClean="0"/>
          </a:p>
          <a:p>
            <a:pPr lvl="1"/>
            <a:r>
              <a:rPr lang="en-US" sz="1800" smtClean="0"/>
              <a:t>issues related to </a:t>
            </a:r>
            <a:r>
              <a:rPr lang="en-US" sz="1800" smtClean="0">
                <a:solidFill>
                  <a:schemeClr val="accent2"/>
                </a:solidFill>
              </a:rPr>
              <a:t>the extension of Article 23 protection to other products </a:t>
            </a:r>
            <a:r>
              <a:rPr lang="en-US" sz="1800" smtClean="0"/>
              <a:t>will be addressed in the TRIPS Council pursuant to paragraph 12 of this Declaration </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179388" y="404813"/>
            <a:ext cx="8785225" cy="647700"/>
          </a:xfrm>
        </p:spPr>
        <p:txBody>
          <a:bodyPr/>
          <a:lstStyle/>
          <a:p>
            <a:r>
              <a:rPr lang="fr-CH" sz="2400" b="1" smtClean="0">
                <a:effectLst>
                  <a:outerShdw blurRad="38100" dist="38100" dir="2700000" algn="tl">
                    <a:srgbClr val="C0C0C0"/>
                  </a:outerShdw>
                </a:effectLst>
              </a:rPr>
              <a:t>Working Group on the Development of the Lisbon System</a:t>
            </a:r>
            <a:endParaRPr lang="en-US" sz="2400" b="1" smtClean="0">
              <a:effectLst>
                <a:outerShdw blurRad="38100" dist="38100" dir="2700000" algn="tl">
                  <a:srgbClr val="C0C0C0"/>
                </a:outerShdw>
              </a:effectLst>
            </a:endParaRPr>
          </a:p>
        </p:txBody>
      </p:sp>
      <p:sp>
        <p:nvSpPr>
          <p:cNvPr id="72707" name="Rectangle 3"/>
          <p:cNvSpPr>
            <a:spLocks noGrp="1" noChangeArrowheads="1"/>
          </p:cNvSpPr>
          <p:nvPr>
            <p:ph type="body" idx="1"/>
          </p:nvPr>
        </p:nvSpPr>
        <p:spPr>
          <a:xfrm>
            <a:off x="457200" y="1341438"/>
            <a:ext cx="8291513" cy="5111750"/>
          </a:xfrm>
        </p:spPr>
        <p:txBody>
          <a:bodyPr/>
          <a:lstStyle/>
          <a:p>
            <a:pPr marL="454025" indent="-454025">
              <a:lnSpc>
                <a:spcPct val="90000"/>
              </a:lnSpc>
              <a:buFontTx/>
              <a:buNone/>
            </a:pPr>
            <a:r>
              <a:rPr lang="en-US" sz="1600" smtClean="0"/>
              <a:t>In September 2009, </a:t>
            </a:r>
            <a:r>
              <a:rPr lang="en-US" sz="1600" b="1" u="sng" smtClean="0">
                <a:solidFill>
                  <a:srgbClr val="0066FF"/>
                </a:solidFill>
              </a:rPr>
              <a:t>the Assembly of the Lisbon Union</a:t>
            </a:r>
            <a:r>
              <a:rPr lang="en-US" sz="1600" smtClean="0"/>
              <a:t>:  </a:t>
            </a:r>
          </a:p>
          <a:p>
            <a:pPr marL="454025" indent="-454025">
              <a:lnSpc>
                <a:spcPct val="90000"/>
              </a:lnSpc>
              <a:buFontTx/>
              <a:buNone/>
            </a:pPr>
            <a:endParaRPr lang="en-US" sz="1600" smtClean="0"/>
          </a:p>
          <a:p>
            <a:pPr marL="911225" lvl="1" indent="-454025">
              <a:lnSpc>
                <a:spcPct val="90000"/>
              </a:lnSpc>
              <a:buFontTx/>
              <a:buAutoNum type="romanLcParenBoth"/>
            </a:pPr>
            <a:r>
              <a:rPr lang="en-US" sz="1800" smtClean="0"/>
              <a:t>approved </a:t>
            </a:r>
            <a:r>
              <a:rPr lang="en-US" sz="1800" b="1" smtClean="0">
                <a:solidFill>
                  <a:srgbClr val="0066FF"/>
                </a:solidFill>
              </a:rPr>
              <a:t>amendments</a:t>
            </a:r>
            <a:r>
              <a:rPr lang="en-US" sz="1800" smtClean="0"/>
              <a:t> to the Regulations under Lisbon Agreement, as recommended by the Working Group </a:t>
            </a:r>
          </a:p>
          <a:p>
            <a:pPr marL="911225" lvl="1" indent="-454025">
              <a:lnSpc>
                <a:spcPct val="90000"/>
              </a:lnSpc>
              <a:buFontTx/>
              <a:buAutoNum type="romanLcParenBoth"/>
            </a:pPr>
            <a:endParaRPr lang="en-US" sz="1800" smtClean="0"/>
          </a:p>
          <a:p>
            <a:pPr marL="911225" lvl="1" indent="-454025">
              <a:lnSpc>
                <a:spcPct val="90000"/>
              </a:lnSpc>
              <a:buFontTx/>
              <a:buAutoNum type="romanLcParenBoth"/>
            </a:pPr>
            <a:r>
              <a:rPr lang="en-US" sz="1800" smtClean="0"/>
              <a:t>agreed that the WG </a:t>
            </a:r>
            <a:r>
              <a:rPr lang="en-US" sz="1800" b="1" smtClean="0">
                <a:solidFill>
                  <a:srgbClr val="0066FF"/>
                </a:solidFill>
              </a:rPr>
              <a:t>continue with its review</a:t>
            </a:r>
            <a:r>
              <a:rPr lang="en-US" sz="1800" smtClean="0"/>
              <a:t> of the Lisbon system</a:t>
            </a:r>
          </a:p>
          <a:p>
            <a:pPr marL="911225" lvl="1" indent="-454025">
              <a:lnSpc>
                <a:spcPct val="90000"/>
              </a:lnSpc>
            </a:pPr>
            <a:endParaRPr lang="en-US" sz="1800" smtClean="0"/>
          </a:p>
          <a:p>
            <a:pPr marL="911225" lvl="1" indent="-454025">
              <a:lnSpc>
                <a:spcPct val="90000"/>
              </a:lnSpc>
              <a:buFontTx/>
              <a:buNone/>
            </a:pPr>
            <a:r>
              <a:rPr lang="en-US" sz="1800" smtClean="0"/>
              <a:t>(ii) 	noted that WIPO would conduct a </a:t>
            </a:r>
            <a:r>
              <a:rPr lang="en-US" sz="1800" b="1" smtClean="0">
                <a:solidFill>
                  <a:srgbClr val="0066FF"/>
                </a:solidFill>
              </a:rPr>
              <a:t>survey</a:t>
            </a:r>
            <a:r>
              <a:rPr lang="en-US" sz="1800" smtClean="0"/>
              <a:t> among interested stakeholders and explore what changes to the Lisbon system might allow a wider membership</a:t>
            </a:r>
          </a:p>
          <a:p>
            <a:pPr marL="911225" lvl="1" indent="-454025">
              <a:lnSpc>
                <a:spcPct val="90000"/>
              </a:lnSpc>
              <a:buFontTx/>
              <a:buNone/>
            </a:pPr>
            <a:endParaRPr lang="en-US" sz="1800" smtClean="0"/>
          </a:p>
          <a:p>
            <a:pPr marL="911225" lvl="1" indent="-454025">
              <a:lnSpc>
                <a:spcPct val="90000"/>
              </a:lnSpc>
              <a:buFontTx/>
              <a:buNone/>
            </a:pPr>
            <a:r>
              <a:rPr lang="en-US" sz="1800" smtClean="0"/>
              <a:t>(iii) 	noted that WIPO would prepare a </a:t>
            </a:r>
            <a:r>
              <a:rPr lang="en-US" sz="1800" b="1" smtClean="0">
                <a:solidFill>
                  <a:srgbClr val="0066FF"/>
                </a:solidFill>
              </a:rPr>
              <a:t>study</a:t>
            </a:r>
            <a:r>
              <a:rPr lang="en-US" sz="1800" smtClean="0">
                <a:solidFill>
                  <a:srgbClr val="0066FF"/>
                </a:solidFill>
              </a:rPr>
              <a:t> </a:t>
            </a:r>
            <a:r>
              <a:rPr lang="en-US" sz="1800" smtClean="0"/>
              <a:t>on the relationship between regional systems of protection for GIs and the Lisbon system (and an analysis of conditions for possible accessions to the Lisbon Agreement by intergovernmental organizations administering such systems)</a:t>
            </a:r>
          </a:p>
          <a:p>
            <a:pPr marL="911225" lvl="1" indent="-454025">
              <a:lnSpc>
                <a:spcPct val="90000"/>
              </a:lnSpc>
              <a:buFontTx/>
              <a:buNone/>
            </a:pPr>
            <a:endParaRPr lang="en-US" sz="160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2" name="Rectangle 2"/>
          <p:cNvSpPr>
            <a:spLocks noGrp="1" noChangeArrowheads="1"/>
          </p:cNvSpPr>
          <p:nvPr>
            <p:ph type="title" idx="4294967295"/>
          </p:nvPr>
        </p:nvSpPr>
        <p:spPr>
          <a:xfrm>
            <a:off x="179388" y="404813"/>
            <a:ext cx="8785225" cy="1079500"/>
          </a:xfrm>
        </p:spPr>
        <p:txBody>
          <a:bodyPr/>
          <a:lstStyle/>
          <a:p>
            <a:pPr algn="ctr">
              <a:defRPr/>
            </a:pPr>
            <a:r>
              <a:rPr lang="fr-CH" sz="2800" b="1" smtClean="0">
                <a:effectLst>
                  <a:outerShdw blurRad="38100" dist="38100" dir="2700000" algn="tl">
                    <a:srgbClr val="C0C0C0"/>
                  </a:outerShdw>
                </a:effectLst>
                <a:cs typeface="+mj-cs"/>
              </a:rPr>
              <a:t>Working Group on the Development of the Lisbon System (August 30 to September 3, 2010)</a:t>
            </a:r>
            <a:endParaRPr lang="en-US" sz="2800" b="1" smtClean="0">
              <a:effectLst>
                <a:outerShdw blurRad="38100" dist="38100" dir="2700000" algn="tl">
                  <a:srgbClr val="C0C0C0"/>
                </a:outerShdw>
              </a:effectLst>
              <a:cs typeface="+mj-cs"/>
            </a:endParaRPr>
          </a:p>
        </p:txBody>
      </p:sp>
      <p:sp>
        <p:nvSpPr>
          <p:cNvPr id="56323" name="Rectangle 3"/>
          <p:cNvSpPr>
            <a:spLocks noGrp="1" noChangeArrowheads="1"/>
          </p:cNvSpPr>
          <p:nvPr>
            <p:ph type="body" idx="4294967295"/>
          </p:nvPr>
        </p:nvSpPr>
        <p:spPr>
          <a:xfrm>
            <a:off x="971550" y="1628775"/>
            <a:ext cx="7777163" cy="4824413"/>
          </a:xfrm>
        </p:spPr>
        <p:txBody>
          <a:bodyPr/>
          <a:lstStyle/>
          <a:p>
            <a:pPr marL="454025" indent="-454025">
              <a:lnSpc>
                <a:spcPct val="90000"/>
              </a:lnSpc>
              <a:buFont typeface="Wingdings" pitchFamily="2" charset="2"/>
              <a:buChar char="q"/>
            </a:pPr>
            <a:r>
              <a:rPr lang="en-US" sz="2000" smtClean="0">
                <a:solidFill>
                  <a:srgbClr val="0066FF"/>
                </a:solidFill>
              </a:rPr>
              <a:t>The WG requested WIPO to prepare </a:t>
            </a:r>
            <a:r>
              <a:rPr lang="en-US" sz="2000" b="1" smtClean="0">
                <a:solidFill>
                  <a:srgbClr val="0066FF"/>
                </a:solidFill>
              </a:rPr>
              <a:t>draft treaty provisions</a:t>
            </a:r>
            <a:r>
              <a:rPr lang="en-US" sz="2000" smtClean="0">
                <a:solidFill>
                  <a:srgbClr val="0066FF"/>
                </a:solidFill>
              </a:rPr>
              <a:t> on various topics, notably:</a:t>
            </a:r>
          </a:p>
          <a:p>
            <a:pPr marL="454025" indent="-454025">
              <a:lnSpc>
                <a:spcPct val="90000"/>
              </a:lnSpc>
              <a:buFont typeface="Wingdings" pitchFamily="2" charset="2"/>
              <a:buNone/>
            </a:pPr>
            <a:endParaRPr lang="fr-CH" sz="2000" smtClean="0"/>
          </a:p>
          <a:p>
            <a:pPr marL="911225" lvl="1" indent="-454025">
              <a:lnSpc>
                <a:spcPct val="90000"/>
              </a:lnSpc>
              <a:buFont typeface="Wingdings" pitchFamily="2" charset="2"/>
              <a:buChar char="Ø"/>
            </a:pPr>
            <a:r>
              <a:rPr lang="fr-CH" sz="2000" smtClean="0"/>
              <a:t>Definitions</a:t>
            </a:r>
          </a:p>
          <a:p>
            <a:pPr marL="911225" lvl="1" indent="-454025">
              <a:lnSpc>
                <a:spcPct val="90000"/>
              </a:lnSpc>
              <a:buFont typeface="Wingdings" pitchFamily="2" charset="2"/>
              <a:buChar char="Ø"/>
            </a:pPr>
            <a:r>
              <a:rPr lang="fr-CH" sz="2000" smtClean="0"/>
              <a:t>Scope of protection</a:t>
            </a:r>
          </a:p>
          <a:p>
            <a:pPr marL="911225" lvl="1" indent="-454025">
              <a:lnSpc>
                <a:spcPct val="90000"/>
              </a:lnSpc>
              <a:buFont typeface="Wingdings" pitchFamily="2" charset="2"/>
              <a:buChar char="Ø"/>
            </a:pPr>
            <a:r>
              <a:rPr lang="fr-CH" sz="2000" smtClean="0"/>
              <a:t>Prior use</a:t>
            </a:r>
          </a:p>
          <a:p>
            <a:pPr marL="911225" lvl="1" indent="-454025">
              <a:lnSpc>
                <a:spcPct val="90000"/>
              </a:lnSpc>
              <a:buFont typeface="Wingdings" pitchFamily="2" charset="2"/>
              <a:buChar char="Ø"/>
            </a:pPr>
            <a:r>
              <a:rPr lang="fr-CH" sz="2000" smtClean="0"/>
              <a:t>Applications for trans-border AOs or GIs</a:t>
            </a:r>
          </a:p>
          <a:p>
            <a:pPr marL="911225" lvl="1" indent="-454025">
              <a:lnSpc>
                <a:spcPct val="90000"/>
              </a:lnSpc>
              <a:buFont typeface="Wingdings" pitchFamily="2" charset="2"/>
              <a:buChar char="Ø"/>
            </a:pPr>
            <a:r>
              <a:rPr lang="fr-CH" sz="2000" smtClean="0"/>
              <a:t>Accession criteria for IGOs</a:t>
            </a:r>
            <a:endParaRPr lang="en-US" sz="2000" smtClean="0"/>
          </a:p>
          <a:p>
            <a:pPr marL="911225" lvl="1" indent="-454025">
              <a:lnSpc>
                <a:spcPct val="90000"/>
              </a:lnSpc>
              <a:buFontTx/>
              <a:buNone/>
            </a:pPr>
            <a:endParaRPr lang="fr-CH" sz="2000" smtClean="0">
              <a:solidFill>
                <a:srgbClr val="0066FF"/>
              </a:solidFill>
            </a:endParaRPr>
          </a:p>
          <a:p>
            <a:pPr marL="454025" indent="-454025">
              <a:lnSpc>
                <a:spcPct val="90000"/>
              </a:lnSpc>
              <a:buFont typeface="Wingdings" pitchFamily="2" charset="2"/>
              <a:buChar char="q"/>
            </a:pPr>
            <a:r>
              <a:rPr lang="fr-CH" sz="2000" smtClean="0">
                <a:solidFill>
                  <a:srgbClr val="0066FF"/>
                </a:solidFill>
              </a:rPr>
              <a:t>Alternative versions </a:t>
            </a:r>
          </a:p>
          <a:p>
            <a:pPr marL="454025" indent="-454025">
              <a:lnSpc>
                <a:spcPct val="90000"/>
              </a:lnSpc>
              <a:buFont typeface="Wingdings" pitchFamily="2" charset="2"/>
              <a:buChar char="q"/>
            </a:pPr>
            <a:r>
              <a:rPr lang="fr-CH" sz="2000" smtClean="0">
                <a:solidFill>
                  <a:srgbClr val="0066FF"/>
                </a:solidFill>
              </a:rPr>
              <a:t>Revision Lisbon Agreement?  New treaty?</a:t>
            </a:r>
          </a:p>
          <a:p>
            <a:pPr marL="911225" lvl="1" indent="-454025">
              <a:lnSpc>
                <a:spcPct val="90000"/>
              </a:lnSpc>
              <a:buFontTx/>
              <a:buNone/>
            </a:pPr>
            <a:endParaRPr lang="en-US" sz="2000" smtClean="0">
              <a:solidFill>
                <a:srgbClr val="0066FF"/>
              </a:solidFill>
            </a:endParaRPr>
          </a:p>
          <a:p>
            <a:pPr marL="454025" indent="-454025">
              <a:lnSpc>
                <a:spcPct val="90000"/>
              </a:lnSpc>
              <a:buFont typeface="Wingdings" pitchFamily="2" charset="2"/>
              <a:buChar char="q"/>
            </a:pPr>
            <a:r>
              <a:rPr lang="en-US" sz="2000" smtClean="0">
                <a:solidFill>
                  <a:srgbClr val="0066FF"/>
                </a:solidFill>
              </a:rPr>
              <a:t>Study on the possibility of dispute settlement within the Lisbon system</a:t>
            </a:r>
            <a:endParaRPr lang="en-US" sz="18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3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632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632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632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6323">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6323">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6323">
                                            <p:txEl>
                                              <p:pRg st="8" end="8"/>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632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632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ctrTitle" idx="4294967295"/>
          </p:nvPr>
        </p:nvSpPr>
        <p:spPr>
          <a:xfrm>
            <a:off x="685800" y="2130425"/>
            <a:ext cx="7772400" cy="1470025"/>
          </a:xfrm>
        </p:spPr>
        <p:txBody>
          <a:bodyPr/>
          <a:lstStyle/>
          <a:p>
            <a:pPr algn="ctr"/>
            <a:r>
              <a:rPr lang="fr-CH" b="1" smtClean="0"/>
              <a:t>THANK YOU</a:t>
            </a:r>
            <a:endParaRPr lang="en-US" b="1" smtClean="0"/>
          </a:p>
        </p:txBody>
      </p:sp>
      <p:sp>
        <p:nvSpPr>
          <p:cNvPr id="82947" name="Rectangle 3"/>
          <p:cNvSpPr>
            <a:spLocks noGrp="1" noChangeArrowheads="1"/>
          </p:cNvSpPr>
          <p:nvPr>
            <p:ph type="subTitle" idx="4294967295"/>
          </p:nvPr>
        </p:nvSpPr>
        <p:spPr>
          <a:xfrm>
            <a:off x="1371600" y="3886200"/>
            <a:ext cx="6400800" cy="1752600"/>
          </a:xfrm>
        </p:spPr>
        <p:txBody>
          <a:bodyPr/>
          <a:lstStyle/>
          <a:p>
            <a:pPr marL="0" indent="0" algn="ctr">
              <a:buFontTx/>
              <a:buNone/>
            </a:pPr>
            <a:r>
              <a:rPr lang="fr-CH" smtClean="0"/>
              <a:t>matthijs.geuze@wipo.int</a:t>
            </a:r>
            <a:endParaRPr lang="en-US"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plate_english">
  <a:themeElements>
    <a:clrScheme name="template_englis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_english">
      <a:majorFont>
        <a:latin typeface="Arial"/>
        <a:ea typeface=""/>
        <a:cs typeface=""/>
      </a:majorFont>
      <a:minorFont>
        <a:latin typeface="Arial"/>
        <a:ea typeface="Arial"/>
        <a:cs typeface="Arial"/>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a:ln>
              <a:noFill/>
            </a:ln>
            <a:solidFill>
              <a:schemeClr val="tx1"/>
            </a:solidFill>
            <a:effectLst/>
            <a:latin typeface="Arial" pitchFamily="-112" charset="0"/>
            <a:ea typeface="Arial" pitchFamily="-112" charset="0"/>
            <a:cs typeface="Arial" pitchFamily="-112"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a:ln>
              <a:noFill/>
            </a:ln>
            <a:solidFill>
              <a:schemeClr val="tx1"/>
            </a:solidFill>
            <a:effectLst/>
            <a:latin typeface="Arial" pitchFamily="-112" charset="0"/>
            <a:ea typeface="Arial" pitchFamily="-112" charset="0"/>
            <a:cs typeface="Arial" pitchFamily="-112" charset="0"/>
          </a:defRPr>
        </a:defPPr>
      </a:lstStyle>
    </a:lnDef>
  </a:objectDefaults>
  <a:extraClrSchemeLst>
    <a:extraClrScheme>
      <a:clrScheme name="template_englis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_englis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_englis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_englis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_englis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_englis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_englis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_englis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_englis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_englis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_englis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_englis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Presentation1</Template>
  <TotalTime>7578</TotalTime>
  <Words>2048</Words>
  <Application>Microsoft Office PowerPoint</Application>
  <PresentationFormat>On-screen Show (4:3)</PresentationFormat>
  <Paragraphs>229</Paragraphs>
  <Slides>24</Slides>
  <Notes>13</Notes>
  <HiddenSlides>0</HiddenSlides>
  <MMClips>0</MMClips>
  <ScaleCrop>false</ScaleCrop>
  <HeadingPairs>
    <vt:vector size="6" baseType="variant">
      <vt:variant>
        <vt:lpstr>Fonts Used</vt:lpstr>
      </vt:variant>
      <vt:variant>
        <vt:i4>4</vt:i4>
      </vt:variant>
      <vt:variant>
        <vt:lpstr>Design Template</vt:lpstr>
      </vt:variant>
      <vt:variant>
        <vt:i4>1</vt:i4>
      </vt:variant>
      <vt:variant>
        <vt:lpstr>Slide Titles</vt:lpstr>
      </vt:variant>
      <vt:variant>
        <vt:i4>24</vt:i4>
      </vt:variant>
    </vt:vector>
  </HeadingPairs>
  <TitlesOfParts>
    <vt:vector size="29" baseType="lpstr">
      <vt:lpstr>Arial</vt:lpstr>
      <vt:lpstr>MS PGothic</vt:lpstr>
      <vt:lpstr>Wingdings</vt:lpstr>
      <vt:lpstr>Arial </vt:lpstr>
      <vt:lpstr>template_english</vt:lpstr>
      <vt:lpstr>Geographical Indications and Appellations of Origin: An Overview</vt:lpstr>
      <vt:lpstr>Geographical Indications (GI) and Appellations of Origin (AO)   WIPO’s Role</vt:lpstr>
      <vt:lpstr>Subject-Matter of Protection (GIs and AOs)</vt:lpstr>
      <vt:lpstr>Distinctive Signs</vt:lpstr>
      <vt:lpstr>Slide 5</vt:lpstr>
      <vt:lpstr>Slide 6</vt:lpstr>
      <vt:lpstr>Slide 7</vt:lpstr>
      <vt:lpstr>Slide 8</vt:lpstr>
      <vt:lpstr>Regional systems of protection (EU)</vt:lpstr>
      <vt:lpstr>Examples of Certification Trademarks</vt:lpstr>
      <vt:lpstr>Collective Marks</vt:lpstr>
      <vt:lpstr>Indications of Source</vt:lpstr>
      <vt:lpstr>Why protect GIs and AOs?</vt:lpstr>
      <vt:lpstr>Different systems of protection worldwide</vt:lpstr>
      <vt:lpstr>Differences between AOs and GIs</vt:lpstr>
      <vt:lpstr>How to approach the establishment of a GI or an AO?</vt:lpstr>
      <vt:lpstr>What basic costs can a GI or an AO expect to incur?</vt:lpstr>
      <vt:lpstr>Technical Assistance</vt:lpstr>
      <vt:lpstr>Overview of the international instruments related to the protection of GIs/AOs</vt:lpstr>
      <vt:lpstr>On-going Negotiations in the WTO</vt:lpstr>
      <vt:lpstr>Doha Declaration</vt:lpstr>
      <vt:lpstr>Working Group on the Development of the Lisbon System</vt:lpstr>
      <vt:lpstr>Working Group on the Development of the Lisbon System (August 30 to September 3, 2010)</vt:lpstr>
      <vt:lpstr>THANK YOU</vt:lpstr>
    </vt:vector>
  </TitlesOfParts>
  <Company>WIPO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Rojalf</dc:creator>
  <cp:lastModifiedBy>Geuze</cp:lastModifiedBy>
  <cp:revision>579</cp:revision>
  <dcterms:created xsi:type="dcterms:W3CDTF">2010-05-23T16:15:56Z</dcterms:created>
  <dcterms:modified xsi:type="dcterms:W3CDTF">2011-04-21T17:48:41Z</dcterms:modified>
</cp:coreProperties>
</file>