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27"/>
  </p:notesMasterIdLst>
  <p:handoutMasterIdLst>
    <p:handoutMasterId r:id="rId28"/>
  </p:handoutMasterIdLst>
  <p:sldIdLst>
    <p:sldId id="609" r:id="rId3"/>
    <p:sldId id="594" r:id="rId4"/>
    <p:sldId id="633" r:id="rId5"/>
    <p:sldId id="632" r:id="rId6"/>
    <p:sldId id="635" r:id="rId7"/>
    <p:sldId id="634" r:id="rId8"/>
    <p:sldId id="583" r:id="rId9"/>
    <p:sldId id="614" r:id="rId10"/>
    <p:sldId id="598" r:id="rId11"/>
    <p:sldId id="595" r:id="rId12"/>
    <p:sldId id="656" r:id="rId13"/>
    <p:sldId id="638" r:id="rId14"/>
    <p:sldId id="641" r:id="rId15"/>
    <p:sldId id="629" r:id="rId16"/>
    <p:sldId id="649" r:id="rId17"/>
    <p:sldId id="651" r:id="rId18"/>
    <p:sldId id="650" r:id="rId19"/>
    <p:sldId id="653" r:id="rId20"/>
    <p:sldId id="654" r:id="rId21"/>
    <p:sldId id="630" r:id="rId22"/>
    <p:sldId id="647" r:id="rId23"/>
    <p:sldId id="584" r:id="rId24"/>
    <p:sldId id="606" r:id="rId25"/>
    <p:sldId id="604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phne zografos johnsson" initials="dzj" lastIdx="2" clrIdx="0">
    <p:extLst>
      <p:ext uri="{19B8F6BF-5375-455C-9EA6-DF929625EA0E}">
        <p15:presenceInfo xmlns:p15="http://schemas.microsoft.com/office/powerpoint/2012/main" userId="b6c6921eb576e9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8A6CD"/>
    <a:srgbClr val="AFEFD2"/>
    <a:srgbClr val="DEC0DA"/>
    <a:srgbClr val="D4F3AB"/>
    <a:srgbClr val="E9E5B5"/>
    <a:srgbClr val="CCCCFF"/>
    <a:srgbClr val="00660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28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B1416-6D68-475C-BEF1-8D8F258346C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2F3D741-4AFD-41A6-9449-835F66C35015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IP</a:t>
          </a:r>
          <a:endParaRPr lang="fr-FR" dirty="0">
            <a:solidFill>
              <a:schemeClr val="tx1"/>
            </a:solidFill>
          </a:endParaRPr>
        </a:p>
      </dgm:t>
    </dgm:pt>
    <dgm:pt modelId="{DD31D8CD-9955-4321-8228-43E8350A5E8F}" type="parTrans" cxnId="{86651D98-564C-4E44-BF23-D16FCF52246B}">
      <dgm:prSet/>
      <dgm:spPr/>
      <dgm:t>
        <a:bodyPr/>
        <a:lstStyle/>
        <a:p>
          <a:endParaRPr lang="fr-FR"/>
        </a:p>
      </dgm:t>
    </dgm:pt>
    <dgm:pt modelId="{C8EA13F9-F8B9-40A6-A4A1-76A96FA65FCF}" type="sibTrans" cxnId="{86651D98-564C-4E44-BF23-D16FCF52246B}">
      <dgm:prSet/>
      <dgm:spPr/>
      <dgm:t>
        <a:bodyPr/>
        <a:lstStyle/>
        <a:p>
          <a:endParaRPr lang="fr-FR"/>
        </a:p>
      </dgm:t>
    </dgm:pt>
    <dgm:pt modelId="{5460D2E1-6909-4E0B-AE12-14CA6475B1DF}">
      <dgm:prSet phldrT="[Texte]"/>
      <dgm:spPr>
        <a:solidFill>
          <a:srgbClr val="F8A6CD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Copyright</a:t>
          </a:r>
          <a:endParaRPr lang="fr-FR" dirty="0">
            <a:solidFill>
              <a:schemeClr val="tx1"/>
            </a:solidFill>
          </a:endParaRPr>
        </a:p>
      </dgm:t>
    </dgm:pt>
    <dgm:pt modelId="{666CC121-35E8-41A0-AD3E-8C9117F3D1A8}" type="parTrans" cxnId="{1BA12F0A-7FC9-4FAC-8BA8-29032D75C382}">
      <dgm:prSet/>
      <dgm:spPr/>
      <dgm:t>
        <a:bodyPr/>
        <a:lstStyle/>
        <a:p>
          <a:endParaRPr lang="fr-FR"/>
        </a:p>
      </dgm:t>
    </dgm:pt>
    <dgm:pt modelId="{A97DF45D-342B-4EE6-8480-8A4AFD6584F8}" type="sibTrans" cxnId="{1BA12F0A-7FC9-4FAC-8BA8-29032D75C382}">
      <dgm:prSet/>
      <dgm:spPr/>
      <dgm:t>
        <a:bodyPr/>
        <a:lstStyle/>
        <a:p>
          <a:endParaRPr lang="fr-FR"/>
        </a:p>
      </dgm:t>
    </dgm:pt>
    <dgm:pt modelId="{650AA02A-71D1-4CF0-BA02-419D8E99EC4C}">
      <dgm:prSet phldrT="[Texte]"/>
      <dgm:spPr>
        <a:solidFill>
          <a:srgbClr val="E9E5B5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Patents</a:t>
          </a:r>
          <a:endParaRPr lang="fr-FR" dirty="0">
            <a:solidFill>
              <a:schemeClr val="tx1"/>
            </a:solidFill>
          </a:endParaRPr>
        </a:p>
      </dgm:t>
    </dgm:pt>
    <dgm:pt modelId="{70C26378-002F-4658-B70F-FF41C382A81B}" type="parTrans" cxnId="{52AFCA5F-635A-49AD-93AF-98E0F6F616CD}">
      <dgm:prSet/>
      <dgm:spPr/>
      <dgm:t>
        <a:bodyPr/>
        <a:lstStyle/>
        <a:p>
          <a:endParaRPr lang="fr-FR"/>
        </a:p>
      </dgm:t>
    </dgm:pt>
    <dgm:pt modelId="{AEEB14E0-31D7-40A3-A909-06B739A54086}" type="sibTrans" cxnId="{52AFCA5F-635A-49AD-93AF-98E0F6F616CD}">
      <dgm:prSet/>
      <dgm:spPr/>
      <dgm:t>
        <a:bodyPr/>
        <a:lstStyle/>
        <a:p>
          <a:endParaRPr lang="fr-FR"/>
        </a:p>
      </dgm:t>
    </dgm:pt>
    <dgm:pt modelId="{2BC27946-B768-49C1-ABB8-DE3FD6827570}">
      <dgm:prSet phldrT="[Texte]"/>
      <dgm:spPr>
        <a:solidFill>
          <a:srgbClr val="D4F3AB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Trade marks</a:t>
          </a:r>
          <a:endParaRPr lang="fr-FR" dirty="0">
            <a:solidFill>
              <a:schemeClr val="tx1"/>
            </a:solidFill>
          </a:endParaRPr>
        </a:p>
      </dgm:t>
    </dgm:pt>
    <dgm:pt modelId="{1972E04E-2CB6-4A30-857C-195C624B00CB}" type="parTrans" cxnId="{61E6D107-2666-4517-A47C-6F48B311819A}">
      <dgm:prSet/>
      <dgm:spPr/>
      <dgm:t>
        <a:bodyPr/>
        <a:lstStyle/>
        <a:p>
          <a:endParaRPr lang="fr-FR"/>
        </a:p>
      </dgm:t>
    </dgm:pt>
    <dgm:pt modelId="{6B837A08-FDD7-4347-809F-FCAE531DC4F9}" type="sibTrans" cxnId="{61E6D107-2666-4517-A47C-6F48B311819A}">
      <dgm:prSet/>
      <dgm:spPr/>
      <dgm:t>
        <a:bodyPr/>
        <a:lstStyle/>
        <a:p>
          <a:endParaRPr lang="fr-FR"/>
        </a:p>
      </dgm:t>
    </dgm:pt>
    <dgm:pt modelId="{632BFE35-9532-48A0-920F-72203ACA3AD2}">
      <dgm:prSet phldrT="[Texte]"/>
      <dgm:spPr>
        <a:solidFill>
          <a:srgbClr val="AFEFD2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Designs</a:t>
          </a:r>
          <a:endParaRPr lang="fr-FR" dirty="0">
            <a:solidFill>
              <a:schemeClr val="tx1"/>
            </a:solidFill>
          </a:endParaRPr>
        </a:p>
      </dgm:t>
    </dgm:pt>
    <dgm:pt modelId="{845100AC-D148-46B3-8043-196877F324CD}" type="parTrans" cxnId="{2704A8EB-35DA-43D1-B786-4949B878ABE3}">
      <dgm:prSet/>
      <dgm:spPr/>
      <dgm:t>
        <a:bodyPr/>
        <a:lstStyle/>
        <a:p>
          <a:endParaRPr lang="fr-FR"/>
        </a:p>
      </dgm:t>
    </dgm:pt>
    <dgm:pt modelId="{6A540040-7929-4617-9D37-FCF2CD8D7F39}" type="sibTrans" cxnId="{2704A8EB-35DA-43D1-B786-4949B878ABE3}">
      <dgm:prSet/>
      <dgm:spPr/>
      <dgm:t>
        <a:bodyPr/>
        <a:lstStyle/>
        <a:p>
          <a:endParaRPr lang="fr-FR"/>
        </a:p>
      </dgm:t>
    </dgm:pt>
    <dgm:pt modelId="{D6665A18-E2DE-4481-8142-6D2F971D2358}">
      <dgm:prSet phldrT="[Texte]" phldr="1"/>
      <dgm:spPr/>
      <dgm:t>
        <a:bodyPr/>
        <a:lstStyle/>
        <a:p>
          <a:endParaRPr lang="fr-FR" dirty="0"/>
        </a:p>
      </dgm:t>
    </dgm:pt>
    <dgm:pt modelId="{5ECFE716-4271-4729-90FC-1205751CA035}" type="parTrans" cxnId="{E54CEB07-872A-4ACE-8FD2-48891339DB3A}">
      <dgm:prSet/>
      <dgm:spPr/>
      <dgm:t>
        <a:bodyPr/>
        <a:lstStyle/>
        <a:p>
          <a:endParaRPr lang="fr-FR"/>
        </a:p>
      </dgm:t>
    </dgm:pt>
    <dgm:pt modelId="{E1D08139-DAFB-4EF3-BB9E-09121704FB04}" type="sibTrans" cxnId="{E54CEB07-872A-4ACE-8FD2-48891339DB3A}">
      <dgm:prSet/>
      <dgm:spPr/>
      <dgm:t>
        <a:bodyPr/>
        <a:lstStyle/>
        <a:p>
          <a:endParaRPr lang="fr-FR"/>
        </a:p>
      </dgm:t>
    </dgm:pt>
    <dgm:pt modelId="{215D355A-DFFB-4DA6-B6B1-C01173F98917}">
      <dgm:prSet/>
      <dgm:spPr>
        <a:solidFill>
          <a:srgbClr val="DEC0DA"/>
        </a:solidFill>
      </dgm:spPr>
      <dgm:t>
        <a:bodyPr/>
        <a:lstStyle/>
        <a:p>
          <a:r>
            <a:rPr lang="fr-CH" dirty="0" err="1">
              <a:solidFill>
                <a:schemeClr val="tx1"/>
              </a:solidFill>
            </a:rPr>
            <a:t>GIs</a:t>
          </a:r>
          <a:endParaRPr lang="fr-FR" dirty="0">
            <a:solidFill>
              <a:schemeClr val="tx1"/>
            </a:solidFill>
          </a:endParaRPr>
        </a:p>
      </dgm:t>
    </dgm:pt>
    <dgm:pt modelId="{B4C7162C-20E6-4CB9-ADAB-6ECDC7B77490}" type="parTrans" cxnId="{C188A93E-5850-4944-B1E6-7E4625DA33D7}">
      <dgm:prSet/>
      <dgm:spPr/>
      <dgm:t>
        <a:bodyPr/>
        <a:lstStyle/>
        <a:p>
          <a:endParaRPr lang="fr-FR"/>
        </a:p>
      </dgm:t>
    </dgm:pt>
    <dgm:pt modelId="{99D7BF94-3F4B-4CD2-8E7F-39A5F9390137}" type="sibTrans" cxnId="{C188A93E-5850-4944-B1E6-7E4625DA33D7}">
      <dgm:prSet/>
      <dgm:spPr/>
      <dgm:t>
        <a:bodyPr/>
        <a:lstStyle/>
        <a:p>
          <a:endParaRPr lang="fr-FR"/>
        </a:p>
      </dgm:t>
    </dgm:pt>
    <dgm:pt modelId="{20588C53-8F5B-4461-8AD5-3731228D3AA7}" type="pres">
      <dgm:prSet presAssocID="{F35B1416-6D68-475C-BEF1-8D8F258346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606297-506B-4455-B89A-0A4162072AFE}" type="pres">
      <dgm:prSet presAssocID="{42F3D741-4AFD-41A6-9449-835F66C35015}" presName="centerShape" presStyleLbl="node0" presStyleIdx="0" presStyleCnt="1"/>
      <dgm:spPr/>
      <dgm:t>
        <a:bodyPr/>
        <a:lstStyle/>
        <a:p>
          <a:endParaRPr lang="en-US"/>
        </a:p>
      </dgm:t>
    </dgm:pt>
    <dgm:pt modelId="{83883DD4-65FC-4BD7-8E07-EB92AF3A0F95}" type="pres">
      <dgm:prSet presAssocID="{666CC121-35E8-41A0-AD3E-8C9117F3D1A8}" presName="Name9" presStyleLbl="parChTrans1D2" presStyleIdx="0" presStyleCnt="5"/>
      <dgm:spPr/>
      <dgm:t>
        <a:bodyPr/>
        <a:lstStyle/>
        <a:p>
          <a:endParaRPr lang="en-US"/>
        </a:p>
      </dgm:t>
    </dgm:pt>
    <dgm:pt modelId="{90F143A2-1E2E-4A0F-855E-EBD8FB0DCFC8}" type="pres">
      <dgm:prSet presAssocID="{666CC121-35E8-41A0-AD3E-8C9117F3D1A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3991857-A771-4C9F-95EE-7B2192587CB1}" type="pres">
      <dgm:prSet presAssocID="{5460D2E1-6909-4E0B-AE12-14CA6475B1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D8739-FCC6-40AB-A264-C8396FAE2ECD}" type="pres">
      <dgm:prSet presAssocID="{70C26378-002F-4658-B70F-FF41C382A81B}" presName="Name9" presStyleLbl="parChTrans1D2" presStyleIdx="1" presStyleCnt="5"/>
      <dgm:spPr/>
      <dgm:t>
        <a:bodyPr/>
        <a:lstStyle/>
        <a:p>
          <a:endParaRPr lang="en-US"/>
        </a:p>
      </dgm:t>
    </dgm:pt>
    <dgm:pt modelId="{A705DED7-9312-4FC3-901A-DCAC598AAFD2}" type="pres">
      <dgm:prSet presAssocID="{70C26378-002F-4658-B70F-FF41C382A81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323E1DE-BA3F-4701-A1EB-26087EBC6F98}" type="pres">
      <dgm:prSet presAssocID="{650AA02A-71D1-4CF0-BA02-419D8E99EC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271B0-AA3A-4FC4-9969-9DABE5F37D5A}" type="pres">
      <dgm:prSet presAssocID="{1972E04E-2CB6-4A30-857C-195C624B00CB}" presName="Name9" presStyleLbl="parChTrans1D2" presStyleIdx="2" presStyleCnt="5"/>
      <dgm:spPr/>
      <dgm:t>
        <a:bodyPr/>
        <a:lstStyle/>
        <a:p>
          <a:endParaRPr lang="en-US"/>
        </a:p>
      </dgm:t>
    </dgm:pt>
    <dgm:pt modelId="{A68BD6F1-0FCA-4D19-92E9-847C73834E33}" type="pres">
      <dgm:prSet presAssocID="{1972E04E-2CB6-4A30-857C-195C624B00C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FC919AA-82D7-4012-A7DE-E3FB7FD0B07A}" type="pres">
      <dgm:prSet presAssocID="{2BC27946-B768-49C1-ABB8-DE3FD68275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41A71-8F2E-4FA3-BA7F-F2C5D9DE37A6}" type="pres">
      <dgm:prSet presAssocID="{B4C7162C-20E6-4CB9-ADAB-6ECDC7B77490}" presName="Name9" presStyleLbl="parChTrans1D2" presStyleIdx="3" presStyleCnt="5"/>
      <dgm:spPr/>
      <dgm:t>
        <a:bodyPr/>
        <a:lstStyle/>
        <a:p>
          <a:endParaRPr lang="en-US"/>
        </a:p>
      </dgm:t>
    </dgm:pt>
    <dgm:pt modelId="{2E6B555B-0427-4FFE-BBDD-92C71BA878FC}" type="pres">
      <dgm:prSet presAssocID="{B4C7162C-20E6-4CB9-ADAB-6ECDC7B7749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A1A84358-1F35-4F1A-AA71-40A6DA665EB5}" type="pres">
      <dgm:prSet presAssocID="{215D355A-DFFB-4DA6-B6B1-C01173F9891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DED3D-71BD-4FE6-BFBC-7397DE1D4AC6}" type="pres">
      <dgm:prSet presAssocID="{845100AC-D148-46B3-8043-196877F324CD}" presName="Name9" presStyleLbl="parChTrans1D2" presStyleIdx="4" presStyleCnt="5"/>
      <dgm:spPr/>
      <dgm:t>
        <a:bodyPr/>
        <a:lstStyle/>
        <a:p>
          <a:endParaRPr lang="en-US"/>
        </a:p>
      </dgm:t>
    </dgm:pt>
    <dgm:pt modelId="{9DB22866-4EE2-4D23-BA6F-D329D0B2ACA0}" type="pres">
      <dgm:prSet presAssocID="{845100AC-D148-46B3-8043-196877F324C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24CF124-1F8F-442A-9BFF-37DF28F3733C}" type="pres">
      <dgm:prSet presAssocID="{632BFE35-9532-48A0-920F-72203ACA3AD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0D508A-F0B1-40EE-AEC5-8501F5DE8143}" type="presOf" srcId="{B4C7162C-20E6-4CB9-ADAB-6ECDC7B77490}" destId="{2E6B555B-0427-4FFE-BBDD-92C71BA878FC}" srcOrd="1" destOrd="0" presId="urn:microsoft.com/office/officeart/2005/8/layout/radial1"/>
    <dgm:cxn modelId="{52AFCA5F-635A-49AD-93AF-98E0F6F616CD}" srcId="{42F3D741-4AFD-41A6-9449-835F66C35015}" destId="{650AA02A-71D1-4CF0-BA02-419D8E99EC4C}" srcOrd="1" destOrd="0" parTransId="{70C26378-002F-4658-B70F-FF41C382A81B}" sibTransId="{AEEB14E0-31D7-40A3-A909-06B739A54086}"/>
    <dgm:cxn modelId="{86651D98-564C-4E44-BF23-D16FCF52246B}" srcId="{F35B1416-6D68-475C-BEF1-8D8F258346CA}" destId="{42F3D741-4AFD-41A6-9449-835F66C35015}" srcOrd="0" destOrd="0" parTransId="{DD31D8CD-9955-4321-8228-43E8350A5E8F}" sibTransId="{C8EA13F9-F8B9-40A6-A4A1-76A96FA65FCF}"/>
    <dgm:cxn modelId="{D17879D8-C11D-4937-A1C1-1440177F12A3}" type="presOf" srcId="{632BFE35-9532-48A0-920F-72203ACA3AD2}" destId="{524CF124-1F8F-442A-9BFF-37DF28F3733C}" srcOrd="0" destOrd="0" presId="urn:microsoft.com/office/officeart/2005/8/layout/radial1"/>
    <dgm:cxn modelId="{1054016E-056F-4EE6-A773-9921F5993B6E}" type="presOf" srcId="{1972E04E-2CB6-4A30-857C-195C624B00CB}" destId="{56A271B0-AA3A-4FC4-9969-9DABE5F37D5A}" srcOrd="0" destOrd="0" presId="urn:microsoft.com/office/officeart/2005/8/layout/radial1"/>
    <dgm:cxn modelId="{451DAA62-E53C-4D57-AEF8-FDA2AEF6D069}" type="presOf" srcId="{70C26378-002F-4658-B70F-FF41C382A81B}" destId="{D64D8739-FCC6-40AB-A264-C8396FAE2ECD}" srcOrd="0" destOrd="0" presId="urn:microsoft.com/office/officeart/2005/8/layout/radial1"/>
    <dgm:cxn modelId="{BF4A55FE-45FA-4A7A-9129-EF51A243C96B}" type="presOf" srcId="{215D355A-DFFB-4DA6-B6B1-C01173F98917}" destId="{A1A84358-1F35-4F1A-AA71-40A6DA665EB5}" srcOrd="0" destOrd="0" presId="urn:microsoft.com/office/officeart/2005/8/layout/radial1"/>
    <dgm:cxn modelId="{0A58B85B-A012-4E41-93B2-5D08E4D0DFB6}" type="presOf" srcId="{845100AC-D148-46B3-8043-196877F324CD}" destId="{9DB22866-4EE2-4D23-BA6F-D329D0B2ACA0}" srcOrd="1" destOrd="0" presId="urn:microsoft.com/office/officeart/2005/8/layout/radial1"/>
    <dgm:cxn modelId="{1B741571-B571-4111-BE12-F1F1B6FF9D93}" type="presOf" srcId="{845100AC-D148-46B3-8043-196877F324CD}" destId="{D4EDED3D-71BD-4FE6-BFBC-7397DE1D4AC6}" srcOrd="0" destOrd="0" presId="urn:microsoft.com/office/officeart/2005/8/layout/radial1"/>
    <dgm:cxn modelId="{17DF21C1-B166-408E-819A-A317FCB1766A}" type="presOf" srcId="{1972E04E-2CB6-4A30-857C-195C624B00CB}" destId="{A68BD6F1-0FCA-4D19-92E9-847C73834E33}" srcOrd="1" destOrd="0" presId="urn:microsoft.com/office/officeart/2005/8/layout/radial1"/>
    <dgm:cxn modelId="{F84E0158-1090-4D70-B14B-FA002F3658AB}" type="presOf" srcId="{666CC121-35E8-41A0-AD3E-8C9117F3D1A8}" destId="{83883DD4-65FC-4BD7-8E07-EB92AF3A0F95}" srcOrd="0" destOrd="0" presId="urn:microsoft.com/office/officeart/2005/8/layout/radial1"/>
    <dgm:cxn modelId="{E54CEB07-872A-4ACE-8FD2-48891339DB3A}" srcId="{F35B1416-6D68-475C-BEF1-8D8F258346CA}" destId="{D6665A18-E2DE-4481-8142-6D2F971D2358}" srcOrd="1" destOrd="0" parTransId="{5ECFE716-4271-4729-90FC-1205751CA035}" sibTransId="{E1D08139-DAFB-4EF3-BB9E-09121704FB04}"/>
    <dgm:cxn modelId="{87D2F1B7-59E4-4741-A822-886E54A9B509}" type="presOf" srcId="{42F3D741-4AFD-41A6-9449-835F66C35015}" destId="{D4606297-506B-4455-B89A-0A4162072AFE}" srcOrd="0" destOrd="0" presId="urn:microsoft.com/office/officeart/2005/8/layout/radial1"/>
    <dgm:cxn modelId="{2704A8EB-35DA-43D1-B786-4949B878ABE3}" srcId="{42F3D741-4AFD-41A6-9449-835F66C35015}" destId="{632BFE35-9532-48A0-920F-72203ACA3AD2}" srcOrd="4" destOrd="0" parTransId="{845100AC-D148-46B3-8043-196877F324CD}" sibTransId="{6A540040-7929-4617-9D37-FCF2CD8D7F39}"/>
    <dgm:cxn modelId="{A1790715-4A62-47A3-9531-C0F05C802954}" type="presOf" srcId="{70C26378-002F-4658-B70F-FF41C382A81B}" destId="{A705DED7-9312-4FC3-901A-DCAC598AAFD2}" srcOrd="1" destOrd="0" presId="urn:microsoft.com/office/officeart/2005/8/layout/radial1"/>
    <dgm:cxn modelId="{C188A93E-5850-4944-B1E6-7E4625DA33D7}" srcId="{42F3D741-4AFD-41A6-9449-835F66C35015}" destId="{215D355A-DFFB-4DA6-B6B1-C01173F98917}" srcOrd="3" destOrd="0" parTransId="{B4C7162C-20E6-4CB9-ADAB-6ECDC7B77490}" sibTransId="{99D7BF94-3F4B-4CD2-8E7F-39A5F9390137}"/>
    <dgm:cxn modelId="{E8318B4F-4B5B-4D41-A1C8-21AC81A86148}" type="presOf" srcId="{F35B1416-6D68-475C-BEF1-8D8F258346CA}" destId="{20588C53-8F5B-4461-8AD5-3731228D3AA7}" srcOrd="0" destOrd="0" presId="urn:microsoft.com/office/officeart/2005/8/layout/radial1"/>
    <dgm:cxn modelId="{CC182015-B74B-43CF-8557-4B21CAB01032}" type="presOf" srcId="{666CC121-35E8-41A0-AD3E-8C9117F3D1A8}" destId="{90F143A2-1E2E-4A0F-855E-EBD8FB0DCFC8}" srcOrd="1" destOrd="0" presId="urn:microsoft.com/office/officeart/2005/8/layout/radial1"/>
    <dgm:cxn modelId="{0AC26429-9256-455C-8B19-F5225B2DB35A}" type="presOf" srcId="{2BC27946-B768-49C1-ABB8-DE3FD6827570}" destId="{DFC919AA-82D7-4012-A7DE-E3FB7FD0B07A}" srcOrd="0" destOrd="0" presId="urn:microsoft.com/office/officeart/2005/8/layout/radial1"/>
    <dgm:cxn modelId="{29E2E4A0-DA64-4EEB-B742-0ACC92DAC142}" type="presOf" srcId="{5460D2E1-6909-4E0B-AE12-14CA6475B1DF}" destId="{43991857-A771-4C9F-95EE-7B2192587CB1}" srcOrd="0" destOrd="0" presId="urn:microsoft.com/office/officeart/2005/8/layout/radial1"/>
    <dgm:cxn modelId="{1BA12F0A-7FC9-4FAC-8BA8-29032D75C382}" srcId="{42F3D741-4AFD-41A6-9449-835F66C35015}" destId="{5460D2E1-6909-4E0B-AE12-14CA6475B1DF}" srcOrd="0" destOrd="0" parTransId="{666CC121-35E8-41A0-AD3E-8C9117F3D1A8}" sibTransId="{A97DF45D-342B-4EE6-8480-8A4AFD6584F8}"/>
    <dgm:cxn modelId="{ACAA94A1-9AE1-49C0-B0DF-2F3D86069E50}" type="presOf" srcId="{B4C7162C-20E6-4CB9-ADAB-6ECDC7B77490}" destId="{97741A71-8F2E-4FA3-BA7F-F2C5D9DE37A6}" srcOrd="0" destOrd="0" presId="urn:microsoft.com/office/officeart/2005/8/layout/radial1"/>
    <dgm:cxn modelId="{61E6D107-2666-4517-A47C-6F48B311819A}" srcId="{42F3D741-4AFD-41A6-9449-835F66C35015}" destId="{2BC27946-B768-49C1-ABB8-DE3FD6827570}" srcOrd="2" destOrd="0" parTransId="{1972E04E-2CB6-4A30-857C-195C624B00CB}" sibTransId="{6B837A08-FDD7-4347-809F-FCAE531DC4F9}"/>
    <dgm:cxn modelId="{308AF3F0-6143-44BC-8FEA-4F0C71338F62}" type="presOf" srcId="{650AA02A-71D1-4CF0-BA02-419D8E99EC4C}" destId="{7323E1DE-BA3F-4701-A1EB-26087EBC6F98}" srcOrd="0" destOrd="0" presId="urn:microsoft.com/office/officeart/2005/8/layout/radial1"/>
    <dgm:cxn modelId="{D555F22E-5451-49A9-B5C5-C0D2F5257C4D}" type="presParOf" srcId="{20588C53-8F5B-4461-8AD5-3731228D3AA7}" destId="{D4606297-506B-4455-B89A-0A4162072AFE}" srcOrd="0" destOrd="0" presId="urn:microsoft.com/office/officeart/2005/8/layout/radial1"/>
    <dgm:cxn modelId="{7C81C1BC-A939-452B-A0FB-86676F2CFD45}" type="presParOf" srcId="{20588C53-8F5B-4461-8AD5-3731228D3AA7}" destId="{83883DD4-65FC-4BD7-8E07-EB92AF3A0F95}" srcOrd="1" destOrd="0" presId="urn:microsoft.com/office/officeart/2005/8/layout/radial1"/>
    <dgm:cxn modelId="{8B139F82-23AB-461D-BC35-7D3A15449800}" type="presParOf" srcId="{83883DD4-65FC-4BD7-8E07-EB92AF3A0F95}" destId="{90F143A2-1E2E-4A0F-855E-EBD8FB0DCFC8}" srcOrd="0" destOrd="0" presId="urn:microsoft.com/office/officeart/2005/8/layout/radial1"/>
    <dgm:cxn modelId="{15EE0D39-309F-4662-99FE-B75733461F1C}" type="presParOf" srcId="{20588C53-8F5B-4461-8AD5-3731228D3AA7}" destId="{43991857-A771-4C9F-95EE-7B2192587CB1}" srcOrd="2" destOrd="0" presId="urn:microsoft.com/office/officeart/2005/8/layout/radial1"/>
    <dgm:cxn modelId="{7DBE6FEE-989F-4C2E-8934-5B805D0E221E}" type="presParOf" srcId="{20588C53-8F5B-4461-8AD5-3731228D3AA7}" destId="{D64D8739-FCC6-40AB-A264-C8396FAE2ECD}" srcOrd="3" destOrd="0" presId="urn:microsoft.com/office/officeart/2005/8/layout/radial1"/>
    <dgm:cxn modelId="{9C1DAA44-8D2F-4641-891D-1C53EDA02A6F}" type="presParOf" srcId="{D64D8739-FCC6-40AB-A264-C8396FAE2ECD}" destId="{A705DED7-9312-4FC3-901A-DCAC598AAFD2}" srcOrd="0" destOrd="0" presId="urn:microsoft.com/office/officeart/2005/8/layout/radial1"/>
    <dgm:cxn modelId="{F9CA4B48-A4DA-421A-BFF9-6BA768B5DD82}" type="presParOf" srcId="{20588C53-8F5B-4461-8AD5-3731228D3AA7}" destId="{7323E1DE-BA3F-4701-A1EB-26087EBC6F98}" srcOrd="4" destOrd="0" presId="urn:microsoft.com/office/officeart/2005/8/layout/radial1"/>
    <dgm:cxn modelId="{CDF08E53-1D4D-4F75-92D2-E603F45E54BC}" type="presParOf" srcId="{20588C53-8F5B-4461-8AD5-3731228D3AA7}" destId="{56A271B0-AA3A-4FC4-9969-9DABE5F37D5A}" srcOrd="5" destOrd="0" presId="urn:microsoft.com/office/officeart/2005/8/layout/radial1"/>
    <dgm:cxn modelId="{EAFDF26F-6F13-4694-A98E-57DBE80D8B4C}" type="presParOf" srcId="{56A271B0-AA3A-4FC4-9969-9DABE5F37D5A}" destId="{A68BD6F1-0FCA-4D19-92E9-847C73834E33}" srcOrd="0" destOrd="0" presId="urn:microsoft.com/office/officeart/2005/8/layout/radial1"/>
    <dgm:cxn modelId="{C4C99302-C443-49EE-A1E6-5C1853D281DE}" type="presParOf" srcId="{20588C53-8F5B-4461-8AD5-3731228D3AA7}" destId="{DFC919AA-82D7-4012-A7DE-E3FB7FD0B07A}" srcOrd="6" destOrd="0" presId="urn:microsoft.com/office/officeart/2005/8/layout/radial1"/>
    <dgm:cxn modelId="{F90D5E7E-1B9F-4425-929D-A05E6BD8E7ED}" type="presParOf" srcId="{20588C53-8F5B-4461-8AD5-3731228D3AA7}" destId="{97741A71-8F2E-4FA3-BA7F-F2C5D9DE37A6}" srcOrd="7" destOrd="0" presId="urn:microsoft.com/office/officeart/2005/8/layout/radial1"/>
    <dgm:cxn modelId="{739817C2-DB7D-4383-A974-9C1F7A5C1BD8}" type="presParOf" srcId="{97741A71-8F2E-4FA3-BA7F-F2C5D9DE37A6}" destId="{2E6B555B-0427-4FFE-BBDD-92C71BA878FC}" srcOrd="0" destOrd="0" presId="urn:microsoft.com/office/officeart/2005/8/layout/radial1"/>
    <dgm:cxn modelId="{C6D04E01-1640-4726-AB8E-27F31B600E21}" type="presParOf" srcId="{20588C53-8F5B-4461-8AD5-3731228D3AA7}" destId="{A1A84358-1F35-4F1A-AA71-40A6DA665EB5}" srcOrd="8" destOrd="0" presId="urn:microsoft.com/office/officeart/2005/8/layout/radial1"/>
    <dgm:cxn modelId="{CD03F4B2-6E6E-4C3E-B891-6D614D5457AA}" type="presParOf" srcId="{20588C53-8F5B-4461-8AD5-3731228D3AA7}" destId="{D4EDED3D-71BD-4FE6-BFBC-7397DE1D4AC6}" srcOrd="9" destOrd="0" presId="urn:microsoft.com/office/officeart/2005/8/layout/radial1"/>
    <dgm:cxn modelId="{9CDEC95C-E61F-4DB7-B616-6DF21C2D75ED}" type="presParOf" srcId="{D4EDED3D-71BD-4FE6-BFBC-7397DE1D4AC6}" destId="{9DB22866-4EE2-4D23-BA6F-D329D0B2ACA0}" srcOrd="0" destOrd="0" presId="urn:microsoft.com/office/officeart/2005/8/layout/radial1"/>
    <dgm:cxn modelId="{FED5B10D-8E0E-4F75-A729-490963D92200}" type="presParOf" srcId="{20588C53-8F5B-4461-8AD5-3731228D3AA7}" destId="{524CF124-1F8F-442A-9BFF-37DF28F3733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06297-506B-4455-B89A-0A4162072AFE}">
      <dsp:nvSpPr>
        <dsp:cNvPr id="0" name=""/>
        <dsp:cNvSpPr/>
      </dsp:nvSpPr>
      <dsp:spPr>
        <a:xfrm>
          <a:off x="3438363" y="2604534"/>
          <a:ext cx="1980256" cy="198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6500" kern="1200" dirty="0">
              <a:solidFill>
                <a:schemeClr val="tx1"/>
              </a:solidFill>
            </a:rPr>
            <a:t>IP</a:t>
          </a:r>
          <a:endParaRPr lang="fr-FR" sz="6500" kern="1200" dirty="0">
            <a:solidFill>
              <a:schemeClr val="tx1"/>
            </a:solidFill>
          </a:endParaRPr>
        </a:p>
      </dsp:txBody>
      <dsp:txXfrm>
        <a:off x="3728365" y="2894536"/>
        <a:ext cx="1400252" cy="1400252"/>
      </dsp:txXfrm>
    </dsp:sp>
    <dsp:sp modelId="{83883DD4-65FC-4BD7-8E07-EB92AF3A0F95}">
      <dsp:nvSpPr>
        <dsp:cNvPr id="0" name=""/>
        <dsp:cNvSpPr/>
      </dsp:nvSpPr>
      <dsp:spPr>
        <a:xfrm rot="16200000">
          <a:off x="4129024" y="2284944"/>
          <a:ext cx="598934" cy="40244"/>
        </a:xfrm>
        <a:custGeom>
          <a:avLst/>
          <a:gdLst/>
          <a:ahLst/>
          <a:cxnLst/>
          <a:rect l="0" t="0" r="0" b="0"/>
          <a:pathLst>
            <a:path>
              <a:moveTo>
                <a:pt x="0" y="20122"/>
              </a:moveTo>
              <a:lnTo>
                <a:pt x="598934" y="20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413518" y="2290093"/>
        <a:ext cx="29946" cy="29946"/>
      </dsp:txXfrm>
    </dsp:sp>
    <dsp:sp modelId="{43991857-A771-4C9F-95EE-7B2192587CB1}">
      <dsp:nvSpPr>
        <dsp:cNvPr id="0" name=""/>
        <dsp:cNvSpPr/>
      </dsp:nvSpPr>
      <dsp:spPr>
        <a:xfrm>
          <a:off x="3438363" y="25343"/>
          <a:ext cx="1980256" cy="1980256"/>
        </a:xfrm>
        <a:prstGeom prst="ellipse">
          <a:avLst/>
        </a:prstGeom>
        <a:solidFill>
          <a:srgbClr val="F8A6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500" kern="1200" dirty="0">
              <a:solidFill>
                <a:schemeClr val="tx1"/>
              </a:solidFill>
            </a:rPr>
            <a:t>Copyright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3728365" y="315345"/>
        <a:ext cx="1400252" cy="1400252"/>
      </dsp:txXfrm>
    </dsp:sp>
    <dsp:sp modelId="{D64D8739-FCC6-40AB-A264-C8396FAE2ECD}">
      <dsp:nvSpPr>
        <dsp:cNvPr id="0" name=""/>
        <dsp:cNvSpPr/>
      </dsp:nvSpPr>
      <dsp:spPr>
        <a:xfrm rot="20520000">
          <a:off x="5355502" y="3176033"/>
          <a:ext cx="598934" cy="40244"/>
        </a:xfrm>
        <a:custGeom>
          <a:avLst/>
          <a:gdLst/>
          <a:ahLst/>
          <a:cxnLst/>
          <a:rect l="0" t="0" r="0" b="0"/>
          <a:pathLst>
            <a:path>
              <a:moveTo>
                <a:pt x="0" y="20122"/>
              </a:moveTo>
              <a:lnTo>
                <a:pt x="598934" y="20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639996" y="3181182"/>
        <a:ext cx="29946" cy="29946"/>
      </dsp:txXfrm>
    </dsp:sp>
    <dsp:sp modelId="{7323E1DE-BA3F-4701-A1EB-26087EBC6F98}">
      <dsp:nvSpPr>
        <dsp:cNvPr id="0" name=""/>
        <dsp:cNvSpPr/>
      </dsp:nvSpPr>
      <dsp:spPr>
        <a:xfrm>
          <a:off x="5891320" y="1807520"/>
          <a:ext cx="1980256" cy="1980256"/>
        </a:xfrm>
        <a:prstGeom prst="ellipse">
          <a:avLst/>
        </a:prstGeom>
        <a:solidFill>
          <a:srgbClr val="E9E5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500" kern="1200" dirty="0">
              <a:solidFill>
                <a:schemeClr val="tx1"/>
              </a:solidFill>
            </a:rPr>
            <a:t>Patents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6181322" y="2097522"/>
        <a:ext cx="1400252" cy="1400252"/>
      </dsp:txXfrm>
    </dsp:sp>
    <dsp:sp modelId="{56A271B0-AA3A-4FC4-9969-9DABE5F37D5A}">
      <dsp:nvSpPr>
        <dsp:cNvPr id="0" name=""/>
        <dsp:cNvSpPr/>
      </dsp:nvSpPr>
      <dsp:spPr>
        <a:xfrm rot="3240000">
          <a:off x="4887029" y="4617845"/>
          <a:ext cx="598934" cy="40244"/>
        </a:xfrm>
        <a:custGeom>
          <a:avLst/>
          <a:gdLst/>
          <a:ahLst/>
          <a:cxnLst/>
          <a:rect l="0" t="0" r="0" b="0"/>
          <a:pathLst>
            <a:path>
              <a:moveTo>
                <a:pt x="0" y="20122"/>
              </a:moveTo>
              <a:lnTo>
                <a:pt x="598934" y="20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171523" y="4622994"/>
        <a:ext cx="29946" cy="29946"/>
      </dsp:txXfrm>
    </dsp:sp>
    <dsp:sp modelId="{DFC919AA-82D7-4012-A7DE-E3FB7FD0B07A}">
      <dsp:nvSpPr>
        <dsp:cNvPr id="0" name=""/>
        <dsp:cNvSpPr/>
      </dsp:nvSpPr>
      <dsp:spPr>
        <a:xfrm>
          <a:off x="4954374" y="4691144"/>
          <a:ext cx="1980256" cy="1980256"/>
        </a:xfrm>
        <a:prstGeom prst="ellipse">
          <a:avLst/>
        </a:prstGeom>
        <a:solidFill>
          <a:srgbClr val="D4F3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500" kern="1200" dirty="0">
              <a:solidFill>
                <a:schemeClr val="tx1"/>
              </a:solidFill>
            </a:rPr>
            <a:t>Trade marks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5244376" y="4981146"/>
        <a:ext cx="1400252" cy="1400252"/>
      </dsp:txXfrm>
    </dsp:sp>
    <dsp:sp modelId="{97741A71-8F2E-4FA3-BA7F-F2C5D9DE37A6}">
      <dsp:nvSpPr>
        <dsp:cNvPr id="0" name=""/>
        <dsp:cNvSpPr/>
      </dsp:nvSpPr>
      <dsp:spPr>
        <a:xfrm rot="7560000">
          <a:off x="3371019" y="4617845"/>
          <a:ext cx="598934" cy="40244"/>
        </a:xfrm>
        <a:custGeom>
          <a:avLst/>
          <a:gdLst/>
          <a:ahLst/>
          <a:cxnLst/>
          <a:rect l="0" t="0" r="0" b="0"/>
          <a:pathLst>
            <a:path>
              <a:moveTo>
                <a:pt x="0" y="20122"/>
              </a:moveTo>
              <a:lnTo>
                <a:pt x="598934" y="20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655513" y="4622994"/>
        <a:ext cx="29946" cy="29946"/>
      </dsp:txXfrm>
    </dsp:sp>
    <dsp:sp modelId="{A1A84358-1F35-4F1A-AA71-40A6DA665EB5}">
      <dsp:nvSpPr>
        <dsp:cNvPr id="0" name=""/>
        <dsp:cNvSpPr/>
      </dsp:nvSpPr>
      <dsp:spPr>
        <a:xfrm>
          <a:off x="1922353" y="4691144"/>
          <a:ext cx="1980256" cy="1980256"/>
        </a:xfrm>
        <a:prstGeom prst="ellipse">
          <a:avLst/>
        </a:prstGeom>
        <a:solidFill>
          <a:srgbClr val="DEC0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500" kern="1200" dirty="0" err="1">
              <a:solidFill>
                <a:schemeClr val="tx1"/>
              </a:solidFill>
            </a:rPr>
            <a:t>GIs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2212355" y="4981146"/>
        <a:ext cx="1400252" cy="1400252"/>
      </dsp:txXfrm>
    </dsp:sp>
    <dsp:sp modelId="{D4EDED3D-71BD-4FE6-BFBC-7397DE1D4AC6}">
      <dsp:nvSpPr>
        <dsp:cNvPr id="0" name=""/>
        <dsp:cNvSpPr/>
      </dsp:nvSpPr>
      <dsp:spPr>
        <a:xfrm rot="11880000">
          <a:off x="2902546" y="3176033"/>
          <a:ext cx="598934" cy="40244"/>
        </a:xfrm>
        <a:custGeom>
          <a:avLst/>
          <a:gdLst/>
          <a:ahLst/>
          <a:cxnLst/>
          <a:rect l="0" t="0" r="0" b="0"/>
          <a:pathLst>
            <a:path>
              <a:moveTo>
                <a:pt x="0" y="20122"/>
              </a:moveTo>
              <a:lnTo>
                <a:pt x="598934" y="20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187040" y="3181182"/>
        <a:ext cx="29946" cy="29946"/>
      </dsp:txXfrm>
    </dsp:sp>
    <dsp:sp modelId="{524CF124-1F8F-442A-9BFF-37DF28F3733C}">
      <dsp:nvSpPr>
        <dsp:cNvPr id="0" name=""/>
        <dsp:cNvSpPr/>
      </dsp:nvSpPr>
      <dsp:spPr>
        <a:xfrm>
          <a:off x="985407" y="1807520"/>
          <a:ext cx="1980256" cy="1980256"/>
        </a:xfrm>
        <a:prstGeom prst="ellipse">
          <a:avLst/>
        </a:prstGeom>
        <a:solidFill>
          <a:srgbClr val="AFEF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500" kern="1200" dirty="0">
              <a:solidFill>
                <a:schemeClr val="tx1"/>
              </a:solidFill>
            </a:rPr>
            <a:t>Designs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1275409" y="2097522"/>
        <a:ext cx="1400252" cy="1400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3E24BCC3-3352-493F-A3E6-EFC17D091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536B60A6-CCFA-4284-B50D-F41ADCA2A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42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D605C8-A257-48AF-8B8A-7F8A69E107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72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492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9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8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8092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03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104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906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26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123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882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069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8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aphne.Zografos@wipo.in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rtkf@wipo.i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151620" y="2060849"/>
            <a:ext cx="6840760" cy="3456383"/>
          </a:xfrm>
        </p:spPr>
        <p:txBody>
          <a:bodyPr/>
          <a:lstStyle/>
          <a:p>
            <a:pPr marL="0" indent="0">
              <a:buNone/>
            </a:pPr>
            <a:endParaRPr lang="en-US" altLang="en-US" sz="2000" b="1" dirty="0">
              <a:solidFill>
                <a:srgbClr val="00408C"/>
              </a:solidFill>
            </a:endParaRPr>
          </a:p>
          <a:p>
            <a:pPr marL="0" indent="0" algn="ctr">
              <a:buNone/>
            </a:pPr>
            <a:endParaRPr lang="en-US" altLang="en-US" sz="2800" b="1" dirty="0">
              <a:solidFill>
                <a:srgbClr val="00408C"/>
              </a:solidFill>
            </a:endParaRPr>
          </a:p>
          <a:p>
            <a:pPr marL="0" indent="0" algn="ctr">
              <a:buNone/>
            </a:pPr>
            <a:r>
              <a:rPr lang="en-US" altLang="en-US" sz="3200" b="1" dirty="0">
                <a:solidFill>
                  <a:srgbClr val="00408C"/>
                </a:solidFill>
              </a:rPr>
              <a:t>Introduction to IP, TK and TCEs</a:t>
            </a:r>
            <a:endParaRPr lang="en-US" altLang="en-US" sz="2800" b="1" dirty="0">
              <a:solidFill>
                <a:srgbClr val="00408C"/>
              </a:solidFill>
            </a:endParaRPr>
          </a:p>
          <a:p>
            <a:pPr marL="0" indent="0" algn="ctr">
              <a:buNone/>
            </a:pPr>
            <a:endParaRPr lang="en-US" altLang="en-US" sz="1200" dirty="0">
              <a:solidFill>
                <a:srgbClr val="00408C"/>
              </a:solidFill>
            </a:endParaRPr>
          </a:p>
          <a:p>
            <a:pPr marL="0" indent="0" algn="ctr">
              <a:buNone/>
            </a:pPr>
            <a:r>
              <a:rPr lang="en-US" altLang="en-US" sz="1800" dirty="0">
                <a:solidFill>
                  <a:srgbClr val="00408C"/>
                </a:solidFill>
              </a:rPr>
              <a:t>May 14, 2019</a:t>
            </a:r>
          </a:p>
          <a:p>
            <a:pPr marL="0" indent="0" algn="ctr">
              <a:buNone/>
            </a:pPr>
            <a:endParaRPr lang="en-US" altLang="en-US" sz="1800" dirty="0">
              <a:solidFill>
                <a:srgbClr val="00408C"/>
              </a:solidFill>
            </a:endParaRPr>
          </a:p>
          <a:p>
            <a:pPr marL="0" indent="0" algn="ctr">
              <a:buNone/>
            </a:pPr>
            <a:r>
              <a:rPr lang="en-US" altLang="en-US" sz="2000" b="1" dirty="0">
                <a:solidFill>
                  <a:srgbClr val="00408C"/>
                </a:solidFill>
              </a:rPr>
              <a:t>Daphne Zografos Johnsson</a:t>
            </a:r>
          </a:p>
          <a:p>
            <a:pPr marL="0" indent="0" algn="ctr">
              <a:buNone/>
            </a:pPr>
            <a:r>
              <a:rPr lang="en-US" altLang="en-US" sz="2000" b="1" dirty="0">
                <a:solidFill>
                  <a:srgbClr val="00408C"/>
                </a:solidFill>
              </a:rPr>
              <a:t>Legal Officer, Traditional Knowledge Division</a:t>
            </a:r>
            <a:endParaRPr lang="en-US" altLang="en-US" sz="16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34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836712"/>
            <a:ext cx="8003232" cy="5040561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TK and TCEs are intellectual property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4400" dirty="0"/>
              <a:t>Traditional</a:t>
            </a:r>
            <a:r>
              <a:rPr lang="en-US" altLang="en-US" dirty="0"/>
              <a:t> knowledge</a:t>
            </a:r>
          </a:p>
          <a:p>
            <a:pPr>
              <a:lnSpc>
                <a:spcPct val="90000"/>
              </a:lnSpc>
            </a:pPr>
            <a:r>
              <a:rPr lang="en-US" altLang="en-US" sz="4400" dirty="0"/>
              <a:t>Traditional </a:t>
            </a:r>
            <a:r>
              <a:rPr lang="en-US" altLang="en-US" dirty="0"/>
              <a:t>cultural expressions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They </a:t>
            </a:r>
            <a:r>
              <a:rPr lang="en-US" altLang="en-US" u="sng" dirty="0"/>
              <a:t>cannot be fully protected by existing IP systems</a:t>
            </a:r>
            <a:r>
              <a:rPr lang="en-US" altLang="en-US" dirty="0"/>
              <a:t> due to inadequacies of the system</a:t>
            </a:r>
            <a:r>
              <a:rPr lang="en-US" altLang="en-US" dirty="0">
                <a:solidFill>
                  <a:srgbClr val="FF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316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C0CD469-9EDB-43F9-871A-7E9DB339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210146"/>
          </a:xfrm>
        </p:spPr>
        <p:txBody>
          <a:bodyPr/>
          <a:lstStyle/>
          <a:p>
            <a:r>
              <a:rPr lang="fr-CH" sz="3200" dirty="0"/>
              <a:t>Options for </a:t>
            </a:r>
            <a:r>
              <a:rPr lang="fr-CH" sz="3200" dirty="0" err="1"/>
              <a:t>protecting</a:t>
            </a:r>
            <a:r>
              <a:rPr lang="fr-CH" sz="3200" dirty="0"/>
              <a:t> TK/</a:t>
            </a:r>
            <a:r>
              <a:rPr lang="fr-CH" sz="3200" dirty="0" err="1"/>
              <a:t>TCEs</a:t>
            </a:r>
            <a:r>
              <a:rPr lang="fr-CH" sz="3200" dirty="0"/>
              <a:t> </a:t>
            </a:r>
            <a:r>
              <a:rPr lang="fr-CH" sz="3200" dirty="0" err="1"/>
              <a:t>with</a:t>
            </a:r>
            <a:r>
              <a:rPr lang="fr-CH" sz="3200" dirty="0"/>
              <a:t> IP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697D83-6505-44BC-A8D1-E2525DE14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3239"/>
            <a:ext cx="8003232" cy="42480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latin typeface="Arial Unicode MS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 Unicode MS" pitchFamily="34" charset="-128"/>
              </a:rPr>
              <a:t>Protection with </a:t>
            </a:r>
            <a:r>
              <a:rPr lang="en-US" altLang="en-US" sz="2000" dirty="0">
                <a:solidFill>
                  <a:srgbClr val="FA6B00"/>
                </a:solidFill>
                <a:latin typeface="Arial Unicode MS" pitchFamily="34" charset="-128"/>
              </a:rPr>
              <a:t>conventional/existing</a:t>
            </a:r>
            <a:r>
              <a:rPr lang="en-US" altLang="en-US" sz="2000" dirty="0">
                <a:latin typeface="Arial Unicode MS" pitchFamily="34" charset="-128"/>
              </a:rPr>
              <a:t> IP systems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FA6B00"/>
                </a:solidFill>
                <a:latin typeface="Arial Unicode MS" pitchFamily="34" charset="-128"/>
              </a:rPr>
              <a:t>Adaptation</a:t>
            </a:r>
            <a:r>
              <a:rPr lang="en-US" altLang="en-US" sz="2000" dirty="0">
                <a:latin typeface="Arial Unicode MS" pitchFamily="34" charset="-128"/>
              </a:rPr>
              <a:t> of conventional/existing IP systems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 dirty="0">
                <a:solidFill>
                  <a:srgbClr val="FA6B00"/>
                </a:solidFill>
                <a:latin typeface="Arial Unicode MS" pitchFamily="34" charset="-128"/>
              </a:rPr>
              <a:t>Sui generis</a:t>
            </a:r>
            <a:r>
              <a:rPr lang="en-US" altLang="en-US" sz="2000" dirty="0">
                <a:solidFill>
                  <a:srgbClr val="FA6B00"/>
                </a:solidFill>
                <a:latin typeface="Arial Unicode MS" pitchFamily="34" charset="-128"/>
              </a:rPr>
              <a:t> </a:t>
            </a:r>
            <a:r>
              <a:rPr lang="en-US" altLang="en-US" sz="2000" dirty="0">
                <a:latin typeface="Arial Unicode MS" pitchFamily="34" charset="-128"/>
              </a:rPr>
              <a:t>protection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dirty="0">
              <a:latin typeface="Arial Unicode MS" pitchFamily="34" charset="-128"/>
            </a:endParaRP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6D7FC86-5821-4C4F-A0FD-18A51DAB2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4010277" cy="225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id:A2DDFDA9-CB90-49FC-861E-2B4C87805F30@adi.wipo.int">
            <a:extLst>
              <a:ext uri="{FF2B5EF4-FFF2-40B4-BE49-F238E27FC236}">
                <a16:creationId xmlns:a16="http://schemas.microsoft.com/office/drawing/2014/main" id="{B33E8867-DF9B-40AA-9ABE-BF55D403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64" y="3857576"/>
            <a:ext cx="3346768" cy="223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4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210146"/>
          </a:xfrm>
        </p:spPr>
        <p:txBody>
          <a:bodyPr/>
          <a:lstStyle/>
          <a:p>
            <a:r>
              <a:rPr lang="en-US" dirty="0"/>
              <a:t> What are IP rights useful for?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3440" y="1844824"/>
            <a:ext cx="8003232" cy="4320058"/>
          </a:xfrm>
        </p:spPr>
        <p:txBody>
          <a:bodyPr/>
          <a:lstStyle/>
          <a:p>
            <a:r>
              <a:rPr lang="en-US" sz="3200" dirty="0"/>
              <a:t>Defensive protection</a:t>
            </a:r>
          </a:p>
          <a:p>
            <a:pPr lvl="1"/>
            <a:r>
              <a:rPr lang="en-US" dirty="0"/>
              <a:t>Prevent third party uses</a:t>
            </a:r>
          </a:p>
          <a:p>
            <a:pPr lvl="1"/>
            <a:r>
              <a:rPr lang="en-US" dirty="0"/>
              <a:t>Prevent third party gaining IP rights over TK/TCEs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/>
              <a:t>Positive protection</a:t>
            </a:r>
          </a:p>
          <a:p>
            <a:pPr lvl="1"/>
            <a:r>
              <a:rPr lang="en-US" dirty="0"/>
              <a:t>Proactive use of IP rights</a:t>
            </a:r>
          </a:p>
        </p:txBody>
      </p:sp>
    </p:spTree>
    <p:extLst>
      <p:ext uri="{BB962C8B-B14F-4D97-AF65-F5344CB8AC3E}">
        <p14:creationId xmlns:p14="http://schemas.microsoft.com/office/powerpoint/2010/main" val="368189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210146"/>
          </a:xfrm>
        </p:spPr>
        <p:txBody>
          <a:bodyPr/>
          <a:lstStyle/>
          <a:p>
            <a:r>
              <a:rPr lang="en-US" dirty="0"/>
              <a:t>Copyright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73239"/>
            <a:ext cx="8003232" cy="4320058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r>
              <a:rPr lang="en-US" dirty="0"/>
              <a:t>Idea/expression</a:t>
            </a:r>
          </a:p>
          <a:p>
            <a:r>
              <a:rPr lang="en-US" dirty="0"/>
              <a:t>No protection for style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Originality</a:t>
            </a:r>
          </a:p>
          <a:p>
            <a:pPr lvl="1"/>
            <a:r>
              <a:rPr lang="en-US" dirty="0"/>
              <a:t>Authorship</a:t>
            </a:r>
          </a:p>
          <a:p>
            <a:pPr lvl="1"/>
            <a:r>
              <a:rPr lang="en-US" dirty="0"/>
              <a:t>Term of protection</a:t>
            </a:r>
          </a:p>
          <a:p>
            <a:pPr lvl="1"/>
            <a:r>
              <a:rPr lang="en-US" dirty="0"/>
              <a:t>Fixation</a:t>
            </a:r>
          </a:p>
          <a:p>
            <a:r>
              <a:rPr lang="en-US" dirty="0"/>
              <a:t>Protection of contemporary TCEs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6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210146"/>
          </a:xfrm>
        </p:spPr>
        <p:txBody>
          <a:bodyPr/>
          <a:lstStyle/>
          <a:p>
            <a:r>
              <a:rPr lang="en-US" dirty="0"/>
              <a:t>Trade marks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73239"/>
            <a:ext cx="8003232" cy="4320058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r>
              <a:rPr lang="en-US" dirty="0"/>
              <a:t>First come first served</a:t>
            </a:r>
          </a:p>
          <a:p>
            <a:r>
              <a:rPr lang="en-US" dirty="0"/>
              <a:t>Preventing offensive and deceptive marks</a:t>
            </a:r>
          </a:p>
          <a:p>
            <a:r>
              <a:rPr lang="en-US" dirty="0"/>
              <a:t>Use as a distinctive tool – marketing tool</a:t>
            </a:r>
          </a:p>
          <a:p>
            <a:r>
              <a:rPr lang="en-US" dirty="0"/>
              <a:t>May be licensed</a:t>
            </a:r>
          </a:p>
        </p:txBody>
      </p:sp>
    </p:spTree>
    <p:extLst>
      <p:ext uri="{BB962C8B-B14F-4D97-AF65-F5344CB8AC3E}">
        <p14:creationId xmlns:p14="http://schemas.microsoft.com/office/powerpoint/2010/main" val="133068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210146"/>
          </a:xfrm>
        </p:spPr>
        <p:txBody>
          <a:bodyPr/>
          <a:lstStyle/>
          <a:p>
            <a:r>
              <a:rPr lang="en-US" dirty="0"/>
              <a:t>Collective and certification marks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73239"/>
            <a:ext cx="8003232" cy="4320058"/>
          </a:xfrm>
        </p:spPr>
        <p:txBody>
          <a:bodyPr/>
          <a:lstStyle/>
          <a:p>
            <a:r>
              <a:rPr lang="en-US" dirty="0"/>
              <a:t>Distinctive signs</a:t>
            </a:r>
          </a:p>
          <a:p>
            <a:r>
              <a:rPr lang="en-US" dirty="0"/>
              <a:t>Allow for collective use</a:t>
            </a:r>
          </a:p>
          <a:p>
            <a:r>
              <a:rPr lang="en-US" dirty="0"/>
              <a:t>Can certify some characteristics of the goods </a:t>
            </a:r>
          </a:p>
          <a:p>
            <a:pPr lvl="1"/>
            <a:r>
              <a:rPr lang="en-US" dirty="0"/>
              <a:t>Geographical origin</a:t>
            </a:r>
          </a:p>
          <a:p>
            <a:pPr lvl="1"/>
            <a:r>
              <a:rPr lang="en-US" dirty="0"/>
              <a:t>Authenticity</a:t>
            </a:r>
          </a:p>
          <a:p>
            <a:r>
              <a:rPr lang="en-US" dirty="0"/>
              <a:t>Possibility of joint marketing campaigns</a:t>
            </a:r>
          </a:p>
          <a:p>
            <a:r>
              <a:rPr lang="en-US" dirty="0"/>
              <a:t>Need for education/awareness-raising</a:t>
            </a:r>
          </a:p>
          <a:p>
            <a:r>
              <a:rPr lang="en-US" dirty="0"/>
              <a:t>Enable consumer recognition and customer loyalty</a:t>
            </a:r>
          </a:p>
        </p:txBody>
      </p:sp>
    </p:spTree>
    <p:extLst>
      <p:ext uri="{BB962C8B-B14F-4D97-AF65-F5344CB8AC3E}">
        <p14:creationId xmlns:p14="http://schemas.microsoft.com/office/powerpoint/2010/main" val="38939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210146"/>
          </a:xfrm>
        </p:spPr>
        <p:txBody>
          <a:bodyPr/>
          <a:lstStyle/>
          <a:p>
            <a:r>
              <a:rPr lang="en-US" dirty="0"/>
              <a:t>Geographical indications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73239"/>
            <a:ext cx="8003232" cy="4320058"/>
          </a:xfrm>
        </p:spPr>
        <p:txBody>
          <a:bodyPr/>
          <a:lstStyle/>
          <a:p>
            <a:r>
              <a:rPr lang="en-US" dirty="0"/>
              <a:t>Indication used on products </a:t>
            </a:r>
          </a:p>
          <a:p>
            <a:pPr lvl="1"/>
            <a:r>
              <a:rPr lang="en-US" dirty="0"/>
              <a:t>specific geographical origin</a:t>
            </a:r>
          </a:p>
          <a:p>
            <a:pPr lvl="1"/>
            <a:r>
              <a:rPr lang="en-US" dirty="0"/>
              <a:t>qualities, characteristics or a reputation</a:t>
            </a:r>
          </a:p>
          <a:p>
            <a:r>
              <a:rPr lang="en-US" dirty="0"/>
              <a:t>Collective use</a:t>
            </a:r>
          </a:p>
          <a:p>
            <a:r>
              <a:rPr lang="en-US" dirty="0"/>
              <a:t>Can help preserve traditional ways</a:t>
            </a:r>
          </a:p>
          <a:p>
            <a:r>
              <a:rPr lang="en-US" dirty="0"/>
              <a:t>TK as such not protected</a:t>
            </a:r>
          </a:p>
          <a:p>
            <a:r>
              <a:rPr lang="en-US" dirty="0"/>
              <a:t>Premium price</a:t>
            </a:r>
          </a:p>
          <a:p>
            <a:r>
              <a:rPr lang="en-US" dirty="0"/>
              <a:t>Heavier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61451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210146"/>
          </a:xfrm>
        </p:spPr>
        <p:txBody>
          <a:bodyPr/>
          <a:lstStyle/>
          <a:p>
            <a:r>
              <a:rPr lang="en-US" dirty="0"/>
              <a:t>Designs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73239"/>
            <a:ext cx="8003232" cy="4320058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r>
              <a:rPr lang="en-US" dirty="0"/>
              <a:t>Protects aesthetic elements of a products</a:t>
            </a:r>
          </a:p>
          <a:p>
            <a:r>
              <a:rPr lang="en-US" dirty="0"/>
              <a:t>“The look and feel”</a:t>
            </a:r>
          </a:p>
          <a:p>
            <a:r>
              <a:rPr lang="en-US" dirty="0"/>
              <a:t>2D or 3D</a:t>
            </a:r>
          </a:p>
          <a:p>
            <a:r>
              <a:rPr lang="en-US" dirty="0"/>
              <a:t>Shape or designs</a:t>
            </a:r>
          </a:p>
        </p:txBody>
      </p:sp>
    </p:spTree>
    <p:extLst>
      <p:ext uri="{BB962C8B-B14F-4D97-AF65-F5344CB8AC3E}">
        <p14:creationId xmlns:p14="http://schemas.microsoft.com/office/powerpoint/2010/main" val="193684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210146"/>
          </a:xfrm>
        </p:spPr>
        <p:txBody>
          <a:bodyPr/>
          <a:lstStyle/>
          <a:p>
            <a:r>
              <a:rPr lang="en-US" dirty="0"/>
              <a:t>Patents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73239"/>
            <a:ext cx="8003232" cy="4320058"/>
          </a:xfrm>
        </p:spPr>
        <p:txBody>
          <a:bodyPr/>
          <a:lstStyle/>
          <a:p>
            <a:r>
              <a:rPr lang="en-US" dirty="0"/>
              <a:t>Key elements</a:t>
            </a:r>
          </a:p>
          <a:p>
            <a:r>
              <a:rPr lang="en-US" dirty="0"/>
              <a:t>Novelty, inventive step, industrial application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Defensive element – preventing the grant of erroneous patents</a:t>
            </a:r>
          </a:p>
          <a:p>
            <a:r>
              <a:rPr lang="en-US" dirty="0"/>
              <a:t>Positive element – encouraging TK-based innovation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1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4320058"/>
          </a:xfrm>
        </p:spPr>
        <p:txBody>
          <a:bodyPr/>
          <a:lstStyle/>
          <a:p>
            <a:r>
              <a:rPr lang="en-US" dirty="0"/>
              <a:t>Nutmeg used since ancient times in India for oral diseases</a:t>
            </a:r>
          </a:p>
          <a:p>
            <a:r>
              <a:rPr lang="en-US" dirty="0"/>
              <a:t>Patent filed for “oral compositions containing extracts of nutmeg and related methods”</a:t>
            </a:r>
          </a:p>
          <a:p>
            <a:r>
              <a:rPr lang="en-US" dirty="0"/>
              <a:t>EPO prior art search found references in Indian TK digital library</a:t>
            </a:r>
          </a:p>
          <a:p>
            <a:r>
              <a:rPr lang="en-US" dirty="0"/>
              <a:t>Invention did not meet requirements of inventive step</a:t>
            </a:r>
          </a:p>
          <a:p>
            <a:r>
              <a:rPr lang="en-US" dirty="0"/>
              <a:t>Rejected</a:t>
            </a:r>
          </a:p>
        </p:txBody>
      </p:sp>
      <p:pic>
        <p:nvPicPr>
          <p:cNvPr id="6" name="Image 5" descr="Une image contenant assis, table, épice, intérieur&#10;&#10;Description générée automatiquement">
            <a:extLst>
              <a:ext uri="{FF2B5EF4-FFF2-40B4-BE49-F238E27FC236}">
                <a16:creationId xmlns:a16="http://schemas.microsoft.com/office/drawing/2014/main" id="{3F0A6254-5998-47F2-9ABA-BFA381611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3789040"/>
            <a:ext cx="4514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3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3813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1773239"/>
            <a:ext cx="7787208" cy="432005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Recap – key features of IP rights</a:t>
            </a:r>
          </a:p>
          <a:p>
            <a:r>
              <a:rPr lang="en-US" dirty="0"/>
              <a:t>Are TK and TCEs IP?</a:t>
            </a:r>
          </a:p>
          <a:p>
            <a:r>
              <a:rPr lang="en-US" dirty="0"/>
              <a:t>What are IP rights useful for?</a:t>
            </a:r>
          </a:p>
          <a:p>
            <a:r>
              <a:rPr lang="en-US" dirty="0"/>
              <a:t>Some examples</a:t>
            </a:r>
          </a:p>
          <a:p>
            <a:r>
              <a:rPr lang="en-US" dirty="0"/>
              <a:t>Some tools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25575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210146"/>
          </a:xfrm>
        </p:spPr>
        <p:txBody>
          <a:bodyPr/>
          <a:lstStyle/>
          <a:p>
            <a:r>
              <a:rPr lang="en-US" dirty="0"/>
              <a:t>Collaborations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73239"/>
            <a:ext cx="8003232" cy="4320058"/>
          </a:xfrm>
        </p:spPr>
        <p:txBody>
          <a:bodyPr/>
          <a:lstStyle/>
          <a:p>
            <a:r>
              <a:rPr lang="en-US" dirty="0"/>
              <a:t>Confidentiality</a:t>
            </a:r>
          </a:p>
          <a:p>
            <a:r>
              <a:rPr lang="en-US" dirty="0"/>
              <a:t>What kind of output could result in IP rights?</a:t>
            </a:r>
          </a:p>
          <a:p>
            <a:r>
              <a:rPr lang="en-US" dirty="0"/>
              <a:t>Will those have sufficient commercial value to justify the expense of seeking IP protection?</a:t>
            </a:r>
          </a:p>
          <a:p>
            <a:r>
              <a:rPr lang="en-US" dirty="0"/>
              <a:t>Who will apply for the IP rights?</a:t>
            </a:r>
          </a:p>
          <a:p>
            <a:r>
              <a:rPr lang="en-US" dirty="0"/>
              <a:t>Who will own the IP rights?</a:t>
            </a:r>
          </a:p>
          <a:p>
            <a:r>
              <a:rPr lang="en-US" dirty="0"/>
              <a:t>How will the benefits be shared?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93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B0BB4A4-DFA7-4AEC-A421-9A6F1119F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447675"/>
            <a:ext cx="5962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7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20689"/>
            <a:ext cx="3565314" cy="5178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672408" cy="51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30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14" y="795846"/>
            <a:ext cx="2802190" cy="1944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5834" y="41229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Copyright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369" y="445500"/>
            <a:ext cx="2557492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345" y="3253597"/>
            <a:ext cx="3060867" cy="33073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98834" y="61175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Geographical indications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6042" y="290873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Collective marks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3515693"/>
            <a:ext cx="3648075" cy="2466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926" y="755289"/>
            <a:ext cx="2580778" cy="22064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00192" y="402239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Trade secrets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94115" y="314636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Industrial designs</a:t>
            </a:r>
          </a:p>
        </p:txBody>
      </p:sp>
    </p:spTree>
    <p:extLst>
      <p:ext uri="{BB962C8B-B14F-4D97-AF65-F5344CB8AC3E}">
        <p14:creationId xmlns:p14="http://schemas.microsoft.com/office/powerpoint/2010/main" val="374440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>
                <a:hlinkClick r:id="rId3"/>
              </a:rPr>
              <a:t>Daphne.Zografos@wipo.int</a:t>
            </a:r>
            <a:endParaRPr lang="fr-CH" dirty="0"/>
          </a:p>
          <a:p>
            <a:r>
              <a:rPr lang="fr-CH" dirty="0">
                <a:hlinkClick r:id="rId4"/>
              </a:rPr>
              <a:t>grtkf@wipo.int</a:t>
            </a:r>
            <a:r>
              <a:rPr lang="fr-CH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8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38138"/>
          </a:xfrm>
        </p:spPr>
        <p:txBody>
          <a:bodyPr/>
          <a:lstStyle/>
          <a:p>
            <a:r>
              <a:rPr lang="en-US" dirty="0"/>
              <a:t>Key features of IP rights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1628800"/>
            <a:ext cx="7715200" cy="4392488"/>
          </a:xfrm>
        </p:spPr>
        <p:txBody>
          <a:bodyPr/>
          <a:lstStyle/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Protect products of creative intellectual activity</a:t>
            </a:r>
          </a:p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/>
          </a:p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Criteria of protection</a:t>
            </a:r>
            <a:endParaRPr lang="en-US" sz="2800" dirty="0"/>
          </a:p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Confer exclusive rights</a:t>
            </a:r>
          </a:p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Limitations and exceptions</a:t>
            </a:r>
          </a:p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Limited in time</a:t>
            </a:r>
          </a:p>
          <a:p>
            <a:pPr marL="0" indent="0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2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89EB7414-E5E0-4DE5-BC18-024E5A185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129720"/>
              </p:ext>
            </p:extLst>
          </p:nvPr>
        </p:nvGraphicFramePr>
        <p:xfrm>
          <a:off x="179512" y="116632"/>
          <a:ext cx="8856984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38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1772816"/>
            <a:ext cx="7787208" cy="4320480"/>
          </a:xfrm>
        </p:spPr>
        <p:txBody>
          <a:bodyPr/>
          <a:lstStyle/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 dirty="0"/>
              <a:t>Why do we have intellectual property rights?</a:t>
            </a:r>
          </a:p>
          <a:p>
            <a:pPr marL="400050" lvl="1" indent="0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4000" dirty="0"/>
          </a:p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 dirty="0"/>
              <a:t>What is the public domain?</a:t>
            </a:r>
          </a:p>
          <a:p>
            <a:pPr marL="741363" lvl="1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400050" lvl="1" indent="0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2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692696"/>
            <a:ext cx="8208912" cy="5400601"/>
          </a:xfrm>
        </p:spPr>
        <p:txBody>
          <a:bodyPr/>
          <a:lstStyle/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dirty="0"/>
              <a:t> Are TK and TCEs intellectual property?</a:t>
            </a:r>
          </a:p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741363" lvl="1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TK/TCEs are creative expressions of indigenous peoples and local communities </a:t>
            </a:r>
          </a:p>
          <a:p>
            <a:pPr marL="741363" lvl="1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741363" lvl="1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They are </a:t>
            </a:r>
            <a:r>
              <a:rPr lang="en-GB" dirty="0">
                <a:solidFill>
                  <a:srgbClr val="FF6600"/>
                </a:solidFill>
              </a:rPr>
              <a:t>products of creative intellectual activity </a:t>
            </a:r>
            <a:r>
              <a:rPr lang="en-GB" dirty="0"/>
              <a:t>so they are “intellectual property”</a:t>
            </a:r>
          </a:p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7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38138"/>
          </a:xfrm>
        </p:spPr>
        <p:txBody>
          <a:bodyPr/>
          <a:lstStyle/>
          <a:p>
            <a:r>
              <a:rPr lang="fr-CH" dirty="0"/>
              <a:t>Traditional cultural expressions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612577"/>
            <a:ext cx="4038600" cy="4352925"/>
          </a:xfrm>
        </p:spPr>
        <p:txBody>
          <a:bodyPr/>
          <a:lstStyle/>
          <a:p>
            <a:r>
              <a:rPr lang="en-US" altLang="en-US" sz="2400" dirty="0">
                <a:solidFill>
                  <a:srgbClr val="FF6600"/>
                </a:solidFill>
              </a:rPr>
              <a:t>Forms in which traditional knowledge and culture are expressed, communicated and manifested</a:t>
            </a:r>
          </a:p>
          <a:p>
            <a:endParaRPr lang="en-US" altLang="en-US" sz="2400" dirty="0"/>
          </a:p>
          <a:p>
            <a:r>
              <a:rPr lang="en-US" altLang="en-US" sz="2400" dirty="0"/>
              <a:t>May be tangible, intangible or mixed</a:t>
            </a:r>
          </a:p>
          <a:p>
            <a:endParaRPr lang="en-US" alt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72000" y="2924944"/>
            <a:ext cx="4285945" cy="3040558"/>
          </a:xfrm>
        </p:spPr>
        <p:txBody>
          <a:bodyPr/>
          <a:lstStyle/>
          <a:p>
            <a:r>
              <a:rPr lang="en-US" altLang="en-US" sz="2400" dirty="0"/>
              <a:t>Ex: songs, performances, crafts, names, symbols, art, narratives, designs, architecture and motifs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65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38138"/>
          </a:xfrm>
        </p:spPr>
        <p:txBody>
          <a:bodyPr/>
          <a:lstStyle/>
          <a:p>
            <a:r>
              <a:rPr lang="fr-CH" dirty="0"/>
              <a:t>Traditional </a:t>
            </a:r>
            <a:r>
              <a:rPr lang="fr-CH" dirty="0" err="1"/>
              <a:t>knowledge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612577"/>
            <a:ext cx="4038600" cy="4352925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>
              <a:solidFill>
                <a:srgbClr val="FF6600"/>
              </a:solidFill>
            </a:endParaRPr>
          </a:p>
          <a:p>
            <a:r>
              <a:rPr lang="en-US" altLang="en-US" sz="2400" dirty="0">
                <a:solidFill>
                  <a:srgbClr val="FF6600"/>
                </a:solidFill>
              </a:rPr>
              <a:t>Content or substance of knowledge which results from intellectual activity in a traditional context</a:t>
            </a:r>
          </a:p>
          <a:p>
            <a:endParaRPr lang="en-US" altLang="en-US" sz="2400" dirty="0"/>
          </a:p>
          <a:p>
            <a:r>
              <a:rPr lang="en-US" altLang="en-US" sz="2400" dirty="0"/>
              <a:t>Includes know-how, skills, innovations, practices, and learning</a:t>
            </a:r>
          </a:p>
          <a:p>
            <a:endParaRPr lang="en-US" alt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19345" y="1612577"/>
            <a:ext cx="4038600" cy="4352925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Not limited to a specific technical field and may include, traditional agricultural, environmental, medicinal knowledge, and any traditional knowledge associated with cultural expressions and genetic resources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538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1"/>
            <a:ext cx="504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38138"/>
          </a:xfrm>
        </p:spPr>
        <p:txBody>
          <a:bodyPr/>
          <a:lstStyle/>
          <a:p>
            <a:r>
              <a:rPr lang="en-US" dirty="0"/>
              <a:t>Characteristics of TK and TCEs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584" y="1412776"/>
            <a:ext cx="7859216" cy="4536503"/>
          </a:xfrm>
        </p:spPr>
        <p:txBody>
          <a:bodyPr/>
          <a:lstStyle/>
          <a:p>
            <a:r>
              <a:rPr lang="en-US" altLang="en-US" dirty="0"/>
              <a:t>Are handed down </a:t>
            </a:r>
            <a:r>
              <a:rPr lang="en-US" altLang="en-US" dirty="0">
                <a:solidFill>
                  <a:srgbClr val="FF6600"/>
                </a:solidFill>
              </a:rPr>
              <a:t>from generation to generation</a:t>
            </a:r>
            <a:r>
              <a:rPr lang="en-US" altLang="en-US" dirty="0"/>
              <a:t>, either orally or by imitation</a:t>
            </a:r>
          </a:p>
          <a:p>
            <a:endParaRPr lang="en-US" altLang="en-US" dirty="0"/>
          </a:p>
          <a:p>
            <a:r>
              <a:rPr lang="en-US" altLang="en-US" dirty="0"/>
              <a:t>Reflect a </a:t>
            </a:r>
            <a:r>
              <a:rPr lang="en-US" altLang="en-US" dirty="0">
                <a:solidFill>
                  <a:srgbClr val="FF6600"/>
                </a:solidFill>
              </a:rPr>
              <a:t>community’s cultural and social identity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/>
              <a:t>Are often made by </a:t>
            </a:r>
            <a:r>
              <a:rPr lang="en-US" altLang="en-US" dirty="0">
                <a:solidFill>
                  <a:srgbClr val="FF6600"/>
                </a:solidFill>
              </a:rPr>
              <a:t>“authors unknown” </a:t>
            </a:r>
            <a:r>
              <a:rPr lang="en-US" altLang="en-US" dirty="0"/>
              <a:t>and are regarded as </a:t>
            </a:r>
            <a:r>
              <a:rPr lang="en-US" altLang="en-US" dirty="0">
                <a:solidFill>
                  <a:srgbClr val="FF6600"/>
                </a:solidFill>
              </a:rPr>
              <a:t>“belonging” to a community </a:t>
            </a:r>
            <a:r>
              <a:rPr lang="en-US" altLang="en-US" dirty="0"/>
              <a:t>under customary laws</a:t>
            </a:r>
          </a:p>
          <a:p>
            <a:endParaRPr lang="en-US" altLang="en-US" dirty="0"/>
          </a:p>
          <a:p>
            <a:r>
              <a:rPr lang="en-US" altLang="en-US" dirty="0"/>
              <a:t>Are constantly </a:t>
            </a:r>
            <a:r>
              <a:rPr lang="en-US" altLang="en-US" dirty="0">
                <a:solidFill>
                  <a:srgbClr val="FF6600"/>
                </a:solidFill>
              </a:rPr>
              <a:t>evolving, developing </a:t>
            </a:r>
            <a:r>
              <a:rPr lang="en-US" altLang="en-US" dirty="0"/>
              <a:t>and </a:t>
            </a:r>
            <a:r>
              <a:rPr lang="en-US" altLang="en-US" dirty="0">
                <a:solidFill>
                  <a:srgbClr val="FF6600"/>
                </a:solidFill>
              </a:rPr>
              <a:t>being recreated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within a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18364"/>
      </p:ext>
    </p:extLst>
  </p:cSld>
  <p:clrMapOvr>
    <a:masterClrMapping/>
  </p:clrMapOvr>
</p:sld>
</file>

<file path=ppt/theme/theme1.xml><?xml version="1.0" encoding="utf-8"?>
<a:theme xmlns:a="http://schemas.openxmlformats.org/drawingml/2006/main" name="IIS Presentation">
  <a:themeElements>
    <a:clrScheme name="IIS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S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IIS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S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S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S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S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S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S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S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S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S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S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S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IS Presentation">
  <a:themeElements>
    <a:clrScheme name="IIS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S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IIS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S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S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S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S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S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S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S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S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S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S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S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617</Words>
  <Application>Microsoft Office PowerPoint</Application>
  <PresentationFormat>On-screen Show (4:3)</PresentationFormat>
  <Paragraphs>147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Unicode MS</vt:lpstr>
      <vt:lpstr>Times New Roman</vt:lpstr>
      <vt:lpstr>IIS Presentation</vt:lpstr>
      <vt:lpstr>1_IIS Presentation</vt:lpstr>
      <vt:lpstr>PowerPoint Presentation</vt:lpstr>
      <vt:lpstr>Outline</vt:lpstr>
      <vt:lpstr>Key features of IP rights</vt:lpstr>
      <vt:lpstr>PowerPoint Presentation</vt:lpstr>
      <vt:lpstr>PowerPoint Presentation</vt:lpstr>
      <vt:lpstr>PowerPoint Presentation</vt:lpstr>
      <vt:lpstr>Traditional cultural expressions</vt:lpstr>
      <vt:lpstr>Traditional knowledge</vt:lpstr>
      <vt:lpstr>Characteristics of TK and TCEs</vt:lpstr>
      <vt:lpstr>PowerPoint Presentation</vt:lpstr>
      <vt:lpstr>Options for protecting TK/TCEs with IP</vt:lpstr>
      <vt:lpstr> What are IP rights useful for?</vt:lpstr>
      <vt:lpstr>Copyright</vt:lpstr>
      <vt:lpstr>Trade marks</vt:lpstr>
      <vt:lpstr>Collective and certification marks</vt:lpstr>
      <vt:lpstr>Geographical indications</vt:lpstr>
      <vt:lpstr>Designs</vt:lpstr>
      <vt:lpstr>Patents</vt:lpstr>
      <vt:lpstr>PowerPoint Presentation</vt:lpstr>
      <vt:lpstr>Collaborations</vt:lpstr>
      <vt:lpstr>PowerPoint Presentation</vt:lpstr>
      <vt:lpstr>PowerPoint Presentation</vt:lpstr>
      <vt:lpstr>PowerPoint Presentation</vt:lpstr>
      <vt:lpstr>Thank you!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JIAO Fei</dc:creator>
  <cp:lastModifiedBy>ZOGRAFOS JOHNSSON Daphné</cp:lastModifiedBy>
  <cp:revision>508</cp:revision>
  <cp:lastPrinted>2019-03-06T17:27:05Z</cp:lastPrinted>
  <dcterms:created xsi:type="dcterms:W3CDTF">2014-01-08T09:28:19Z</dcterms:created>
  <dcterms:modified xsi:type="dcterms:W3CDTF">2019-05-22T09:56:27Z</dcterms:modified>
</cp:coreProperties>
</file>