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D93C9-93AC-4F27-98A7-32B545B7C1E7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B89F7-A864-4D79-89B8-D2E047987E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89F7-A864-4D79-89B8-D2E047987E6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89F7-A864-4D79-89B8-D2E047987E6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89F7-A864-4D79-89B8-D2E047987E6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89F7-A864-4D79-89B8-D2E047987E6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89F7-A864-4D79-89B8-D2E047987E6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89F7-A864-4D79-89B8-D2E047987E6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89F7-A864-4D79-89B8-D2E047987E6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89F7-A864-4D79-89B8-D2E047987E6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89F7-A864-4D79-89B8-D2E047987E6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89F7-A864-4D79-89B8-D2E047987E6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89F7-A864-4D79-89B8-D2E047987E6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89F7-A864-4D79-89B8-D2E047987E6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0A2BB-22C1-4757-B6E0-64562B80AC95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D52B7-8D6F-4818-B580-A62FC7A8C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0A2BB-22C1-4757-B6E0-64562B80AC95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D52B7-8D6F-4818-B580-A62FC7A8C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0A2BB-22C1-4757-B6E0-64562B80AC95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D52B7-8D6F-4818-B580-A62FC7A8C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0A2BB-22C1-4757-B6E0-64562B80AC95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D52B7-8D6F-4818-B580-A62FC7A8C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0A2BB-22C1-4757-B6E0-64562B80AC95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D52B7-8D6F-4818-B580-A62FC7A8C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0A2BB-22C1-4757-B6E0-64562B80AC95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D52B7-8D6F-4818-B580-A62FC7A8C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0A2BB-22C1-4757-B6E0-64562B80AC95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D52B7-8D6F-4818-B580-A62FC7A8C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0A2BB-22C1-4757-B6E0-64562B80AC95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D52B7-8D6F-4818-B580-A62FC7A8C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0A2BB-22C1-4757-B6E0-64562B80AC95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D52B7-8D6F-4818-B580-A62FC7A8C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0A2BB-22C1-4757-B6E0-64562B80AC95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D52B7-8D6F-4818-B580-A62FC7A8C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0A2BB-22C1-4757-B6E0-64562B80AC95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D52B7-8D6F-4818-B580-A62FC7A8C1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E0A2BB-22C1-4757-B6E0-64562B80AC95}" type="datetimeFigureOut">
              <a:rPr lang="en-US" smtClean="0"/>
              <a:t>9/16/2009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CD52B7-8D6F-4818-B580-A62FC7A8C1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images.google.co.za/imgres?imgurl=http://www.policeabuse.co.za/images/safrica-flag.jpg&amp;imgrefurl=http://www.policeabuse.co.za/index.php&amp;usg=__DFRcV_KTAlyfoU5YVtKU2F-22Yo=&amp;h=320&amp;w=400&amp;sz=22&amp;hl=en&amp;start=3&amp;tbnid=_sfedLaV5mJxRM:&amp;tbnh=99&amp;tbnw=124&amp;prev=/images%3Fq%3Dsouth%2Bafrican%2Bflag%26gbv%3D2%26hl%3Den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erfectafrica.com/img/galleries/141/Portrait-of-2-white-(square-lipped)-rhinos,-SA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za/imgres?imgurl=http://farm1.static.flickr.com/97/238350759_f1d0b74667.jpg&amp;imgrefurl=http://www.flickr.com/photos/spo0ky/238350759/&amp;usg=__1qfKMed7ot2NK63dkqpLt2sdj8Q=&amp;h=500&amp;w=500&amp;sz=145&amp;hl=en&amp;start=1&amp;um=1&amp;tbnid=dRtIIu9eeLur3M:&amp;tbnh=130&amp;tbnw=130&amp;prev=/images%3Fq%3Dspaza%2Bshop%26gbv%3D2%26hl%3Den%26sa%3DG%26um%3D1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za/imgres?imgurl=http://www.down-to-earth-holidays.com/images/holiday/overviewimages/17032009204350_shiluvaricoke.jpg&amp;imgrefurl=http://www.down-to-earth-holidays.com/countries/south_africa/holiday/south_africa_eco_adventure&amp;usg=__erokZ1sPrQ65vpnsuVJ9Wu0G0co=&amp;h=320&amp;w=320&amp;sz=36&amp;hl=en&amp;start=6&amp;um=1&amp;tbnid=f_4Wnv4JdIfi7M:&amp;tbnh=118&amp;tbnw=118&amp;prev=/images%3Fq%3Darts%2Band%2Bcrafts,%2BSouth%2BAfrica%26gbv%3D2%26hl%3Den%26um%3D1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images.google.co.za/imgres?imgurl=http://www.ssaci.org.za/news/pics/news_0008_01.jpg&amp;imgrefurl=http://www.ssaci.org.za/news/news_0008.html&amp;usg=__vFLf32v3lzjkj8q2Mf0_Y5ww7M4=&amp;h=358&amp;w=439&amp;sz=39&amp;hl=en&amp;start=13&amp;um=1&amp;tbnid=ROXPbJbNup2m2M:&amp;tbnh=104&amp;tbnw=127&amp;prev=/images%3Fq%3Dspaza%2Bshop%26gbv%3D2%26hl%3Den%26sa%3DG%26um%3D1" TargetMode="External"/><Relationship Id="rId4" Type="http://schemas.openxmlformats.org/officeDocument/2006/relationships/hyperlink" Target="http://images.google.co.za/imgres?imgurl=http://blog.handbagsmaster.com/wp-content/uploads/2009/08/vintage-bags-at-amsterdams-flea-market-handbagsmastercom.jpg&amp;imgrefurl=http://blog.handbagsmaster.com/index.php/2009/08/europe-tour-for-the-first-time-plunges-to-under-10000rmb-during-golden-week/&amp;usg=__4ZxOGSsAnzflpHP0mzecUVqVevk=&amp;h=375&amp;w=500&amp;sz=76&amp;hl=en&amp;start=3&amp;um=1&amp;tbnid=yQAvP4z69Cqf7M:&amp;tbnh=98&amp;tbnw=130&amp;prev=/images%3Fq%3Dflea%2Bmarket%26gbv%3D2%26hl%3Den%26um%3D1" TargetMode="External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za/imgres?imgurl=http://farm1.static.flickr.com/97/238350759_f1d0b74667.jpg&amp;imgrefurl=http://www.flickr.com/photos/spo0ky/238350759/&amp;usg=__1qfKMed7ot2NK63dkqpLt2sdj8Q=&amp;h=500&amp;w=500&amp;sz=145&amp;hl=en&amp;start=1&amp;um=1&amp;tbnid=dRtIIu9eeLur3M:&amp;tbnh=130&amp;tbnw=130&amp;prev=/images%3Fq%3Dspaza%2Bshop%26gbv%3D2%26hl%3Den%26sa%3DG%26um%3D1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za/imgres?imgurl=http://www.down-to-earth-holidays.com/images/holiday/overviewimages/17032009204350_shiluvaricoke.jpg&amp;imgrefurl=http://www.down-to-earth-holidays.com/countries/south_africa/holiday/south_africa_eco_adventure&amp;usg=__erokZ1sPrQ65vpnsuVJ9Wu0G0co=&amp;h=320&amp;w=320&amp;sz=36&amp;hl=en&amp;start=6&amp;um=1&amp;tbnid=f_4Wnv4JdIfi7M:&amp;tbnh=118&amp;tbnw=118&amp;prev=/images%3Fq%3Darts%2Band%2Bcrafts,%2BSouth%2BAfrica%26gbv%3D2%26hl%3Den%26um%3D1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images.google.co.za/imgres?imgurl=http://www.ssaci.org.za/news/pics/news_0008_01.jpg&amp;imgrefurl=http://www.ssaci.org.za/news/news_0008.html&amp;usg=__vFLf32v3lzjkj8q2Mf0_Y5ww7M4=&amp;h=358&amp;w=439&amp;sz=39&amp;hl=en&amp;start=13&amp;um=1&amp;tbnid=ROXPbJbNup2m2M:&amp;tbnh=104&amp;tbnw=127&amp;prev=/images%3Fq%3Dspaza%2Bshop%26gbv%3D2%26hl%3Den%26sa%3DG%26um%3D1" TargetMode="External"/><Relationship Id="rId4" Type="http://schemas.openxmlformats.org/officeDocument/2006/relationships/hyperlink" Target="http://images.google.co.za/imgres?imgurl=http://blog.handbagsmaster.com/wp-content/uploads/2009/08/vintage-bags-at-amsterdams-flea-market-handbagsmastercom.jpg&amp;imgrefurl=http://blog.handbagsmaster.com/index.php/2009/08/europe-tour-for-the-first-time-plunges-to-under-10000rmb-during-golden-week/&amp;usg=__4ZxOGSsAnzflpHP0mzecUVqVevk=&amp;h=375&amp;w=500&amp;sz=76&amp;hl=en&amp;start=3&amp;um=1&amp;tbnid=yQAvP4z69Cqf7M:&amp;tbnh=98&amp;tbnw=130&amp;prev=/images%3Fq%3Dflea%2Bmarket%26gbv%3D2%26hl%3Den%26um%3D1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za/imgres?imgurl=http://farm1.static.flickr.com/97/238350759_f1d0b74667.jpg&amp;imgrefurl=http://www.flickr.com/photos/spo0ky/238350759/&amp;usg=__1qfKMed7ot2NK63dkqpLt2sdj8Q=&amp;h=500&amp;w=500&amp;sz=145&amp;hl=en&amp;start=1&amp;um=1&amp;tbnid=dRtIIu9eeLur3M:&amp;tbnh=130&amp;tbnw=130&amp;prev=/images%3Fq%3Dspaza%2Bshop%26gbv%3D2%26hl%3Den%26sa%3DG%26um%3D1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za/imgres?imgurl=http://www.down-to-earth-holidays.com/images/holiday/overviewimages/17032009204350_shiluvaricoke.jpg&amp;imgrefurl=http://www.down-to-earth-holidays.com/countries/south_africa/holiday/south_africa_eco_adventure&amp;usg=__erokZ1sPrQ65vpnsuVJ9Wu0G0co=&amp;h=320&amp;w=320&amp;sz=36&amp;hl=en&amp;start=6&amp;um=1&amp;tbnid=f_4Wnv4JdIfi7M:&amp;tbnh=118&amp;tbnw=118&amp;prev=/images%3Fq%3Darts%2Band%2Bcrafts,%2BSouth%2BAfrica%26gbv%3D2%26hl%3Den%26um%3D1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images.google.co.za/imgres?imgurl=http://www.ssaci.org.za/news/pics/news_0008_01.jpg&amp;imgrefurl=http://www.ssaci.org.za/news/news_0008.html&amp;usg=__vFLf32v3lzjkj8q2Mf0_Y5ww7M4=&amp;h=358&amp;w=439&amp;sz=39&amp;hl=en&amp;start=13&amp;um=1&amp;tbnid=ROXPbJbNup2m2M:&amp;tbnh=104&amp;tbnw=127&amp;prev=/images%3Fq%3Dspaza%2Bshop%26gbv%3D2%26hl%3Den%26sa%3DG%26um%3D1" TargetMode="External"/><Relationship Id="rId4" Type="http://schemas.openxmlformats.org/officeDocument/2006/relationships/hyperlink" Target="http://images.google.co.za/imgres?imgurl=http://blog.handbagsmaster.com/wp-content/uploads/2009/08/vintage-bags-at-amsterdams-flea-market-handbagsmastercom.jpg&amp;imgrefurl=http://blog.handbagsmaster.com/index.php/2009/08/europe-tour-for-the-first-time-plunges-to-under-10000rmb-during-golden-week/&amp;usg=__4ZxOGSsAnzflpHP0mzecUVqVevk=&amp;h=375&amp;w=500&amp;sz=76&amp;hl=en&amp;start=3&amp;um=1&amp;tbnid=yQAvP4z69Cqf7M:&amp;tbnh=98&amp;tbnw=130&amp;prev=/images%3Fq%3Dflea%2Bmarket%26gbv%3D2%26hl%3Den%26um%3D1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za/imgres?imgurl=http://farm1.static.flickr.com/97/238350759_f1d0b74667.jpg&amp;imgrefurl=http://www.flickr.com/photos/spo0ky/238350759/&amp;usg=__1qfKMed7ot2NK63dkqpLt2sdj8Q=&amp;h=500&amp;w=500&amp;sz=145&amp;hl=en&amp;start=1&amp;um=1&amp;tbnid=dRtIIu9eeLur3M:&amp;tbnh=130&amp;tbnw=130&amp;prev=/images%3Fq%3Dspaza%2Bshop%26gbv%3D2%26hl%3Den%26sa%3DG%26um%3D1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za/imgres?imgurl=http://www.down-to-earth-holidays.com/images/holiday/overviewimages/17032009204350_shiluvaricoke.jpg&amp;imgrefurl=http://www.down-to-earth-holidays.com/countries/south_africa/holiday/south_africa_eco_adventure&amp;usg=__erokZ1sPrQ65vpnsuVJ9Wu0G0co=&amp;h=320&amp;w=320&amp;sz=36&amp;hl=en&amp;start=6&amp;um=1&amp;tbnid=f_4Wnv4JdIfi7M:&amp;tbnh=118&amp;tbnw=118&amp;prev=/images%3Fq%3Darts%2Band%2Bcrafts,%2BSouth%2BAfrica%26gbv%3D2%26hl%3Den%26um%3D1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images.google.co.za/imgres?imgurl=http://www.ssaci.org.za/news/pics/news_0008_01.jpg&amp;imgrefurl=http://www.ssaci.org.za/news/news_0008.html&amp;usg=__vFLf32v3lzjkj8q2Mf0_Y5ww7M4=&amp;h=358&amp;w=439&amp;sz=39&amp;hl=en&amp;start=13&amp;um=1&amp;tbnid=ROXPbJbNup2m2M:&amp;tbnh=104&amp;tbnw=127&amp;prev=/images%3Fq%3Dspaza%2Bshop%26gbv%3D2%26hl%3Den%26sa%3DG%26um%3D1" TargetMode="External"/><Relationship Id="rId4" Type="http://schemas.openxmlformats.org/officeDocument/2006/relationships/hyperlink" Target="http://images.google.co.za/imgres?imgurl=http://blog.handbagsmaster.com/wp-content/uploads/2009/08/vintage-bags-at-amsterdams-flea-market-handbagsmastercom.jpg&amp;imgrefurl=http://blog.handbagsmaster.com/index.php/2009/08/europe-tour-for-the-first-time-plunges-to-under-10000rmb-during-golden-week/&amp;usg=__4ZxOGSsAnzflpHP0mzecUVqVevk=&amp;h=375&amp;w=500&amp;sz=76&amp;hl=en&amp;start=3&amp;um=1&amp;tbnid=yQAvP4z69Cqf7M:&amp;tbnh=98&amp;tbnw=130&amp;prev=/images%3Fq%3Dflea%2Bmarket%26gbv%3D2%26hl%3Den%26um%3D1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za/imgres?imgurl=http://farm1.static.flickr.com/97/238350759_f1d0b74667.jpg&amp;imgrefurl=http://www.flickr.com/photos/spo0ky/238350759/&amp;usg=__1qfKMed7ot2NK63dkqpLt2sdj8Q=&amp;h=500&amp;w=500&amp;sz=145&amp;hl=en&amp;start=1&amp;um=1&amp;tbnid=dRtIIu9eeLur3M:&amp;tbnh=130&amp;tbnw=130&amp;prev=/images%3Fq%3Dspaza%2Bshop%26gbv%3D2%26hl%3Den%26sa%3DG%26um%3D1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za/imgres?imgurl=http://www.down-to-earth-holidays.com/images/holiday/overviewimages/17032009204350_shiluvaricoke.jpg&amp;imgrefurl=http://www.down-to-earth-holidays.com/countries/south_africa/holiday/south_africa_eco_adventure&amp;usg=__erokZ1sPrQ65vpnsuVJ9Wu0G0co=&amp;h=320&amp;w=320&amp;sz=36&amp;hl=en&amp;start=6&amp;um=1&amp;tbnid=f_4Wnv4JdIfi7M:&amp;tbnh=118&amp;tbnw=118&amp;prev=/images%3Fq%3Darts%2Band%2Bcrafts,%2BSouth%2BAfrica%26gbv%3D2%26hl%3Den%26um%3D1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images.google.co.za/imgres?imgurl=http://www.ssaci.org.za/news/pics/news_0008_01.jpg&amp;imgrefurl=http://www.ssaci.org.za/news/news_0008.html&amp;usg=__vFLf32v3lzjkj8q2Mf0_Y5ww7M4=&amp;h=358&amp;w=439&amp;sz=39&amp;hl=en&amp;start=13&amp;um=1&amp;tbnid=ROXPbJbNup2m2M:&amp;tbnh=104&amp;tbnw=127&amp;prev=/images%3Fq%3Dspaza%2Bshop%26gbv%3D2%26hl%3Den%26sa%3DG%26um%3D1" TargetMode="External"/><Relationship Id="rId4" Type="http://schemas.openxmlformats.org/officeDocument/2006/relationships/hyperlink" Target="http://images.google.co.za/imgres?imgurl=http://blog.handbagsmaster.com/wp-content/uploads/2009/08/vintage-bags-at-amsterdams-flea-market-handbagsmastercom.jpg&amp;imgrefurl=http://blog.handbagsmaster.com/index.php/2009/08/europe-tour-for-the-first-time-plunges-to-under-10000rmb-during-golden-week/&amp;usg=__4ZxOGSsAnzflpHP0mzecUVqVevk=&amp;h=375&amp;w=500&amp;sz=76&amp;hl=en&amp;start=3&amp;um=1&amp;tbnid=yQAvP4z69Cqf7M:&amp;tbnh=98&amp;tbnw=130&amp;prev=/images%3Fq%3Dflea%2Bmarket%26gbv%3D2%26hl%3Den%26um%3D1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600200"/>
          </a:xfrm>
        </p:spPr>
        <p:txBody>
          <a:bodyPr>
            <a:normAutofit/>
          </a:bodyPr>
          <a:lstStyle/>
          <a:p>
            <a:pPr lvl="0" algn="ctr"/>
            <a:r>
              <a:rPr lang="en-US" sz="16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WIPO Expert Group on Internationally Agreed Scope and Methodology for Undertaking National Surveys and/Studies on IP and SMEs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en-US" sz="1600" b="0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South Africa</a:t>
            </a:r>
            <a:endParaRPr lang="en-US" sz="3200" b="1" dirty="0"/>
          </a:p>
        </p:txBody>
      </p:sp>
      <p:pic>
        <p:nvPicPr>
          <p:cNvPr id="15362" name="Picture 2" descr="http://t2.gstatic.com/images?q=tbn:_sfedLaV5mJxRM:http://www.policeabuse.co.za/images/safrica-fla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752600"/>
            <a:ext cx="1828800" cy="146009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235" y="3581400"/>
            <a:ext cx="1381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  <a:softEdge rad="31750"/>
          </a:effectLst>
        </p:spPr>
      </p:pic>
      <p:pic>
        <p:nvPicPr>
          <p:cNvPr id="15370" name="Picture 10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17035" y="3581400"/>
            <a:ext cx="1551213" cy="1142999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31750"/>
          </a:effec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7236" y="3581400"/>
            <a:ext cx="16058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  <a:softEdge rad="31750"/>
          </a:effec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3635" y="3581400"/>
            <a:ext cx="14105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  <a:softEdge rad="31750"/>
          </a:effec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1435" y="3581400"/>
            <a:ext cx="15405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  <a:softEdge rad="31750"/>
          </a:effectLst>
        </p:spPr>
      </p:pic>
      <p:pic>
        <p:nvPicPr>
          <p:cNvPr id="15376" name="Picture 16" descr="UP Logo Centenary Final (2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172200"/>
            <a:ext cx="2400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5377" name="Picture 17" descr="GIBS 300dpi Logo No U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77200" y="60579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124200" y="5334000"/>
            <a:ext cx="4548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 Alex </a:t>
            </a:r>
            <a:r>
              <a:rPr lang="en-US" dirty="0" err="1" smtClean="0"/>
              <a:t>Antonites</a:t>
            </a:r>
            <a:endParaRPr lang="en-US" dirty="0" smtClean="0"/>
          </a:p>
          <a:p>
            <a:r>
              <a:rPr lang="en-US" dirty="0" smtClean="0"/>
              <a:t>Chair for Entrepreneurship</a:t>
            </a:r>
          </a:p>
          <a:p>
            <a:r>
              <a:rPr lang="en-US" dirty="0" smtClean="0"/>
              <a:t>Department of Business Management</a:t>
            </a:r>
          </a:p>
          <a:p>
            <a:r>
              <a:rPr lang="en-US" dirty="0" smtClean="0"/>
              <a:t>Email: alex1@up.ac.za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83880" cy="1051560"/>
          </a:xfrm>
        </p:spPr>
        <p:txBody>
          <a:bodyPr/>
          <a:lstStyle/>
          <a:p>
            <a:r>
              <a:rPr lang="en-US" dirty="0" smtClean="0"/>
              <a:t>Conducting SMME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Engage in Incubation sector</a:t>
            </a:r>
          </a:p>
          <a:p>
            <a:r>
              <a:rPr lang="en-US" dirty="0" smtClean="0"/>
              <a:t>Tertiary and secondary EDT (focus on Entrepreneurship, Engineering &amp; Bio Science interventions)</a:t>
            </a:r>
          </a:p>
          <a:p>
            <a:pPr lvl="1"/>
            <a:r>
              <a:rPr lang="en-US" dirty="0" smtClean="0"/>
              <a:t>Content assessment</a:t>
            </a:r>
          </a:p>
          <a:p>
            <a:pPr lvl="1"/>
            <a:r>
              <a:rPr lang="en-US" dirty="0" smtClean="0"/>
              <a:t>Create awareness</a:t>
            </a:r>
          </a:p>
          <a:p>
            <a:pPr lvl="1"/>
            <a:r>
              <a:rPr lang="en-US" dirty="0" smtClean="0"/>
              <a:t>Adapt interventions</a:t>
            </a:r>
          </a:p>
          <a:p>
            <a:r>
              <a:rPr lang="en-US" dirty="0" smtClean="0"/>
              <a:t>Technology Transfer Offices (role?)</a:t>
            </a:r>
          </a:p>
          <a:p>
            <a:r>
              <a:rPr lang="en-US" dirty="0" smtClean="0"/>
              <a:t> Government policy (finance/incentive)</a:t>
            </a:r>
          </a:p>
          <a:p>
            <a:pPr lvl="1"/>
            <a:r>
              <a:rPr lang="en-US" dirty="0" err="1" smtClean="0"/>
              <a:t>Commercialisation</a:t>
            </a:r>
            <a:r>
              <a:rPr lang="en-US" dirty="0" smtClean="0"/>
              <a:t> strategy</a:t>
            </a:r>
          </a:p>
          <a:p>
            <a:r>
              <a:rPr lang="en-US" dirty="0" smtClean="0"/>
              <a:t>Patent lawyers???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Obstacles in conducting survey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83880" cy="41879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Low literacy rate (11 languages); most effective = interview technique (cost)</a:t>
            </a:r>
          </a:p>
          <a:p>
            <a:r>
              <a:rPr lang="en-US" dirty="0" smtClean="0"/>
              <a:t>ETD environment – focus on experimental design</a:t>
            </a:r>
          </a:p>
          <a:p>
            <a:r>
              <a:rPr lang="en-US" dirty="0" smtClean="0"/>
              <a:t>Awareness of IP process low on all levels</a:t>
            </a:r>
          </a:p>
          <a:p>
            <a:r>
              <a:rPr lang="en-US" dirty="0" smtClean="0"/>
              <a:t>Cost of IP process perceived as high (link to response rate)</a:t>
            </a:r>
          </a:p>
          <a:p>
            <a:r>
              <a:rPr lang="en-US" dirty="0" smtClean="0"/>
              <a:t>Decrease in patent registrations (tracking, </a:t>
            </a:r>
            <a:r>
              <a:rPr lang="en-US" i="1" dirty="0" smtClean="0"/>
              <a:t>ex post facto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 emphasis on </a:t>
            </a:r>
            <a:r>
              <a:rPr lang="en-US" dirty="0" err="1" smtClean="0"/>
              <a:t>commercialisation</a:t>
            </a:r>
            <a:r>
              <a:rPr lang="en-US" dirty="0" smtClean="0"/>
              <a:t> (6%)</a:t>
            </a:r>
          </a:p>
          <a:p>
            <a:r>
              <a:rPr lang="en-US" dirty="0" smtClean="0"/>
              <a:t>Engage creative style &amp; nature of population in in process of protection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504112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83880" cy="1051560"/>
          </a:xfrm>
        </p:spPr>
        <p:txBody>
          <a:bodyPr/>
          <a:lstStyle/>
          <a:p>
            <a:r>
              <a:rPr lang="en-US" dirty="0" smtClean="0"/>
              <a:t>SMME Environment in S.A.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81600"/>
            <a:ext cx="1219200" cy="163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89" name="Picture 5" descr="http://t3.gstatic.com/images?q=tbn:yQAvP4z69Cqf7M:http://blog.handbagsmaster.com/wp-content/uploads/2009/08/vintage-bags-at-amsterdams-flea-market-handbagsmasterco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181600"/>
            <a:ext cx="1819469" cy="1600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1" name="Picture 7" descr="http://t2.gstatic.com/images?q=tbn:f_4Wnv4JdIfi7M:http://www.down-to-earth-holidays.com/images/holiday/overviewimages/17032009204350_shiluvaricok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5181600"/>
            <a:ext cx="1600200" cy="1600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3" name="Picture 9" descr="http://t0.gstatic.com/images?q=tbn:dRtIIu9eeLur3M:http://farm1.static.flickr.com/97/238350759_f1d0b74667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5181600"/>
            <a:ext cx="1447800" cy="1600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5" name="Picture 11" descr="http://t3.gstatic.com/images?q=tbn:ROXPbJbNup2m2M:http://www.ssaci.org.za/news/pics/news_0008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5181600"/>
            <a:ext cx="1954088" cy="1600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914400" y="1524000"/>
            <a:ext cx="7815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High </a:t>
            </a:r>
            <a:r>
              <a:rPr lang="en-US" sz="2400" b="1" dirty="0" smtClean="0"/>
              <a:t>unemployment</a:t>
            </a:r>
            <a:r>
              <a:rPr lang="en-US" sz="2400" dirty="0" smtClean="0"/>
              <a:t> level: 25%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Strong </a:t>
            </a:r>
            <a:r>
              <a:rPr lang="en-US" sz="2400" b="1" dirty="0" smtClean="0"/>
              <a:t>push economy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Large </a:t>
            </a:r>
            <a:r>
              <a:rPr lang="en-US" sz="2400" b="1" dirty="0" smtClean="0"/>
              <a:t>informal sector </a:t>
            </a:r>
            <a:r>
              <a:rPr lang="en-US" sz="2400" dirty="0" smtClean="0"/>
              <a:t>/ </a:t>
            </a:r>
            <a:r>
              <a:rPr lang="en-US" sz="2400" b="1" dirty="0" smtClean="0"/>
              <a:t>subsistence</a:t>
            </a:r>
            <a:r>
              <a:rPr lang="en-US" sz="2400" dirty="0" smtClean="0"/>
              <a:t> micro</a:t>
            </a:r>
          </a:p>
          <a:p>
            <a:r>
              <a:rPr lang="en-US" sz="2400" dirty="0" smtClean="0"/>
              <a:t>  enterprises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Strong focus on </a:t>
            </a:r>
            <a:r>
              <a:rPr lang="en-US" sz="2400" b="1" dirty="0" smtClean="0"/>
              <a:t>start-up finance </a:t>
            </a:r>
            <a:r>
              <a:rPr lang="en-US" sz="2400" dirty="0" smtClean="0"/>
              <a:t>and not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growth incentives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Inefficient entrepreneurship </a:t>
            </a:r>
            <a:r>
              <a:rPr lang="en-US" sz="2400" b="1" dirty="0" smtClean="0"/>
              <a:t>enabling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environment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dirty="0" smtClean="0"/>
              <a:t>High</a:t>
            </a:r>
            <a:r>
              <a:rPr lang="en-US" sz="2400" b="1" dirty="0" smtClean="0"/>
              <a:t> failure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83880" cy="1051560"/>
          </a:xfrm>
        </p:spPr>
        <p:txBody>
          <a:bodyPr/>
          <a:lstStyle/>
          <a:p>
            <a:r>
              <a:rPr lang="en-US" dirty="0" smtClean="0"/>
              <a:t>SMME Environment in S.A.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81600"/>
            <a:ext cx="1219200" cy="163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89" name="Picture 5" descr="http://t3.gstatic.com/images?q=tbn:yQAvP4z69Cqf7M:http://blog.handbagsmaster.com/wp-content/uploads/2009/08/vintage-bags-at-amsterdams-flea-market-handbagsmasterco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181600"/>
            <a:ext cx="1819469" cy="1600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1" name="Picture 7" descr="http://t2.gstatic.com/images?q=tbn:f_4Wnv4JdIfi7M:http://www.down-to-earth-holidays.com/images/holiday/overviewimages/17032009204350_shiluvaricok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5181600"/>
            <a:ext cx="1600200" cy="1600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3" name="Picture 9" descr="http://t0.gstatic.com/images?q=tbn:dRtIIu9eeLur3M:http://farm1.static.flickr.com/97/238350759_f1d0b74667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5181600"/>
            <a:ext cx="1447800" cy="1600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5" name="Picture 11" descr="http://t3.gstatic.com/images?q=tbn:ROXPbJbNup2m2M:http://www.ssaci.org.za/news/pics/news_0008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5181600"/>
            <a:ext cx="1954088" cy="1600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76400" y="1905000"/>
            <a:ext cx="69400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1" y="2593522"/>
            <a:ext cx="8458200" cy="33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399" y="3048000"/>
            <a:ext cx="84582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83880" cy="1051560"/>
          </a:xfrm>
        </p:spPr>
        <p:txBody>
          <a:bodyPr/>
          <a:lstStyle/>
          <a:p>
            <a:r>
              <a:rPr lang="en-US" dirty="0" smtClean="0"/>
              <a:t>SMME Environment in S.A.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35670"/>
            <a:ext cx="1219200" cy="77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89" name="Picture 5" descr="http://t3.gstatic.com/images?q=tbn:yQAvP4z69Cqf7M:http://blog.handbagsmaster.com/wp-content/uploads/2009/08/vintage-bags-at-amsterdams-flea-market-handbagsmasterco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6019800"/>
            <a:ext cx="1819469" cy="762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1" name="Picture 7" descr="http://t2.gstatic.com/images?q=tbn:f_4Wnv4JdIfi7M:http://www.down-to-earth-holidays.com/images/holiday/overviewimages/17032009204350_shiluvaricok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6019800"/>
            <a:ext cx="1600200" cy="762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3" name="Picture 9" descr="http://t0.gstatic.com/images?q=tbn:dRtIIu9eeLur3M:http://farm1.static.flickr.com/97/238350759_f1d0b74667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6019800"/>
            <a:ext cx="1447800" cy="762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5" name="Picture 11" descr="http://t3.gstatic.com/images?q=tbn:ROXPbJbNup2m2M:http://www.ssaci.org.za/news/pics/news_0008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6019800"/>
            <a:ext cx="1954088" cy="762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52600" y="1641195"/>
            <a:ext cx="4800600" cy="415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52600" y="1183995"/>
            <a:ext cx="4800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83880" cy="1051560"/>
          </a:xfrm>
        </p:spPr>
        <p:txBody>
          <a:bodyPr/>
          <a:lstStyle/>
          <a:p>
            <a:r>
              <a:rPr lang="en-US" dirty="0" smtClean="0"/>
              <a:t>SMME Environment in S.A.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35670"/>
            <a:ext cx="1219200" cy="77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89" name="Picture 5" descr="http://t3.gstatic.com/images?q=tbn:yQAvP4z69Cqf7M:http://blog.handbagsmaster.com/wp-content/uploads/2009/08/vintage-bags-at-amsterdams-flea-market-handbagsmasterco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6019800"/>
            <a:ext cx="1819469" cy="762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1" name="Picture 7" descr="http://t2.gstatic.com/images?q=tbn:f_4Wnv4JdIfi7M:http://www.down-to-earth-holidays.com/images/holiday/overviewimages/17032009204350_shiluvaricok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6019800"/>
            <a:ext cx="1600200" cy="762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3" name="Picture 9" descr="http://t0.gstatic.com/images?q=tbn:dRtIIu9eeLur3M:http://farm1.static.flickr.com/97/238350759_f1d0b74667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6019800"/>
            <a:ext cx="1447800" cy="762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5" name="Picture 11" descr="http://t3.gstatic.com/images?q=tbn:ROXPbJbNup2m2M:http://www.ssaci.org.za/news/pics/news_0008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6019800"/>
            <a:ext cx="1954088" cy="762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90600" y="2362200"/>
            <a:ext cx="694343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83880" cy="1051560"/>
          </a:xfrm>
        </p:spPr>
        <p:txBody>
          <a:bodyPr/>
          <a:lstStyle/>
          <a:p>
            <a:r>
              <a:rPr lang="en-US" dirty="0" smtClean="0"/>
              <a:t>SMME Environment in S.A.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35670"/>
            <a:ext cx="1219200" cy="77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89" name="Picture 5" descr="http://t3.gstatic.com/images?q=tbn:yQAvP4z69Cqf7M:http://blog.handbagsmaster.com/wp-content/uploads/2009/08/vintage-bags-at-amsterdams-flea-market-handbagsmasterco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6019800"/>
            <a:ext cx="1819469" cy="762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1" name="Picture 7" descr="http://t2.gstatic.com/images?q=tbn:f_4Wnv4JdIfi7M:http://www.down-to-earth-holidays.com/images/holiday/overviewimages/17032009204350_shiluvaricok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6019800"/>
            <a:ext cx="1600200" cy="762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3" name="Picture 9" descr="http://t0.gstatic.com/images?q=tbn:dRtIIu9eeLur3M:http://farm1.static.flickr.com/97/238350759_f1d0b74667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6019800"/>
            <a:ext cx="1447800" cy="762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16395" name="Picture 11" descr="http://t3.gstatic.com/images?q=tbn:ROXPbJbNup2m2M:http://www.ssaci.org.za/news/pics/news_0008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6019800"/>
            <a:ext cx="1954088" cy="762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81200" y="1217461"/>
            <a:ext cx="5105400" cy="464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585788"/>
            <a:ext cx="83343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676400"/>
            <a:ext cx="8001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Intellectual Property Rights from Publicly Financed Research Bill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4800" y="2438400"/>
            <a:ext cx="8001000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No. 26 of 2008: Technology Innovation Agency Act, 2008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124200"/>
            <a:ext cx="8077200" cy="147732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South African Institute for IP Law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Southern African Research &amp; Innovation Management Association</a:t>
            </a:r>
          </a:p>
          <a:p>
            <a:r>
              <a:rPr lang="en-US" dirty="0"/>
              <a:t> </a:t>
            </a:r>
            <a:r>
              <a:rPr lang="en-US" dirty="0" smtClean="0"/>
              <a:t> (SARIMA)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National Advisory Council on Innovation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South African Universities Technology (TEKTIQUE)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00" y="1219200"/>
            <a:ext cx="7239000" cy="3733800"/>
            <a:chOff x="762000" y="1219200"/>
            <a:chExt cx="7239000" cy="3733800"/>
          </a:xfrm>
        </p:grpSpPr>
        <p:sp>
          <p:nvSpPr>
            <p:cNvPr id="4" name="Rounded Rectangle 3"/>
            <p:cNvSpPr/>
            <p:nvPr/>
          </p:nvSpPr>
          <p:spPr>
            <a:xfrm>
              <a:off x="3200400" y="1219200"/>
              <a:ext cx="23622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NATIONAL GOVERNMENT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0" y="2057400"/>
              <a:ext cx="1905000" cy="5334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DEPT. OF TRADE &amp; INDUSTRY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2133600"/>
              <a:ext cx="1905000" cy="5334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DEPT. OF SCIENCE &amp; TECHNOLOGY</a:t>
              </a:r>
              <a:endParaRPr lang="en-US" sz="1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486400" y="3048000"/>
              <a:ext cx="2514600" cy="838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TECHNOLOGY INNOVATION AGENCY</a:t>
              </a:r>
              <a:endParaRPr lang="en-US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486400" y="4191000"/>
              <a:ext cx="2514600" cy="228600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INNOVATION FUND</a:t>
              </a:r>
              <a:endParaRPr lang="en-US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90600" y="4114800"/>
              <a:ext cx="1752600" cy="3048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SEDA</a:t>
              </a:r>
              <a:endParaRPr lang="en-US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90600" y="4648200"/>
              <a:ext cx="1752600" cy="3048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KHULA FINANCE</a:t>
              </a:r>
              <a:endParaRPr lang="en-US" sz="1400" dirty="0"/>
            </a:p>
          </p:txBody>
        </p:sp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2895600"/>
              <a:ext cx="1400175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hape 15"/>
            <p:cNvCxnSpPr>
              <a:stCxn id="4" idx="1"/>
              <a:endCxn id="5" idx="0"/>
            </p:cNvCxnSpPr>
            <p:nvPr/>
          </p:nvCxnSpPr>
          <p:spPr>
            <a:xfrm rot="10800000" flipV="1">
              <a:off x="1714500" y="1524000"/>
              <a:ext cx="1485900" cy="53340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17"/>
            <p:cNvCxnSpPr>
              <a:stCxn id="4" idx="3"/>
              <a:endCxn id="6" idx="0"/>
            </p:cNvCxnSpPr>
            <p:nvPr/>
          </p:nvCxnSpPr>
          <p:spPr>
            <a:xfrm>
              <a:off x="5562600" y="1524000"/>
              <a:ext cx="1181100" cy="60960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5" idx="1"/>
              <a:endCxn id="27651" idx="1"/>
            </p:cNvCxnSpPr>
            <p:nvPr/>
          </p:nvCxnSpPr>
          <p:spPr>
            <a:xfrm rot="10800000" flipH="1" flipV="1">
              <a:off x="762000" y="2324099"/>
              <a:ext cx="228600" cy="1133475"/>
            </a:xfrm>
            <a:prstGeom prst="bentConnector3">
              <a:avLst>
                <a:gd name="adj1" fmla="val -1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3"/>
            <p:cNvCxnSpPr>
              <a:endCxn id="11" idx="1"/>
            </p:cNvCxnSpPr>
            <p:nvPr/>
          </p:nvCxnSpPr>
          <p:spPr>
            <a:xfrm rot="5400000">
              <a:off x="571500" y="3848100"/>
              <a:ext cx="838200" cy="1588"/>
            </a:xfrm>
            <a:prstGeom prst="bentConnector4">
              <a:avLst>
                <a:gd name="adj1" fmla="val 4033"/>
                <a:gd name="adj2" fmla="val 278771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2" idx="1"/>
              <a:endCxn id="11" idx="1"/>
            </p:cNvCxnSpPr>
            <p:nvPr/>
          </p:nvCxnSpPr>
          <p:spPr>
            <a:xfrm rot="10800000">
              <a:off x="990600" y="4267200"/>
              <a:ext cx="1588" cy="533400"/>
            </a:xfrm>
            <a:prstGeom prst="bentConnector3">
              <a:avLst>
                <a:gd name="adj1" fmla="val 2737167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6" idx="2"/>
              <a:endCxn id="7" idx="0"/>
            </p:cNvCxnSpPr>
            <p:nvPr/>
          </p:nvCxnSpPr>
          <p:spPr>
            <a:xfrm rot="5400000">
              <a:off x="6553200" y="2857500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7" idx="4"/>
              <a:endCxn id="8" idx="0"/>
            </p:cNvCxnSpPr>
            <p:nvPr/>
          </p:nvCxnSpPr>
          <p:spPr>
            <a:xfrm rot="5400000">
              <a:off x="6591300" y="4038600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ounded Rectangle 36"/>
          <p:cNvSpPr/>
          <p:nvPr/>
        </p:nvSpPr>
        <p:spPr>
          <a:xfrm>
            <a:off x="3581400" y="44958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Tech Transfer Offices</a:t>
            </a:r>
            <a:endParaRPr lang="en-US" sz="1400" dirty="0"/>
          </a:p>
        </p:txBody>
      </p:sp>
      <p:sp>
        <p:nvSpPr>
          <p:cNvPr id="38" name="Rounded Rectangle 37"/>
          <p:cNvSpPr/>
          <p:nvPr/>
        </p:nvSpPr>
        <p:spPr>
          <a:xfrm>
            <a:off x="3581400" y="5257800"/>
            <a:ext cx="1600200" cy="533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Innovation Hub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3880" cy="1051560"/>
          </a:xfrm>
        </p:spPr>
        <p:txBody>
          <a:bodyPr/>
          <a:lstStyle/>
          <a:p>
            <a:r>
              <a:rPr lang="en-US" dirty="0" smtClean="0"/>
              <a:t>Innovation Hub </a:t>
            </a: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696200" cy="241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038600"/>
            <a:ext cx="75914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850</TotalTime>
  <Words>316</Words>
  <Application>Microsoft Office PowerPoint</Application>
  <PresentationFormat>On-screen Show (4:3)</PresentationFormat>
  <Paragraphs>68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WIPO Expert Group on Internationally Agreed Scope and Methodology for Undertaking National Surveys and/Studies on IP and SMEs </vt:lpstr>
      <vt:lpstr>SMME Environment in S.A.</vt:lpstr>
      <vt:lpstr>SMME Environment in S.A.</vt:lpstr>
      <vt:lpstr>SMME Environment in S.A.</vt:lpstr>
      <vt:lpstr>SMME Environment in S.A.</vt:lpstr>
      <vt:lpstr>SMME Environment in S.A.</vt:lpstr>
      <vt:lpstr>Slide 7</vt:lpstr>
      <vt:lpstr>Slide 8</vt:lpstr>
      <vt:lpstr>Innovation Hub </vt:lpstr>
      <vt:lpstr>Conducting SMME survey</vt:lpstr>
      <vt:lpstr>Obstacles in conducting survey method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WIPO Expert Group on Internationally Agreed Scope and Methodology for Undertaking National Surveys and/Studies on IP and SMEs</dc:title>
  <dc:creator>Owner</dc:creator>
  <cp:lastModifiedBy>Owner</cp:lastModifiedBy>
  <cp:revision>32</cp:revision>
  <dcterms:created xsi:type="dcterms:W3CDTF">2009-09-16T17:58:33Z</dcterms:created>
  <dcterms:modified xsi:type="dcterms:W3CDTF">2009-09-17T08:09:18Z</dcterms:modified>
</cp:coreProperties>
</file>