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43" r:id="rId2"/>
    <p:sldId id="347" r:id="rId3"/>
    <p:sldId id="386" r:id="rId4"/>
    <p:sldId id="330" r:id="rId5"/>
    <p:sldId id="368" r:id="rId6"/>
    <p:sldId id="370" r:id="rId7"/>
    <p:sldId id="369" r:id="rId8"/>
    <p:sldId id="391" r:id="rId9"/>
    <p:sldId id="392" r:id="rId10"/>
    <p:sldId id="372" r:id="rId11"/>
    <p:sldId id="349" r:id="rId12"/>
    <p:sldId id="360" r:id="rId13"/>
    <p:sldId id="359" r:id="rId14"/>
    <p:sldId id="351" r:id="rId15"/>
    <p:sldId id="333" r:id="rId16"/>
    <p:sldId id="373" r:id="rId17"/>
    <p:sldId id="261" r:id="rId18"/>
    <p:sldId id="334" r:id="rId19"/>
    <p:sldId id="263" r:id="rId20"/>
    <p:sldId id="264" r:id="rId21"/>
    <p:sldId id="265" r:id="rId22"/>
    <p:sldId id="335" r:id="rId23"/>
    <p:sldId id="267" r:id="rId24"/>
    <p:sldId id="266" r:id="rId25"/>
    <p:sldId id="270" r:id="rId26"/>
    <p:sldId id="262" r:id="rId27"/>
    <p:sldId id="388" r:id="rId28"/>
    <p:sldId id="376" r:id="rId29"/>
    <p:sldId id="389" r:id="rId30"/>
    <p:sldId id="387" r:id="rId31"/>
    <p:sldId id="384" r:id="rId32"/>
    <p:sldId id="357" r:id="rId33"/>
    <p:sldId id="379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0" r:id="rId43"/>
    <p:sldId id="296" r:id="rId44"/>
    <p:sldId id="298" r:id="rId45"/>
    <p:sldId id="299" r:id="rId46"/>
    <p:sldId id="297" r:id="rId47"/>
    <p:sldId id="311" r:id="rId48"/>
    <p:sldId id="312" r:id="rId49"/>
    <p:sldId id="313" r:id="rId50"/>
    <p:sldId id="315" r:id="rId51"/>
    <p:sldId id="380" r:id="rId52"/>
    <p:sldId id="381" r:id="rId53"/>
    <p:sldId id="382" r:id="rId54"/>
    <p:sldId id="383" r:id="rId55"/>
    <p:sldId id="385" r:id="rId5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800000"/>
    <a:srgbClr val="FF6600"/>
    <a:srgbClr val="0066FF"/>
    <a:srgbClr val="008000"/>
    <a:srgbClr val="FFFFFF"/>
    <a:srgbClr val="CC66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2" autoAdjust="0"/>
    <p:restoredTop sz="61104" autoAdjust="0"/>
  </p:normalViewPr>
  <p:slideViewPr>
    <p:cSldViewPr>
      <p:cViewPr varScale="1">
        <p:scale>
          <a:sx n="39" d="100"/>
          <a:sy n="39" d="100"/>
        </p:scale>
        <p:origin x="1925" y="19"/>
      </p:cViewPr>
      <p:guideLst>
        <p:guide orient="horz" pos="2160"/>
        <p:guide pos="2880"/>
      </p:guideLst>
    </p:cSldViewPr>
  </p:slideViewPr>
  <p:notesTextViewPr>
    <p:cViewPr>
      <p:scale>
        <a:sx n="154" d="100"/>
        <a:sy n="154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8" d="100"/>
          <a:sy n="118" d="100"/>
        </p:scale>
        <p:origin x="-276" y="-72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8AAB0E-45F4-443E-9943-0C339ACAD35E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A9E88194-DD52-443C-9E44-FFEA3CBA5B5F}">
      <dgm:prSet phldrT="[Text]" custT="1"/>
      <dgm:spPr/>
      <dgm:t>
        <a:bodyPr/>
        <a:lstStyle/>
        <a:p>
          <a:pPr algn="l"/>
          <a:endParaRPr lang="en-US" sz="1800" dirty="0" smtClean="0">
            <a:solidFill>
              <a:schemeClr val="tx1"/>
            </a:solidFill>
          </a:endParaRPr>
        </a:p>
        <a:p>
          <a:pPr algn="l"/>
          <a:r>
            <a:rPr lang="en-US" sz="1800" dirty="0" smtClean="0">
              <a:solidFill>
                <a:schemeClr val="tx1"/>
              </a:solidFill>
            </a:rPr>
            <a:t>- Wide category </a:t>
          </a:r>
        </a:p>
        <a:p>
          <a:pPr algn="l"/>
          <a:r>
            <a:rPr lang="en-US" sz="1800" dirty="0" smtClean="0">
              <a:solidFill>
                <a:schemeClr val="tx1"/>
              </a:solidFill>
            </a:rPr>
            <a:t>- No disclosure</a:t>
          </a:r>
        </a:p>
        <a:p>
          <a:pPr algn="l"/>
          <a:r>
            <a:rPr lang="en-US" sz="1800" dirty="0" smtClean="0">
              <a:solidFill>
                <a:schemeClr val="tx1"/>
              </a:solidFill>
            </a:rPr>
            <a:t>- No fee</a:t>
          </a:r>
        </a:p>
        <a:p>
          <a:pPr algn="l"/>
          <a:r>
            <a:rPr lang="en-US" sz="1800" dirty="0" smtClean="0">
              <a:solidFill>
                <a:schemeClr val="tx1"/>
              </a:solidFill>
            </a:rPr>
            <a:t>- Immediate protection</a:t>
          </a:r>
        </a:p>
        <a:p>
          <a:pPr algn="l"/>
          <a:r>
            <a:rPr lang="en-US" sz="1800" dirty="0" smtClean="0">
              <a:solidFill>
                <a:schemeClr val="tx1"/>
              </a:solidFill>
            </a:rPr>
            <a:t>- Potentially forever</a:t>
          </a:r>
        </a:p>
        <a:p>
          <a:pPr algn="l"/>
          <a:endParaRPr lang="en-US" sz="1800" dirty="0" smtClean="0">
            <a:solidFill>
              <a:schemeClr val="tx1"/>
            </a:solidFill>
          </a:endParaRPr>
        </a:p>
        <a:p>
          <a:pPr algn="l"/>
          <a:r>
            <a:rPr lang="en-US" sz="1800" b="1" dirty="0" smtClean="0">
              <a:solidFill>
                <a:schemeClr val="tx1"/>
              </a:solidFill>
            </a:rPr>
            <a:t>SMEs: non-incremental + cost</a:t>
          </a:r>
          <a:endParaRPr lang="en-US" sz="1800" b="1" dirty="0">
            <a:solidFill>
              <a:schemeClr val="tx1"/>
            </a:solidFill>
          </a:endParaRPr>
        </a:p>
      </dgm:t>
    </dgm:pt>
    <dgm:pt modelId="{B5C57BE4-4401-4EC3-BDE2-CB3112E4D897}" type="parTrans" cxnId="{A7F03B8B-239C-4A32-9327-F1CE433A2D58}">
      <dgm:prSet/>
      <dgm:spPr/>
      <dgm:t>
        <a:bodyPr/>
        <a:lstStyle/>
        <a:p>
          <a:endParaRPr lang="en-US"/>
        </a:p>
      </dgm:t>
    </dgm:pt>
    <dgm:pt modelId="{12BA8A58-E7B0-4A7D-906F-AD4AA441CDE8}" type="sibTrans" cxnId="{A7F03B8B-239C-4A32-9327-F1CE433A2D58}">
      <dgm:prSet/>
      <dgm:spPr/>
      <dgm:t>
        <a:bodyPr/>
        <a:lstStyle/>
        <a:p>
          <a:endParaRPr lang="en-US"/>
        </a:p>
      </dgm:t>
    </dgm:pt>
    <dgm:pt modelId="{C2E1B8A6-B56A-418C-9380-D8FB32F7B64F}">
      <dgm:prSet phldrT="[Text]" custT="1"/>
      <dgm:spPr/>
      <dgm:t>
        <a:bodyPr/>
        <a:lstStyle/>
        <a:p>
          <a:pPr algn="l"/>
          <a:endParaRPr lang="en-US" sz="1800" dirty="0" smtClean="0">
            <a:solidFill>
              <a:schemeClr val="tx1"/>
            </a:solidFill>
          </a:endParaRPr>
        </a:p>
        <a:p>
          <a:pPr algn="l"/>
          <a:r>
            <a:rPr lang="en-US" sz="1800" dirty="0" smtClean="0">
              <a:solidFill>
                <a:schemeClr val="tx1"/>
              </a:solidFill>
            </a:rPr>
            <a:t>- Confidentiality measures</a:t>
          </a:r>
        </a:p>
        <a:p>
          <a:pPr algn="l"/>
          <a:r>
            <a:rPr lang="en-US" sz="1800" dirty="0" smtClean="0">
              <a:solidFill>
                <a:schemeClr val="tx1"/>
              </a:solidFill>
            </a:rPr>
            <a:t>- No monopoly</a:t>
          </a:r>
        </a:p>
        <a:p>
          <a:pPr algn="l"/>
          <a:r>
            <a:rPr lang="en-US" sz="1800" dirty="0" smtClean="0">
              <a:solidFill>
                <a:schemeClr val="tx1"/>
              </a:solidFill>
            </a:rPr>
            <a:t>- Danger of leakage</a:t>
          </a:r>
        </a:p>
        <a:p>
          <a:pPr algn="l"/>
          <a:r>
            <a:rPr lang="en-US" sz="1800" dirty="0" smtClean="0">
              <a:solidFill>
                <a:schemeClr val="tx1"/>
              </a:solidFill>
            </a:rPr>
            <a:t>- No harmonization</a:t>
          </a:r>
        </a:p>
        <a:p>
          <a:pPr algn="l"/>
          <a:r>
            <a:rPr lang="en-US" sz="1800" dirty="0" smtClean="0">
              <a:solidFill>
                <a:schemeClr val="tx1"/>
              </a:solidFill>
            </a:rPr>
            <a:t>- Enforcement difficult ?</a:t>
          </a:r>
          <a:endParaRPr lang="en-US" sz="1800" dirty="0">
            <a:solidFill>
              <a:schemeClr val="tx1"/>
            </a:solidFill>
          </a:endParaRPr>
        </a:p>
      </dgm:t>
    </dgm:pt>
    <dgm:pt modelId="{BE52A37C-A079-4689-972B-5BA939142B39}" type="parTrans" cxnId="{31C81F49-2D88-4473-9929-965E397EDB0A}">
      <dgm:prSet/>
      <dgm:spPr/>
      <dgm:t>
        <a:bodyPr/>
        <a:lstStyle/>
        <a:p>
          <a:endParaRPr lang="en-US"/>
        </a:p>
      </dgm:t>
    </dgm:pt>
    <dgm:pt modelId="{14671649-F090-422D-8C5D-AAF16E190367}" type="sibTrans" cxnId="{31C81F49-2D88-4473-9929-965E397EDB0A}">
      <dgm:prSet/>
      <dgm:spPr/>
      <dgm:t>
        <a:bodyPr/>
        <a:lstStyle/>
        <a:p>
          <a:endParaRPr lang="en-US"/>
        </a:p>
      </dgm:t>
    </dgm:pt>
    <dgm:pt modelId="{5FCBF3F3-5051-42C7-9B7C-A1B6AE16B83C}" type="pres">
      <dgm:prSet presAssocID="{EC8AAB0E-45F4-443E-9943-0C339ACAD35E}" presName="Name0" presStyleCnt="0">
        <dgm:presLayoutVars>
          <dgm:dir/>
          <dgm:resizeHandles val="exact"/>
        </dgm:presLayoutVars>
      </dgm:prSet>
      <dgm:spPr/>
    </dgm:pt>
    <dgm:pt modelId="{677E5170-4BC9-440C-A8AD-4082DC838D40}" type="pres">
      <dgm:prSet presAssocID="{EC8AAB0E-45F4-443E-9943-0C339ACAD35E}" presName="bkgdShp" presStyleLbl="alignAccFollowNode1" presStyleIdx="0" presStyleCnt="1"/>
      <dgm:spPr/>
    </dgm:pt>
    <dgm:pt modelId="{45683569-9CAB-4568-8C83-0AD130788978}" type="pres">
      <dgm:prSet presAssocID="{EC8AAB0E-45F4-443E-9943-0C339ACAD35E}" presName="linComp" presStyleCnt="0"/>
      <dgm:spPr/>
    </dgm:pt>
    <dgm:pt modelId="{7CF7F0D7-9A28-46E9-943A-0422FE02BCC2}" type="pres">
      <dgm:prSet presAssocID="{A9E88194-DD52-443C-9E44-FFEA3CBA5B5F}" presName="compNode" presStyleCnt="0"/>
      <dgm:spPr/>
    </dgm:pt>
    <dgm:pt modelId="{91D59969-7CC8-4C17-96F4-1CB5663D9C35}" type="pres">
      <dgm:prSet presAssocID="{A9E88194-DD52-443C-9E44-FFEA3CBA5B5F}" presName="node" presStyleLbl="node1" presStyleIdx="0" presStyleCnt="2" custScaleX="141363" custScaleY="115109" custLinFactNeighborY="1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05A03-5EB4-40CB-8BF5-C384C3EFA37A}" type="pres">
      <dgm:prSet presAssocID="{A9E88194-DD52-443C-9E44-FFEA3CBA5B5F}" presName="invisiNode" presStyleLbl="node1" presStyleIdx="0" presStyleCnt="2"/>
      <dgm:spPr/>
    </dgm:pt>
    <dgm:pt modelId="{C8F8A77A-C8D3-44AB-ACEB-4EF183F8A81F}" type="pres">
      <dgm:prSet presAssocID="{A9E88194-DD52-443C-9E44-FFEA3CBA5B5F}" presName="imagNode" presStyleLbl="fgImgPlace1" presStyleIdx="0" presStyleCnt="2" custScaleX="51930" custScaleY="8974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3706006-1EBD-4780-A2B3-D94130749D5E}" type="pres">
      <dgm:prSet presAssocID="{12BA8A58-E7B0-4A7D-906F-AD4AA441CDE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1B3A1AD-7E40-4CEB-B8A4-C549D12EEF1E}" type="pres">
      <dgm:prSet presAssocID="{C2E1B8A6-B56A-418C-9380-D8FB32F7B64F}" presName="compNode" presStyleCnt="0"/>
      <dgm:spPr/>
    </dgm:pt>
    <dgm:pt modelId="{075EBDB6-1380-4AB4-8409-FE863A5448D0}" type="pres">
      <dgm:prSet presAssocID="{C2E1B8A6-B56A-418C-9380-D8FB32F7B64F}" presName="node" presStyleLbl="node1" presStyleIdx="1" presStyleCnt="2" custScaleX="122447" custScaleY="115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0C5F5-5B73-4E84-BC44-BC9E5A19E360}" type="pres">
      <dgm:prSet presAssocID="{C2E1B8A6-B56A-418C-9380-D8FB32F7B64F}" presName="invisiNode" presStyleLbl="node1" presStyleIdx="1" presStyleCnt="2"/>
      <dgm:spPr/>
    </dgm:pt>
    <dgm:pt modelId="{9457A16F-AF39-4939-AB85-1B2922ADC895}" type="pres">
      <dgm:prSet presAssocID="{C2E1B8A6-B56A-418C-9380-D8FB32F7B64F}" presName="imagNode" presStyleLbl="fgImgPlace1" presStyleIdx="1" presStyleCnt="2" custScaleX="58374" custScaleY="97272" custLinFactNeighborX="2919" custLinFactNeighborY="-8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2FBE850C-8960-4386-8D53-BE954BB3AF69}" type="presOf" srcId="{EC8AAB0E-45F4-443E-9943-0C339ACAD35E}" destId="{5FCBF3F3-5051-42C7-9B7C-A1B6AE16B83C}" srcOrd="0" destOrd="0" presId="urn:microsoft.com/office/officeart/2005/8/layout/pList2"/>
    <dgm:cxn modelId="{B8856B28-D619-48A3-B15D-5F48F174BA3D}" type="presOf" srcId="{C2E1B8A6-B56A-418C-9380-D8FB32F7B64F}" destId="{075EBDB6-1380-4AB4-8409-FE863A5448D0}" srcOrd="0" destOrd="0" presId="urn:microsoft.com/office/officeart/2005/8/layout/pList2"/>
    <dgm:cxn modelId="{8C9961EB-E20B-4943-8D4C-A83C7E505786}" type="presOf" srcId="{12BA8A58-E7B0-4A7D-906F-AD4AA441CDE8}" destId="{23706006-1EBD-4780-A2B3-D94130749D5E}" srcOrd="0" destOrd="0" presId="urn:microsoft.com/office/officeart/2005/8/layout/pList2"/>
    <dgm:cxn modelId="{31C81F49-2D88-4473-9929-965E397EDB0A}" srcId="{EC8AAB0E-45F4-443E-9943-0C339ACAD35E}" destId="{C2E1B8A6-B56A-418C-9380-D8FB32F7B64F}" srcOrd="1" destOrd="0" parTransId="{BE52A37C-A079-4689-972B-5BA939142B39}" sibTransId="{14671649-F090-422D-8C5D-AAF16E190367}"/>
    <dgm:cxn modelId="{A7F03B8B-239C-4A32-9327-F1CE433A2D58}" srcId="{EC8AAB0E-45F4-443E-9943-0C339ACAD35E}" destId="{A9E88194-DD52-443C-9E44-FFEA3CBA5B5F}" srcOrd="0" destOrd="0" parTransId="{B5C57BE4-4401-4EC3-BDE2-CB3112E4D897}" sibTransId="{12BA8A58-E7B0-4A7D-906F-AD4AA441CDE8}"/>
    <dgm:cxn modelId="{325AB483-CD1F-4E25-8EC9-D8B6F12B8158}" type="presOf" srcId="{A9E88194-DD52-443C-9E44-FFEA3CBA5B5F}" destId="{91D59969-7CC8-4C17-96F4-1CB5663D9C35}" srcOrd="0" destOrd="0" presId="urn:microsoft.com/office/officeart/2005/8/layout/pList2"/>
    <dgm:cxn modelId="{0D8F7199-F216-4F6F-8441-0CFF162DE682}" type="presParOf" srcId="{5FCBF3F3-5051-42C7-9B7C-A1B6AE16B83C}" destId="{677E5170-4BC9-440C-A8AD-4082DC838D40}" srcOrd="0" destOrd="0" presId="urn:microsoft.com/office/officeart/2005/8/layout/pList2"/>
    <dgm:cxn modelId="{4C2AAF73-F269-4FC6-B0C4-0D4FEBE5318E}" type="presParOf" srcId="{5FCBF3F3-5051-42C7-9B7C-A1B6AE16B83C}" destId="{45683569-9CAB-4568-8C83-0AD130788978}" srcOrd="1" destOrd="0" presId="urn:microsoft.com/office/officeart/2005/8/layout/pList2"/>
    <dgm:cxn modelId="{EAE56A64-B426-41E7-9B40-3EB44DE4C010}" type="presParOf" srcId="{45683569-9CAB-4568-8C83-0AD130788978}" destId="{7CF7F0D7-9A28-46E9-943A-0422FE02BCC2}" srcOrd="0" destOrd="0" presId="urn:microsoft.com/office/officeart/2005/8/layout/pList2"/>
    <dgm:cxn modelId="{C79B51E3-2F83-4AFC-A8DE-08758FB17614}" type="presParOf" srcId="{7CF7F0D7-9A28-46E9-943A-0422FE02BCC2}" destId="{91D59969-7CC8-4C17-96F4-1CB5663D9C35}" srcOrd="0" destOrd="0" presId="urn:microsoft.com/office/officeart/2005/8/layout/pList2"/>
    <dgm:cxn modelId="{9C02E4CC-1A62-4E5C-BE65-969E967980D0}" type="presParOf" srcId="{7CF7F0D7-9A28-46E9-943A-0422FE02BCC2}" destId="{19105A03-5EB4-40CB-8BF5-C384C3EFA37A}" srcOrd="1" destOrd="0" presId="urn:microsoft.com/office/officeart/2005/8/layout/pList2"/>
    <dgm:cxn modelId="{2900584B-A437-4987-B525-1654F1A8A8ED}" type="presParOf" srcId="{7CF7F0D7-9A28-46E9-943A-0422FE02BCC2}" destId="{C8F8A77A-C8D3-44AB-ACEB-4EF183F8A81F}" srcOrd="2" destOrd="0" presId="urn:microsoft.com/office/officeart/2005/8/layout/pList2"/>
    <dgm:cxn modelId="{966E6B54-211B-40C2-B055-DEB7DA40F51A}" type="presParOf" srcId="{45683569-9CAB-4568-8C83-0AD130788978}" destId="{23706006-1EBD-4780-A2B3-D94130749D5E}" srcOrd="1" destOrd="0" presId="urn:microsoft.com/office/officeart/2005/8/layout/pList2"/>
    <dgm:cxn modelId="{FC7EC313-C52E-4F8D-9BFD-4EE5A900F026}" type="presParOf" srcId="{45683569-9CAB-4568-8C83-0AD130788978}" destId="{F1B3A1AD-7E40-4CEB-B8A4-C549D12EEF1E}" srcOrd="2" destOrd="0" presId="urn:microsoft.com/office/officeart/2005/8/layout/pList2"/>
    <dgm:cxn modelId="{F89709B4-E536-4B41-873A-33DB8333AA28}" type="presParOf" srcId="{F1B3A1AD-7E40-4CEB-B8A4-C549D12EEF1E}" destId="{075EBDB6-1380-4AB4-8409-FE863A5448D0}" srcOrd="0" destOrd="0" presId="urn:microsoft.com/office/officeart/2005/8/layout/pList2"/>
    <dgm:cxn modelId="{01A5B235-7CFE-410B-9F2C-95AB045DB4B0}" type="presParOf" srcId="{F1B3A1AD-7E40-4CEB-B8A4-C549D12EEF1E}" destId="{7690C5F5-5B73-4E84-BC44-BC9E5A19E360}" srcOrd="1" destOrd="0" presId="urn:microsoft.com/office/officeart/2005/8/layout/pList2"/>
    <dgm:cxn modelId="{D5F9C4B2-3472-4333-BCC7-F7E34A7D6188}" type="presParOf" srcId="{F1B3A1AD-7E40-4CEB-B8A4-C549D12EEF1E}" destId="{9457A16F-AF39-4939-AB85-1B2922ADC89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17215-E57F-4885-B93D-21863B502BC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AE087-6C28-47A6-94C8-B546CC034D10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Trade Secret</a:t>
          </a:r>
          <a:endParaRPr lang="en-US" sz="2800" dirty="0"/>
        </a:p>
      </dgm:t>
    </dgm:pt>
    <dgm:pt modelId="{1D122AE3-C2E3-46DF-B0B0-107967A30FF2}" type="parTrans" cxnId="{D17F858E-6B66-48B9-AA82-232213180697}">
      <dgm:prSet/>
      <dgm:spPr/>
      <dgm:t>
        <a:bodyPr/>
        <a:lstStyle/>
        <a:p>
          <a:endParaRPr lang="en-US"/>
        </a:p>
      </dgm:t>
    </dgm:pt>
    <dgm:pt modelId="{5E265770-C178-4BD2-BB4B-A7C7EEC40C07}" type="sibTrans" cxnId="{D17F858E-6B66-48B9-AA82-232213180697}">
      <dgm:prSet/>
      <dgm:spPr/>
      <dgm:t>
        <a:bodyPr/>
        <a:lstStyle/>
        <a:p>
          <a:endParaRPr lang="en-US"/>
        </a:p>
      </dgm:t>
    </dgm:pt>
    <dgm:pt modelId="{9D2673D4-726E-4C45-BC97-C4D94F0245A3}">
      <dgm:prSet phldrT="[Text]"/>
      <dgm:spPr>
        <a:solidFill>
          <a:srgbClr val="92D050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 smtClean="0"/>
            <a:t>No registration</a:t>
          </a:r>
        </a:p>
        <a:p>
          <a:r>
            <a:rPr lang="en-US" dirty="0" smtClean="0"/>
            <a:t>- less costs (but measures)</a:t>
          </a:r>
        </a:p>
        <a:p>
          <a:r>
            <a:rPr lang="en-US" dirty="0" smtClean="0"/>
            <a:t>- immediate</a:t>
          </a:r>
          <a:endParaRPr lang="en-US" dirty="0"/>
        </a:p>
      </dgm:t>
    </dgm:pt>
    <dgm:pt modelId="{AA6AD704-8062-421E-8262-C863D33228CE}" type="parTrans" cxnId="{83BA206F-3507-4568-A88A-6CCF5362B043}">
      <dgm:prSet/>
      <dgm:spPr/>
      <dgm:t>
        <a:bodyPr/>
        <a:lstStyle/>
        <a:p>
          <a:endParaRPr lang="en-US"/>
        </a:p>
      </dgm:t>
    </dgm:pt>
    <dgm:pt modelId="{8C316087-E7B7-4312-B4C4-3C720B504BD0}" type="sibTrans" cxnId="{83BA206F-3507-4568-A88A-6CCF5362B043}">
      <dgm:prSet/>
      <dgm:spPr/>
      <dgm:t>
        <a:bodyPr/>
        <a:lstStyle/>
        <a:p>
          <a:endParaRPr lang="en-US"/>
        </a:p>
      </dgm:t>
    </dgm:pt>
    <dgm:pt modelId="{B02BB830-4680-4B7A-9CE7-F9AC37A7F7F6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 smtClean="0"/>
            <a:t>Can last longer</a:t>
          </a:r>
        </a:p>
        <a:p>
          <a:r>
            <a:rPr lang="en-US" dirty="0" smtClean="0"/>
            <a:t>- but: uncertain (leak out) </a:t>
          </a:r>
        </a:p>
        <a:p>
          <a:r>
            <a:rPr lang="en-US" dirty="0" smtClean="0"/>
            <a:t>- but: cannot be widely licensed</a:t>
          </a:r>
          <a:endParaRPr lang="en-US" dirty="0"/>
        </a:p>
      </dgm:t>
    </dgm:pt>
    <dgm:pt modelId="{0A5C1840-266D-41EB-9055-FBACEC80FE6C}" type="parTrans" cxnId="{89DEEB25-2D17-440B-8185-CE46883EC2CA}">
      <dgm:prSet/>
      <dgm:spPr/>
      <dgm:t>
        <a:bodyPr/>
        <a:lstStyle/>
        <a:p>
          <a:endParaRPr lang="en-US"/>
        </a:p>
      </dgm:t>
    </dgm:pt>
    <dgm:pt modelId="{14DC281A-8724-4C62-B1F8-751CF1745330}" type="sibTrans" cxnId="{89DEEB25-2D17-440B-8185-CE46883EC2CA}">
      <dgm:prSet/>
      <dgm:spPr/>
      <dgm:t>
        <a:bodyPr/>
        <a:lstStyle/>
        <a:p>
          <a:endParaRPr lang="en-US"/>
        </a:p>
      </dgm:t>
    </dgm:pt>
    <dgm:pt modelId="{79A33127-E3A4-4541-BCE7-125F47A059CA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Patent</a:t>
          </a:r>
          <a:endParaRPr lang="en-US" sz="2800" dirty="0"/>
        </a:p>
      </dgm:t>
    </dgm:pt>
    <dgm:pt modelId="{10ECF5BD-D29E-4DC7-9A22-33718A97CCA6}" type="parTrans" cxnId="{89DA6AC3-FD2F-4939-B025-E8F78778DAA2}">
      <dgm:prSet/>
      <dgm:spPr/>
      <dgm:t>
        <a:bodyPr/>
        <a:lstStyle/>
        <a:p>
          <a:endParaRPr lang="en-US"/>
        </a:p>
      </dgm:t>
    </dgm:pt>
    <dgm:pt modelId="{F1AE757C-2DD2-4DB9-ADD7-7F9F9FA6B727}" type="sibTrans" cxnId="{89DA6AC3-FD2F-4939-B025-E8F78778DAA2}">
      <dgm:prSet/>
      <dgm:spPr/>
      <dgm:t>
        <a:bodyPr/>
        <a:lstStyle/>
        <a:p>
          <a:endParaRPr lang="en-US"/>
        </a:p>
      </dgm:t>
    </dgm:pt>
    <dgm:pt modelId="{56851A0D-7853-4C83-A4ED-07F32BB5A6C4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dirty="0" smtClean="0"/>
            <a:t>Registration</a:t>
          </a:r>
        </a:p>
        <a:p>
          <a:r>
            <a:rPr lang="en-US" dirty="0" smtClean="0"/>
            <a:t>- fees (+ translation)</a:t>
          </a:r>
        </a:p>
        <a:p>
          <a:r>
            <a:rPr lang="en-US" dirty="0" smtClean="0"/>
            <a:t>- takes time</a:t>
          </a:r>
          <a:endParaRPr lang="en-US" dirty="0"/>
        </a:p>
      </dgm:t>
    </dgm:pt>
    <dgm:pt modelId="{27338648-C3AE-4115-99D2-668406358431}" type="parTrans" cxnId="{0234FA14-955B-4080-AE8C-380D8D224A4C}">
      <dgm:prSet/>
      <dgm:spPr/>
      <dgm:t>
        <a:bodyPr/>
        <a:lstStyle/>
        <a:p>
          <a:endParaRPr lang="en-US"/>
        </a:p>
      </dgm:t>
    </dgm:pt>
    <dgm:pt modelId="{04161A67-6B72-4527-B0F9-A1EF327796B6}" type="sibTrans" cxnId="{0234FA14-955B-4080-AE8C-380D8D224A4C}">
      <dgm:prSet/>
      <dgm:spPr/>
      <dgm:t>
        <a:bodyPr/>
        <a:lstStyle/>
        <a:p>
          <a:endParaRPr lang="en-US"/>
        </a:p>
      </dgm:t>
    </dgm:pt>
    <dgm:pt modelId="{0FDDD8EC-D5DB-41CA-9DD4-EB7B715A66C4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dirty="0" smtClean="0"/>
            <a:t>Limited in time</a:t>
          </a:r>
        </a:p>
        <a:p>
          <a:r>
            <a:rPr lang="en-US" dirty="0" smtClean="0"/>
            <a:t>- generally, 20y max</a:t>
          </a:r>
        </a:p>
        <a:p>
          <a:r>
            <a:rPr lang="en-US" smtClean="0"/>
            <a:t>- geographic</a:t>
          </a:r>
          <a:endParaRPr lang="en-US" dirty="0"/>
        </a:p>
      </dgm:t>
    </dgm:pt>
    <dgm:pt modelId="{49F1A321-42C3-4AF1-A6DD-E2A4385EDF7A}" type="parTrans" cxnId="{60FC9769-B8EA-49E0-847B-37B05A6C525C}">
      <dgm:prSet/>
      <dgm:spPr/>
      <dgm:t>
        <a:bodyPr/>
        <a:lstStyle/>
        <a:p>
          <a:endParaRPr lang="en-US"/>
        </a:p>
      </dgm:t>
    </dgm:pt>
    <dgm:pt modelId="{A541D2D2-52B1-46CD-BBCA-D897730053E0}" type="sibTrans" cxnId="{60FC9769-B8EA-49E0-847B-37B05A6C525C}">
      <dgm:prSet/>
      <dgm:spPr/>
      <dgm:t>
        <a:bodyPr/>
        <a:lstStyle/>
        <a:p>
          <a:endParaRPr lang="en-US"/>
        </a:p>
      </dgm:t>
    </dgm:pt>
    <dgm:pt modelId="{7EDDE905-EDE6-4E85-B6A1-C7120CD09868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 smtClean="0"/>
            <a:t>No public disclosure</a:t>
          </a:r>
        </a:p>
        <a:p>
          <a:r>
            <a:rPr lang="en-US" dirty="0" smtClean="0"/>
            <a:t>- but: practical need to disclose</a:t>
          </a:r>
        </a:p>
        <a:p>
          <a:r>
            <a:rPr lang="en-US" dirty="0" smtClean="0"/>
            <a:t>- if leak: TS lost</a:t>
          </a:r>
          <a:endParaRPr lang="en-US" dirty="0"/>
        </a:p>
      </dgm:t>
    </dgm:pt>
    <dgm:pt modelId="{375DBCD0-9F29-4852-8FAD-1EB19120B0CD}" type="parTrans" cxnId="{13C02992-D54B-4F49-ABB7-234D8858180A}">
      <dgm:prSet/>
      <dgm:spPr/>
      <dgm:t>
        <a:bodyPr/>
        <a:lstStyle/>
        <a:p>
          <a:endParaRPr lang="en-US"/>
        </a:p>
      </dgm:t>
    </dgm:pt>
    <dgm:pt modelId="{915DC0A1-34CD-4404-A0F5-A7D1DA478EEF}" type="sibTrans" cxnId="{13C02992-D54B-4F49-ABB7-234D8858180A}">
      <dgm:prSet/>
      <dgm:spPr/>
      <dgm:t>
        <a:bodyPr/>
        <a:lstStyle/>
        <a:p>
          <a:endParaRPr lang="en-US"/>
        </a:p>
      </dgm:t>
    </dgm:pt>
    <dgm:pt modelId="{3F17651B-D6E3-4DF7-BD33-8DFCB6477ADA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dirty="0" smtClean="0"/>
            <a:t>Public disclosure</a:t>
          </a:r>
        </a:p>
        <a:p>
          <a:r>
            <a:rPr lang="en-US" dirty="0" smtClean="0"/>
            <a:t>- publ. 18m after filing</a:t>
          </a:r>
        </a:p>
        <a:p>
          <a:r>
            <a:rPr lang="en-US" dirty="0" smtClean="0"/>
            <a:t>- if P not allowed: no TS</a:t>
          </a:r>
        </a:p>
      </dgm:t>
    </dgm:pt>
    <dgm:pt modelId="{91B9F09B-4244-4459-96DC-C7451BDC5890}" type="parTrans" cxnId="{F3DCBD37-B959-4C52-8382-48E7209BBD28}">
      <dgm:prSet/>
      <dgm:spPr/>
      <dgm:t>
        <a:bodyPr/>
        <a:lstStyle/>
        <a:p>
          <a:endParaRPr lang="en-US"/>
        </a:p>
      </dgm:t>
    </dgm:pt>
    <dgm:pt modelId="{7867F2FB-859C-406C-8507-4EACAD0DE96E}" type="sibTrans" cxnId="{F3DCBD37-B959-4C52-8382-48E7209BBD28}">
      <dgm:prSet/>
      <dgm:spPr/>
      <dgm:t>
        <a:bodyPr/>
        <a:lstStyle/>
        <a:p>
          <a:endParaRPr lang="en-US"/>
        </a:p>
      </dgm:t>
    </dgm:pt>
    <dgm:pt modelId="{D38F83DF-DAC9-43B0-BB3A-5DD5B035F8FD}" type="pres">
      <dgm:prSet presAssocID="{D3417215-E57F-4885-B93D-21863B502B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73A376-9CB3-44E7-B605-5FA19518F93C}" type="pres">
      <dgm:prSet presAssocID="{B7BAE087-6C28-47A6-94C8-B546CC034D10}" presName="root" presStyleCnt="0"/>
      <dgm:spPr/>
    </dgm:pt>
    <dgm:pt modelId="{BEC4859A-D589-4F7A-9937-D37111F42867}" type="pres">
      <dgm:prSet presAssocID="{B7BAE087-6C28-47A6-94C8-B546CC034D10}" presName="rootComposite" presStyleCnt="0"/>
      <dgm:spPr/>
    </dgm:pt>
    <dgm:pt modelId="{49434BDF-CF42-4791-8B51-4D2EAA73E14A}" type="pres">
      <dgm:prSet presAssocID="{B7BAE087-6C28-47A6-94C8-B546CC034D10}" presName="rootText" presStyleLbl="node1" presStyleIdx="0" presStyleCnt="2" custScaleY="42366"/>
      <dgm:spPr/>
      <dgm:t>
        <a:bodyPr/>
        <a:lstStyle/>
        <a:p>
          <a:endParaRPr lang="en-US"/>
        </a:p>
      </dgm:t>
    </dgm:pt>
    <dgm:pt modelId="{D6AFAA54-C79D-4580-AFD3-D77070E2711A}" type="pres">
      <dgm:prSet presAssocID="{B7BAE087-6C28-47A6-94C8-B546CC034D10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3D182B-F3BD-434D-9235-9D1EFF423B16}" type="pres">
      <dgm:prSet presAssocID="{B7BAE087-6C28-47A6-94C8-B546CC034D10}" presName="childShape" presStyleCnt="0"/>
      <dgm:spPr/>
    </dgm:pt>
    <dgm:pt modelId="{098441A4-7B30-4B35-87C5-3819FEFA92BC}" type="pres">
      <dgm:prSet presAssocID="{AA6AD704-8062-421E-8262-C863D33228CE}" presName="Name13" presStyleLbl="parChTrans1D2" presStyleIdx="0" presStyleCnt="6"/>
      <dgm:spPr/>
      <dgm:t>
        <a:bodyPr/>
        <a:lstStyle/>
        <a:p>
          <a:endParaRPr lang="en-US"/>
        </a:p>
      </dgm:t>
    </dgm:pt>
    <dgm:pt modelId="{2FBE147A-0E87-4770-8C23-45B30F979898}" type="pres">
      <dgm:prSet presAssocID="{9D2673D4-726E-4C45-BC97-C4D94F0245A3}" presName="childText" presStyleLbl="bgAcc1" presStyleIdx="0" presStyleCnt="6" custScaleX="115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EA876-5A34-4841-AE77-A60C062D6BF0}" type="pres">
      <dgm:prSet presAssocID="{0A5C1840-266D-41EB-9055-FBACEC80FE6C}" presName="Name13" presStyleLbl="parChTrans1D2" presStyleIdx="1" presStyleCnt="6"/>
      <dgm:spPr/>
      <dgm:t>
        <a:bodyPr/>
        <a:lstStyle/>
        <a:p>
          <a:endParaRPr lang="en-US"/>
        </a:p>
      </dgm:t>
    </dgm:pt>
    <dgm:pt modelId="{66B193E3-2E09-4738-B8E5-C5003F2037CC}" type="pres">
      <dgm:prSet presAssocID="{B02BB830-4680-4B7A-9CE7-F9AC37A7F7F6}" presName="childText" presStyleLbl="bgAcc1" presStyleIdx="1" presStyleCnt="6" custScaleX="115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B5101-E90D-447D-9851-343F954B2786}" type="pres">
      <dgm:prSet presAssocID="{375DBCD0-9F29-4852-8FAD-1EB19120B0CD}" presName="Name13" presStyleLbl="parChTrans1D2" presStyleIdx="2" presStyleCnt="6"/>
      <dgm:spPr/>
      <dgm:t>
        <a:bodyPr/>
        <a:lstStyle/>
        <a:p>
          <a:endParaRPr lang="en-US"/>
        </a:p>
      </dgm:t>
    </dgm:pt>
    <dgm:pt modelId="{EA060F1D-BDEB-44B5-9DBD-E4055658C367}" type="pres">
      <dgm:prSet presAssocID="{7EDDE905-EDE6-4E85-B6A1-C7120CD09868}" presName="childText" presStyleLbl="bgAcc1" presStyleIdx="2" presStyleCnt="6" custScaleX="115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AB936-61C8-4AB6-8704-126F3E43207F}" type="pres">
      <dgm:prSet presAssocID="{79A33127-E3A4-4541-BCE7-125F47A059CA}" presName="root" presStyleCnt="0"/>
      <dgm:spPr/>
    </dgm:pt>
    <dgm:pt modelId="{281F0CD6-D165-4DE6-8F41-D54FD691240C}" type="pres">
      <dgm:prSet presAssocID="{79A33127-E3A4-4541-BCE7-125F47A059CA}" presName="rootComposite" presStyleCnt="0"/>
      <dgm:spPr/>
    </dgm:pt>
    <dgm:pt modelId="{7F2351D0-3E10-4BEA-BBD4-24DE3AC86869}" type="pres">
      <dgm:prSet presAssocID="{79A33127-E3A4-4541-BCE7-125F47A059CA}" presName="rootText" presStyleLbl="node1" presStyleIdx="1" presStyleCnt="2" custScaleY="42366"/>
      <dgm:spPr/>
      <dgm:t>
        <a:bodyPr/>
        <a:lstStyle/>
        <a:p>
          <a:endParaRPr lang="en-US"/>
        </a:p>
      </dgm:t>
    </dgm:pt>
    <dgm:pt modelId="{6868791B-CC3A-46AD-8056-EA54FD7C292D}" type="pres">
      <dgm:prSet presAssocID="{79A33127-E3A4-4541-BCE7-125F47A059CA}" presName="rootConnector" presStyleLbl="node1" presStyleIdx="1" presStyleCnt="2"/>
      <dgm:spPr/>
      <dgm:t>
        <a:bodyPr/>
        <a:lstStyle/>
        <a:p>
          <a:endParaRPr lang="en-US"/>
        </a:p>
      </dgm:t>
    </dgm:pt>
    <dgm:pt modelId="{544086D6-8AE2-4C70-AEBB-44E29159358A}" type="pres">
      <dgm:prSet presAssocID="{79A33127-E3A4-4541-BCE7-125F47A059CA}" presName="childShape" presStyleCnt="0"/>
      <dgm:spPr/>
    </dgm:pt>
    <dgm:pt modelId="{EA0790B2-F845-42F8-B712-33C1ABF1C566}" type="pres">
      <dgm:prSet presAssocID="{27338648-C3AE-4115-99D2-668406358431}" presName="Name13" presStyleLbl="parChTrans1D2" presStyleIdx="3" presStyleCnt="6"/>
      <dgm:spPr/>
      <dgm:t>
        <a:bodyPr/>
        <a:lstStyle/>
        <a:p>
          <a:endParaRPr lang="en-US"/>
        </a:p>
      </dgm:t>
    </dgm:pt>
    <dgm:pt modelId="{B9D03B6D-E10A-4AF3-AF52-E9CC04C30395}" type="pres">
      <dgm:prSet presAssocID="{56851A0D-7853-4C83-A4ED-07F32BB5A6C4}" presName="childText" presStyleLbl="bgAcc1" presStyleIdx="3" presStyleCnt="6" custScaleX="117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42484-BDE4-41CD-B67F-D8C99D930667}" type="pres">
      <dgm:prSet presAssocID="{49F1A321-42C3-4AF1-A6DD-E2A4385EDF7A}" presName="Name13" presStyleLbl="parChTrans1D2" presStyleIdx="4" presStyleCnt="6"/>
      <dgm:spPr/>
      <dgm:t>
        <a:bodyPr/>
        <a:lstStyle/>
        <a:p>
          <a:endParaRPr lang="en-US"/>
        </a:p>
      </dgm:t>
    </dgm:pt>
    <dgm:pt modelId="{FFB587D1-26A2-49A4-9A21-969837F811D6}" type="pres">
      <dgm:prSet presAssocID="{0FDDD8EC-D5DB-41CA-9DD4-EB7B715A66C4}" presName="childText" presStyleLbl="bgAcc1" presStyleIdx="4" presStyleCnt="6" custScaleX="116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6E0E0-445E-45AF-99DA-2720AE42D8A8}" type="pres">
      <dgm:prSet presAssocID="{91B9F09B-4244-4459-96DC-C7451BDC5890}" presName="Name13" presStyleLbl="parChTrans1D2" presStyleIdx="5" presStyleCnt="6"/>
      <dgm:spPr/>
      <dgm:t>
        <a:bodyPr/>
        <a:lstStyle/>
        <a:p>
          <a:endParaRPr lang="en-US"/>
        </a:p>
      </dgm:t>
    </dgm:pt>
    <dgm:pt modelId="{FB560C6F-8011-4E67-93D5-5394786E7D91}" type="pres">
      <dgm:prSet presAssocID="{3F17651B-D6E3-4DF7-BD33-8DFCB6477ADA}" presName="childText" presStyleLbl="bgAcc1" presStyleIdx="5" presStyleCnt="6" custScaleX="116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C9769-B8EA-49E0-847B-37B05A6C525C}" srcId="{79A33127-E3A4-4541-BCE7-125F47A059CA}" destId="{0FDDD8EC-D5DB-41CA-9DD4-EB7B715A66C4}" srcOrd="1" destOrd="0" parTransId="{49F1A321-42C3-4AF1-A6DD-E2A4385EDF7A}" sibTransId="{A541D2D2-52B1-46CD-BBCA-D897730053E0}"/>
    <dgm:cxn modelId="{F3DCBD37-B959-4C52-8382-48E7209BBD28}" srcId="{79A33127-E3A4-4541-BCE7-125F47A059CA}" destId="{3F17651B-D6E3-4DF7-BD33-8DFCB6477ADA}" srcOrd="2" destOrd="0" parTransId="{91B9F09B-4244-4459-96DC-C7451BDC5890}" sibTransId="{7867F2FB-859C-406C-8507-4EACAD0DE96E}"/>
    <dgm:cxn modelId="{89DA6AC3-FD2F-4939-B025-E8F78778DAA2}" srcId="{D3417215-E57F-4885-B93D-21863B502BCC}" destId="{79A33127-E3A4-4541-BCE7-125F47A059CA}" srcOrd="1" destOrd="0" parTransId="{10ECF5BD-D29E-4DC7-9A22-33718A97CCA6}" sibTransId="{F1AE757C-2DD2-4DB9-ADD7-7F9F9FA6B727}"/>
    <dgm:cxn modelId="{89DEEB25-2D17-440B-8185-CE46883EC2CA}" srcId="{B7BAE087-6C28-47A6-94C8-B546CC034D10}" destId="{B02BB830-4680-4B7A-9CE7-F9AC37A7F7F6}" srcOrd="1" destOrd="0" parTransId="{0A5C1840-266D-41EB-9055-FBACEC80FE6C}" sibTransId="{14DC281A-8724-4C62-B1F8-751CF1745330}"/>
    <dgm:cxn modelId="{6664F3F4-7CC0-447F-8892-67F09424A749}" type="presOf" srcId="{49F1A321-42C3-4AF1-A6DD-E2A4385EDF7A}" destId="{C0842484-BDE4-41CD-B67F-D8C99D930667}" srcOrd="0" destOrd="0" presId="urn:microsoft.com/office/officeart/2005/8/layout/hierarchy3"/>
    <dgm:cxn modelId="{D08E4D78-8951-4C75-B73A-FF1D4B5E118F}" type="presOf" srcId="{AA6AD704-8062-421E-8262-C863D33228CE}" destId="{098441A4-7B30-4B35-87C5-3819FEFA92BC}" srcOrd="0" destOrd="0" presId="urn:microsoft.com/office/officeart/2005/8/layout/hierarchy3"/>
    <dgm:cxn modelId="{27559E0A-DE14-417C-8590-62663740EF73}" type="presOf" srcId="{B7BAE087-6C28-47A6-94C8-B546CC034D10}" destId="{49434BDF-CF42-4791-8B51-4D2EAA73E14A}" srcOrd="0" destOrd="0" presId="urn:microsoft.com/office/officeart/2005/8/layout/hierarchy3"/>
    <dgm:cxn modelId="{5F1BC870-21B3-4104-AD31-01BD392847F8}" type="presOf" srcId="{B02BB830-4680-4B7A-9CE7-F9AC37A7F7F6}" destId="{66B193E3-2E09-4738-B8E5-C5003F2037CC}" srcOrd="0" destOrd="0" presId="urn:microsoft.com/office/officeart/2005/8/layout/hierarchy3"/>
    <dgm:cxn modelId="{72854FCB-F376-43AA-BC4A-8839D8EF8444}" type="presOf" srcId="{375DBCD0-9F29-4852-8FAD-1EB19120B0CD}" destId="{F99B5101-E90D-447D-9851-343F954B2786}" srcOrd="0" destOrd="0" presId="urn:microsoft.com/office/officeart/2005/8/layout/hierarchy3"/>
    <dgm:cxn modelId="{8EF6D35D-96E9-45BB-92DF-F3CA1F7660E0}" type="presOf" srcId="{56851A0D-7853-4C83-A4ED-07F32BB5A6C4}" destId="{B9D03B6D-E10A-4AF3-AF52-E9CC04C30395}" srcOrd="0" destOrd="0" presId="urn:microsoft.com/office/officeart/2005/8/layout/hierarchy3"/>
    <dgm:cxn modelId="{0234FA14-955B-4080-AE8C-380D8D224A4C}" srcId="{79A33127-E3A4-4541-BCE7-125F47A059CA}" destId="{56851A0D-7853-4C83-A4ED-07F32BB5A6C4}" srcOrd="0" destOrd="0" parTransId="{27338648-C3AE-4115-99D2-668406358431}" sibTransId="{04161A67-6B72-4527-B0F9-A1EF327796B6}"/>
    <dgm:cxn modelId="{13C02992-D54B-4F49-ABB7-234D8858180A}" srcId="{B7BAE087-6C28-47A6-94C8-B546CC034D10}" destId="{7EDDE905-EDE6-4E85-B6A1-C7120CD09868}" srcOrd="2" destOrd="0" parTransId="{375DBCD0-9F29-4852-8FAD-1EB19120B0CD}" sibTransId="{915DC0A1-34CD-4404-A0F5-A7D1DA478EEF}"/>
    <dgm:cxn modelId="{BA7CEABD-C8F2-474E-8475-A43EDEBB76E9}" type="presOf" srcId="{7EDDE905-EDE6-4E85-B6A1-C7120CD09868}" destId="{EA060F1D-BDEB-44B5-9DBD-E4055658C367}" srcOrd="0" destOrd="0" presId="urn:microsoft.com/office/officeart/2005/8/layout/hierarchy3"/>
    <dgm:cxn modelId="{D17F858E-6B66-48B9-AA82-232213180697}" srcId="{D3417215-E57F-4885-B93D-21863B502BCC}" destId="{B7BAE087-6C28-47A6-94C8-B546CC034D10}" srcOrd="0" destOrd="0" parTransId="{1D122AE3-C2E3-46DF-B0B0-107967A30FF2}" sibTransId="{5E265770-C178-4BD2-BB4B-A7C7EEC40C07}"/>
    <dgm:cxn modelId="{1418AD26-3CA7-4865-96A9-80B4F572808E}" type="presOf" srcId="{3F17651B-D6E3-4DF7-BD33-8DFCB6477ADA}" destId="{FB560C6F-8011-4E67-93D5-5394786E7D91}" srcOrd="0" destOrd="0" presId="urn:microsoft.com/office/officeart/2005/8/layout/hierarchy3"/>
    <dgm:cxn modelId="{359AA11C-FE98-42D0-B3DE-166547420A98}" type="presOf" srcId="{B7BAE087-6C28-47A6-94C8-B546CC034D10}" destId="{D6AFAA54-C79D-4580-AFD3-D77070E2711A}" srcOrd="1" destOrd="0" presId="urn:microsoft.com/office/officeart/2005/8/layout/hierarchy3"/>
    <dgm:cxn modelId="{188F5E0B-36F0-4BAD-987E-7BDC3771C8C3}" type="presOf" srcId="{79A33127-E3A4-4541-BCE7-125F47A059CA}" destId="{6868791B-CC3A-46AD-8056-EA54FD7C292D}" srcOrd="1" destOrd="0" presId="urn:microsoft.com/office/officeart/2005/8/layout/hierarchy3"/>
    <dgm:cxn modelId="{FF9E4EFC-128A-4AF0-A3BD-A267144C4631}" type="presOf" srcId="{0FDDD8EC-D5DB-41CA-9DD4-EB7B715A66C4}" destId="{FFB587D1-26A2-49A4-9A21-969837F811D6}" srcOrd="0" destOrd="0" presId="urn:microsoft.com/office/officeart/2005/8/layout/hierarchy3"/>
    <dgm:cxn modelId="{99682BEE-92E4-42E6-BFC9-39386BDCC7EB}" type="presOf" srcId="{27338648-C3AE-4115-99D2-668406358431}" destId="{EA0790B2-F845-42F8-B712-33C1ABF1C566}" srcOrd="0" destOrd="0" presId="urn:microsoft.com/office/officeart/2005/8/layout/hierarchy3"/>
    <dgm:cxn modelId="{83BA206F-3507-4568-A88A-6CCF5362B043}" srcId="{B7BAE087-6C28-47A6-94C8-B546CC034D10}" destId="{9D2673D4-726E-4C45-BC97-C4D94F0245A3}" srcOrd="0" destOrd="0" parTransId="{AA6AD704-8062-421E-8262-C863D33228CE}" sibTransId="{8C316087-E7B7-4312-B4C4-3C720B504BD0}"/>
    <dgm:cxn modelId="{4A5BF47E-A82E-43BC-A972-E52F204E8CD8}" type="presOf" srcId="{91B9F09B-4244-4459-96DC-C7451BDC5890}" destId="{E486E0E0-445E-45AF-99DA-2720AE42D8A8}" srcOrd="0" destOrd="0" presId="urn:microsoft.com/office/officeart/2005/8/layout/hierarchy3"/>
    <dgm:cxn modelId="{94D716FD-5824-4CD8-A0C0-7721258E4908}" type="presOf" srcId="{0A5C1840-266D-41EB-9055-FBACEC80FE6C}" destId="{EB2EA876-5A34-4841-AE77-A60C062D6BF0}" srcOrd="0" destOrd="0" presId="urn:microsoft.com/office/officeart/2005/8/layout/hierarchy3"/>
    <dgm:cxn modelId="{98795D5B-E11B-4DC8-873C-0DA7A97F8085}" type="presOf" srcId="{9D2673D4-726E-4C45-BC97-C4D94F0245A3}" destId="{2FBE147A-0E87-4770-8C23-45B30F979898}" srcOrd="0" destOrd="0" presId="urn:microsoft.com/office/officeart/2005/8/layout/hierarchy3"/>
    <dgm:cxn modelId="{EAD18A18-2C7E-4EA2-AECD-938D6016F64E}" type="presOf" srcId="{79A33127-E3A4-4541-BCE7-125F47A059CA}" destId="{7F2351D0-3E10-4BEA-BBD4-24DE3AC86869}" srcOrd="0" destOrd="0" presId="urn:microsoft.com/office/officeart/2005/8/layout/hierarchy3"/>
    <dgm:cxn modelId="{271B6A34-9839-4E95-A10C-AC3CCF062D3E}" type="presOf" srcId="{D3417215-E57F-4885-B93D-21863B502BCC}" destId="{D38F83DF-DAC9-43B0-BB3A-5DD5B035F8FD}" srcOrd="0" destOrd="0" presId="urn:microsoft.com/office/officeart/2005/8/layout/hierarchy3"/>
    <dgm:cxn modelId="{B1B31040-E285-41A5-9223-842E337C2C1D}" type="presParOf" srcId="{D38F83DF-DAC9-43B0-BB3A-5DD5B035F8FD}" destId="{2673A376-9CB3-44E7-B605-5FA19518F93C}" srcOrd="0" destOrd="0" presId="urn:microsoft.com/office/officeart/2005/8/layout/hierarchy3"/>
    <dgm:cxn modelId="{99CBD340-673D-412A-9F64-192EA8285711}" type="presParOf" srcId="{2673A376-9CB3-44E7-B605-5FA19518F93C}" destId="{BEC4859A-D589-4F7A-9937-D37111F42867}" srcOrd="0" destOrd="0" presId="urn:microsoft.com/office/officeart/2005/8/layout/hierarchy3"/>
    <dgm:cxn modelId="{F7A7EB58-6D05-4C7D-B28E-8A930138FE4E}" type="presParOf" srcId="{BEC4859A-D589-4F7A-9937-D37111F42867}" destId="{49434BDF-CF42-4791-8B51-4D2EAA73E14A}" srcOrd="0" destOrd="0" presId="urn:microsoft.com/office/officeart/2005/8/layout/hierarchy3"/>
    <dgm:cxn modelId="{03F5DA92-9D20-466D-A8AA-F531BDC3F325}" type="presParOf" srcId="{BEC4859A-D589-4F7A-9937-D37111F42867}" destId="{D6AFAA54-C79D-4580-AFD3-D77070E2711A}" srcOrd="1" destOrd="0" presId="urn:microsoft.com/office/officeart/2005/8/layout/hierarchy3"/>
    <dgm:cxn modelId="{4784C7BA-D14B-45E1-A9E0-DB544AF29483}" type="presParOf" srcId="{2673A376-9CB3-44E7-B605-5FA19518F93C}" destId="{7C3D182B-F3BD-434D-9235-9D1EFF423B16}" srcOrd="1" destOrd="0" presId="urn:microsoft.com/office/officeart/2005/8/layout/hierarchy3"/>
    <dgm:cxn modelId="{7A2EF03F-A55E-4AFB-886F-1748497D53C7}" type="presParOf" srcId="{7C3D182B-F3BD-434D-9235-9D1EFF423B16}" destId="{098441A4-7B30-4B35-87C5-3819FEFA92BC}" srcOrd="0" destOrd="0" presId="urn:microsoft.com/office/officeart/2005/8/layout/hierarchy3"/>
    <dgm:cxn modelId="{0463C366-E3A9-41C2-9782-B06DD15C77A3}" type="presParOf" srcId="{7C3D182B-F3BD-434D-9235-9D1EFF423B16}" destId="{2FBE147A-0E87-4770-8C23-45B30F979898}" srcOrd="1" destOrd="0" presId="urn:microsoft.com/office/officeart/2005/8/layout/hierarchy3"/>
    <dgm:cxn modelId="{4FAEF7B4-5CCE-4C72-BD18-D3578081B587}" type="presParOf" srcId="{7C3D182B-F3BD-434D-9235-9D1EFF423B16}" destId="{EB2EA876-5A34-4841-AE77-A60C062D6BF0}" srcOrd="2" destOrd="0" presId="urn:microsoft.com/office/officeart/2005/8/layout/hierarchy3"/>
    <dgm:cxn modelId="{BF77A0D1-71A6-45AA-A5E0-C07BC7AF04DE}" type="presParOf" srcId="{7C3D182B-F3BD-434D-9235-9D1EFF423B16}" destId="{66B193E3-2E09-4738-B8E5-C5003F2037CC}" srcOrd="3" destOrd="0" presId="urn:microsoft.com/office/officeart/2005/8/layout/hierarchy3"/>
    <dgm:cxn modelId="{FDAF8749-1938-4FDE-9C05-129E57EB4C8B}" type="presParOf" srcId="{7C3D182B-F3BD-434D-9235-9D1EFF423B16}" destId="{F99B5101-E90D-447D-9851-343F954B2786}" srcOrd="4" destOrd="0" presId="urn:microsoft.com/office/officeart/2005/8/layout/hierarchy3"/>
    <dgm:cxn modelId="{1E21540F-35DF-48D9-836C-024577C6A76A}" type="presParOf" srcId="{7C3D182B-F3BD-434D-9235-9D1EFF423B16}" destId="{EA060F1D-BDEB-44B5-9DBD-E4055658C367}" srcOrd="5" destOrd="0" presId="urn:microsoft.com/office/officeart/2005/8/layout/hierarchy3"/>
    <dgm:cxn modelId="{0708358A-1693-4B76-BAF7-5E16C0D4ECB7}" type="presParOf" srcId="{D38F83DF-DAC9-43B0-BB3A-5DD5B035F8FD}" destId="{29FAB936-61C8-4AB6-8704-126F3E43207F}" srcOrd="1" destOrd="0" presId="urn:microsoft.com/office/officeart/2005/8/layout/hierarchy3"/>
    <dgm:cxn modelId="{7AEF1D4C-4BED-413D-8437-0A8FBA3CF645}" type="presParOf" srcId="{29FAB936-61C8-4AB6-8704-126F3E43207F}" destId="{281F0CD6-D165-4DE6-8F41-D54FD691240C}" srcOrd="0" destOrd="0" presId="urn:microsoft.com/office/officeart/2005/8/layout/hierarchy3"/>
    <dgm:cxn modelId="{E4D86E81-0B5F-4C5E-8FCA-1878D947DFE0}" type="presParOf" srcId="{281F0CD6-D165-4DE6-8F41-D54FD691240C}" destId="{7F2351D0-3E10-4BEA-BBD4-24DE3AC86869}" srcOrd="0" destOrd="0" presId="urn:microsoft.com/office/officeart/2005/8/layout/hierarchy3"/>
    <dgm:cxn modelId="{9BB707A0-5A05-4515-963B-93C26E9D8417}" type="presParOf" srcId="{281F0CD6-D165-4DE6-8F41-D54FD691240C}" destId="{6868791B-CC3A-46AD-8056-EA54FD7C292D}" srcOrd="1" destOrd="0" presId="urn:microsoft.com/office/officeart/2005/8/layout/hierarchy3"/>
    <dgm:cxn modelId="{3EB37207-8C12-434A-AF86-7300C5306B9A}" type="presParOf" srcId="{29FAB936-61C8-4AB6-8704-126F3E43207F}" destId="{544086D6-8AE2-4C70-AEBB-44E29159358A}" srcOrd="1" destOrd="0" presId="urn:microsoft.com/office/officeart/2005/8/layout/hierarchy3"/>
    <dgm:cxn modelId="{9857A5C6-D45E-4DCF-9857-97FA346A5579}" type="presParOf" srcId="{544086D6-8AE2-4C70-AEBB-44E29159358A}" destId="{EA0790B2-F845-42F8-B712-33C1ABF1C566}" srcOrd="0" destOrd="0" presId="urn:microsoft.com/office/officeart/2005/8/layout/hierarchy3"/>
    <dgm:cxn modelId="{12082FA9-96F7-4231-BBB2-335081042CF4}" type="presParOf" srcId="{544086D6-8AE2-4C70-AEBB-44E29159358A}" destId="{B9D03B6D-E10A-4AF3-AF52-E9CC04C30395}" srcOrd="1" destOrd="0" presId="urn:microsoft.com/office/officeart/2005/8/layout/hierarchy3"/>
    <dgm:cxn modelId="{0308BC23-E240-4BF5-8BAB-70C978F566B5}" type="presParOf" srcId="{544086D6-8AE2-4C70-AEBB-44E29159358A}" destId="{C0842484-BDE4-41CD-B67F-D8C99D930667}" srcOrd="2" destOrd="0" presId="urn:microsoft.com/office/officeart/2005/8/layout/hierarchy3"/>
    <dgm:cxn modelId="{71233ABD-C816-41A1-A4B1-98E4B95406EB}" type="presParOf" srcId="{544086D6-8AE2-4C70-AEBB-44E29159358A}" destId="{FFB587D1-26A2-49A4-9A21-969837F811D6}" srcOrd="3" destOrd="0" presId="urn:microsoft.com/office/officeart/2005/8/layout/hierarchy3"/>
    <dgm:cxn modelId="{70BA6F19-6365-4C7A-8710-DD996FC75933}" type="presParOf" srcId="{544086D6-8AE2-4C70-AEBB-44E29159358A}" destId="{E486E0E0-445E-45AF-99DA-2720AE42D8A8}" srcOrd="4" destOrd="0" presId="urn:microsoft.com/office/officeart/2005/8/layout/hierarchy3"/>
    <dgm:cxn modelId="{5A3C7DE0-BD3F-4E5B-8AA8-F266C61FB810}" type="presParOf" srcId="{544086D6-8AE2-4C70-AEBB-44E29159358A}" destId="{FB560C6F-8011-4E67-93D5-5394786E7D9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417215-E57F-4885-B93D-21863B502BC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AE087-6C28-47A6-94C8-B546CC034D10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Trade Secret</a:t>
          </a:r>
          <a:endParaRPr lang="en-US" sz="2800" dirty="0"/>
        </a:p>
      </dgm:t>
    </dgm:pt>
    <dgm:pt modelId="{1D122AE3-C2E3-46DF-B0B0-107967A30FF2}" type="parTrans" cxnId="{D17F858E-6B66-48B9-AA82-232213180697}">
      <dgm:prSet/>
      <dgm:spPr/>
      <dgm:t>
        <a:bodyPr/>
        <a:lstStyle/>
        <a:p>
          <a:endParaRPr lang="en-US"/>
        </a:p>
      </dgm:t>
    </dgm:pt>
    <dgm:pt modelId="{5E265770-C178-4BD2-BB4B-A7C7EEC40C07}" type="sibTrans" cxnId="{D17F858E-6B66-48B9-AA82-232213180697}">
      <dgm:prSet/>
      <dgm:spPr/>
      <dgm:t>
        <a:bodyPr/>
        <a:lstStyle/>
        <a:p>
          <a:endParaRPr lang="en-US"/>
        </a:p>
      </dgm:t>
    </dgm:pt>
    <dgm:pt modelId="{9D2673D4-726E-4C45-BC97-C4D94F0245A3}">
      <dgm:prSet phldrT="[Text]"/>
      <dgm:spPr>
        <a:solidFill>
          <a:srgbClr val="92D050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 smtClean="0"/>
            <a:t>Large subject matter</a:t>
          </a:r>
        </a:p>
        <a:p>
          <a:endParaRPr lang="en-US" dirty="0"/>
        </a:p>
      </dgm:t>
    </dgm:pt>
    <dgm:pt modelId="{AA6AD704-8062-421E-8262-C863D33228CE}" type="parTrans" cxnId="{83BA206F-3507-4568-A88A-6CCF5362B043}">
      <dgm:prSet/>
      <dgm:spPr/>
      <dgm:t>
        <a:bodyPr/>
        <a:lstStyle/>
        <a:p>
          <a:endParaRPr lang="en-US"/>
        </a:p>
      </dgm:t>
    </dgm:pt>
    <dgm:pt modelId="{8C316087-E7B7-4312-B4C4-3C720B504BD0}" type="sibTrans" cxnId="{83BA206F-3507-4568-A88A-6CCF5362B043}">
      <dgm:prSet/>
      <dgm:spPr/>
      <dgm:t>
        <a:bodyPr/>
        <a:lstStyle/>
        <a:p>
          <a:endParaRPr lang="en-US"/>
        </a:p>
      </dgm:t>
    </dgm:pt>
    <dgm:pt modelId="{B02BB830-4680-4B7A-9CE7-F9AC37A7F7F6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dirty="0" smtClean="0"/>
            <a:t>Only protection against improper acquirement/use</a:t>
          </a:r>
        </a:p>
        <a:p>
          <a:r>
            <a:rPr lang="en-US" b="1" dirty="0" smtClean="0"/>
            <a:t>- </a:t>
          </a:r>
          <a:r>
            <a:rPr lang="en-US" b="0" dirty="0" smtClean="0"/>
            <a:t>Independent discovery</a:t>
          </a:r>
        </a:p>
        <a:p>
          <a:r>
            <a:rPr lang="en-US" b="0" dirty="0" smtClean="0"/>
            <a:t>- Reverse engineering</a:t>
          </a:r>
        </a:p>
        <a:p>
          <a:endParaRPr lang="en-US" dirty="0"/>
        </a:p>
      </dgm:t>
    </dgm:pt>
    <dgm:pt modelId="{0A5C1840-266D-41EB-9055-FBACEC80FE6C}" type="parTrans" cxnId="{89DEEB25-2D17-440B-8185-CE46883EC2CA}">
      <dgm:prSet/>
      <dgm:spPr/>
      <dgm:t>
        <a:bodyPr/>
        <a:lstStyle/>
        <a:p>
          <a:endParaRPr lang="en-US"/>
        </a:p>
      </dgm:t>
    </dgm:pt>
    <dgm:pt modelId="{14DC281A-8724-4C62-B1F8-751CF1745330}" type="sibTrans" cxnId="{89DEEB25-2D17-440B-8185-CE46883EC2CA}">
      <dgm:prSet/>
      <dgm:spPr/>
      <dgm:t>
        <a:bodyPr/>
        <a:lstStyle/>
        <a:p>
          <a:endParaRPr lang="en-US"/>
        </a:p>
      </dgm:t>
    </dgm:pt>
    <dgm:pt modelId="{79A33127-E3A4-4541-BCE7-125F47A059CA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Patent</a:t>
          </a:r>
          <a:endParaRPr lang="en-US" sz="2800" dirty="0"/>
        </a:p>
      </dgm:t>
    </dgm:pt>
    <dgm:pt modelId="{10ECF5BD-D29E-4DC7-9A22-33718A97CCA6}" type="parTrans" cxnId="{89DA6AC3-FD2F-4939-B025-E8F78778DAA2}">
      <dgm:prSet/>
      <dgm:spPr/>
      <dgm:t>
        <a:bodyPr/>
        <a:lstStyle/>
        <a:p>
          <a:endParaRPr lang="en-US"/>
        </a:p>
      </dgm:t>
    </dgm:pt>
    <dgm:pt modelId="{F1AE757C-2DD2-4DB9-ADD7-7F9F9FA6B727}" type="sibTrans" cxnId="{89DA6AC3-FD2F-4939-B025-E8F78778DAA2}">
      <dgm:prSet/>
      <dgm:spPr/>
      <dgm:t>
        <a:bodyPr/>
        <a:lstStyle/>
        <a:p>
          <a:endParaRPr lang="en-US"/>
        </a:p>
      </dgm:t>
    </dgm:pt>
    <dgm:pt modelId="{56851A0D-7853-4C83-A4ED-07F32BB5A6C4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dirty="0" smtClean="0"/>
            <a:t>Limited subject matter</a:t>
          </a:r>
        </a:p>
        <a:p>
          <a:r>
            <a:rPr lang="en-US" dirty="0" smtClean="0"/>
            <a:t>- </a:t>
          </a:r>
          <a:r>
            <a:rPr lang="en-US" dirty="0" err="1" smtClean="0"/>
            <a:t>Reqs</a:t>
          </a:r>
          <a:r>
            <a:rPr lang="en-US" dirty="0" smtClean="0"/>
            <a:t>: new, non obvious, useful</a:t>
          </a:r>
        </a:p>
        <a:p>
          <a:r>
            <a:rPr lang="en-US" dirty="0" smtClean="0"/>
            <a:t>- Scope: patent claim</a:t>
          </a:r>
          <a:endParaRPr lang="en-US" dirty="0"/>
        </a:p>
      </dgm:t>
    </dgm:pt>
    <dgm:pt modelId="{27338648-C3AE-4115-99D2-668406358431}" type="parTrans" cxnId="{0234FA14-955B-4080-AE8C-380D8D224A4C}">
      <dgm:prSet/>
      <dgm:spPr/>
      <dgm:t>
        <a:bodyPr/>
        <a:lstStyle/>
        <a:p>
          <a:endParaRPr lang="en-US"/>
        </a:p>
      </dgm:t>
    </dgm:pt>
    <dgm:pt modelId="{04161A67-6B72-4527-B0F9-A1EF327796B6}" type="sibTrans" cxnId="{0234FA14-955B-4080-AE8C-380D8D224A4C}">
      <dgm:prSet/>
      <dgm:spPr/>
      <dgm:t>
        <a:bodyPr/>
        <a:lstStyle/>
        <a:p>
          <a:endParaRPr lang="en-US"/>
        </a:p>
      </dgm:t>
    </dgm:pt>
    <dgm:pt modelId="{0FDDD8EC-D5DB-41CA-9DD4-EB7B715A66C4}">
      <dgm:prSet phldrT="[Tex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 smtClean="0"/>
            <a:t>Exclusive rights</a:t>
          </a:r>
        </a:p>
        <a:p>
          <a:r>
            <a:rPr lang="en-US" dirty="0" smtClean="0"/>
            <a:t>- but: inventing around </a:t>
          </a:r>
          <a:endParaRPr lang="en-US" dirty="0"/>
        </a:p>
      </dgm:t>
    </dgm:pt>
    <dgm:pt modelId="{49F1A321-42C3-4AF1-A6DD-E2A4385EDF7A}" type="parTrans" cxnId="{60FC9769-B8EA-49E0-847B-37B05A6C525C}">
      <dgm:prSet/>
      <dgm:spPr/>
      <dgm:t>
        <a:bodyPr/>
        <a:lstStyle/>
        <a:p>
          <a:endParaRPr lang="en-US"/>
        </a:p>
      </dgm:t>
    </dgm:pt>
    <dgm:pt modelId="{A541D2D2-52B1-46CD-BBCA-D897730053E0}" type="sibTrans" cxnId="{60FC9769-B8EA-49E0-847B-37B05A6C525C}">
      <dgm:prSet/>
      <dgm:spPr/>
      <dgm:t>
        <a:bodyPr/>
        <a:lstStyle/>
        <a:p>
          <a:endParaRPr lang="en-US"/>
        </a:p>
      </dgm:t>
    </dgm:pt>
    <dgm:pt modelId="{7EDDE905-EDE6-4E85-B6A1-C7120CD09868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dirty="0" smtClean="0"/>
            <a:t>More difficult to enforce</a:t>
          </a:r>
        </a:p>
        <a:p>
          <a:r>
            <a:rPr lang="en-US" dirty="0" smtClean="0"/>
            <a:t>- Patchwork of laws</a:t>
          </a:r>
        </a:p>
        <a:p>
          <a:r>
            <a:rPr lang="en-US" dirty="0" smtClean="0"/>
            <a:t>- TS during litigation</a:t>
          </a:r>
        </a:p>
        <a:p>
          <a:r>
            <a:rPr lang="en-US" dirty="0" smtClean="0"/>
            <a:t>- Good faith 3d party </a:t>
          </a:r>
        </a:p>
        <a:p>
          <a:r>
            <a:rPr lang="en-US" dirty="0" smtClean="0"/>
            <a:t>- Proof misappropriation</a:t>
          </a:r>
          <a:endParaRPr lang="en-US" dirty="0"/>
        </a:p>
      </dgm:t>
    </dgm:pt>
    <dgm:pt modelId="{375DBCD0-9F29-4852-8FAD-1EB19120B0CD}" type="parTrans" cxnId="{13C02992-D54B-4F49-ABB7-234D8858180A}">
      <dgm:prSet/>
      <dgm:spPr/>
      <dgm:t>
        <a:bodyPr/>
        <a:lstStyle/>
        <a:p>
          <a:endParaRPr lang="en-US"/>
        </a:p>
      </dgm:t>
    </dgm:pt>
    <dgm:pt modelId="{915DC0A1-34CD-4404-A0F5-A7D1DA478EEF}" type="sibTrans" cxnId="{13C02992-D54B-4F49-ABB7-234D8858180A}">
      <dgm:prSet/>
      <dgm:spPr/>
      <dgm:t>
        <a:bodyPr/>
        <a:lstStyle/>
        <a:p>
          <a:endParaRPr lang="en-US"/>
        </a:p>
      </dgm:t>
    </dgm:pt>
    <dgm:pt modelId="{3F17651B-D6E3-4DF7-BD33-8DFCB6477ADA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 smtClean="0"/>
            <a:t>“Power Tool”</a:t>
          </a:r>
        </a:p>
        <a:p>
          <a:r>
            <a:rPr lang="en-US" dirty="0" smtClean="0"/>
            <a:t>- but: infringement sometimes difficult to determine</a:t>
          </a:r>
        </a:p>
        <a:p>
          <a:r>
            <a:rPr lang="en-US" dirty="0" smtClean="0"/>
            <a:t>- but: cost of defending patent </a:t>
          </a:r>
        </a:p>
        <a:p>
          <a:r>
            <a:rPr lang="en-US" dirty="0" smtClean="0"/>
            <a:t>- but: can be invalidated</a:t>
          </a:r>
          <a:endParaRPr lang="en-US" dirty="0"/>
        </a:p>
      </dgm:t>
    </dgm:pt>
    <dgm:pt modelId="{91B9F09B-4244-4459-96DC-C7451BDC5890}" type="parTrans" cxnId="{F3DCBD37-B959-4C52-8382-48E7209BBD28}">
      <dgm:prSet/>
      <dgm:spPr/>
      <dgm:t>
        <a:bodyPr/>
        <a:lstStyle/>
        <a:p>
          <a:endParaRPr lang="en-US"/>
        </a:p>
      </dgm:t>
    </dgm:pt>
    <dgm:pt modelId="{7867F2FB-859C-406C-8507-4EACAD0DE96E}" type="sibTrans" cxnId="{F3DCBD37-B959-4C52-8382-48E7209BBD28}">
      <dgm:prSet/>
      <dgm:spPr/>
      <dgm:t>
        <a:bodyPr/>
        <a:lstStyle/>
        <a:p>
          <a:endParaRPr lang="en-US"/>
        </a:p>
      </dgm:t>
    </dgm:pt>
    <dgm:pt modelId="{C88E5B7D-5098-4F72-AE93-FBFCFA9415C6}">
      <dgm:prSet/>
      <dgm:spPr>
        <a:solidFill>
          <a:srgbClr val="92D050">
            <a:alpha val="90000"/>
          </a:srgb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 smtClean="0"/>
            <a:t>Investors</a:t>
          </a:r>
          <a:r>
            <a:rPr lang="en-US" dirty="0" smtClean="0"/>
            <a:t> like to see patent portfolios</a:t>
          </a:r>
          <a:endParaRPr lang="en-US" dirty="0"/>
        </a:p>
      </dgm:t>
    </dgm:pt>
    <dgm:pt modelId="{9A24ADFF-B3A0-46C8-A8AF-B737F7B872AC}" type="parTrans" cxnId="{662C27C1-282A-43F8-AA16-146F7842E61D}">
      <dgm:prSet/>
      <dgm:spPr/>
      <dgm:t>
        <a:bodyPr/>
        <a:lstStyle/>
        <a:p>
          <a:endParaRPr lang="en-US"/>
        </a:p>
      </dgm:t>
    </dgm:pt>
    <dgm:pt modelId="{00B8A7E7-A81F-4D38-9BE1-8D85F87E20ED}" type="sibTrans" cxnId="{662C27C1-282A-43F8-AA16-146F7842E61D}">
      <dgm:prSet/>
      <dgm:spPr/>
      <dgm:t>
        <a:bodyPr/>
        <a:lstStyle/>
        <a:p>
          <a:endParaRPr lang="en-US"/>
        </a:p>
      </dgm:t>
    </dgm:pt>
    <dgm:pt modelId="{D38F83DF-DAC9-43B0-BB3A-5DD5B035F8FD}" type="pres">
      <dgm:prSet presAssocID="{D3417215-E57F-4885-B93D-21863B502B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73A376-9CB3-44E7-B605-5FA19518F93C}" type="pres">
      <dgm:prSet presAssocID="{B7BAE087-6C28-47A6-94C8-B546CC034D10}" presName="root" presStyleCnt="0"/>
      <dgm:spPr/>
    </dgm:pt>
    <dgm:pt modelId="{BEC4859A-D589-4F7A-9937-D37111F42867}" type="pres">
      <dgm:prSet presAssocID="{B7BAE087-6C28-47A6-94C8-B546CC034D10}" presName="rootComposite" presStyleCnt="0"/>
      <dgm:spPr/>
    </dgm:pt>
    <dgm:pt modelId="{49434BDF-CF42-4791-8B51-4D2EAA73E14A}" type="pres">
      <dgm:prSet presAssocID="{B7BAE087-6C28-47A6-94C8-B546CC034D10}" presName="rootText" presStyleLbl="node1" presStyleIdx="0" presStyleCnt="2" custScaleY="42366"/>
      <dgm:spPr/>
      <dgm:t>
        <a:bodyPr/>
        <a:lstStyle/>
        <a:p>
          <a:endParaRPr lang="en-US"/>
        </a:p>
      </dgm:t>
    </dgm:pt>
    <dgm:pt modelId="{D6AFAA54-C79D-4580-AFD3-D77070E2711A}" type="pres">
      <dgm:prSet presAssocID="{B7BAE087-6C28-47A6-94C8-B546CC034D10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3D182B-F3BD-434D-9235-9D1EFF423B16}" type="pres">
      <dgm:prSet presAssocID="{B7BAE087-6C28-47A6-94C8-B546CC034D10}" presName="childShape" presStyleCnt="0"/>
      <dgm:spPr/>
    </dgm:pt>
    <dgm:pt modelId="{098441A4-7B30-4B35-87C5-3819FEFA92BC}" type="pres">
      <dgm:prSet presAssocID="{AA6AD704-8062-421E-8262-C863D33228CE}" presName="Name13" presStyleLbl="parChTrans1D2" presStyleIdx="0" presStyleCnt="7"/>
      <dgm:spPr/>
      <dgm:t>
        <a:bodyPr/>
        <a:lstStyle/>
        <a:p>
          <a:endParaRPr lang="en-US"/>
        </a:p>
      </dgm:t>
    </dgm:pt>
    <dgm:pt modelId="{2FBE147A-0E87-4770-8C23-45B30F979898}" type="pres">
      <dgm:prSet presAssocID="{9D2673D4-726E-4C45-BC97-C4D94F0245A3}" presName="childText" presStyleLbl="bgAcc1" presStyleIdx="0" presStyleCnt="7" custScaleX="126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EA876-5A34-4841-AE77-A60C062D6BF0}" type="pres">
      <dgm:prSet presAssocID="{0A5C1840-266D-41EB-9055-FBACEC80FE6C}" presName="Name13" presStyleLbl="parChTrans1D2" presStyleIdx="1" presStyleCnt="7"/>
      <dgm:spPr/>
      <dgm:t>
        <a:bodyPr/>
        <a:lstStyle/>
        <a:p>
          <a:endParaRPr lang="en-US"/>
        </a:p>
      </dgm:t>
    </dgm:pt>
    <dgm:pt modelId="{66B193E3-2E09-4738-B8E5-C5003F2037CC}" type="pres">
      <dgm:prSet presAssocID="{B02BB830-4680-4B7A-9CE7-F9AC37A7F7F6}" presName="childText" presStyleLbl="bgAcc1" presStyleIdx="1" presStyleCnt="7" custScaleX="12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B5101-E90D-447D-9851-343F954B2786}" type="pres">
      <dgm:prSet presAssocID="{375DBCD0-9F29-4852-8FAD-1EB19120B0CD}" presName="Name13" presStyleLbl="parChTrans1D2" presStyleIdx="2" presStyleCnt="7"/>
      <dgm:spPr/>
      <dgm:t>
        <a:bodyPr/>
        <a:lstStyle/>
        <a:p>
          <a:endParaRPr lang="en-US"/>
        </a:p>
      </dgm:t>
    </dgm:pt>
    <dgm:pt modelId="{EA060F1D-BDEB-44B5-9DBD-E4055658C367}" type="pres">
      <dgm:prSet presAssocID="{7EDDE905-EDE6-4E85-B6A1-C7120CD09868}" presName="childText" presStyleLbl="bgAcc1" presStyleIdx="2" presStyleCnt="7" custScaleX="126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AB936-61C8-4AB6-8704-126F3E43207F}" type="pres">
      <dgm:prSet presAssocID="{79A33127-E3A4-4541-BCE7-125F47A059CA}" presName="root" presStyleCnt="0"/>
      <dgm:spPr/>
    </dgm:pt>
    <dgm:pt modelId="{281F0CD6-D165-4DE6-8F41-D54FD691240C}" type="pres">
      <dgm:prSet presAssocID="{79A33127-E3A4-4541-BCE7-125F47A059CA}" presName="rootComposite" presStyleCnt="0"/>
      <dgm:spPr/>
    </dgm:pt>
    <dgm:pt modelId="{7F2351D0-3E10-4BEA-BBD4-24DE3AC86869}" type="pres">
      <dgm:prSet presAssocID="{79A33127-E3A4-4541-BCE7-125F47A059CA}" presName="rootText" presStyleLbl="node1" presStyleIdx="1" presStyleCnt="2" custScaleY="42366"/>
      <dgm:spPr/>
      <dgm:t>
        <a:bodyPr/>
        <a:lstStyle/>
        <a:p>
          <a:endParaRPr lang="en-US"/>
        </a:p>
      </dgm:t>
    </dgm:pt>
    <dgm:pt modelId="{6868791B-CC3A-46AD-8056-EA54FD7C292D}" type="pres">
      <dgm:prSet presAssocID="{79A33127-E3A4-4541-BCE7-125F47A059CA}" presName="rootConnector" presStyleLbl="node1" presStyleIdx="1" presStyleCnt="2"/>
      <dgm:spPr/>
      <dgm:t>
        <a:bodyPr/>
        <a:lstStyle/>
        <a:p>
          <a:endParaRPr lang="en-US"/>
        </a:p>
      </dgm:t>
    </dgm:pt>
    <dgm:pt modelId="{544086D6-8AE2-4C70-AEBB-44E29159358A}" type="pres">
      <dgm:prSet presAssocID="{79A33127-E3A4-4541-BCE7-125F47A059CA}" presName="childShape" presStyleCnt="0"/>
      <dgm:spPr/>
    </dgm:pt>
    <dgm:pt modelId="{EA0790B2-F845-42F8-B712-33C1ABF1C566}" type="pres">
      <dgm:prSet presAssocID="{27338648-C3AE-4115-99D2-668406358431}" presName="Name13" presStyleLbl="parChTrans1D2" presStyleIdx="3" presStyleCnt="7"/>
      <dgm:spPr/>
      <dgm:t>
        <a:bodyPr/>
        <a:lstStyle/>
        <a:p>
          <a:endParaRPr lang="en-US"/>
        </a:p>
      </dgm:t>
    </dgm:pt>
    <dgm:pt modelId="{B9D03B6D-E10A-4AF3-AF52-E9CC04C30395}" type="pres">
      <dgm:prSet presAssocID="{56851A0D-7853-4C83-A4ED-07F32BB5A6C4}" presName="childText" presStyleLbl="bgAcc1" presStyleIdx="3" presStyleCnt="7" custScaleX="135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42484-BDE4-41CD-B67F-D8C99D930667}" type="pres">
      <dgm:prSet presAssocID="{49F1A321-42C3-4AF1-A6DD-E2A4385EDF7A}" presName="Name13" presStyleLbl="parChTrans1D2" presStyleIdx="4" presStyleCnt="7"/>
      <dgm:spPr/>
      <dgm:t>
        <a:bodyPr/>
        <a:lstStyle/>
        <a:p>
          <a:endParaRPr lang="en-US"/>
        </a:p>
      </dgm:t>
    </dgm:pt>
    <dgm:pt modelId="{FFB587D1-26A2-49A4-9A21-969837F811D6}" type="pres">
      <dgm:prSet presAssocID="{0FDDD8EC-D5DB-41CA-9DD4-EB7B715A66C4}" presName="childText" presStyleLbl="bgAcc1" presStyleIdx="4" presStyleCnt="7" custScaleX="135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6E0E0-445E-45AF-99DA-2720AE42D8A8}" type="pres">
      <dgm:prSet presAssocID="{91B9F09B-4244-4459-96DC-C7451BDC5890}" presName="Name13" presStyleLbl="parChTrans1D2" presStyleIdx="5" presStyleCnt="7"/>
      <dgm:spPr/>
      <dgm:t>
        <a:bodyPr/>
        <a:lstStyle/>
        <a:p>
          <a:endParaRPr lang="en-US"/>
        </a:p>
      </dgm:t>
    </dgm:pt>
    <dgm:pt modelId="{FB560C6F-8011-4E67-93D5-5394786E7D91}" type="pres">
      <dgm:prSet presAssocID="{3F17651B-D6E3-4DF7-BD33-8DFCB6477ADA}" presName="childText" presStyleLbl="bgAcc1" presStyleIdx="5" presStyleCnt="7" custScaleX="135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8958B-8364-4695-8419-DAAB54B5E222}" type="pres">
      <dgm:prSet presAssocID="{9A24ADFF-B3A0-46C8-A8AF-B737F7B872AC}" presName="Name13" presStyleLbl="parChTrans1D2" presStyleIdx="6" presStyleCnt="7"/>
      <dgm:spPr/>
      <dgm:t>
        <a:bodyPr/>
        <a:lstStyle/>
        <a:p>
          <a:endParaRPr lang="en-US"/>
        </a:p>
      </dgm:t>
    </dgm:pt>
    <dgm:pt modelId="{7C589DC9-4C01-45AC-8F36-AC21B2300CE9}" type="pres">
      <dgm:prSet presAssocID="{C88E5B7D-5098-4F72-AE93-FBFCFA9415C6}" presName="childText" presStyleLbl="bgAcc1" presStyleIdx="6" presStyleCnt="7" custScaleX="139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AD9F49-B7A5-457A-B88C-FA9D7842D7CF}" type="presOf" srcId="{B02BB830-4680-4B7A-9CE7-F9AC37A7F7F6}" destId="{66B193E3-2E09-4738-B8E5-C5003F2037CC}" srcOrd="0" destOrd="0" presId="urn:microsoft.com/office/officeart/2005/8/layout/hierarchy3"/>
    <dgm:cxn modelId="{DB0A855C-8A9A-4164-8D15-C0653A6A9901}" type="presOf" srcId="{0A5C1840-266D-41EB-9055-FBACEC80FE6C}" destId="{EB2EA876-5A34-4841-AE77-A60C062D6BF0}" srcOrd="0" destOrd="0" presId="urn:microsoft.com/office/officeart/2005/8/layout/hierarchy3"/>
    <dgm:cxn modelId="{DE45AD74-A139-4CA2-A5BD-BC5A07D6F538}" type="presOf" srcId="{B7BAE087-6C28-47A6-94C8-B546CC034D10}" destId="{D6AFAA54-C79D-4580-AFD3-D77070E2711A}" srcOrd="1" destOrd="0" presId="urn:microsoft.com/office/officeart/2005/8/layout/hierarchy3"/>
    <dgm:cxn modelId="{22772D24-2C8B-4366-9735-8211184FCCB5}" type="presOf" srcId="{C88E5B7D-5098-4F72-AE93-FBFCFA9415C6}" destId="{7C589DC9-4C01-45AC-8F36-AC21B2300CE9}" srcOrd="0" destOrd="0" presId="urn:microsoft.com/office/officeart/2005/8/layout/hierarchy3"/>
    <dgm:cxn modelId="{D17F858E-6B66-48B9-AA82-232213180697}" srcId="{D3417215-E57F-4885-B93D-21863B502BCC}" destId="{B7BAE087-6C28-47A6-94C8-B546CC034D10}" srcOrd="0" destOrd="0" parTransId="{1D122AE3-C2E3-46DF-B0B0-107967A30FF2}" sibTransId="{5E265770-C178-4BD2-BB4B-A7C7EEC40C07}"/>
    <dgm:cxn modelId="{03C3AD4A-E205-47FE-BE48-D521BE17588C}" type="presOf" srcId="{D3417215-E57F-4885-B93D-21863B502BCC}" destId="{D38F83DF-DAC9-43B0-BB3A-5DD5B035F8FD}" srcOrd="0" destOrd="0" presId="urn:microsoft.com/office/officeart/2005/8/layout/hierarchy3"/>
    <dgm:cxn modelId="{89DEEB25-2D17-440B-8185-CE46883EC2CA}" srcId="{B7BAE087-6C28-47A6-94C8-B546CC034D10}" destId="{B02BB830-4680-4B7A-9CE7-F9AC37A7F7F6}" srcOrd="1" destOrd="0" parTransId="{0A5C1840-266D-41EB-9055-FBACEC80FE6C}" sibTransId="{14DC281A-8724-4C62-B1F8-751CF1745330}"/>
    <dgm:cxn modelId="{60FC9769-B8EA-49E0-847B-37B05A6C525C}" srcId="{79A33127-E3A4-4541-BCE7-125F47A059CA}" destId="{0FDDD8EC-D5DB-41CA-9DD4-EB7B715A66C4}" srcOrd="1" destOrd="0" parTransId="{49F1A321-42C3-4AF1-A6DD-E2A4385EDF7A}" sibTransId="{A541D2D2-52B1-46CD-BBCA-D897730053E0}"/>
    <dgm:cxn modelId="{D69A1D23-425D-4008-9AE9-51D652DC83AF}" type="presOf" srcId="{56851A0D-7853-4C83-A4ED-07F32BB5A6C4}" destId="{B9D03B6D-E10A-4AF3-AF52-E9CC04C30395}" srcOrd="0" destOrd="0" presId="urn:microsoft.com/office/officeart/2005/8/layout/hierarchy3"/>
    <dgm:cxn modelId="{7798FC14-4049-4B30-A946-A54283370960}" type="presOf" srcId="{79A33127-E3A4-4541-BCE7-125F47A059CA}" destId="{6868791B-CC3A-46AD-8056-EA54FD7C292D}" srcOrd="1" destOrd="0" presId="urn:microsoft.com/office/officeart/2005/8/layout/hierarchy3"/>
    <dgm:cxn modelId="{71B46CE5-C68A-4F96-8E76-EC59D2E560C1}" type="presOf" srcId="{7EDDE905-EDE6-4E85-B6A1-C7120CD09868}" destId="{EA060F1D-BDEB-44B5-9DBD-E4055658C367}" srcOrd="0" destOrd="0" presId="urn:microsoft.com/office/officeart/2005/8/layout/hierarchy3"/>
    <dgm:cxn modelId="{16C1FEB4-8E60-4B87-82CF-68E04532502A}" type="presOf" srcId="{375DBCD0-9F29-4852-8FAD-1EB19120B0CD}" destId="{F99B5101-E90D-447D-9851-343F954B2786}" srcOrd="0" destOrd="0" presId="urn:microsoft.com/office/officeart/2005/8/layout/hierarchy3"/>
    <dgm:cxn modelId="{F3DCBD37-B959-4C52-8382-48E7209BBD28}" srcId="{79A33127-E3A4-4541-BCE7-125F47A059CA}" destId="{3F17651B-D6E3-4DF7-BD33-8DFCB6477ADA}" srcOrd="2" destOrd="0" parTransId="{91B9F09B-4244-4459-96DC-C7451BDC5890}" sibTransId="{7867F2FB-859C-406C-8507-4EACAD0DE96E}"/>
    <dgm:cxn modelId="{473B4B1F-5DEB-4C53-8BDD-D6A77F175C44}" type="presOf" srcId="{91B9F09B-4244-4459-96DC-C7451BDC5890}" destId="{E486E0E0-445E-45AF-99DA-2720AE42D8A8}" srcOrd="0" destOrd="0" presId="urn:microsoft.com/office/officeart/2005/8/layout/hierarchy3"/>
    <dgm:cxn modelId="{5679A01C-C91F-4944-8D38-6B733DF986B2}" type="presOf" srcId="{B7BAE087-6C28-47A6-94C8-B546CC034D10}" destId="{49434BDF-CF42-4791-8B51-4D2EAA73E14A}" srcOrd="0" destOrd="0" presId="urn:microsoft.com/office/officeart/2005/8/layout/hierarchy3"/>
    <dgm:cxn modelId="{BF865534-5D00-4E50-BE35-FF9BAD16D8B9}" type="presOf" srcId="{0FDDD8EC-D5DB-41CA-9DD4-EB7B715A66C4}" destId="{FFB587D1-26A2-49A4-9A21-969837F811D6}" srcOrd="0" destOrd="0" presId="urn:microsoft.com/office/officeart/2005/8/layout/hierarchy3"/>
    <dgm:cxn modelId="{996464D6-9C69-4639-A020-FB1C81594279}" type="presOf" srcId="{9A24ADFF-B3A0-46C8-A8AF-B737F7B872AC}" destId="{3C88958B-8364-4695-8419-DAAB54B5E222}" srcOrd="0" destOrd="0" presId="urn:microsoft.com/office/officeart/2005/8/layout/hierarchy3"/>
    <dgm:cxn modelId="{0FFB8C80-54BB-4F7F-B0C8-BA692BF30C8B}" type="presOf" srcId="{3F17651B-D6E3-4DF7-BD33-8DFCB6477ADA}" destId="{FB560C6F-8011-4E67-93D5-5394786E7D91}" srcOrd="0" destOrd="0" presId="urn:microsoft.com/office/officeart/2005/8/layout/hierarchy3"/>
    <dgm:cxn modelId="{0234FA14-955B-4080-AE8C-380D8D224A4C}" srcId="{79A33127-E3A4-4541-BCE7-125F47A059CA}" destId="{56851A0D-7853-4C83-A4ED-07F32BB5A6C4}" srcOrd="0" destOrd="0" parTransId="{27338648-C3AE-4115-99D2-668406358431}" sibTransId="{04161A67-6B72-4527-B0F9-A1EF327796B6}"/>
    <dgm:cxn modelId="{BAD3AE7F-DBEB-46C9-987F-7C03DA13156D}" type="presOf" srcId="{27338648-C3AE-4115-99D2-668406358431}" destId="{EA0790B2-F845-42F8-B712-33C1ABF1C566}" srcOrd="0" destOrd="0" presId="urn:microsoft.com/office/officeart/2005/8/layout/hierarchy3"/>
    <dgm:cxn modelId="{13C02992-D54B-4F49-ABB7-234D8858180A}" srcId="{B7BAE087-6C28-47A6-94C8-B546CC034D10}" destId="{7EDDE905-EDE6-4E85-B6A1-C7120CD09868}" srcOrd="2" destOrd="0" parTransId="{375DBCD0-9F29-4852-8FAD-1EB19120B0CD}" sibTransId="{915DC0A1-34CD-4404-A0F5-A7D1DA478EEF}"/>
    <dgm:cxn modelId="{553155C3-46D8-46ED-B861-2B21B4CD7506}" type="presOf" srcId="{79A33127-E3A4-4541-BCE7-125F47A059CA}" destId="{7F2351D0-3E10-4BEA-BBD4-24DE3AC86869}" srcOrd="0" destOrd="0" presId="urn:microsoft.com/office/officeart/2005/8/layout/hierarchy3"/>
    <dgm:cxn modelId="{D40A5E54-82AB-48E7-B405-CE6FA78C70B9}" type="presOf" srcId="{AA6AD704-8062-421E-8262-C863D33228CE}" destId="{098441A4-7B30-4B35-87C5-3819FEFA92BC}" srcOrd="0" destOrd="0" presId="urn:microsoft.com/office/officeart/2005/8/layout/hierarchy3"/>
    <dgm:cxn modelId="{662C27C1-282A-43F8-AA16-146F7842E61D}" srcId="{79A33127-E3A4-4541-BCE7-125F47A059CA}" destId="{C88E5B7D-5098-4F72-AE93-FBFCFA9415C6}" srcOrd="3" destOrd="0" parTransId="{9A24ADFF-B3A0-46C8-A8AF-B737F7B872AC}" sibTransId="{00B8A7E7-A81F-4D38-9BE1-8D85F87E20ED}"/>
    <dgm:cxn modelId="{83BA206F-3507-4568-A88A-6CCF5362B043}" srcId="{B7BAE087-6C28-47A6-94C8-B546CC034D10}" destId="{9D2673D4-726E-4C45-BC97-C4D94F0245A3}" srcOrd="0" destOrd="0" parTransId="{AA6AD704-8062-421E-8262-C863D33228CE}" sibTransId="{8C316087-E7B7-4312-B4C4-3C720B504BD0}"/>
    <dgm:cxn modelId="{89DA6AC3-FD2F-4939-B025-E8F78778DAA2}" srcId="{D3417215-E57F-4885-B93D-21863B502BCC}" destId="{79A33127-E3A4-4541-BCE7-125F47A059CA}" srcOrd="1" destOrd="0" parTransId="{10ECF5BD-D29E-4DC7-9A22-33718A97CCA6}" sibTransId="{F1AE757C-2DD2-4DB9-ADD7-7F9F9FA6B727}"/>
    <dgm:cxn modelId="{CE17EA57-E8E0-4FA3-965E-2D88F9C86DBA}" type="presOf" srcId="{9D2673D4-726E-4C45-BC97-C4D94F0245A3}" destId="{2FBE147A-0E87-4770-8C23-45B30F979898}" srcOrd="0" destOrd="0" presId="urn:microsoft.com/office/officeart/2005/8/layout/hierarchy3"/>
    <dgm:cxn modelId="{F5CC01EA-CB69-41D5-91DC-2E3D969E1219}" type="presOf" srcId="{49F1A321-42C3-4AF1-A6DD-E2A4385EDF7A}" destId="{C0842484-BDE4-41CD-B67F-D8C99D930667}" srcOrd="0" destOrd="0" presId="urn:microsoft.com/office/officeart/2005/8/layout/hierarchy3"/>
    <dgm:cxn modelId="{41440718-ED0E-4C0A-95CB-BFC38E6786F5}" type="presParOf" srcId="{D38F83DF-DAC9-43B0-BB3A-5DD5B035F8FD}" destId="{2673A376-9CB3-44E7-B605-5FA19518F93C}" srcOrd="0" destOrd="0" presId="urn:microsoft.com/office/officeart/2005/8/layout/hierarchy3"/>
    <dgm:cxn modelId="{2E23B95C-A6BE-48E4-9E62-27B8F5BE3321}" type="presParOf" srcId="{2673A376-9CB3-44E7-B605-5FA19518F93C}" destId="{BEC4859A-D589-4F7A-9937-D37111F42867}" srcOrd="0" destOrd="0" presId="urn:microsoft.com/office/officeart/2005/8/layout/hierarchy3"/>
    <dgm:cxn modelId="{6896CB39-47C7-467E-9707-1CECF366C080}" type="presParOf" srcId="{BEC4859A-D589-4F7A-9937-D37111F42867}" destId="{49434BDF-CF42-4791-8B51-4D2EAA73E14A}" srcOrd="0" destOrd="0" presId="urn:microsoft.com/office/officeart/2005/8/layout/hierarchy3"/>
    <dgm:cxn modelId="{E08D5E52-E2E2-40B7-A729-6BB3097FB632}" type="presParOf" srcId="{BEC4859A-D589-4F7A-9937-D37111F42867}" destId="{D6AFAA54-C79D-4580-AFD3-D77070E2711A}" srcOrd="1" destOrd="0" presId="urn:microsoft.com/office/officeart/2005/8/layout/hierarchy3"/>
    <dgm:cxn modelId="{6CF44C34-F377-43C9-9636-F791882DC71A}" type="presParOf" srcId="{2673A376-9CB3-44E7-B605-5FA19518F93C}" destId="{7C3D182B-F3BD-434D-9235-9D1EFF423B16}" srcOrd="1" destOrd="0" presId="urn:microsoft.com/office/officeart/2005/8/layout/hierarchy3"/>
    <dgm:cxn modelId="{12D654E2-9B64-4BF4-B165-BEF012C857C4}" type="presParOf" srcId="{7C3D182B-F3BD-434D-9235-9D1EFF423B16}" destId="{098441A4-7B30-4B35-87C5-3819FEFA92BC}" srcOrd="0" destOrd="0" presId="urn:microsoft.com/office/officeart/2005/8/layout/hierarchy3"/>
    <dgm:cxn modelId="{A487C55F-2711-4A41-89B3-34EF3F200411}" type="presParOf" srcId="{7C3D182B-F3BD-434D-9235-9D1EFF423B16}" destId="{2FBE147A-0E87-4770-8C23-45B30F979898}" srcOrd="1" destOrd="0" presId="urn:microsoft.com/office/officeart/2005/8/layout/hierarchy3"/>
    <dgm:cxn modelId="{C303ACB1-F51D-44EE-BD2F-F4E9CADEBFF5}" type="presParOf" srcId="{7C3D182B-F3BD-434D-9235-9D1EFF423B16}" destId="{EB2EA876-5A34-4841-AE77-A60C062D6BF0}" srcOrd="2" destOrd="0" presId="urn:microsoft.com/office/officeart/2005/8/layout/hierarchy3"/>
    <dgm:cxn modelId="{C8498248-1B3A-40F1-84CD-63EE47634AB2}" type="presParOf" srcId="{7C3D182B-F3BD-434D-9235-9D1EFF423B16}" destId="{66B193E3-2E09-4738-B8E5-C5003F2037CC}" srcOrd="3" destOrd="0" presId="urn:microsoft.com/office/officeart/2005/8/layout/hierarchy3"/>
    <dgm:cxn modelId="{EBD23F78-6733-4F4C-8394-8D92AA7D6406}" type="presParOf" srcId="{7C3D182B-F3BD-434D-9235-9D1EFF423B16}" destId="{F99B5101-E90D-447D-9851-343F954B2786}" srcOrd="4" destOrd="0" presId="urn:microsoft.com/office/officeart/2005/8/layout/hierarchy3"/>
    <dgm:cxn modelId="{FB94A590-0EAF-42B2-BF02-497FDF591020}" type="presParOf" srcId="{7C3D182B-F3BD-434D-9235-9D1EFF423B16}" destId="{EA060F1D-BDEB-44B5-9DBD-E4055658C367}" srcOrd="5" destOrd="0" presId="urn:microsoft.com/office/officeart/2005/8/layout/hierarchy3"/>
    <dgm:cxn modelId="{F5719159-6CF0-4AA5-8CE6-F9BC77B346F5}" type="presParOf" srcId="{D38F83DF-DAC9-43B0-BB3A-5DD5B035F8FD}" destId="{29FAB936-61C8-4AB6-8704-126F3E43207F}" srcOrd="1" destOrd="0" presId="urn:microsoft.com/office/officeart/2005/8/layout/hierarchy3"/>
    <dgm:cxn modelId="{F033AAA5-65EC-4AD7-8861-7A6C4F641915}" type="presParOf" srcId="{29FAB936-61C8-4AB6-8704-126F3E43207F}" destId="{281F0CD6-D165-4DE6-8F41-D54FD691240C}" srcOrd="0" destOrd="0" presId="urn:microsoft.com/office/officeart/2005/8/layout/hierarchy3"/>
    <dgm:cxn modelId="{FB91B5B1-707C-4F7F-93AF-FC8A15D7BCB9}" type="presParOf" srcId="{281F0CD6-D165-4DE6-8F41-D54FD691240C}" destId="{7F2351D0-3E10-4BEA-BBD4-24DE3AC86869}" srcOrd="0" destOrd="0" presId="urn:microsoft.com/office/officeart/2005/8/layout/hierarchy3"/>
    <dgm:cxn modelId="{D50DB111-9B3A-4915-9AF2-7EDDBF54A46D}" type="presParOf" srcId="{281F0CD6-D165-4DE6-8F41-D54FD691240C}" destId="{6868791B-CC3A-46AD-8056-EA54FD7C292D}" srcOrd="1" destOrd="0" presId="urn:microsoft.com/office/officeart/2005/8/layout/hierarchy3"/>
    <dgm:cxn modelId="{86151431-AA1B-474C-93AB-B9ADE6ED81AF}" type="presParOf" srcId="{29FAB936-61C8-4AB6-8704-126F3E43207F}" destId="{544086D6-8AE2-4C70-AEBB-44E29159358A}" srcOrd="1" destOrd="0" presId="urn:microsoft.com/office/officeart/2005/8/layout/hierarchy3"/>
    <dgm:cxn modelId="{BD56AEAB-B304-425C-8610-83EC7DC982E4}" type="presParOf" srcId="{544086D6-8AE2-4C70-AEBB-44E29159358A}" destId="{EA0790B2-F845-42F8-B712-33C1ABF1C566}" srcOrd="0" destOrd="0" presId="urn:microsoft.com/office/officeart/2005/8/layout/hierarchy3"/>
    <dgm:cxn modelId="{55D54126-7C4D-4192-84B6-BD66C597CFF6}" type="presParOf" srcId="{544086D6-8AE2-4C70-AEBB-44E29159358A}" destId="{B9D03B6D-E10A-4AF3-AF52-E9CC04C30395}" srcOrd="1" destOrd="0" presId="urn:microsoft.com/office/officeart/2005/8/layout/hierarchy3"/>
    <dgm:cxn modelId="{B00340E4-1226-471D-A182-451FFF14464E}" type="presParOf" srcId="{544086D6-8AE2-4C70-AEBB-44E29159358A}" destId="{C0842484-BDE4-41CD-B67F-D8C99D930667}" srcOrd="2" destOrd="0" presId="urn:microsoft.com/office/officeart/2005/8/layout/hierarchy3"/>
    <dgm:cxn modelId="{CADCD3FE-FB0D-4A8C-9005-8DDAF9C3EBF5}" type="presParOf" srcId="{544086D6-8AE2-4C70-AEBB-44E29159358A}" destId="{FFB587D1-26A2-49A4-9A21-969837F811D6}" srcOrd="3" destOrd="0" presId="urn:microsoft.com/office/officeart/2005/8/layout/hierarchy3"/>
    <dgm:cxn modelId="{2AF22A68-85B8-4A5D-B894-79563BD124D6}" type="presParOf" srcId="{544086D6-8AE2-4C70-AEBB-44E29159358A}" destId="{E486E0E0-445E-45AF-99DA-2720AE42D8A8}" srcOrd="4" destOrd="0" presId="urn:microsoft.com/office/officeart/2005/8/layout/hierarchy3"/>
    <dgm:cxn modelId="{F4EC6A83-3CC8-472C-922F-8C36220DB51F}" type="presParOf" srcId="{544086D6-8AE2-4C70-AEBB-44E29159358A}" destId="{FB560C6F-8011-4E67-93D5-5394786E7D91}" srcOrd="5" destOrd="0" presId="urn:microsoft.com/office/officeart/2005/8/layout/hierarchy3"/>
    <dgm:cxn modelId="{B388C4DD-FEE2-42BD-AB2A-21FB3F178D2C}" type="presParOf" srcId="{544086D6-8AE2-4C70-AEBB-44E29159358A}" destId="{3C88958B-8364-4695-8419-DAAB54B5E222}" srcOrd="6" destOrd="0" presId="urn:microsoft.com/office/officeart/2005/8/layout/hierarchy3"/>
    <dgm:cxn modelId="{F5B8AAFC-82D5-45D7-8FAD-4AE96AAACA97}" type="presParOf" srcId="{544086D6-8AE2-4C70-AEBB-44E29159358A}" destId="{7C589DC9-4C01-45AC-8F36-AC21B2300CE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417215-E57F-4885-B93D-21863B502BC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AE087-6C28-47A6-94C8-B546CC034D10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Trade Secret</a:t>
          </a:r>
          <a:endParaRPr lang="en-US" sz="2800" dirty="0"/>
        </a:p>
      </dgm:t>
    </dgm:pt>
    <dgm:pt modelId="{1D122AE3-C2E3-46DF-B0B0-107967A30FF2}" type="parTrans" cxnId="{D17F858E-6B66-48B9-AA82-232213180697}">
      <dgm:prSet/>
      <dgm:spPr/>
      <dgm:t>
        <a:bodyPr/>
        <a:lstStyle/>
        <a:p>
          <a:endParaRPr lang="en-US"/>
        </a:p>
      </dgm:t>
    </dgm:pt>
    <dgm:pt modelId="{5E265770-C178-4BD2-BB4B-A7C7EEC40C07}" type="sibTrans" cxnId="{D17F858E-6B66-48B9-AA82-232213180697}">
      <dgm:prSet/>
      <dgm:spPr/>
      <dgm:t>
        <a:bodyPr/>
        <a:lstStyle/>
        <a:p>
          <a:endParaRPr lang="en-US"/>
        </a:p>
      </dgm:t>
    </dgm:pt>
    <dgm:pt modelId="{9D2673D4-726E-4C45-BC97-C4D94F0245A3}">
      <dgm:prSet phldrT="[Text]"/>
      <dgm:spPr>
        <a:solidFill>
          <a:schemeClr val="accent1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CA" b="1" dirty="0" smtClean="0"/>
            <a:t>Patent impossible or narrow</a:t>
          </a:r>
        </a:p>
        <a:p>
          <a:r>
            <a:rPr lang="en-CA" dirty="0" smtClean="0"/>
            <a:t>- </a:t>
          </a:r>
          <a:r>
            <a:rPr lang="en-CA" b="0" dirty="0" smtClean="0"/>
            <a:t>Invention does not meet requirements for patent protection</a:t>
          </a:r>
        </a:p>
        <a:p>
          <a:r>
            <a:rPr lang="en-CA" b="0" dirty="0" smtClean="0"/>
            <a:t>- Incremental inventions</a:t>
          </a:r>
        </a:p>
        <a:p>
          <a:r>
            <a:rPr lang="en-CA" b="0" dirty="0" smtClean="0"/>
            <a:t>- Easy to invent around</a:t>
          </a:r>
          <a:endParaRPr lang="en-US" b="0" dirty="0"/>
        </a:p>
      </dgm:t>
    </dgm:pt>
    <dgm:pt modelId="{AA6AD704-8062-421E-8262-C863D33228CE}" type="parTrans" cxnId="{83BA206F-3507-4568-A88A-6CCF5362B043}">
      <dgm:prSet/>
      <dgm:spPr/>
      <dgm:t>
        <a:bodyPr/>
        <a:lstStyle/>
        <a:p>
          <a:endParaRPr lang="en-US"/>
        </a:p>
      </dgm:t>
    </dgm:pt>
    <dgm:pt modelId="{8C316087-E7B7-4312-B4C4-3C720B504BD0}" type="sibTrans" cxnId="{83BA206F-3507-4568-A88A-6CCF5362B043}">
      <dgm:prSet/>
      <dgm:spPr/>
      <dgm:t>
        <a:bodyPr/>
        <a:lstStyle/>
        <a:p>
          <a:endParaRPr lang="en-US"/>
        </a:p>
      </dgm:t>
    </dgm:pt>
    <dgm:pt modelId="{B02BB830-4680-4B7A-9CE7-F9AC37A7F7F6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CA" b="1" dirty="0" smtClean="0"/>
            <a:t>To avoid disclosure</a:t>
          </a:r>
        </a:p>
        <a:p>
          <a:r>
            <a:rPr lang="en-CA" dirty="0" smtClean="0"/>
            <a:t>- Patent may provide competitors with ideas for further R&amp;D</a:t>
          </a:r>
          <a:endParaRPr lang="en-US" b="1" dirty="0"/>
        </a:p>
      </dgm:t>
    </dgm:pt>
    <dgm:pt modelId="{0A5C1840-266D-41EB-9055-FBACEC80FE6C}" type="parTrans" cxnId="{89DEEB25-2D17-440B-8185-CE46883EC2CA}">
      <dgm:prSet/>
      <dgm:spPr/>
      <dgm:t>
        <a:bodyPr/>
        <a:lstStyle/>
        <a:p>
          <a:endParaRPr lang="en-US"/>
        </a:p>
      </dgm:t>
    </dgm:pt>
    <dgm:pt modelId="{14DC281A-8724-4C62-B1F8-751CF1745330}" type="sibTrans" cxnId="{89DEEB25-2D17-440B-8185-CE46883EC2CA}">
      <dgm:prSet/>
      <dgm:spPr/>
      <dgm:t>
        <a:bodyPr/>
        <a:lstStyle/>
        <a:p>
          <a:endParaRPr lang="en-US"/>
        </a:p>
      </dgm:t>
    </dgm:pt>
    <dgm:pt modelId="{79A33127-E3A4-4541-BCE7-125F47A059CA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Patent</a:t>
          </a:r>
          <a:endParaRPr lang="en-US" sz="2800" dirty="0"/>
        </a:p>
      </dgm:t>
    </dgm:pt>
    <dgm:pt modelId="{10ECF5BD-D29E-4DC7-9A22-33718A97CCA6}" type="parTrans" cxnId="{89DA6AC3-FD2F-4939-B025-E8F78778DAA2}">
      <dgm:prSet/>
      <dgm:spPr/>
      <dgm:t>
        <a:bodyPr/>
        <a:lstStyle/>
        <a:p>
          <a:endParaRPr lang="en-US"/>
        </a:p>
      </dgm:t>
    </dgm:pt>
    <dgm:pt modelId="{F1AE757C-2DD2-4DB9-ADD7-7F9F9FA6B727}" type="sibTrans" cxnId="{89DA6AC3-FD2F-4939-B025-E8F78778DAA2}">
      <dgm:prSet/>
      <dgm:spPr/>
      <dgm:t>
        <a:bodyPr/>
        <a:lstStyle/>
        <a:p>
          <a:endParaRPr lang="en-US"/>
        </a:p>
      </dgm:t>
    </dgm:pt>
    <dgm:pt modelId="{56851A0D-7853-4C83-A4ED-07F32BB5A6C4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dirty="0" smtClean="0"/>
            <a:t>Likely reverse engineering</a:t>
          </a:r>
        </a:p>
        <a:p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E.g</a:t>
          </a:r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. structural inventions </a:t>
          </a:r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related</a:t>
          </a:r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 to an </a:t>
          </a:r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engine</a:t>
          </a:r>
          <a:endParaRPr lang="en-US" b="1" dirty="0" smtClean="0"/>
        </a:p>
        <a:p>
          <a:r>
            <a:rPr lang="en-US" b="1" dirty="0" smtClean="0"/>
            <a:t>Likely independent development</a:t>
          </a:r>
          <a:endParaRPr lang="en-US" dirty="0"/>
        </a:p>
      </dgm:t>
    </dgm:pt>
    <dgm:pt modelId="{27338648-C3AE-4115-99D2-668406358431}" type="parTrans" cxnId="{0234FA14-955B-4080-AE8C-380D8D224A4C}">
      <dgm:prSet/>
      <dgm:spPr/>
      <dgm:t>
        <a:bodyPr/>
        <a:lstStyle/>
        <a:p>
          <a:endParaRPr lang="en-US"/>
        </a:p>
      </dgm:t>
    </dgm:pt>
    <dgm:pt modelId="{04161A67-6B72-4527-B0F9-A1EF327796B6}" type="sibTrans" cxnId="{0234FA14-955B-4080-AE8C-380D8D224A4C}">
      <dgm:prSet/>
      <dgm:spPr/>
      <dgm:t>
        <a:bodyPr/>
        <a:lstStyle/>
        <a:p>
          <a:endParaRPr lang="en-US"/>
        </a:p>
      </dgm:t>
    </dgm:pt>
    <dgm:pt modelId="{0FDDD8EC-D5DB-41CA-9DD4-EB7B715A66C4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dirty="0" smtClean="0"/>
            <a:t>Secrecy difficult</a:t>
          </a:r>
        </a:p>
        <a:p>
          <a:r>
            <a:rPr lang="en-US" dirty="0" smtClean="0"/>
            <a:t>- many </a:t>
          </a:r>
          <a:r>
            <a:rPr lang="en-CA" dirty="0" smtClean="0"/>
            <a:t>persons need to know</a:t>
          </a:r>
        </a:p>
        <a:p>
          <a:r>
            <a:rPr lang="en-CA" dirty="0" smtClean="0"/>
            <a:t>- employee mobility</a:t>
          </a:r>
        </a:p>
        <a:p>
          <a:r>
            <a:rPr lang="en-CA" dirty="0" smtClean="0"/>
            <a:t>- costly security measures</a:t>
          </a:r>
        </a:p>
        <a:p>
          <a:endParaRPr lang="en-CA" dirty="0" smtClean="0"/>
        </a:p>
      </dgm:t>
    </dgm:pt>
    <dgm:pt modelId="{49F1A321-42C3-4AF1-A6DD-E2A4385EDF7A}" type="parTrans" cxnId="{60FC9769-B8EA-49E0-847B-37B05A6C525C}">
      <dgm:prSet/>
      <dgm:spPr/>
      <dgm:t>
        <a:bodyPr/>
        <a:lstStyle/>
        <a:p>
          <a:endParaRPr lang="en-US"/>
        </a:p>
      </dgm:t>
    </dgm:pt>
    <dgm:pt modelId="{A541D2D2-52B1-46CD-BBCA-D897730053E0}" type="sibTrans" cxnId="{60FC9769-B8EA-49E0-847B-37B05A6C525C}">
      <dgm:prSet/>
      <dgm:spPr/>
      <dgm:t>
        <a:bodyPr/>
        <a:lstStyle/>
        <a:p>
          <a:endParaRPr lang="en-US"/>
        </a:p>
      </dgm:t>
    </dgm:pt>
    <dgm:pt modelId="{7EDDE905-EDE6-4E85-B6A1-C7120CD09868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smtClean="0"/>
            <a:t>Short market life</a:t>
          </a:r>
          <a:endParaRPr lang="en-US" b="1" dirty="0" smtClean="0"/>
        </a:p>
        <a:p>
          <a:r>
            <a:rPr lang="en-US" dirty="0" smtClean="0"/>
            <a:t>- Computer software</a:t>
          </a:r>
        </a:p>
        <a:p>
          <a:r>
            <a:rPr lang="en-US" dirty="0" smtClean="0"/>
            <a:t>- Designer fashion</a:t>
          </a:r>
          <a:endParaRPr lang="en-US" dirty="0"/>
        </a:p>
      </dgm:t>
    </dgm:pt>
    <dgm:pt modelId="{375DBCD0-9F29-4852-8FAD-1EB19120B0CD}" type="parTrans" cxnId="{13C02992-D54B-4F49-ABB7-234D8858180A}">
      <dgm:prSet/>
      <dgm:spPr/>
      <dgm:t>
        <a:bodyPr/>
        <a:lstStyle/>
        <a:p>
          <a:endParaRPr lang="en-US"/>
        </a:p>
      </dgm:t>
    </dgm:pt>
    <dgm:pt modelId="{915DC0A1-34CD-4404-A0F5-A7D1DA478EEF}" type="sibTrans" cxnId="{13C02992-D54B-4F49-ABB7-234D8858180A}">
      <dgm:prSet/>
      <dgm:spPr/>
      <dgm:t>
        <a:bodyPr/>
        <a:lstStyle/>
        <a:p>
          <a:endParaRPr lang="en-US"/>
        </a:p>
      </dgm:t>
    </dgm:pt>
    <dgm:pt modelId="{3F17651B-D6E3-4DF7-BD33-8DFCB6477ADA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dirty="0" smtClean="0"/>
            <a:t>“”</a:t>
          </a:r>
        </a:p>
        <a:p>
          <a:r>
            <a:rPr lang="en-US" dirty="0" smtClean="0"/>
            <a:t>-</a:t>
          </a:r>
          <a:endParaRPr lang="en-US" dirty="0"/>
        </a:p>
      </dgm:t>
    </dgm:pt>
    <dgm:pt modelId="{91B9F09B-4244-4459-96DC-C7451BDC5890}" type="parTrans" cxnId="{F3DCBD37-B959-4C52-8382-48E7209BBD28}">
      <dgm:prSet/>
      <dgm:spPr/>
      <dgm:t>
        <a:bodyPr/>
        <a:lstStyle/>
        <a:p>
          <a:endParaRPr lang="en-US"/>
        </a:p>
      </dgm:t>
    </dgm:pt>
    <dgm:pt modelId="{7867F2FB-859C-406C-8507-4EACAD0DE96E}" type="sibTrans" cxnId="{F3DCBD37-B959-4C52-8382-48E7209BBD28}">
      <dgm:prSet/>
      <dgm:spPr/>
      <dgm:t>
        <a:bodyPr/>
        <a:lstStyle/>
        <a:p>
          <a:endParaRPr lang="en-US"/>
        </a:p>
      </dgm:t>
    </dgm:pt>
    <dgm:pt modelId="{C88E5B7D-5098-4F72-AE93-FBFCFA9415C6}">
      <dgm:prSet/>
      <dgm:spPr>
        <a:solidFill>
          <a:schemeClr val="accent1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 smtClean="0"/>
            <a:t>Business lacks capital to take invention to market</a:t>
          </a:r>
        </a:p>
        <a:p>
          <a:r>
            <a:rPr lang="en-US" b="1" dirty="0" smtClean="0"/>
            <a:t>- </a:t>
          </a:r>
          <a:r>
            <a:rPr lang="en-US" b="0" dirty="0" smtClean="0"/>
            <a:t>TS at risk if licensed out or disclosed to investors</a:t>
          </a:r>
        </a:p>
        <a:p>
          <a:r>
            <a:rPr lang="en-US" b="0" dirty="0" smtClean="0"/>
            <a:t>- In some industries, patents are necessary to secure venture capital</a:t>
          </a:r>
          <a:endParaRPr lang="en-US" b="0" dirty="0"/>
        </a:p>
      </dgm:t>
    </dgm:pt>
    <dgm:pt modelId="{9A24ADFF-B3A0-46C8-A8AF-B737F7B872AC}" type="parTrans" cxnId="{662C27C1-282A-43F8-AA16-146F7842E61D}">
      <dgm:prSet/>
      <dgm:spPr/>
      <dgm:t>
        <a:bodyPr/>
        <a:lstStyle/>
        <a:p>
          <a:endParaRPr lang="en-US"/>
        </a:p>
      </dgm:t>
    </dgm:pt>
    <dgm:pt modelId="{00B8A7E7-A81F-4D38-9BE1-8D85F87E20ED}" type="sibTrans" cxnId="{662C27C1-282A-43F8-AA16-146F7842E61D}">
      <dgm:prSet/>
      <dgm:spPr/>
      <dgm:t>
        <a:bodyPr/>
        <a:lstStyle/>
        <a:p>
          <a:endParaRPr lang="en-US"/>
        </a:p>
      </dgm:t>
    </dgm:pt>
    <dgm:pt modelId="{70E9EFA4-9869-4A3C-AB1C-5B308A369F72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dirty="0" smtClean="0"/>
            <a:t>Business lacks capital to pay patent costs and invention has only modest economic value</a:t>
          </a:r>
          <a:endParaRPr lang="en-US" b="1" dirty="0"/>
        </a:p>
      </dgm:t>
    </dgm:pt>
    <dgm:pt modelId="{5F4A89BC-8A77-4854-AC69-C844DC40F197}" type="parTrans" cxnId="{C9AA99EE-0DCC-45F6-ADA0-65DBFE9341BE}">
      <dgm:prSet/>
      <dgm:spPr/>
    </dgm:pt>
    <dgm:pt modelId="{5B546F86-FF3F-4A7E-9130-417BD66C3B89}" type="sibTrans" cxnId="{C9AA99EE-0DCC-45F6-ADA0-65DBFE9341BE}">
      <dgm:prSet/>
      <dgm:spPr/>
    </dgm:pt>
    <dgm:pt modelId="{D38F83DF-DAC9-43B0-BB3A-5DD5B035F8FD}" type="pres">
      <dgm:prSet presAssocID="{D3417215-E57F-4885-B93D-21863B502B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73A376-9CB3-44E7-B605-5FA19518F93C}" type="pres">
      <dgm:prSet presAssocID="{B7BAE087-6C28-47A6-94C8-B546CC034D10}" presName="root" presStyleCnt="0"/>
      <dgm:spPr/>
    </dgm:pt>
    <dgm:pt modelId="{BEC4859A-D589-4F7A-9937-D37111F42867}" type="pres">
      <dgm:prSet presAssocID="{B7BAE087-6C28-47A6-94C8-B546CC034D10}" presName="rootComposite" presStyleCnt="0"/>
      <dgm:spPr/>
    </dgm:pt>
    <dgm:pt modelId="{49434BDF-CF42-4791-8B51-4D2EAA73E14A}" type="pres">
      <dgm:prSet presAssocID="{B7BAE087-6C28-47A6-94C8-B546CC034D10}" presName="rootText" presStyleLbl="node1" presStyleIdx="0" presStyleCnt="2" custScaleY="42366"/>
      <dgm:spPr/>
      <dgm:t>
        <a:bodyPr/>
        <a:lstStyle/>
        <a:p>
          <a:endParaRPr lang="en-US"/>
        </a:p>
      </dgm:t>
    </dgm:pt>
    <dgm:pt modelId="{D6AFAA54-C79D-4580-AFD3-D77070E2711A}" type="pres">
      <dgm:prSet presAssocID="{B7BAE087-6C28-47A6-94C8-B546CC034D10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3D182B-F3BD-434D-9235-9D1EFF423B16}" type="pres">
      <dgm:prSet presAssocID="{B7BAE087-6C28-47A6-94C8-B546CC034D10}" presName="childShape" presStyleCnt="0"/>
      <dgm:spPr/>
    </dgm:pt>
    <dgm:pt modelId="{098441A4-7B30-4B35-87C5-3819FEFA92BC}" type="pres">
      <dgm:prSet presAssocID="{AA6AD704-8062-421E-8262-C863D33228CE}" presName="Name13" presStyleLbl="parChTrans1D2" presStyleIdx="0" presStyleCnt="8"/>
      <dgm:spPr/>
      <dgm:t>
        <a:bodyPr/>
        <a:lstStyle/>
        <a:p>
          <a:endParaRPr lang="en-US"/>
        </a:p>
      </dgm:t>
    </dgm:pt>
    <dgm:pt modelId="{2FBE147A-0E87-4770-8C23-45B30F979898}" type="pres">
      <dgm:prSet presAssocID="{9D2673D4-726E-4C45-BC97-C4D94F0245A3}" presName="childText" presStyleLbl="bgAcc1" presStyleIdx="0" presStyleCnt="8" custScaleX="126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EA876-5A34-4841-AE77-A60C062D6BF0}" type="pres">
      <dgm:prSet presAssocID="{0A5C1840-266D-41EB-9055-FBACEC80FE6C}" presName="Name13" presStyleLbl="parChTrans1D2" presStyleIdx="1" presStyleCnt="8"/>
      <dgm:spPr/>
      <dgm:t>
        <a:bodyPr/>
        <a:lstStyle/>
        <a:p>
          <a:endParaRPr lang="en-US"/>
        </a:p>
      </dgm:t>
    </dgm:pt>
    <dgm:pt modelId="{66B193E3-2E09-4738-B8E5-C5003F2037CC}" type="pres">
      <dgm:prSet presAssocID="{B02BB830-4680-4B7A-9CE7-F9AC37A7F7F6}" presName="childText" presStyleLbl="bgAcc1" presStyleIdx="1" presStyleCnt="8" custScaleX="12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B5101-E90D-447D-9851-343F954B2786}" type="pres">
      <dgm:prSet presAssocID="{375DBCD0-9F29-4852-8FAD-1EB19120B0CD}" presName="Name13" presStyleLbl="parChTrans1D2" presStyleIdx="2" presStyleCnt="8"/>
      <dgm:spPr/>
      <dgm:t>
        <a:bodyPr/>
        <a:lstStyle/>
        <a:p>
          <a:endParaRPr lang="en-US"/>
        </a:p>
      </dgm:t>
    </dgm:pt>
    <dgm:pt modelId="{EA060F1D-BDEB-44B5-9DBD-E4055658C367}" type="pres">
      <dgm:prSet presAssocID="{7EDDE905-EDE6-4E85-B6A1-C7120CD09868}" presName="childText" presStyleLbl="bgAcc1" presStyleIdx="2" presStyleCnt="8" custScaleX="126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A29F9-9A33-4224-B402-095DB6DD9AA1}" type="pres">
      <dgm:prSet presAssocID="{5F4A89BC-8A77-4854-AC69-C844DC40F197}" presName="Name13" presStyleLbl="parChTrans1D2" presStyleIdx="3" presStyleCnt="8"/>
      <dgm:spPr/>
    </dgm:pt>
    <dgm:pt modelId="{C519EA6C-D7B6-450F-812C-5D963F5828D5}" type="pres">
      <dgm:prSet presAssocID="{70E9EFA4-9869-4A3C-AB1C-5B308A369F72}" presName="childText" presStyleLbl="bgAcc1" presStyleIdx="3" presStyleCnt="8" custScaleX="12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AB936-61C8-4AB6-8704-126F3E43207F}" type="pres">
      <dgm:prSet presAssocID="{79A33127-E3A4-4541-BCE7-125F47A059CA}" presName="root" presStyleCnt="0"/>
      <dgm:spPr/>
    </dgm:pt>
    <dgm:pt modelId="{281F0CD6-D165-4DE6-8F41-D54FD691240C}" type="pres">
      <dgm:prSet presAssocID="{79A33127-E3A4-4541-BCE7-125F47A059CA}" presName="rootComposite" presStyleCnt="0"/>
      <dgm:spPr/>
    </dgm:pt>
    <dgm:pt modelId="{7F2351D0-3E10-4BEA-BBD4-24DE3AC86869}" type="pres">
      <dgm:prSet presAssocID="{79A33127-E3A4-4541-BCE7-125F47A059CA}" presName="rootText" presStyleLbl="node1" presStyleIdx="1" presStyleCnt="2" custScaleY="42366"/>
      <dgm:spPr/>
      <dgm:t>
        <a:bodyPr/>
        <a:lstStyle/>
        <a:p>
          <a:endParaRPr lang="en-US"/>
        </a:p>
      </dgm:t>
    </dgm:pt>
    <dgm:pt modelId="{6868791B-CC3A-46AD-8056-EA54FD7C292D}" type="pres">
      <dgm:prSet presAssocID="{79A33127-E3A4-4541-BCE7-125F47A059CA}" presName="rootConnector" presStyleLbl="node1" presStyleIdx="1" presStyleCnt="2"/>
      <dgm:spPr/>
      <dgm:t>
        <a:bodyPr/>
        <a:lstStyle/>
        <a:p>
          <a:endParaRPr lang="en-US"/>
        </a:p>
      </dgm:t>
    </dgm:pt>
    <dgm:pt modelId="{544086D6-8AE2-4C70-AEBB-44E29159358A}" type="pres">
      <dgm:prSet presAssocID="{79A33127-E3A4-4541-BCE7-125F47A059CA}" presName="childShape" presStyleCnt="0"/>
      <dgm:spPr/>
    </dgm:pt>
    <dgm:pt modelId="{EA0790B2-F845-42F8-B712-33C1ABF1C566}" type="pres">
      <dgm:prSet presAssocID="{27338648-C3AE-4115-99D2-668406358431}" presName="Name13" presStyleLbl="parChTrans1D2" presStyleIdx="4" presStyleCnt="8"/>
      <dgm:spPr/>
      <dgm:t>
        <a:bodyPr/>
        <a:lstStyle/>
        <a:p>
          <a:endParaRPr lang="en-US"/>
        </a:p>
      </dgm:t>
    </dgm:pt>
    <dgm:pt modelId="{B9D03B6D-E10A-4AF3-AF52-E9CC04C30395}" type="pres">
      <dgm:prSet presAssocID="{56851A0D-7853-4C83-A4ED-07F32BB5A6C4}" presName="childText" presStyleLbl="bgAcc1" presStyleIdx="4" presStyleCnt="8" custScaleX="135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42484-BDE4-41CD-B67F-D8C99D930667}" type="pres">
      <dgm:prSet presAssocID="{49F1A321-42C3-4AF1-A6DD-E2A4385EDF7A}" presName="Name13" presStyleLbl="parChTrans1D2" presStyleIdx="5" presStyleCnt="8"/>
      <dgm:spPr/>
      <dgm:t>
        <a:bodyPr/>
        <a:lstStyle/>
        <a:p>
          <a:endParaRPr lang="en-US"/>
        </a:p>
      </dgm:t>
    </dgm:pt>
    <dgm:pt modelId="{FFB587D1-26A2-49A4-9A21-969837F811D6}" type="pres">
      <dgm:prSet presAssocID="{0FDDD8EC-D5DB-41CA-9DD4-EB7B715A66C4}" presName="childText" presStyleLbl="bgAcc1" presStyleIdx="5" presStyleCnt="8" custScaleX="135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6E0E0-445E-45AF-99DA-2720AE42D8A8}" type="pres">
      <dgm:prSet presAssocID="{91B9F09B-4244-4459-96DC-C7451BDC5890}" presName="Name13" presStyleLbl="parChTrans1D2" presStyleIdx="6" presStyleCnt="8"/>
      <dgm:spPr/>
      <dgm:t>
        <a:bodyPr/>
        <a:lstStyle/>
        <a:p>
          <a:endParaRPr lang="en-US"/>
        </a:p>
      </dgm:t>
    </dgm:pt>
    <dgm:pt modelId="{FB560C6F-8011-4E67-93D5-5394786E7D91}" type="pres">
      <dgm:prSet presAssocID="{3F17651B-D6E3-4DF7-BD33-8DFCB6477ADA}" presName="childText" presStyleLbl="bgAcc1" presStyleIdx="6" presStyleCnt="8" custScaleX="135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8958B-8364-4695-8419-DAAB54B5E222}" type="pres">
      <dgm:prSet presAssocID="{9A24ADFF-B3A0-46C8-A8AF-B737F7B872AC}" presName="Name13" presStyleLbl="parChTrans1D2" presStyleIdx="7" presStyleCnt="8"/>
      <dgm:spPr/>
      <dgm:t>
        <a:bodyPr/>
        <a:lstStyle/>
        <a:p>
          <a:endParaRPr lang="en-US"/>
        </a:p>
      </dgm:t>
    </dgm:pt>
    <dgm:pt modelId="{7C589DC9-4C01-45AC-8F36-AC21B2300CE9}" type="pres">
      <dgm:prSet presAssocID="{C88E5B7D-5098-4F72-AE93-FBFCFA9415C6}" presName="childText" presStyleLbl="bgAcc1" presStyleIdx="7" presStyleCnt="8" custScaleX="139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C9769-B8EA-49E0-847B-37B05A6C525C}" srcId="{79A33127-E3A4-4541-BCE7-125F47A059CA}" destId="{0FDDD8EC-D5DB-41CA-9DD4-EB7B715A66C4}" srcOrd="1" destOrd="0" parTransId="{49F1A321-42C3-4AF1-A6DD-E2A4385EDF7A}" sibTransId="{A541D2D2-52B1-46CD-BBCA-D897730053E0}"/>
    <dgm:cxn modelId="{F3DCBD37-B959-4C52-8382-48E7209BBD28}" srcId="{79A33127-E3A4-4541-BCE7-125F47A059CA}" destId="{3F17651B-D6E3-4DF7-BD33-8DFCB6477ADA}" srcOrd="2" destOrd="0" parTransId="{91B9F09B-4244-4459-96DC-C7451BDC5890}" sibTransId="{7867F2FB-859C-406C-8507-4EACAD0DE96E}"/>
    <dgm:cxn modelId="{89DA6AC3-FD2F-4939-B025-E8F78778DAA2}" srcId="{D3417215-E57F-4885-B93D-21863B502BCC}" destId="{79A33127-E3A4-4541-BCE7-125F47A059CA}" srcOrd="1" destOrd="0" parTransId="{10ECF5BD-D29E-4DC7-9A22-33718A97CCA6}" sibTransId="{F1AE757C-2DD2-4DB9-ADD7-7F9F9FA6B727}"/>
    <dgm:cxn modelId="{08476945-D0EC-4896-94BC-3AD5CEF35486}" type="presOf" srcId="{49F1A321-42C3-4AF1-A6DD-E2A4385EDF7A}" destId="{C0842484-BDE4-41CD-B67F-D8C99D930667}" srcOrd="0" destOrd="0" presId="urn:microsoft.com/office/officeart/2005/8/layout/hierarchy3"/>
    <dgm:cxn modelId="{89DEEB25-2D17-440B-8185-CE46883EC2CA}" srcId="{B7BAE087-6C28-47A6-94C8-B546CC034D10}" destId="{B02BB830-4680-4B7A-9CE7-F9AC37A7F7F6}" srcOrd="1" destOrd="0" parTransId="{0A5C1840-266D-41EB-9055-FBACEC80FE6C}" sibTransId="{14DC281A-8724-4C62-B1F8-751CF1745330}"/>
    <dgm:cxn modelId="{F4D54D54-ED49-4A04-980C-8070B5DD0318}" type="presOf" srcId="{9D2673D4-726E-4C45-BC97-C4D94F0245A3}" destId="{2FBE147A-0E87-4770-8C23-45B30F979898}" srcOrd="0" destOrd="0" presId="urn:microsoft.com/office/officeart/2005/8/layout/hierarchy3"/>
    <dgm:cxn modelId="{B9EF9E58-B3C9-4AA7-A699-9858EA4934F1}" type="presOf" srcId="{D3417215-E57F-4885-B93D-21863B502BCC}" destId="{D38F83DF-DAC9-43B0-BB3A-5DD5B035F8FD}" srcOrd="0" destOrd="0" presId="urn:microsoft.com/office/officeart/2005/8/layout/hierarchy3"/>
    <dgm:cxn modelId="{9D189B92-96FF-4BB7-810E-65248750B002}" type="presOf" srcId="{B7BAE087-6C28-47A6-94C8-B546CC034D10}" destId="{49434BDF-CF42-4791-8B51-4D2EAA73E14A}" srcOrd="0" destOrd="0" presId="urn:microsoft.com/office/officeart/2005/8/layout/hierarchy3"/>
    <dgm:cxn modelId="{194FE4EF-C665-4876-B035-496C70C421FF}" type="presOf" srcId="{27338648-C3AE-4115-99D2-668406358431}" destId="{EA0790B2-F845-42F8-B712-33C1ABF1C566}" srcOrd="0" destOrd="0" presId="urn:microsoft.com/office/officeart/2005/8/layout/hierarchy3"/>
    <dgm:cxn modelId="{7D099C12-97F4-4657-8C7F-BDB9AA2F5433}" type="presOf" srcId="{79A33127-E3A4-4541-BCE7-125F47A059CA}" destId="{6868791B-CC3A-46AD-8056-EA54FD7C292D}" srcOrd="1" destOrd="0" presId="urn:microsoft.com/office/officeart/2005/8/layout/hierarchy3"/>
    <dgm:cxn modelId="{871F3B89-B460-443F-92A8-21567D5D7E7C}" type="presOf" srcId="{0A5C1840-266D-41EB-9055-FBACEC80FE6C}" destId="{EB2EA876-5A34-4841-AE77-A60C062D6BF0}" srcOrd="0" destOrd="0" presId="urn:microsoft.com/office/officeart/2005/8/layout/hierarchy3"/>
    <dgm:cxn modelId="{B766B848-D7DC-480D-8F63-D6AED5EB6667}" type="presOf" srcId="{91B9F09B-4244-4459-96DC-C7451BDC5890}" destId="{E486E0E0-445E-45AF-99DA-2720AE42D8A8}" srcOrd="0" destOrd="0" presId="urn:microsoft.com/office/officeart/2005/8/layout/hierarchy3"/>
    <dgm:cxn modelId="{12838333-C1E5-40DD-A11F-0F7663A56CC8}" type="presOf" srcId="{C88E5B7D-5098-4F72-AE93-FBFCFA9415C6}" destId="{7C589DC9-4C01-45AC-8F36-AC21B2300CE9}" srcOrd="0" destOrd="0" presId="urn:microsoft.com/office/officeart/2005/8/layout/hierarchy3"/>
    <dgm:cxn modelId="{EEE06706-5CC6-4A30-8328-9FACD569C6DE}" type="presOf" srcId="{79A33127-E3A4-4541-BCE7-125F47A059CA}" destId="{7F2351D0-3E10-4BEA-BBD4-24DE3AC86869}" srcOrd="0" destOrd="0" presId="urn:microsoft.com/office/officeart/2005/8/layout/hierarchy3"/>
    <dgm:cxn modelId="{33101AA2-D0B2-4154-AFB6-DEF5B6CC3228}" type="presOf" srcId="{AA6AD704-8062-421E-8262-C863D33228CE}" destId="{098441A4-7B30-4B35-87C5-3819FEFA92BC}" srcOrd="0" destOrd="0" presId="urn:microsoft.com/office/officeart/2005/8/layout/hierarchy3"/>
    <dgm:cxn modelId="{C9AA99EE-0DCC-45F6-ADA0-65DBFE9341BE}" srcId="{B7BAE087-6C28-47A6-94C8-B546CC034D10}" destId="{70E9EFA4-9869-4A3C-AB1C-5B308A369F72}" srcOrd="3" destOrd="0" parTransId="{5F4A89BC-8A77-4854-AC69-C844DC40F197}" sibTransId="{5B546F86-FF3F-4A7E-9130-417BD66C3B89}"/>
    <dgm:cxn modelId="{3ADA376E-485C-4A25-8D88-ADF8F86D642C}" type="presOf" srcId="{375DBCD0-9F29-4852-8FAD-1EB19120B0CD}" destId="{F99B5101-E90D-447D-9851-343F954B2786}" srcOrd="0" destOrd="0" presId="urn:microsoft.com/office/officeart/2005/8/layout/hierarchy3"/>
    <dgm:cxn modelId="{0234FA14-955B-4080-AE8C-380D8D224A4C}" srcId="{79A33127-E3A4-4541-BCE7-125F47A059CA}" destId="{56851A0D-7853-4C83-A4ED-07F32BB5A6C4}" srcOrd="0" destOrd="0" parTransId="{27338648-C3AE-4115-99D2-668406358431}" sibTransId="{04161A67-6B72-4527-B0F9-A1EF327796B6}"/>
    <dgm:cxn modelId="{13C02992-D54B-4F49-ABB7-234D8858180A}" srcId="{B7BAE087-6C28-47A6-94C8-B546CC034D10}" destId="{7EDDE905-EDE6-4E85-B6A1-C7120CD09868}" srcOrd="2" destOrd="0" parTransId="{375DBCD0-9F29-4852-8FAD-1EB19120B0CD}" sibTransId="{915DC0A1-34CD-4404-A0F5-A7D1DA478EEF}"/>
    <dgm:cxn modelId="{662C27C1-282A-43F8-AA16-146F7842E61D}" srcId="{79A33127-E3A4-4541-BCE7-125F47A059CA}" destId="{C88E5B7D-5098-4F72-AE93-FBFCFA9415C6}" srcOrd="3" destOrd="0" parTransId="{9A24ADFF-B3A0-46C8-A8AF-B737F7B872AC}" sibTransId="{00B8A7E7-A81F-4D38-9BE1-8D85F87E20ED}"/>
    <dgm:cxn modelId="{84AF4FF5-3E02-4F29-A8F4-CD667487FB9D}" type="presOf" srcId="{56851A0D-7853-4C83-A4ED-07F32BB5A6C4}" destId="{B9D03B6D-E10A-4AF3-AF52-E9CC04C30395}" srcOrd="0" destOrd="0" presId="urn:microsoft.com/office/officeart/2005/8/layout/hierarchy3"/>
    <dgm:cxn modelId="{7A80204E-1C07-4126-BC23-964EB834F74D}" type="presOf" srcId="{9A24ADFF-B3A0-46C8-A8AF-B737F7B872AC}" destId="{3C88958B-8364-4695-8419-DAAB54B5E222}" srcOrd="0" destOrd="0" presId="urn:microsoft.com/office/officeart/2005/8/layout/hierarchy3"/>
    <dgm:cxn modelId="{58BE850A-4170-47B3-85AB-D26E2009503E}" type="presOf" srcId="{B7BAE087-6C28-47A6-94C8-B546CC034D10}" destId="{D6AFAA54-C79D-4580-AFD3-D77070E2711A}" srcOrd="1" destOrd="0" presId="urn:microsoft.com/office/officeart/2005/8/layout/hierarchy3"/>
    <dgm:cxn modelId="{D17F858E-6B66-48B9-AA82-232213180697}" srcId="{D3417215-E57F-4885-B93D-21863B502BCC}" destId="{B7BAE087-6C28-47A6-94C8-B546CC034D10}" srcOrd="0" destOrd="0" parTransId="{1D122AE3-C2E3-46DF-B0B0-107967A30FF2}" sibTransId="{5E265770-C178-4BD2-BB4B-A7C7EEC40C07}"/>
    <dgm:cxn modelId="{0E04BBCA-612C-45C6-90F9-1F1763F76A89}" type="presOf" srcId="{3F17651B-D6E3-4DF7-BD33-8DFCB6477ADA}" destId="{FB560C6F-8011-4E67-93D5-5394786E7D91}" srcOrd="0" destOrd="0" presId="urn:microsoft.com/office/officeart/2005/8/layout/hierarchy3"/>
    <dgm:cxn modelId="{DD8E75A8-EFD1-48F2-8EC7-43CD6986527F}" type="presOf" srcId="{B02BB830-4680-4B7A-9CE7-F9AC37A7F7F6}" destId="{66B193E3-2E09-4738-B8E5-C5003F2037CC}" srcOrd="0" destOrd="0" presId="urn:microsoft.com/office/officeart/2005/8/layout/hierarchy3"/>
    <dgm:cxn modelId="{83BA206F-3507-4568-A88A-6CCF5362B043}" srcId="{B7BAE087-6C28-47A6-94C8-B546CC034D10}" destId="{9D2673D4-726E-4C45-BC97-C4D94F0245A3}" srcOrd="0" destOrd="0" parTransId="{AA6AD704-8062-421E-8262-C863D33228CE}" sibTransId="{8C316087-E7B7-4312-B4C4-3C720B504BD0}"/>
    <dgm:cxn modelId="{BB704CEB-6B41-469D-8622-DC674C62C169}" type="presOf" srcId="{7EDDE905-EDE6-4E85-B6A1-C7120CD09868}" destId="{EA060F1D-BDEB-44B5-9DBD-E4055658C367}" srcOrd="0" destOrd="0" presId="urn:microsoft.com/office/officeart/2005/8/layout/hierarchy3"/>
    <dgm:cxn modelId="{5A924AEC-6BAC-4C80-A3F4-0B64D526C65E}" type="presOf" srcId="{70E9EFA4-9869-4A3C-AB1C-5B308A369F72}" destId="{C519EA6C-D7B6-450F-812C-5D963F5828D5}" srcOrd="0" destOrd="0" presId="urn:microsoft.com/office/officeart/2005/8/layout/hierarchy3"/>
    <dgm:cxn modelId="{E0C49871-39E2-4085-A8EF-A9B33F61DFDD}" type="presOf" srcId="{0FDDD8EC-D5DB-41CA-9DD4-EB7B715A66C4}" destId="{FFB587D1-26A2-49A4-9A21-969837F811D6}" srcOrd="0" destOrd="0" presId="urn:microsoft.com/office/officeart/2005/8/layout/hierarchy3"/>
    <dgm:cxn modelId="{9A00B499-7931-49AF-ADBC-AC2E3D46357F}" type="presOf" srcId="{5F4A89BC-8A77-4854-AC69-C844DC40F197}" destId="{7B3A29F9-9A33-4224-B402-095DB6DD9AA1}" srcOrd="0" destOrd="0" presId="urn:microsoft.com/office/officeart/2005/8/layout/hierarchy3"/>
    <dgm:cxn modelId="{87C52EA0-DA6E-4CC4-8CB8-37C9997B75BA}" type="presParOf" srcId="{D38F83DF-DAC9-43B0-BB3A-5DD5B035F8FD}" destId="{2673A376-9CB3-44E7-B605-5FA19518F93C}" srcOrd="0" destOrd="0" presId="urn:microsoft.com/office/officeart/2005/8/layout/hierarchy3"/>
    <dgm:cxn modelId="{BA2BFB91-3D31-470A-A7E1-A4E2081D9BBD}" type="presParOf" srcId="{2673A376-9CB3-44E7-B605-5FA19518F93C}" destId="{BEC4859A-D589-4F7A-9937-D37111F42867}" srcOrd="0" destOrd="0" presId="urn:microsoft.com/office/officeart/2005/8/layout/hierarchy3"/>
    <dgm:cxn modelId="{28833038-D6EF-4F58-A247-A6394AF64FCD}" type="presParOf" srcId="{BEC4859A-D589-4F7A-9937-D37111F42867}" destId="{49434BDF-CF42-4791-8B51-4D2EAA73E14A}" srcOrd="0" destOrd="0" presId="urn:microsoft.com/office/officeart/2005/8/layout/hierarchy3"/>
    <dgm:cxn modelId="{E2B9DAE2-9316-4B47-9614-BCEDB5949976}" type="presParOf" srcId="{BEC4859A-D589-4F7A-9937-D37111F42867}" destId="{D6AFAA54-C79D-4580-AFD3-D77070E2711A}" srcOrd="1" destOrd="0" presId="urn:microsoft.com/office/officeart/2005/8/layout/hierarchy3"/>
    <dgm:cxn modelId="{1A5CA7BA-F264-41F7-A078-533110364FC8}" type="presParOf" srcId="{2673A376-9CB3-44E7-B605-5FA19518F93C}" destId="{7C3D182B-F3BD-434D-9235-9D1EFF423B16}" srcOrd="1" destOrd="0" presId="urn:microsoft.com/office/officeart/2005/8/layout/hierarchy3"/>
    <dgm:cxn modelId="{353C1B10-177F-4070-9D22-FAF711739B80}" type="presParOf" srcId="{7C3D182B-F3BD-434D-9235-9D1EFF423B16}" destId="{098441A4-7B30-4B35-87C5-3819FEFA92BC}" srcOrd="0" destOrd="0" presId="urn:microsoft.com/office/officeart/2005/8/layout/hierarchy3"/>
    <dgm:cxn modelId="{A67ACE3E-CBA9-4358-869B-7F692664C645}" type="presParOf" srcId="{7C3D182B-F3BD-434D-9235-9D1EFF423B16}" destId="{2FBE147A-0E87-4770-8C23-45B30F979898}" srcOrd="1" destOrd="0" presId="urn:microsoft.com/office/officeart/2005/8/layout/hierarchy3"/>
    <dgm:cxn modelId="{C3B1E28C-CC47-4F05-A2D2-30CEE2E04A51}" type="presParOf" srcId="{7C3D182B-F3BD-434D-9235-9D1EFF423B16}" destId="{EB2EA876-5A34-4841-AE77-A60C062D6BF0}" srcOrd="2" destOrd="0" presId="urn:microsoft.com/office/officeart/2005/8/layout/hierarchy3"/>
    <dgm:cxn modelId="{A7C8CCAF-0083-4A57-97C1-86B06571153B}" type="presParOf" srcId="{7C3D182B-F3BD-434D-9235-9D1EFF423B16}" destId="{66B193E3-2E09-4738-B8E5-C5003F2037CC}" srcOrd="3" destOrd="0" presId="urn:microsoft.com/office/officeart/2005/8/layout/hierarchy3"/>
    <dgm:cxn modelId="{3E71E376-B59A-4FFC-A0B0-B50933BD3038}" type="presParOf" srcId="{7C3D182B-F3BD-434D-9235-9D1EFF423B16}" destId="{F99B5101-E90D-447D-9851-343F954B2786}" srcOrd="4" destOrd="0" presId="urn:microsoft.com/office/officeart/2005/8/layout/hierarchy3"/>
    <dgm:cxn modelId="{AADEC6AC-7A64-4664-BB76-F5BEA1CFB91C}" type="presParOf" srcId="{7C3D182B-F3BD-434D-9235-9D1EFF423B16}" destId="{EA060F1D-BDEB-44B5-9DBD-E4055658C367}" srcOrd="5" destOrd="0" presId="urn:microsoft.com/office/officeart/2005/8/layout/hierarchy3"/>
    <dgm:cxn modelId="{A959FCFC-8574-45BA-A299-FD94FAF8FCA9}" type="presParOf" srcId="{7C3D182B-F3BD-434D-9235-9D1EFF423B16}" destId="{7B3A29F9-9A33-4224-B402-095DB6DD9AA1}" srcOrd="6" destOrd="0" presId="urn:microsoft.com/office/officeart/2005/8/layout/hierarchy3"/>
    <dgm:cxn modelId="{1050CEB7-61B1-4B5D-A5E8-FE965E49A689}" type="presParOf" srcId="{7C3D182B-F3BD-434D-9235-9D1EFF423B16}" destId="{C519EA6C-D7B6-450F-812C-5D963F5828D5}" srcOrd="7" destOrd="0" presId="urn:microsoft.com/office/officeart/2005/8/layout/hierarchy3"/>
    <dgm:cxn modelId="{559B4B13-B487-4FCB-A66F-F36204D5AE50}" type="presParOf" srcId="{D38F83DF-DAC9-43B0-BB3A-5DD5B035F8FD}" destId="{29FAB936-61C8-4AB6-8704-126F3E43207F}" srcOrd="1" destOrd="0" presId="urn:microsoft.com/office/officeart/2005/8/layout/hierarchy3"/>
    <dgm:cxn modelId="{B59ECC11-0A40-49A8-9220-646AD0FF8FAD}" type="presParOf" srcId="{29FAB936-61C8-4AB6-8704-126F3E43207F}" destId="{281F0CD6-D165-4DE6-8F41-D54FD691240C}" srcOrd="0" destOrd="0" presId="urn:microsoft.com/office/officeart/2005/8/layout/hierarchy3"/>
    <dgm:cxn modelId="{17F8BC4E-27DE-480B-A114-98317A586166}" type="presParOf" srcId="{281F0CD6-D165-4DE6-8F41-D54FD691240C}" destId="{7F2351D0-3E10-4BEA-BBD4-24DE3AC86869}" srcOrd="0" destOrd="0" presId="urn:microsoft.com/office/officeart/2005/8/layout/hierarchy3"/>
    <dgm:cxn modelId="{76F856C0-8446-4E73-BD7E-CB4214F7FD54}" type="presParOf" srcId="{281F0CD6-D165-4DE6-8F41-D54FD691240C}" destId="{6868791B-CC3A-46AD-8056-EA54FD7C292D}" srcOrd="1" destOrd="0" presId="urn:microsoft.com/office/officeart/2005/8/layout/hierarchy3"/>
    <dgm:cxn modelId="{1F4E990B-E5D5-404F-94BB-BC8BF5A3FAC3}" type="presParOf" srcId="{29FAB936-61C8-4AB6-8704-126F3E43207F}" destId="{544086D6-8AE2-4C70-AEBB-44E29159358A}" srcOrd="1" destOrd="0" presId="urn:microsoft.com/office/officeart/2005/8/layout/hierarchy3"/>
    <dgm:cxn modelId="{A52C778E-B55E-4999-A969-70FD80A7BC9B}" type="presParOf" srcId="{544086D6-8AE2-4C70-AEBB-44E29159358A}" destId="{EA0790B2-F845-42F8-B712-33C1ABF1C566}" srcOrd="0" destOrd="0" presId="urn:microsoft.com/office/officeart/2005/8/layout/hierarchy3"/>
    <dgm:cxn modelId="{4E483D40-7971-4CD9-84E6-003AB85B10E9}" type="presParOf" srcId="{544086D6-8AE2-4C70-AEBB-44E29159358A}" destId="{B9D03B6D-E10A-4AF3-AF52-E9CC04C30395}" srcOrd="1" destOrd="0" presId="urn:microsoft.com/office/officeart/2005/8/layout/hierarchy3"/>
    <dgm:cxn modelId="{4B653B53-BB1E-4366-821A-D6C5B6084F68}" type="presParOf" srcId="{544086D6-8AE2-4C70-AEBB-44E29159358A}" destId="{C0842484-BDE4-41CD-B67F-D8C99D930667}" srcOrd="2" destOrd="0" presId="urn:microsoft.com/office/officeart/2005/8/layout/hierarchy3"/>
    <dgm:cxn modelId="{3940AC18-CCF9-4488-9018-29542C6E6F57}" type="presParOf" srcId="{544086D6-8AE2-4C70-AEBB-44E29159358A}" destId="{FFB587D1-26A2-49A4-9A21-969837F811D6}" srcOrd="3" destOrd="0" presId="urn:microsoft.com/office/officeart/2005/8/layout/hierarchy3"/>
    <dgm:cxn modelId="{840014E7-F168-49EA-A848-88528D1734AE}" type="presParOf" srcId="{544086D6-8AE2-4C70-AEBB-44E29159358A}" destId="{E486E0E0-445E-45AF-99DA-2720AE42D8A8}" srcOrd="4" destOrd="0" presId="urn:microsoft.com/office/officeart/2005/8/layout/hierarchy3"/>
    <dgm:cxn modelId="{34B789B4-6A4F-4264-AD58-03E202F48A88}" type="presParOf" srcId="{544086D6-8AE2-4C70-AEBB-44E29159358A}" destId="{FB560C6F-8011-4E67-93D5-5394786E7D91}" srcOrd="5" destOrd="0" presId="urn:microsoft.com/office/officeart/2005/8/layout/hierarchy3"/>
    <dgm:cxn modelId="{D459A129-7090-48BD-AE78-89FA1CE25026}" type="presParOf" srcId="{544086D6-8AE2-4C70-AEBB-44E29159358A}" destId="{3C88958B-8364-4695-8419-DAAB54B5E222}" srcOrd="6" destOrd="0" presId="urn:microsoft.com/office/officeart/2005/8/layout/hierarchy3"/>
    <dgm:cxn modelId="{2D22BD9A-D9C5-4CE0-A998-557CE80F91AC}" type="presParOf" srcId="{544086D6-8AE2-4C70-AEBB-44E29159358A}" destId="{7C589DC9-4C01-45AC-8F36-AC21B2300CE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417215-E57F-4885-B93D-21863B502BC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AE087-6C28-47A6-94C8-B546CC034D10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Trade Secret</a:t>
          </a:r>
          <a:endParaRPr lang="en-US" sz="2800" dirty="0"/>
        </a:p>
      </dgm:t>
    </dgm:pt>
    <dgm:pt modelId="{1D122AE3-C2E3-46DF-B0B0-107967A30FF2}" type="parTrans" cxnId="{D17F858E-6B66-48B9-AA82-232213180697}">
      <dgm:prSet/>
      <dgm:spPr/>
      <dgm:t>
        <a:bodyPr/>
        <a:lstStyle/>
        <a:p>
          <a:endParaRPr lang="en-US"/>
        </a:p>
      </dgm:t>
    </dgm:pt>
    <dgm:pt modelId="{5E265770-C178-4BD2-BB4B-A7C7EEC40C07}" type="sibTrans" cxnId="{D17F858E-6B66-48B9-AA82-232213180697}">
      <dgm:prSet/>
      <dgm:spPr/>
      <dgm:t>
        <a:bodyPr/>
        <a:lstStyle/>
        <a:p>
          <a:endParaRPr lang="en-US"/>
        </a:p>
      </dgm:t>
    </dgm:pt>
    <dgm:pt modelId="{9D2673D4-726E-4C45-BC97-C4D94F0245A3}">
      <dgm:prSet phldrT="[Text]"/>
      <dgm:spPr>
        <a:solidFill>
          <a:schemeClr val="accent1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If invention </a:t>
          </a:r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cannot</a:t>
          </a:r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be</a:t>
          </a:r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learnt</a:t>
          </a:r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from</a:t>
          </a:r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the </a:t>
          </a:r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product</a:t>
          </a:r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sold</a:t>
          </a:r>
          <a:endParaRPr kumimoji="0" lang="fr-CH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rtl="0"/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E.g</a:t>
          </a:r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. </a:t>
          </a:r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methods</a:t>
          </a:r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 of </a:t>
          </a:r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manufacturing</a:t>
          </a:r>
          <a:endParaRPr kumimoji="0" lang="fr-CH" b="0" i="0" u="none" strike="noStrike" cap="none" normalizeH="0" baseline="0" dirty="0" smtClean="0">
            <a:ln>
              <a:noFill/>
            </a:ln>
            <a:solidFill>
              <a:srgbClr val="CC0000"/>
            </a:solidFill>
            <a:effectLst/>
            <a:latin typeface="Arial" charset="0"/>
            <a:cs typeface="Arial" charset="0"/>
          </a:endParaRPr>
        </a:p>
        <a:p>
          <a:pPr rtl="0"/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E.g</a:t>
          </a:r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. </a:t>
          </a:r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physical</a:t>
          </a:r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process</a:t>
          </a:r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 to manufacture a certain </a:t>
          </a:r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chemical</a:t>
          </a:r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 substance (</a:t>
          </a:r>
          <a:r>
            <a:rPr kumimoji="0" lang="fr-CH" b="0" i="0" u="none" strike="noStrike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temperature</a:t>
          </a:r>
          <a:r>
            <a:rPr kumimoji="0" lang="fr-CH" b="0" i="0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, pressure)</a:t>
          </a:r>
          <a:endParaRPr lang="en-US" b="0" dirty="0"/>
        </a:p>
      </dgm:t>
    </dgm:pt>
    <dgm:pt modelId="{AA6AD704-8062-421E-8262-C863D33228CE}" type="parTrans" cxnId="{83BA206F-3507-4568-A88A-6CCF5362B043}">
      <dgm:prSet/>
      <dgm:spPr/>
      <dgm:t>
        <a:bodyPr/>
        <a:lstStyle/>
        <a:p>
          <a:endParaRPr lang="en-US"/>
        </a:p>
      </dgm:t>
    </dgm:pt>
    <dgm:pt modelId="{8C316087-E7B7-4312-B4C4-3C720B504BD0}" type="sibTrans" cxnId="{83BA206F-3507-4568-A88A-6CCF5362B043}">
      <dgm:prSet/>
      <dgm:spPr/>
      <dgm:t>
        <a:bodyPr/>
        <a:lstStyle/>
        <a:p>
          <a:endParaRPr lang="en-US"/>
        </a:p>
      </dgm:t>
    </dgm:pt>
    <dgm:pt modelId="{B02BB830-4680-4B7A-9CE7-F9AC37A7F7F6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CA" b="1" dirty="0" smtClean="0"/>
            <a:t>To avoid disclosure</a:t>
          </a:r>
        </a:p>
        <a:p>
          <a:r>
            <a:rPr lang="en-CA" dirty="0" smtClean="0"/>
            <a:t>- Patent may provide competitors with ideas for further R&amp;D</a:t>
          </a:r>
          <a:endParaRPr lang="en-US" b="1" dirty="0"/>
        </a:p>
      </dgm:t>
    </dgm:pt>
    <dgm:pt modelId="{0A5C1840-266D-41EB-9055-FBACEC80FE6C}" type="parTrans" cxnId="{89DEEB25-2D17-440B-8185-CE46883EC2CA}">
      <dgm:prSet/>
      <dgm:spPr/>
      <dgm:t>
        <a:bodyPr/>
        <a:lstStyle/>
        <a:p>
          <a:endParaRPr lang="en-US"/>
        </a:p>
      </dgm:t>
    </dgm:pt>
    <dgm:pt modelId="{14DC281A-8724-4C62-B1F8-751CF1745330}" type="sibTrans" cxnId="{89DEEB25-2D17-440B-8185-CE46883EC2CA}">
      <dgm:prSet/>
      <dgm:spPr/>
      <dgm:t>
        <a:bodyPr/>
        <a:lstStyle/>
        <a:p>
          <a:endParaRPr lang="en-US"/>
        </a:p>
      </dgm:t>
    </dgm:pt>
    <dgm:pt modelId="{79A33127-E3A4-4541-BCE7-125F47A059CA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Patent</a:t>
          </a:r>
          <a:endParaRPr lang="en-US" sz="2800" dirty="0"/>
        </a:p>
      </dgm:t>
    </dgm:pt>
    <dgm:pt modelId="{10ECF5BD-D29E-4DC7-9A22-33718A97CCA6}" type="parTrans" cxnId="{89DA6AC3-FD2F-4939-B025-E8F78778DAA2}">
      <dgm:prSet/>
      <dgm:spPr/>
      <dgm:t>
        <a:bodyPr/>
        <a:lstStyle/>
        <a:p>
          <a:endParaRPr lang="en-US"/>
        </a:p>
      </dgm:t>
    </dgm:pt>
    <dgm:pt modelId="{F1AE757C-2DD2-4DB9-ADD7-7F9F9FA6B727}" type="sibTrans" cxnId="{89DA6AC3-FD2F-4939-B025-E8F78778DAA2}">
      <dgm:prSet/>
      <dgm:spPr/>
      <dgm:t>
        <a:bodyPr/>
        <a:lstStyle/>
        <a:p>
          <a:endParaRPr lang="en-US"/>
        </a:p>
      </dgm:t>
    </dgm:pt>
    <dgm:pt modelId="{56851A0D-7853-4C83-A4ED-07F32BB5A6C4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dirty="0" smtClean="0"/>
            <a:t>Likely reverse engineering</a:t>
          </a:r>
        </a:p>
        <a:p>
          <a:r>
            <a:rPr lang="en-US" b="1" dirty="0" smtClean="0"/>
            <a:t>Likely independent development</a:t>
          </a:r>
          <a:endParaRPr lang="en-US" dirty="0"/>
        </a:p>
      </dgm:t>
    </dgm:pt>
    <dgm:pt modelId="{27338648-C3AE-4115-99D2-668406358431}" type="parTrans" cxnId="{0234FA14-955B-4080-AE8C-380D8D224A4C}">
      <dgm:prSet/>
      <dgm:spPr/>
      <dgm:t>
        <a:bodyPr/>
        <a:lstStyle/>
        <a:p>
          <a:endParaRPr lang="en-US"/>
        </a:p>
      </dgm:t>
    </dgm:pt>
    <dgm:pt modelId="{04161A67-6B72-4527-B0F9-A1EF327796B6}" type="sibTrans" cxnId="{0234FA14-955B-4080-AE8C-380D8D224A4C}">
      <dgm:prSet/>
      <dgm:spPr/>
      <dgm:t>
        <a:bodyPr/>
        <a:lstStyle/>
        <a:p>
          <a:endParaRPr lang="en-US"/>
        </a:p>
      </dgm:t>
    </dgm:pt>
    <dgm:pt modelId="{0FDDD8EC-D5DB-41CA-9DD4-EB7B715A66C4}">
      <dgm:prSet phldrT="[Text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dirty="0" smtClean="0"/>
            <a:t>Secrecy difficult</a:t>
          </a:r>
        </a:p>
        <a:p>
          <a:r>
            <a:rPr lang="en-US" dirty="0" smtClean="0"/>
            <a:t>- many </a:t>
          </a:r>
          <a:r>
            <a:rPr lang="en-CA" dirty="0" smtClean="0"/>
            <a:t>persons need to know</a:t>
          </a:r>
        </a:p>
        <a:p>
          <a:r>
            <a:rPr lang="en-CA" dirty="0" smtClean="0"/>
            <a:t>- employee mobility</a:t>
          </a:r>
        </a:p>
        <a:p>
          <a:r>
            <a:rPr lang="en-CA" dirty="0" smtClean="0"/>
            <a:t>- costly security measures</a:t>
          </a:r>
        </a:p>
        <a:p>
          <a:endParaRPr lang="en-CA" dirty="0" smtClean="0"/>
        </a:p>
      </dgm:t>
    </dgm:pt>
    <dgm:pt modelId="{49F1A321-42C3-4AF1-A6DD-E2A4385EDF7A}" type="parTrans" cxnId="{60FC9769-B8EA-49E0-847B-37B05A6C525C}">
      <dgm:prSet/>
      <dgm:spPr/>
      <dgm:t>
        <a:bodyPr/>
        <a:lstStyle/>
        <a:p>
          <a:endParaRPr lang="en-US"/>
        </a:p>
      </dgm:t>
    </dgm:pt>
    <dgm:pt modelId="{A541D2D2-52B1-46CD-BBCA-D897730053E0}" type="sibTrans" cxnId="{60FC9769-B8EA-49E0-847B-37B05A6C525C}">
      <dgm:prSet/>
      <dgm:spPr/>
      <dgm:t>
        <a:bodyPr/>
        <a:lstStyle/>
        <a:p>
          <a:endParaRPr lang="en-US"/>
        </a:p>
      </dgm:t>
    </dgm:pt>
    <dgm:pt modelId="{7EDDE905-EDE6-4E85-B6A1-C7120CD09868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smtClean="0"/>
            <a:t>Short market life</a:t>
          </a:r>
          <a:endParaRPr lang="en-US" b="1" dirty="0" smtClean="0"/>
        </a:p>
        <a:p>
          <a:r>
            <a:rPr lang="en-US" dirty="0" smtClean="0"/>
            <a:t>- Computer software</a:t>
          </a:r>
        </a:p>
        <a:p>
          <a:r>
            <a:rPr lang="en-US" dirty="0" smtClean="0"/>
            <a:t>- Designer fashion</a:t>
          </a:r>
          <a:endParaRPr lang="en-US" dirty="0"/>
        </a:p>
      </dgm:t>
    </dgm:pt>
    <dgm:pt modelId="{375DBCD0-9F29-4852-8FAD-1EB19120B0CD}" type="parTrans" cxnId="{13C02992-D54B-4F49-ABB7-234D8858180A}">
      <dgm:prSet/>
      <dgm:spPr/>
      <dgm:t>
        <a:bodyPr/>
        <a:lstStyle/>
        <a:p>
          <a:endParaRPr lang="en-US"/>
        </a:p>
      </dgm:t>
    </dgm:pt>
    <dgm:pt modelId="{915DC0A1-34CD-4404-A0F5-A7D1DA478EEF}" type="sibTrans" cxnId="{13C02992-D54B-4F49-ABB7-234D8858180A}">
      <dgm:prSet/>
      <dgm:spPr/>
      <dgm:t>
        <a:bodyPr/>
        <a:lstStyle/>
        <a:p>
          <a:endParaRPr lang="en-US"/>
        </a:p>
      </dgm:t>
    </dgm:pt>
    <dgm:pt modelId="{3F17651B-D6E3-4DF7-BD33-8DFCB6477ADA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dirty="0" smtClean="0"/>
            <a:t>“</a:t>
          </a:r>
          <a:r>
            <a:rPr lang="en-US" b="1" dirty="0" err="1" smtClean="0"/>
            <a:t>blabla</a:t>
          </a:r>
          <a:r>
            <a:rPr lang="en-US" b="1" dirty="0" smtClean="0"/>
            <a:t>”</a:t>
          </a:r>
        </a:p>
        <a:p>
          <a:r>
            <a:rPr lang="en-US" dirty="0" smtClean="0"/>
            <a:t>-</a:t>
          </a:r>
          <a:endParaRPr lang="en-US" dirty="0"/>
        </a:p>
      </dgm:t>
    </dgm:pt>
    <dgm:pt modelId="{91B9F09B-4244-4459-96DC-C7451BDC5890}" type="parTrans" cxnId="{F3DCBD37-B959-4C52-8382-48E7209BBD28}">
      <dgm:prSet/>
      <dgm:spPr/>
      <dgm:t>
        <a:bodyPr/>
        <a:lstStyle/>
        <a:p>
          <a:endParaRPr lang="en-US"/>
        </a:p>
      </dgm:t>
    </dgm:pt>
    <dgm:pt modelId="{7867F2FB-859C-406C-8507-4EACAD0DE96E}" type="sibTrans" cxnId="{F3DCBD37-B959-4C52-8382-48E7209BBD28}">
      <dgm:prSet/>
      <dgm:spPr/>
      <dgm:t>
        <a:bodyPr/>
        <a:lstStyle/>
        <a:p>
          <a:endParaRPr lang="en-US"/>
        </a:p>
      </dgm:t>
    </dgm:pt>
    <dgm:pt modelId="{C88E5B7D-5098-4F72-AE93-FBFCFA9415C6}">
      <dgm:prSet/>
      <dgm:spPr>
        <a:solidFill>
          <a:schemeClr val="accent1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 smtClean="0"/>
            <a:t>Business lacks capital to take invention to market</a:t>
          </a:r>
        </a:p>
        <a:p>
          <a:r>
            <a:rPr lang="en-US" b="1" dirty="0" smtClean="0"/>
            <a:t>- </a:t>
          </a:r>
          <a:r>
            <a:rPr lang="en-US" b="0" dirty="0" smtClean="0"/>
            <a:t>TS at risk if licensed out or disclosed to investors</a:t>
          </a:r>
        </a:p>
        <a:p>
          <a:r>
            <a:rPr lang="en-US" b="0" dirty="0" smtClean="0"/>
            <a:t>- In some industries, patents are necessary to secure venture capital</a:t>
          </a:r>
          <a:endParaRPr lang="en-US" b="0" dirty="0"/>
        </a:p>
      </dgm:t>
    </dgm:pt>
    <dgm:pt modelId="{9A24ADFF-B3A0-46C8-A8AF-B737F7B872AC}" type="parTrans" cxnId="{662C27C1-282A-43F8-AA16-146F7842E61D}">
      <dgm:prSet/>
      <dgm:spPr/>
      <dgm:t>
        <a:bodyPr/>
        <a:lstStyle/>
        <a:p>
          <a:endParaRPr lang="en-US"/>
        </a:p>
      </dgm:t>
    </dgm:pt>
    <dgm:pt modelId="{00B8A7E7-A81F-4D38-9BE1-8D85F87E20ED}" type="sibTrans" cxnId="{662C27C1-282A-43F8-AA16-146F7842E61D}">
      <dgm:prSet/>
      <dgm:spPr/>
      <dgm:t>
        <a:bodyPr/>
        <a:lstStyle/>
        <a:p>
          <a:endParaRPr lang="en-US"/>
        </a:p>
      </dgm:t>
    </dgm:pt>
    <dgm:pt modelId="{70E9EFA4-9869-4A3C-AB1C-5B308A369F72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n-US" b="1" dirty="0" smtClean="0"/>
            <a:t>Business lacks capital to pay patent costs and invention has only modest economic value</a:t>
          </a:r>
          <a:endParaRPr lang="en-US" b="1" dirty="0"/>
        </a:p>
      </dgm:t>
    </dgm:pt>
    <dgm:pt modelId="{5F4A89BC-8A77-4854-AC69-C844DC40F197}" type="parTrans" cxnId="{C9AA99EE-0DCC-45F6-ADA0-65DBFE9341BE}">
      <dgm:prSet/>
      <dgm:spPr/>
    </dgm:pt>
    <dgm:pt modelId="{5B546F86-FF3F-4A7E-9130-417BD66C3B89}" type="sibTrans" cxnId="{C9AA99EE-0DCC-45F6-ADA0-65DBFE9341BE}">
      <dgm:prSet/>
      <dgm:spPr/>
    </dgm:pt>
    <dgm:pt modelId="{D38F83DF-DAC9-43B0-BB3A-5DD5B035F8FD}" type="pres">
      <dgm:prSet presAssocID="{D3417215-E57F-4885-B93D-21863B502B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673A376-9CB3-44E7-B605-5FA19518F93C}" type="pres">
      <dgm:prSet presAssocID="{B7BAE087-6C28-47A6-94C8-B546CC034D10}" presName="root" presStyleCnt="0"/>
      <dgm:spPr/>
    </dgm:pt>
    <dgm:pt modelId="{BEC4859A-D589-4F7A-9937-D37111F42867}" type="pres">
      <dgm:prSet presAssocID="{B7BAE087-6C28-47A6-94C8-B546CC034D10}" presName="rootComposite" presStyleCnt="0"/>
      <dgm:spPr/>
    </dgm:pt>
    <dgm:pt modelId="{49434BDF-CF42-4791-8B51-4D2EAA73E14A}" type="pres">
      <dgm:prSet presAssocID="{B7BAE087-6C28-47A6-94C8-B546CC034D10}" presName="rootText" presStyleLbl="node1" presStyleIdx="0" presStyleCnt="2" custScaleY="42366"/>
      <dgm:spPr/>
      <dgm:t>
        <a:bodyPr/>
        <a:lstStyle/>
        <a:p>
          <a:endParaRPr lang="en-US"/>
        </a:p>
      </dgm:t>
    </dgm:pt>
    <dgm:pt modelId="{D6AFAA54-C79D-4580-AFD3-D77070E2711A}" type="pres">
      <dgm:prSet presAssocID="{B7BAE087-6C28-47A6-94C8-B546CC034D10}" presName="rootConnector" presStyleLbl="node1" presStyleIdx="0" presStyleCnt="2"/>
      <dgm:spPr/>
      <dgm:t>
        <a:bodyPr/>
        <a:lstStyle/>
        <a:p>
          <a:endParaRPr lang="en-US"/>
        </a:p>
      </dgm:t>
    </dgm:pt>
    <dgm:pt modelId="{7C3D182B-F3BD-434D-9235-9D1EFF423B16}" type="pres">
      <dgm:prSet presAssocID="{B7BAE087-6C28-47A6-94C8-B546CC034D10}" presName="childShape" presStyleCnt="0"/>
      <dgm:spPr/>
    </dgm:pt>
    <dgm:pt modelId="{098441A4-7B30-4B35-87C5-3819FEFA92BC}" type="pres">
      <dgm:prSet presAssocID="{AA6AD704-8062-421E-8262-C863D33228CE}" presName="Name13" presStyleLbl="parChTrans1D2" presStyleIdx="0" presStyleCnt="8"/>
      <dgm:spPr/>
      <dgm:t>
        <a:bodyPr/>
        <a:lstStyle/>
        <a:p>
          <a:endParaRPr lang="en-US"/>
        </a:p>
      </dgm:t>
    </dgm:pt>
    <dgm:pt modelId="{2FBE147A-0E87-4770-8C23-45B30F979898}" type="pres">
      <dgm:prSet presAssocID="{9D2673D4-726E-4C45-BC97-C4D94F0245A3}" presName="childText" presStyleLbl="bgAcc1" presStyleIdx="0" presStyleCnt="8" custScaleX="126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EA876-5A34-4841-AE77-A60C062D6BF0}" type="pres">
      <dgm:prSet presAssocID="{0A5C1840-266D-41EB-9055-FBACEC80FE6C}" presName="Name13" presStyleLbl="parChTrans1D2" presStyleIdx="1" presStyleCnt="8"/>
      <dgm:spPr/>
      <dgm:t>
        <a:bodyPr/>
        <a:lstStyle/>
        <a:p>
          <a:endParaRPr lang="en-US"/>
        </a:p>
      </dgm:t>
    </dgm:pt>
    <dgm:pt modelId="{66B193E3-2E09-4738-B8E5-C5003F2037CC}" type="pres">
      <dgm:prSet presAssocID="{B02BB830-4680-4B7A-9CE7-F9AC37A7F7F6}" presName="childText" presStyleLbl="bgAcc1" presStyleIdx="1" presStyleCnt="8" custScaleX="12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B5101-E90D-447D-9851-343F954B2786}" type="pres">
      <dgm:prSet presAssocID="{375DBCD0-9F29-4852-8FAD-1EB19120B0CD}" presName="Name13" presStyleLbl="parChTrans1D2" presStyleIdx="2" presStyleCnt="8"/>
      <dgm:spPr/>
      <dgm:t>
        <a:bodyPr/>
        <a:lstStyle/>
        <a:p>
          <a:endParaRPr lang="en-US"/>
        </a:p>
      </dgm:t>
    </dgm:pt>
    <dgm:pt modelId="{EA060F1D-BDEB-44B5-9DBD-E4055658C367}" type="pres">
      <dgm:prSet presAssocID="{7EDDE905-EDE6-4E85-B6A1-C7120CD09868}" presName="childText" presStyleLbl="bgAcc1" presStyleIdx="2" presStyleCnt="8" custScaleX="126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A29F9-9A33-4224-B402-095DB6DD9AA1}" type="pres">
      <dgm:prSet presAssocID="{5F4A89BC-8A77-4854-AC69-C844DC40F197}" presName="Name13" presStyleLbl="parChTrans1D2" presStyleIdx="3" presStyleCnt="8"/>
      <dgm:spPr/>
    </dgm:pt>
    <dgm:pt modelId="{C519EA6C-D7B6-450F-812C-5D963F5828D5}" type="pres">
      <dgm:prSet presAssocID="{70E9EFA4-9869-4A3C-AB1C-5B308A369F72}" presName="childText" presStyleLbl="bgAcc1" presStyleIdx="3" presStyleCnt="8" custScaleX="127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AB936-61C8-4AB6-8704-126F3E43207F}" type="pres">
      <dgm:prSet presAssocID="{79A33127-E3A4-4541-BCE7-125F47A059CA}" presName="root" presStyleCnt="0"/>
      <dgm:spPr/>
    </dgm:pt>
    <dgm:pt modelId="{281F0CD6-D165-4DE6-8F41-D54FD691240C}" type="pres">
      <dgm:prSet presAssocID="{79A33127-E3A4-4541-BCE7-125F47A059CA}" presName="rootComposite" presStyleCnt="0"/>
      <dgm:spPr/>
    </dgm:pt>
    <dgm:pt modelId="{7F2351D0-3E10-4BEA-BBD4-24DE3AC86869}" type="pres">
      <dgm:prSet presAssocID="{79A33127-E3A4-4541-BCE7-125F47A059CA}" presName="rootText" presStyleLbl="node1" presStyleIdx="1" presStyleCnt="2" custScaleY="42366"/>
      <dgm:spPr/>
      <dgm:t>
        <a:bodyPr/>
        <a:lstStyle/>
        <a:p>
          <a:endParaRPr lang="en-US"/>
        </a:p>
      </dgm:t>
    </dgm:pt>
    <dgm:pt modelId="{6868791B-CC3A-46AD-8056-EA54FD7C292D}" type="pres">
      <dgm:prSet presAssocID="{79A33127-E3A4-4541-BCE7-125F47A059CA}" presName="rootConnector" presStyleLbl="node1" presStyleIdx="1" presStyleCnt="2"/>
      <dgm:spPr/>
      <dgm:t>
        <a:bodyPr/>
        <a:lstStyle/>
        <a:p>
          <a:endParaRPr lang="en-US"/>
        </a:p>
      </dgm:t>
    </dgm:pt>
    <dgm:pt modelId="{544086D6-8AE2-4C70-AEBB-44E29159358A}" type="pres">
      <dgm:prSet presAssocID="{79A33127-E3A4-4541-BCE7-125F47A059CA}" presName="childShape" presStyleCnt="0"/>
      <dgm:spPr/>
    </dgm:pt>
    <dgm:pt modelId="{EA0790B2-F845-42F8-B712-33C1ABF1C566}" type="pres">
      <dgm:prSet presAssocID="{27338648-C3AE-4115-99D2-668406358431}" presName="Name13" presStyleLbl="parChTrans1D2" presStyleIdx="4" presStyleCnt="8"/>
      <dgm:spPr/>
      <dgm:t>
        <a:bodyPr/>
        <a:lstStyle/>
        <a:p>
          <a:endParaRPr lang="en-US"/>
        </a:p>
      </dgm:t>
    </dgm:pt>
    <dgm:pt modelId="{B9D03B6D-E10A-4AF3-AF52-E9CC04C30395}" type="pres">
      <dgm:prSet presAssocID="{56851A0D-7853-4C83-A4ED-07F32BB5A6C4}" presName="childText" presStyleLbl="bgAcc1" presStyleIdx="4" presStyleCnt="8" custScaleX="135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42484-BDE4-41CD-B67F-D8C99D930667}" type="pres">
      <dgm:prSet presAssocID="{49F1A321-42C3-4AF1-A6DD-E2A4385EDF7A}" presName="Name13" presStyleLbl="parChTrans1D2" presStyleIdx="5" presStyleCnt="8"/>
      <dgm:spPr/>
      <dgm:t>
        <a:bodyPr/>
        <a:lstStyle/>
        <a:p>
          <a:endParaRPr lang="en-US"/>
        </a:p>
      </dgm:t>
    </dgm:pt>
    <dgm:pt modelId="{FFB587D1-26A2-49A4-9A21-969837F811D6}" type="pres">
      <dgm:prSet presAssocID="{0FDDD8EC-D5DB-41CA-9DD4-EB7B715A66C4}" presName="childText" presStyleLbl="bgAcc1" presStyleIdx="5" presStyleCnt="8" custScaleX="135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6E0E0-445E-45AF-99DA-2720AE42D8A8}" type="pres">
      <dgm:prSet presAssocID="{91B9F09B-4244-4459-96DC-C7451BDC5890}" presName="Name13" presStyleLbl="parChTrans1D2" presStyleIdx="6" presStyleCnt="8"/>
      <dgm:spPr/>
      <dgm:t>
        <a:bodyPr/>
        <a:lstStyle/>
        <a:p>
          <a:endParaRPr lang="en-US"/>
        </a:p>
      </dgm:t>
    </dgm:pt>
    <dgm:pt modelId="{FB560C6F-8011-4E67-93D5-5394786E7D91}" type="pres">
      <dgm:prSet presAssocID="{3F17651B-D6E3-4DF7-BD33-8DFCB6477ADA}" presName="childText" presStyleLbl="bgAcc1" presStyleIdx="6" presStyleCnt="8" custScaleX="135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8958B-8364-4695-8419-DAAB54B5E222}" type="pres">
      <dgm:prSet presAssocID="{9A24ADFF-B3A0-46C8-A8AF-B737F7B872AC}" presName="Name13" presStyleLbl="parChTrans1D2" presStyleIdx="7" presStyleCnt="8"/>
      <dgm:spPr/>
      <dgm:t>
        <a:bodyPr/>
        <a:lstStyle/>
        <a:p>
          <a:endParaRPr lang="en-US"/>
        </a:p>
      </dgm:t>
    </dgm:pt>
    <dgm:pt modelId="{7C589DC9-4C01-45AC-8F36-AC21B2300CE9}" type="pres">
      <dgm:prSet presAssocID="{C88E5B7D-5098-4F72-AE93-FBFCFA9415C6}" presName="childText" presStyleLbl="bgAcc1" presStyleIdx="7" presStyleCnt="8" custScaleX="139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FC9769-B8EA-49E0-847B-37B05A6C525C}" srcId="{79A33127-E3A4-4541-BCE7-125F47A059CA}" destId="{0FDDD8EC-D5DB-41CA-9DD4-EB7B715A66C4}" srcOrd="1" destOrd="0" parTransId="{49F1A321-42C3-4AF1-A6DD-E2A4385EDF7A}" sibTransId="{A541D2D2-52B1-46CD-BBCA-D897730053E0}"/>
    <dgm:cxn modelId="{F3DCBD37-B959-4C52-8382-48E7209BBD28}" srcId="{79A33127-E3A4-4541-BCE7-125F47A059CA}" destId="{3F17651B-D6E3-4DF7-BD33-8DFCB6477ADA}" srcOrd="2" destOrd="0" parTransId="{91B9F09B-4244-4459-96DC-C7451BDC5890}" sibTransId="{7867F2FB-859C-406C-8507-4EACAD0DE96E}"/>
    <dgm:cxn modelId="{89DA6AC3-FD2F-4939-B025-E8F78778DAA2}" srcId="{D3417215-E57F-4885-B93D-21863B502BCC}" destId="{79A33127-E3A4-4541-BCE7-125F47A059CA}" srcOrd="1" destOrd="0" parTransId="{10ECF5BD-D29E-4DC7-9A22-33718A97CCA6}" sibTransId="{F1AE757C-2DD2-4DB9-ADD7-7F9F9FA6B727}"/>
    <dgm:cxn modelId="{B4C95B68-B705-4E53-9503-5C177C443176}" type="presOf" srcId="{79A33127-E3A4-4541-BCE7-125F47A059CA}" destId="{7F2351D0-3E10-4BEA-BBD4-24DE3AC86869}" srcOrd="0" destOrd="0" presId="urn:microsoft.com/office/officeart/2005/8/layout/hierarchy3"/>
    <dgm:cxn modelId="{89DEEB25-2D17-440B-8185-CE46883EC2CA}" srcId="{B7BAE087-6C28-47A6-94C8-B546CC034D10}" destId="{B02BB830-4680-4B7A-9CE7-F9AC37A7F7F6}" srcOrd="1" destOrd="0" parTransId="{0A5C1840-266D-41EB-9055-FBACEC80FE6C}" sibTransId="{14DC281A-8724-4C62-B1F8-751CF1745330}"/>
    <dgm:cxn modelId="{E3B4B49E-8DB3-48F8-810C-AEAA9686931C}" type="presOf" srcId="{C88E5B7D-5098-4F72-AE93-FBFCFA9415C6}" destId="{7C589DC9-4C01-45AC-8F36-AC21B2300CE9}" srcOrd="0" destOrd="0" presId="urn:microsoft.com/office/officeart/2005/8/layout/hierarchy3"/>
    <dgm:cxn modelId="{C8604430-2D15-4F6D-AACE-ECF4F84730CA}" type="presOf" srcId="{7EDDE905-EDE6-4E85-B6A1-C7120CD09868}" destId="{EA060F1D-BDEB-44B5-9DBD-E4055658C367}" srcOrd="0" destOrd="0" presId="urn:microsoft.com/office/officeart/2005/8/layout/hierarchy3"/>
    <dgm:cxn modelId="{9BEB03D0-074B-4D4A-9E30-C87D613E5744}" type="presOf" srcId="{70E9EFA4-9869-4A3C-AB1C-5B308A369F72}" destId="{C519EA6C-D7B6-450F-812C-5D963F5828D5}" srcOrd="0" destOrd="0" presId="urn:microsoft.com/office/officeart/2005/8/layout/hierarchy3"/>
    <dgm:cxn modelId="{29F7EFBC-C73F-420C-876A-53825CF2E22B}" type="presOf" srcId="{B7BAE087-6C28-47A6-94C8-B546CC034D10}" destId="{49434BDF-CF42-4791-8B51-4D2EAA73E14A}" srcOrd="0" destOrd="0" presId="urn:microsoft.com/office/officeart/2005/8/layout/hierarchy3"/>
    <dgm:cxn modelId="{C9AA99EE-0DCC-45F6-ADA0-65DBFE9341BE}" srcId="{B7BAE087-6C28-47A6-94C8-B546CC034D10}" destId="{70E9EFA4-9869-4A3C-AB1C-5B308A369F72}" srcOrd="3" destOrd="0" parTransId="{5F4A89BC-8A77-4854-AC69-C844DC40F197}" sibTransId="{5B546F86-FF3F-4A7E-9130-417BD66C3B89}"/>
    <dgm:cxn modelId="{B6E9D84E-975B-4AF2-9CA9-61E896843E00}" type="presOf" srcId="{0A5C1840-266D-41EB-9055-FBACEC80FE6C}" destId="{EB2EA876-5A34-4841-AE77-A60C062D6BF0}" srcOrd="0" destOrd="0" presId="urn:microsoft.com/office/officeart/2005/8/layout/hierarchy3"/>
    <dgm:cxn modelId="{314F3737-2E4E-4998-B988-3BB78FEEC07E}" type="presOf" srcId="{9D2673D4-726E-4C45-BC97-C4D94F0245A3}" destId="{2FBE147A-0E87-4770-8C23-45B30F979898}" srcOrd="0" destOrd="0" presId="urn:microsoft.com/office/officeart/2005/8/layout/hierarchy3"/>
    <dgm:cxn modelId="{9744EFF8-8409-44A1-9032-A8FA443A2EE9}" type="presOf" srcId="{56851A0D-7853-4C83-A4ED-07F32BB5A6C4}" destId="{B9D03B6D-E10A-4AF3-AF52-E9CC04C30395}" srcOrd="0" destOrd="0" presId="urn:microsoft.com/office/officeart/2005/8/layout/hierarchy3"/>
    <dgm:cxn modelId="{0234FA14-955B-4080-AE8C-380D8D224A4C}" srcId="{79A33127-E3A4-4541-BCE7-125F47A059CA}" destId="{56851A0D-7853-4C83-A4ED-07F32BB5A6C4}" srcOrd="0" destOrd="0" parTransId="{27338648-C3AE-4115-99D2-668406358431}" sibTransId="{04161A67-6B72-4527-B0F9-A1EF327796B6}"/>
    <dgm:cxn modelId="{13C02992-D54B-4F49-ABB7-234D8858180A}" srcId="{B7BAE087-6C28-47A6-94C8-B546CC034D10}" destId="{7EDDE905-EDE6-4E85-B6A1-C7120CD09868}" srcOrd="2" destOrd="0" parTransId="{375DBCD0-9F29-4852-8FAD-1EB19120B0CD}" sibTransId="{915DC0A1-34CD-4404-A0F5-A7D1DA478EEF}"/>
    <dgm:cxn modelId="{662C27C1-282A-43F8-AA16-146F7842E61D}" srcId="{79A33127-E3A4-4541-BCE7-125F47A059CA}" destId="{C88E5B7D-5098-4F72-AE93-FBFCFA9415C6}" srcOrd="3" destOrd="0" parTransId="{9A24ADFF-B3A0-46C8-A8AF-B737F7B872AC}" sibTransId="{00B8A7E7-A81F-4D38-9BE1-8D85F87E20ED}"/>
    <dgm:cxn modelId="{A8C33B17-D48D-461D-AD1A-C1B45A74308F}" type="presOf" srcId="{B7BAE087-6C28-47A6-94C8-B546CC034D10}" destId="{D6AFAA54-C79D-4580-AFD3-D77070E2711A}" srcOrd="1" destOrd="0" presId="urn:microsoft.com/office/officeart/2005/8/layout/hierarchy3"/>
    <dgm:cxn modelId="{02D0CB0F-5358-48A0-9514-110BC680CFD6}" type="presOf" srcId="{3F17651B-D6E3-4DF7-BD33-8DFCB6477ADA}" destId="{FB560C6F-8011-4E67-93D5-5394786E7D91}" srcOrd="0" destOrd="0" presId="urn:microsoft.com/office/officeart/2005/8/layout/hierarchy3"/>
    <dgm:cxn modelId="{AB84FB18-8CF2-461A-A631-0763A39AD85A}" type="presOf" srcId="{375DBCD0-9F29-4852-8FAD-1EB19120B0CD}" destId="{F99B5101-E90D-447D-9851-343F954B2786}" srcOrd="0" destOrd="0" presId="urn:microsoft.com/office/officeart/2005/8/layout/hierarchy3"/>
    <dgm:cxn modelId="{EE0B220B-F94E-4CCE-9629-70E353676B53}" type="presOf" srcId="{D3417215-E57F-4885-B93D-21863B502BCC}" destId="{D38F83DF-DAC9-43B0-BB3A-5DD5B035F8FD}" srcOrd="0" destOrd="0" presId="urn:microsoft.com/office/officeart/2005/8/layout/hierarchy3"/>
    <dgm:cxn modelId="{D17F858E-6B66-48B9-AA82-232213180697}" srcId="{D3417215-E57F-4885-B93D-21863B502BCC}" destId="{B7BAE087-6C28-47A6-94C8-B546CC034D10}" srcOrd="0" destOrd="0" parTransId="{1D122AE3-C2E3-46DF-B0B0-107967A30FF2}" sibTransId="{5E265770-C178-4BD2-BB4B-A7C7EEC40C07}"/>
    <dgm:cxn modelId="{E2E1C59D-F533-42B2-988B-901B83E255AE}" type="presOf" srcId="{B02BB830-4680-4B7A-9CE7-F9AC37A7F7F6}" destId="{66B193E3-2E09-4738-B8E5-C5003F2037CC}" srcOrd="0" destOrd="0" presId="urn:microsoft.com/office/officeart/2005/8/layout/hierarchy3"/>
    <dgm:cxn modelId="{8DBBE089-079E-4566-BFCD-8F390F7C9227}" type="presOf" srcId="{0FDDD8EC-D5DB-41CA-9DD4-EB7B715A66C4}" destId="{FFB587D1-26A2-49A4-9A21-969837F811D6}" srcOrd="0" destOrd="0" presId="urn:microsoft.com/office/officeart/2005/8/layout/hierarchy3"/>
    <dgm:cxn modelId="{6EA9A9F2-64DD-4457-97FE-13B2C14ED2FE}" type="presOf" srcId="{91B9F09B-4244-4459-96DC-C7451BDC5890}" destId="{E486E0E0-445E-45AF-99DA-2720AE42D8A8}" srcOrd="0" destOrd="0" presId="urn:microsoft.com/office/officeart/2005/8/layout/hierarchy3"/>
    <dgm:cxn modelId="{84A2C69D-0C45-451F-AB2B-C456FFE0E4C8}" type="presOf" srcId="{49F1A321-42C3-4AF1-A6DD-E2A4385EDF7A}" destId="{C0842484-BDE4-41CD-B67F-D8C99D930667}" srcOrd="0" destOrd="0" presId="urn:microsoft.com/office/officeart/2005/8/layout/hierarchy3"/>
    <dgm:cxn modelId="{83BA206F-3507-4568-A88A-6CCF5362B043}" srcId="{B7BAE087-6C28-47A6-94C8-B546CC034D10}" destId="{9D2673D4-726E-4C45-BC97-C4D94F0245A3}" srcOrd="0" destOrd="0" parTransId="{AA6AD704-8062-421E-8262-C863D33228CE}" sibTransId="{8C316087-E7B7-4312-B4C4-3C720B504BD0}"/>
    <dgm:cxn modelId="{0DDF765F-D223-4287-B8C5-1924EA441177}" type="presOf" srcId="{5F4A89BC-8A77-4854-AC69-C844DC40F197}" destId="{7B3A29F9-9A33-4224-B402-095DB6DD9AA1}" srcOrd="0" destOrd="0" presId="urn:microsoft.com/office/officeart/2005/8/layout/hierarchy3"/>
    <dgm:cxn modelId="{E7FE402F-89BD-40F9-97AF-88B0A0A5B8F9}" type="presOf" srcId="{AA6AD704-8062-421E-8262-C863D33228CE}" destId="{098441A4-7B30-4B35-87C5-3819FEFA92BC}" srcOrd="0" destOrd="0" presId="urn:microsoft.com/office/officeart/2005/8/layout/hierarchy3"/>
    <dgm:cxn modelId="{E78289C1-45E9-48F1-8817-AADAA5E251BD}" type="presOf" srcId="{27338648-C3AE-4115-99D2-668406358431}" destId="{EA0790B2-F845-42F8-B712-33C1ABF1C566}" srcOrd="0" destOrd="0" presId="urn:microsoft.com/office/officeart/2005/8/layout/hierarchy3"/>
    <dgm:cxn modelId="{4B5B2ED1-0B82-45CA-9C26-B6E8FBB9D60B}" type="presOf" srcId="{79A33127-E3A4-4541-BCE7-125F47A059CA}" destId="{6868791B-CC3A-46AD-8056-EA54FD7C292D}" srcOrd="1" destOrd="0" presId="urn:microsoft.com/office/officeart/2005/8/layout/hierarchy3"/>
    <dgm:cxn modelId="{CA382DA5-D2FD-4705-8BD7-30EA48D1F8D8}" type="presOf" srcId="{9A24ADFF-B3A0-46C8-A8AF-B737F7B872AC}" destId="{3C88958B-8364-4695-8419-DAAB54B5E222}" srcOrd="0" destOrd="0" presId="urn:microsoft.com/office/officeart/2005/8/layout/hierarchy3"/>
    <dgm:cxn modelId="{B5C3C6D7-DACD-4F7E-9F34-31B30104B6E7}" type="presParOf" srcId="{D38F83DF-DAC9-43B0-BB3A-5DD5B035F8FD}" destId="{2673A376-9CB3-44E7-B605-5FA19518F93C}" srcOrd="0" destOrd="0" presId="urn:microsoft.com/office/officeart/2005/8/layout/hierarchy3"/>
    <dgm:cxn modelId="{8C7D750D-2A53-4082-9F76-3CFC7124BB86}" type="presParOf" srcId="{2673A376-9CB3-44E7-B605-5FA19518F93C}" destId="{BEC4859A-D589-4F7A-9937-D37111F42867}" srcOrd="0" destOrd="0" presId="urn:microsoft.com/office/officeart/2005/8/layout/hierarchy3"/>
    <dgm:cxn modelId="{E8B55F8C-8D87-4BE2-8EB6-2DD0BE19C86B}" type="presParOf" srcId="{BEC4859A-D589-4F7A-9937-D37111F42867}" destId="{49434BDF-CF42-4791-8B51-4D2EAA73E14A}" srcOrd="0" destOrd="0" presId="urn:microsoft.com/office/officeart/2005/8/layout/hierarchy3"/>
    <dgm:cxn modelId="{414D38BF-38AB-457D-811C-09BDB82F0D8B}" type="presParOf" srcId="{BEC4859A-D589-4F7A-9937-D37111F42867}" destId="{D6AFAA54-C79D-4580-AFD3-D77070E2711A}" srcOrd="1" destOrd="0" presId="urn:microsoft.com/office/officeart/2005/8/layout/hierarchy3"/>
    <dgm:cxn modelId="{875021DA-D9A0-4EBE-BC86-DDB98656FBE2}" type="presParOf" srcId="{2673A376-9CB3-44E7-B605-5FA19518F93C}" destId="{7C3D182B-F3BD-434D-9235-9D1EFF423B16}" srcOrd="1" destOrd="0" presId="urn:microsoft.com/office/officeart/2005/8/layout/hierarchy3"/>
    <dgm:cxn modelId="{35474E54-C28D-421A-ADCD-FC3BA33C42C7}" type="presParOf" srcId="{7C3D182B-F3BD-434D-9235-9D1EFF423B16}" destId="{098441A4-7B30-4B35-87C5-3819FEFA92BC}" srcOrd="0" destOrd="0" presId="urn:microsoft.com/office/officeart/2005/8/layout/hierarchy3"/>
    <dgm:cxn modelId="{3C053F2F-E044-4736-B0E1-9D83BDF7E9B2}" type="presParOf" srcId="{7C3D182B-F3BD-434D-9235-9D1EFF423B16}" destId="{2FBE147A-0E87-4770-8C23-45B30F979898}" srcOrd="1" destOrd="0" presId="urn:microsoft.com/office/officeart/2005/8/layout/hierarchy3"/>
    <dgm:cxn modelId="{CE0BD4E1-A973-446B-B849-8AB5B9313DE0}" type="presParOf" srcId="{7C3D182B-F3BD-434D-9235-9D1EFF423B16}" destId="{EB2EA876-5A34-4841-AE77-A60C062D6BF0}" srcOrd="2" destOrd="0" presId="urn:microsoft.com/office/officeart/2005/8/layout/hierarchy3"/>
    <dgm:cxn modelId="{18C71380-AC3F-42F7-8ABC-6B865AA514AB}" type="presParOf" srcId="{7C3D182B-F3BD-434D-9235-9D1EFF423B16}" destId="{66B193E3-2E09-4738-B8E5-C5003F2037CC}" srcOrd="3" destOrd="0" presId="urn:microsoft.com/office/officeart/2005/8/layout/hierarchy3"/>
    <dgm:cxn modelId="{97C8AA72-87D5-46B3-8558-895FE8CC5F4B}" type="presParOf" srcId="{7C3D182B-F3BD-434D-9235-9D1EFF423B16}" destId="{F99B5101-E90D-447D-9851-343F954B2786}" srcOrd="4" destOrd="0" presId="urn:microsoft.com/office/officeart/2005/8/layout/hierarchy3"/>
    <dgm:cxn modelId="{1083E2AC-617A-4DBC-B896-FBCCA1DAA954}" type="presParOf" srcId="{7C3D182B-F3BD-434D-9235-9D1EFF423B16}" destId="{EA060F1D-BDEB-44B5-9DBD-E4055658C367}" srcOrd="5" destOrd="0" presId="urn:microsoft.com/office/officeart/2005/8/layout/hierarchy3"/>
    <dgm:cxn modelId="{E6B1A49F-3774-4B14-BCD0-8B815988D458}" type="presParOf" srcId="{7C3D182B-F3BD-434D-9235-9D1EFF423B16}" destId="{7B3A29F9-9A33-4224-B402-095DB6DD9AA1}" srcOrd="6" destOrd="0" presId="urn:microsoft.com/office/officeart/2005/8/layout/hierarchy3"/>
    <dgm:cxn modelId="{BE9B7BC2-B596-4F25-A798-9E0425A58951}" type="presParOf" srcId="{7C3D182B-F3BD-434D-9235-9D1EFF423B16}" destId="{C519EA6C-D7B6-450F-812C-5D963F5828D5}" srcOrd="7" destOrd="0" presId="urn:microsoft.com/office/officeart/2005/8/layout/hierarchy3"/>
    <dgm:cxn modelId="{1B6835C7-153B-4539-91A1-229E3FD07AB8}" type="presParOf" srcId="{D38F83DF-DAC9-43B0-BB3A-5DD5B035F8FD}" destId="{29FAB936-61C8-4AB6-8704-126F3E43207F}" srcOrd="1" destOrd="0" presId="urn:microsoft.com/office/officeart/2005/8/layout/hierarchy3"/>
    <dgm:cxn modelId="{27938FCD-E2D6-4ED8-ADFA-E505019E97AF}" type="presParOf" srcId="{29FAB936-61C8-4AB6-8704-126F3E43207F}" destId="{281F0CD6-D165-4DE6-8F41-D54FD691240C}" srcOrd="0" destOrd="0" presId="urn:microsoft.com/office/officeart/2005/8/layout/hierarchy3"/>
    <dgm:cxn modelId="{C8A991D4-1459-4266-B862-F56E4376C70F}" type="presParOf" srcId="{281F0CD6-D165-4DE6-8F41-D54FD691240C}" destId="{7F2351D0-3E10-4BEA-BBD4-24DE3AC86869}" srcOrd="0" destOrd="0" presId="urn:microsoft.com/office/officeart/2005/8/layout/hierarchy3"/>
    <dgm:cxn modelId="{F6818111-A765-48FC-96B6-375B66C6A282}" type="presParOf" srcId="{281F0CD6-D165-4DE6-8F41-D54FD691240C}" destId="{6868791B-CC3A-46AD-8056-EA54FD7C292D}" srcOrd="1" destOrd="0" presId="urn:microsoft.com/office/officeart/2005/8/layout/hierarchy3"/>
    <dgm:cxn modelId="{53B7C616-7264-4757-84DB-A02C39B4F045}" type="presParOf" srcId="{29FAB936-61C8-4AB6-8704-126F3E43207F}" destId="{544086D6-8AE2-4C70-AEBB-44E29159358A}" srcOrd="1" destOrd="0" presId="urn:microsoft.com/office/officeart/2005/8/layout/hierarchy3"/>
    <dgm:cxn modelId="{0665DA2C-B944-4846-B309-CAA0C685191A}" type="presParOf" srcId="{544086D6-8AE2-4C70-AEBB-44E29159358A}" destId="{EA0790B2-F845-42F8-B712-33C1ABF1C566}" srcOrd="0" destOrd="0" presId="urn:microsoft.com/office/officeart/2005/8/layout/hierarchy3"/>
    <dgm:cxn modelId="{1D5126ED-166D-45E8-98F9-01E47D8578D5}" type="presParOf" srcId="{544086D6-8AE2-4C70-AEBB-44E29159358A}" destId="{B9D03B6D-E10A-4AF3-AF52-E9CC04C30395}" srcOrd="1" destOrd="0" presId="urn:microsoft.com/office/officeart/2005/8/layout/hierarchy3"/>
    <dgm:cxn modelId="{328388F3-829A-4D0D-8B6A-8F13F977CCAE}" type="presParOf" srcId="{544086D6-8AE2-4C70-AEBB-44E29159358A}" destId="{C0842484-BDE4-41CD-B67F-D8C99D930667}" srcOrd="2" destOrd="0" presId="urn:microsoft.com/office/officeart/2005/8/layout/hierarchy3"/>
    <dgm:cxn modelId="{D768FC4C-8261-47C5-9C2F-67A393624BE6}" type="presParOf" srcId="{544086D6-8AE2-4C70-AEBB-44E29159358A}" destId="{FFB587D1-26A2-49A4-9A21-969837F811D6}" srcOrd="3" destOrd="0" presId="urn:microsoft.com/office/officeart/2005/8/layout/hierarchy3"/>
    <dgm:cxn modelId="{7B10FEF8-F4D0-428A-9FD3-058441234BFB}" type="presParOf" srcId="{544086D6-8AE2-4C70-AEBB-44E29159358A}" destId="{E486E0E0-445E-45AF-99DA-2720AE42D8A8}" srcOrd="4" destOrd="0" presId="urn:microsoft.com/office/officeart/2005/8/layout/hierarchy3"/>
    <dgm:cxn modelId="{BA0B64DC-BB00-4401-B2A5-7A106FF3F359}" type="presParOf" srcId="{544086D6-8AE2-4C70-AEBB-44E29159358A}" destId="{FB560C6F-8011-4E67-93D5-5394786E7D91}" srcOrd="5" destOrd="0" presId="urn:microsoft.com/office/officeart/2005/8/layout/hierarchy3"/>
    <dgm:cxn modelId="{F3921AAC-5F93-4AEA-BAA7-E8456FE388F4}" type="presParOf" srcId="{544086D6-8AE2-4C70-AEBB-44E29159358A}" destId="{3C88958B-8364-4695-8419-DAAB54B5E222}" srcOrd="6" destOrd="0" presId="urn:microsoft.com/office/officeart/2005/8/layout/hierarchy3"/>
    <dgm:cxn modelId="{BE094150-5C22-48EA-B0E9-4670CFA55A16}" type="presParOf" srcId="{544086D6-8AE2-4C70-AEBB-44E29159358A}" destId="{7C589DC9-4C01-45AC-8F36-AC21B2300CE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E5170-4BC9-440C-A8AD-4082DC838D40}">
      <dsp:nvSpPr>
        <dsp:cNvPr id="0" name=""/>
        <dsp:cNvSpPr/>
      </dsp:nvSpPr>
      <dsp:spPr>
        <a:xfrm>
          <a:off x="0" y="0"/>
          <a:ext cx="7488832" cy="23006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8A77A-C8D3-44AB-ACEB-4EF183F8A81F}">
      <dsp:nvSpPr>
        <dsp:cNvPr id="0" name=""/>
        <dsp:cNvSpPr/>
      </dsp:nvSpPr>
      <dsp:spPr>
        <a:xfrm>
          <a:off x="1379667" y="287066"/>
          <a:ext cx="1332068" cy="15140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59969-7CC8-4C17-96F4-1CB5663D9C35}">
      <dsp:nvSpPr>
        <dsp:cNvPr id="0" name=""/>
        <dsp:cNvSpPr/>
      </dsp:nvSpPr>
      <dsp:spPr>
        <a:xfrm rot="10800000">
          <a:off x="232633" y="1982016"/>
          <a:ext cx="3626135" cy="32367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Wide category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No disclosure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No fee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Immediate protection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Potentially forever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SMEs: non-incremental + cost</a:t>
          </a:r>
          <a:endParaRPr lang="en-US" sz="1800" b="1" kern="1200" dirty="0">
            <a:solidFill>
              <a:schemeClr val="tx1"/>
            </a:solidFill>
          </a:endParaRPr>
        </a:p>
      </dsp:txBody>
      <dsp:txXfrm rot="10800000">
        <a:off x="332175" y="1982016"/>
        <a:ext cx="3427051" cy="3137222"/>
      </dsp:txXfrm>
    </dsp:sp>
    <dsp:sp modelId="{9457A16F-AF39-4939-AB85-1B2922ADC895}">
      <dsp:nvSpPr>
        <dsp:cNvPr id="0" name=""/>
        <dsp:cNvSpPr/>
      </dsp:nvSpPr>
      <dsp:spPr>
        <a:xfrm>
          <a:off x="5011933" y="208403"/>
          <a:ext cx="1497365" cy="16411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EBDB6-1380-4AB4-8409-FE863A5448D0}">
      <dsp:nvSpPr>
        <dsp:cNvPr id="0" name=""/>
        <dsp:cNvSpPr/>
      </dsp:nvSpPr>
      <dsp:spPr>
        <a:xfrm rot="10800000">
          <a:off x="4115281" y="1982016"/>
          <a:ext cx="3140916" cy="32367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Confidentiality measures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No monopoly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Danger of leakage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No harmonization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- Enforcement difficult ?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4211875" y="1982016"/>
        <a:ext cx="2947728" cy="31401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34BDF-CF42-4791-8B51-4D2EAA73E14A}">
      <dsp:nvSpPr>
        <dsp:cNvPr id="0" name=""/>
        <dsp:cNvSpPr/>
      </dsp:nvSpPr>
      <dsp:spPr>
        <a:xfrm>
          <a:off x="648075" y="2419"/>
          <a:ext cx="2986573" cy="6326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Trade Secret</a:t>
          </a:r>
          <a:endParaRPr lang="en-US" sz="2800" kern="1200" dirty="0"/>
        </a:p>
      </dsp:txBody>
      <dsp:txXfrm>
        <a:off x="666605" y="20949"/>
        <a:ext cx="2949513" cy="595585"/>
      </dsp:txXfrm>
    </dsp:sp>
    <dsp:sp modelId="{098441A4-7B30-4B35-87C5-3819FEFA92BC}">
      <dsp:nvSpPr>
        <dsp:cNvPr id="0" name=""/>
        <dsp:cNvSpPr/>
      </dsp:nvSpPr>
      <dsp:spPr>
        <a:xfrm>
          <a:off x="946732" y="635065"/>
          <a:ext cx="298657" cy="111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965"/>
              </a:lnTo>
              <a:lnTo>
                <a:pt x="298657" y="1119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E147A-0E87-4770-8C23-45B30F979898}">
      <dsp:nvSpPr>
        <dsp:cNvPr id="0" name=""/>
        <dsp:cNvSpPr/>
      </dsp:nvSpPr>
      <dsp:spPr>
        <a:xfrm>
          <a:off x="1245390" y="1008387"/>
          <a:ext cx="2752808" cy="149328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No registration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less costs (but measures)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immediate</a:t>
          </a:r>
          <a:endParaRPr lang="en-US" sz="1800" kern="1200" dirty="0"/>
        </a:p>
      </dsp:txBody>
      <dsp:txXfrm>
        <a:off x="1289127" y="1052124"/>
        <a:ext cx="2665334" cy="1405812"/>
      </dsp:txXfrm>
    </dsp:sp>
    <dsp:sp modelId="{EB2EA876-5A34-4841-AE77-A60C062D6BF0}">
      <dsp:nvSpPr>
        <dsp:cNvPr id="0" name=""/>
        <dsp:cNvSpPr/>
      </dsp:nvSpPr>
      <dsp:spPr>
        <a:xfrm>
          <a:off x="946732" y="635065"/>
          <a:ext cx="298657" cy="298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6573"/>
              </a:lnTo>
              <a:lnTo>
                <a:pt x="298657" y="29865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193E3-2E09-4738-B8E5-C5003F2037CC}">
      <dsp:nvSpPr>
        <dsp:cNvPr id="0" name=""/>
        <dsp:cNvSpPr/>
      </dsp:nvSpPr>
      <dsp:spPr>
        <a:xfrm>
          <a:off x="1245390" y="2874996"/>
          <a:ext cx="2752808" cy="149328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Can last longer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but: uncertain (leak out)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but: cannot be widely licensed</a:t>
          </a:r>
          <a:endParaRPr lang="en-US" sz="1800" kern="1200" dirty="0"/>
        </a:p>
      </dsp:txBody>
      <dsp:txXfrm>
        <a:off x="1289127" y="2918733"/>
        <a:ext cx="2665334" cy="1405812"/>
      </dsp:txXfrm>
    </dsp:sp>
    <dsp:sp modelId="{F99B5101-E90D-447D-9851-343F954B2786}">
      <dsp:nvSpPr>
        <dsp:cNvPr id="0" name=""/>
        <dsp:cNvSpPr/>
      </dsp:nvSpPr>
      <dsp:spPr>
        <a:xfrm>
          <a:off x="946732" y="635065"/>
          <a:ext cx="298657" cy="4853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3182"/>
              </a:lnTo>
              <a:lnTo>
                <a:pt x="298657" y="4853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60F1D-BDEB-44B5-9DBD-E4055658C367}">
      <dsp:nvSpPr>
        <dsp:cNvPr id="0" name=""/>
        <dsp:cNvSpPr/>
      </dsp:nvSpPr>
      <dsp:spPr>
        <a:xfrm>
          <a:off x="1245390" y="4741605"/>
          <a:ext cx="2752808" cy="1493286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No public disclosure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but: practical need to disclose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if leak: TS lost</a:t>
          </a:r>
          <a:endParaRPr lang="en-US" sz="1800" kern="1200" dirty="0"/>
        </a:p>
      </dsp:txBody>
      <dsp:txXfrm>
        <a:off x="1289127" y="4785342"/>
        <a:ext cx="2665334" cy="1405812"/>
      </dsp:txXfrm>
    </dsp:sp>
    <dsp:sp modelId="{7F2351D0-3E10-4BEA-BBD4-24DE3AC86869}">
      <dsp:nvSpPr>
        <dsp:cNvPr id="0" name=""/>
        <dsp:cNvSpPr/>
      </dsp:nvSpPr>
      <dsp:spPr>
        <a:xfrm>
          <a:off x="4381293" y="2419"/>
          <a:ext cx="2986573" cy="6326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Patent</a:t>
          </a:r>
          <a:endParaRPr lang="en-US" sz="2800" kern="1200" dirty="0"/>
        </a:p>
      </dsp:txBody>
      <dsp:txXfrm>
        <a:off x="4399823" y="20949"/>
        <a:ext cx="2949513" cy="595585"/>
      </dsp:txXfrm>
    </dsp:sp>
    <dsp:sp modelId="{EA0790B2-F845-42F8-B712-33C1ABF1C566}">
      <dsp:nvSpPr>
        <dsp:cNvPr id="0" name=""/>
        <dsp:cNvSpPr/>
      </dsp:nvSpPr>
      <dsp:spPr>
        <a:xfrm>
          <a:off x="4679950" y="635065"/>
          <a:ext cx="298657" cy="1119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965"/>
              </a:lnTo>
              <a:lnTo>
                <a:pt x="298657" y="1119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3B6D-E10A-4AF3-AF52-E9CC04C30395}">
      <dsp:nvSpPr>
        <dsp:cNvPr id="0" name=""/>
        <dsp:cNvSpPr/>
      </dsp:nvSpPr>
      <dsp:spPr>
        <a:xfrm>
          <a:off x="4978607" y="1008387"/>
          <a:ext cx="2798252" cy="1493286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Registration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fees (+ translation)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takes time</a:t>
          </a:r>
          <a:endParaRPr lang="en-US" sz="1800" kern="1200" dirty="0"/>
        </a:p>
      </dsp:txBody>
      <dsp:txXfrm>
        <a:off x="5022344" y="1052124"/>
        <a:ext cx="2710778" cy="1405812"/>
      </dsp:txXfrm>
    </dsp:sp>
    <dsp:sp modelId="{C0842484-BDE4-41CD-B67F-D8C99D930667}">
      <dsp:nvSpPr>
        <dsp:cNvPr id="0" name=""/>
        <dsp:cNvSpPr/>
      </dsp:nvSpPr>
      <dsp:spPr>
        <a:xfrm>
          <a:off x="4679950" y="635065"/>
          <a:ext cx="298657" cy="298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6573"/>
              </a:lnTo>
              <a:lnTo>
                <a:pt x="298657" y="29865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587D1-26A2-49A4-9A21-969837F811D6}">
      <dsp:nvSpPr>
        <dsp:cNvPr id="0" name=""/>
        <dsp:cNvSpPr/>
      </dsp:nvSpPr>
      <dsp:spPr>
        <a:xfrm>
          <a:off x="4978607" y="2874996"/>
          <a:ext cx="2775196" cy="1493286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Limited in time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generally, 20y max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- geographic</a:t>
          </a:r>
          <a:endParaRPr lang="en-US" sz="1800" kern="1200" dirty="0"/>
        </a:p>
      </dsp:txBody>
      <dsp:txXfrm>
        <a:off x="5022344" y="2918733"/>
        <a:ext cx="2687722" cy="1405812"/>
      </dsp:txXfrm>
    </dsp:sp>
    <dsp:sp modelId="{E486E0E0-445E-45AF-99DA-2720AE42D8A8}">
      <dsp:nvSpPr>
        <dsp:cNvPr id="0" name=""/>
        <dsp:cNvSpPr/>
      </dsp:nvSpPr>
      <dsp:spPr>
        <a:xfrm>
          <a:off x="4679950" y="635065"/>
          <a:ext cx="298657" cy="4853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3182"/>
              </a:lnTo>
              <a:lnTo>
                <a:pt x="298657" y="4853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60C6F-8011-4E67-93D5-5394786E7D91}">
      <dsp:nvSpPr>
        <dsp:cNvPr id="0" name=""/>
        <dsp:cNvSpPr/>
      </dsp:nvSpPr>
      <dsp:spPr>
        <a:xfrm>
          <a:off x="4978607" y="4741605"/>
          <a:ext cx="2775196" cy="1493286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Public disclosure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publ. 18m after filing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 if P not allowed: no TS</a:t>
          </a:r>
        </a:p>
      </dsp:txBody>
      <dsp:txXfrm>
        <a:off x="5022344" y="4785342"/>
        <a:ext cx="2687722" cy="1405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34BDF-CF42-4791-8B51-4D2EAA73E14A}">
      <dsp:nvSpPr>
        <dsp:cNvPr id="0" name=""/>
        <dsp:cNvSpPr/>
      </dsp:nvSpPr>
      <dsp:spPr>
        <a:xfrm>
          <a:off x="1233886" y="621"/>
          <a:ext cx="2299579" cy="4871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Trade Secret</a:t>
          </a:r>
          <a:endParaRPr lang="en-US" sz="2800" kern="1200" dirty="0"/>
        </a:p>
      </dsp:txBody>
      <dsp:txXfrm>
        <a:off x="1248153" y="14888"/>
        <a:ext cx="2271045" cy="458585"/>
      </dsp:txXfrm>
    </dsp:sp>
    <dsp:sp modelId="{098441A4-7B30-4B35-87C5-3819FEFA92BC}">
      <dsp:nvSpPr>
        <dsp:cNvPr id="0" name=""/>
        <dsp:cNvSpPr/>
      </dsp:nvSpPr>
      <dsp:spPr>
        <a:xfrm>
          <a:off x="1463844" y="487741"/>
          <a:ext cx="229957" cy="862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342"/>
              </a:lnTo>
              <a:lnTo>
                <a:pt x="229957" y="862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E147A-0E87-4770-8C23-45B30F979898}">
      <dsp:nvSpPr>
        <dsp:cNvPr id="0" name=""/>
        <dsp:cNvSpPr/>
      </dsp:nvSpPr>
      <dsp:spPr>
        <a:xfrm>
          <a:off x="1693802" y="775188"/>
          <a:ext cx="2324709" cy="114978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Large subject matter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727478" y="808864"/>
        <a:ext cx="2257357" cy="1082437"/>
      </dsp:txXfrm>
    </dsp:sp>
    <dsp:sp modelId="{EB2EA876-5A34-4841-AE77-A60C062D6BF0}">
      <dsp:nvSpPr>
        <dsp:cNvPr id="0" name=""/>
        <dsp:cNvSpPr/>
      </dsp:nvSpPr>
      <dsp:spPr>
        <a:xfrm>
          <a:off x="1463844" y="487741"/>
          <a:ext cx="229957" cy="2299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579"/>
              </a:lnTo>
              <a:lnTo>
                <a:pt x="229957" y="2299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193E3-2E09-4738-B8E5-C5003F2037CC}">
      <dsp:nvSpPr>
        <dsp:cNvPr id="0" name=""/>
        <dsp:cNvSpPr/>
      </dsp:nvSpPr>
      <dsp:spPr>
        <a:xfrm>
          <a:off x="1693802" y="2212426"/>
          <a:ext cx="2352580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Only protection against improper acquirement/use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- </a:t>
          </a:r>
          <a:r>
            <a:rPr lang="en-US" sz="1200" b="0" kern="1200" dirty="0" smtClean="0"/>
            <a:t>Independent discovery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- Reverse engineering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727478" y="2246102"/>
        <a:ext cx="2285228" cy="1082437"/>
      </dsp:txXfrm>
    </dsp:sp>
    <dsp:sp modelId="{F99B5101-E90D-447D-9851-343F954B2786}">
      <dsp:nvSpPr>
        <dsp:cNvPr id="0" name=""/>
        <dsp:cNvSpPr/>
      </dsp:nvSpPr>
      <dsp:spPr>
        <a:xfrm>
          <a:off x="1463844" y="487741"/>
          <a:ext cx="229957" cy="373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6817"/>
              </a:lnTo>
              <a:lnTo>
                <a:pt x="229957" y="3736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60F1D-BDEB-44B5-9DBD-E4055658C367}">
      <dsp:nvSpPr>
        <dsp:cNvPr id="0" name=""/>
        <dsp:cNvSpPr/>
      </dsp:nvSpPr>
      <dsp:spPr>
        <a:xfrm>
          <a:off x="1693802" y="3649663"/>
          <a:ext cx="2324709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More difficult to enforce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Patchwork of laws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TS during litigation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Good faith 3d party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Proof misappropriation</a:t>
          </a:r>
          <a:endParaRPr lang="en-US" sz="1200" kern="1200" dirty="0"/>
        </a:p>
      </dsp:txBody>
      <dsp:txXfrm>
        <a:off x="1727478" y="3683339"/>
        <a:ext cx="2257357" cy="1082437"/>
      </dsp:txXfrm>
    </dsp:sp>
    <dsp:sp modelId="{7F2351D0-3E10-4BEA-BBD4-24DE3AC86869}">
      <dsp:nvSpPr>
        <dsp:cNvPr id="0" name=""/>
        <dsp:cNvSpPr/>
      </dsp:nvSpPr>
      <dsp:spPr>
        <a:xfrm>
          <a:off x="4161362" y="621"/>
          <a:ext cx="2299579" cy="4871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Patent</a:t>
          </a:r>
          <a:endParaRPr lang="en-US" sz="2800" kern="1200" dirty="0"/>
        </a:p>
      </dsp:txBody>
      <dsp:txXfrm>
        <a:off x="4175629" y="14888"/>
        <a:ext cx="2271045" cy="458585"/>
      </dsp:txXfrm>
    </dsp:sp>
    <dsp:sp modelId="{EA0790B2-F845-42F8-B712-33C1ABF1C566}">
      <dsp:nvSpPr>
        <dsp:cNvPr id="0" name=""/>
        <dsp:cNvSpPr/>
      </dsp:nvSpPr>
      <dsp:spPr>
        <a:xfrm>
          <a:off x="4391320" y="487741"/>
          <a:ext cx="229957" cy="862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342"/>
              </a:lnTo>
              <a:lnTo>
                <a:pt x="229957" y="862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3B6D-E10A-4AF3-AF52-E9CC04C30395}">
      <dsp:nvSpPr>
        <dsp:cNvPr id="0" name=""/>
        <dsp:cNvSpPr/>
      </dsp:nvSpPr>
      <dsp:spPr>
        <a:xfrm>
          <a:off x="4621278" y="775188"/>
          <a:ext cx="2487243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Limited subject matter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</a:t>
          </a:r>
          <a:r>
            <a:rPr lang="en-US" sz="1200" kern="1200" dirty="0" err="1" smtClean="0"/>
            <a:t>Reqs</a:t>
          </a:r>
          <a:r>
            <a:rPr lang="en-US" sz="1200" kern="1200" dirty="0" smtClean="0"/>
            <a:t>: new, non obvious, useful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Scope: patent claim</a:t>
          </a:r>
          <a:endParaRPr lang="en-US" sz="1200" kern="1200" dirty="0"/>
        </a:p>
      </dsp:txBody>
      <dsp:txXfrm>
        <a:off x="4654954" y="808864"/>
        <a:ext cx="2419891" cy="1082437"/>
      </dsp:txXfrm>
    </dsp:sp>
    <dsp:sp modelId="{C0842484-BDE4-41CD-B67F-D8C99D930667}">
      <dsp:nvSpPr>
        <dsp:cNvPr id="0" name=""/>
        <dsp:cNvSpPr/>
      </dsp:nvSpPr>
      <dsp:spPr>
        <a:xfrm>
          <a:off x="4391320" y="487741"/>
          <a:ext cx="229957" cy="2299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579"/>
              </a:lnTo>
              <a:lnTo>
                <a:pt x="229957" y="2299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587D1-26A2-49A4-9A21-969837F811D6}">
      <dsp:nvSpPr>
        <dsp:cNvPr id="0" name=""/>
        <dsp:cNvSpPr/>
      </dsp:nvSpPr>
      <dsp:spPr>
        <a:xfrm>
          <a:off x="4621278" y="2212426"/>
          <a:ext cx="2487243" cy="114978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Exclusive rights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but: inventing around </a:t>
          </a:r>
          <a:endParaRPr lang="en-US" sz="1200" kern="1200" dirty="0"/>
        </a:p>
      </dsp:txBody>
      <dsp:txXfrm>
        <a:off x="4654954" y="2246102"/>
        <a:ext cx="2419891" cy="1082437"/>
      </dsp:txXfrm>
    </dsp:sp>
    <dsp:sp modelId="{E486E0E0-445E-45AF-99DA-2720AE42D8A8}">
      <dsp:nvSpPr>
        <dsp:cNvPr id="0" name=""/>
        <dsp:cNvSpPr/>
      </dsp:nvSpPr>
      <dsp:spPr>
        <a:xfrm>
          <a:off x="4391320" y="487741"/>
          <a:ext cx="229957" cy="373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6817"/>
              </a:lnTo>
              <a:lnTo>
                <a:pt x="229957" y="3736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60C6F-8011-4E67-93D5-5394786E7D91}">
      <dsp:nvSpPr>
        <dsp:cNvPr id="0" name=""/>
        <dsp:cNvSpPr/>
      </dsp:nvSpPr>
      <dsp:spPr>
        <a:xfrm>
          <a:off x="4621278" y="3649663"/>
          <a:ext cx="2487243" cy="114978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“Power Tool”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but: infringement sometimes difficult to determine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but: cost of defending patent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- but: can be invalidated</a:t>
          </a:r>
          <a:endParaRPr lang="en-US" sz="1200" kern="1200" dirty="0"/>
        </a:p>
      </dsp:txBody>
      <dsp:txXfrm>
        <a:off x="4654954" y="3683339"/>
        <a:ext cx="2419891" cy="1082437"/>
      </dsp:txXfrm>
    </dsp:sp>
    <dsp:sp modelId="{3C88958B-8364-4695-8419-DAAB54B5E222}">
      <dsp:nvSpPr>
        <dsp:cNvPr id="0" name=""/>
        <dsp:cNvSpPr/>
      </dsp:nvSpPr>
      <dsp:spPr>
        <a:xfrm>
          <a:off x="4391320" y="487741"/>
          <a:ext cx="229957" cy="5174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054"/>
              </a:lnTo>
              <a:lnTo>
                <a:pt x="229957" y="5174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89DC9-4C01-45AC-8F36-AC21B2300CE9}">
      <dsp:nvSpPr>
        <dsp:cNvPr id="0" name=""/>
        <dsp:cNvSpPr/>
      </dsp:nvSpPr>
      <dsp:spPr>
        <a:xfrm>
          <a:off x="4621278" y="5086900"/>
          <a:ext cx="2569771" cy="114978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Investors</a:t>
          </a:r>
          <a:r>
            <a:rPr lang="en-US" sz="1200" kern="1200" dirty="0" smtClean="0"/>
            <a:t> like to see patent portfolios</a:t>
          </a:r>
          <a:endParaRPr lang="en-US" sz="1200" kern="1200" dirty="0"/>
        </a:p>
      </dsp:txBody>
      <dsp:txXfrm>
        <a:off x="4654954" y="5120576"/>
        <a:ext cx="2502419" cy="1082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34BDF-CF42-4791-8B51-4D2EAA73E14A}">
      <dsp:nvSpPr>
        <dsp:cNvPr id="0" name=""/>
        <dsp:cNvSpPr/>
      </dsp:nvSpPr>
      <dsp:spPr>
        <a:xfrm>
          <a:off x="1233886" y="621"/>
          <a:ext cx="2299579" cy="4871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Trade Secret</a:t>
          </a:r>
          <a:endParaRPr lang="en-US" sz="2800" kern="1200" dirty="0"/>
        </a:p>
      </dsp:txBody>
      <dsp:txXfrm>
        <a:off x="1248153" y="14888"/>
        <a:ext cx="2271045" cy="458585"/>
      </dsp:txXfrm>
    </dsp:sp>
    <dsp:sp modelId="{098441A4-7B30-4B35-87C5-3819FEFA92BC}">
      <dsp:nvSpPr>
        <dsp:cNvPr id="0" name=""/>
        <dsp:cNvSpPr/>
      </dsp:nvSpPr>
      <dsp:spPr>
        <a:xfrm>
          <a:off x="1463844" y="487741"/>
          <a:ext cx="229957" cy="862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342"/>
              </a:lnTo>
              <a:lnTo>
                <a:pt x="229957" y="862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E147A-0E87-4770-8C23-45B30F979898}">
      <dsp:nvSpPr>
        <dsp:cNvPr id="0" name=""/>
        <dsp:cNvSpPr/>
      </dsp:nvSpPr>
      <dsp:spPr>
        <a:xfrm>
          <a:off x="1693802" y="775188"/>
          <a:ext cx="2324709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Patent impossible or narrow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- </a:t>
          </a:r>
          <a:r>
            <a:rPr lang="en-CA" sz="1100" b="0" kern="1200" dirty="0" smtClean="0"/>
            <a:t>Invention does not meet requirements for patent protection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0" kern="1200" dirty="0" smtClean="0"/>
            <a:t>- Incremental inventions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0" kern="1200" dirty="0" smtClean="0"/>
            <a:t>- Easy to invent around</a:t>
          </a:r>
          <a:endParaRPr lang="en-US" sz="1100" b="0" kern="1200" dirty="0"/>
        </a:p>
      </dsp:txBody>
      <dsp:txXfrm>
        <a:off x="1727478" y="808864"/>
        <a:ext cx="2257357" cy="1082437"/>
      </dsp:txXfrm>
    </dsp:sp>
    <dsp:sp modelId="{EB2EA876-5A34-4841-AE77-A60C062D6BF0}">
      <dsp:nvSpPr>
        <dsp:cNvPr id="0" name=""/>
        <dsp:cNvSpPr/>
      </dsp:nvSpPr>
      <dsp:spPr>
        <a:xfrm>
          <a:off x="1463844" y="487741"/>
          <a:ext cx="229957" cy="2299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579"/>
              </a:lnTo>
              <a:lnTo>
                <a:pt x="229957" y="2299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193E3-2E09-4738-B8E5-C5003F2037CC}">
      <dsp:nvSpPr>
        <dsp:cNvPr id="0" name=""/>
        <dsp:cNvSpPr/>
      </dsp:nvSpPr>
      <dsp:spPr>
        <a:xfrm>
          <a:off x="1693802" y="2212426"/>
          <a:ext cx="2352580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To avoid disclosure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- Patent may provide competitors with ideas for further R&amp;D</a:t>
          </a:r>
          <a:endParaRPr lang="en-US" sz="1100" b="1" kern="1200" dirty="0"/>
        </a:p>
      </dsp:txBody>
      <dsp:txXfrm>
        <a:off x="1727478" y="2246102"/>
        <a:ext cx="2285228" cy="1082437"/>
      </dsp:txXfrm>
    </dsp:sp>
    <dsp:sp modelId="{F99B5101-E90D-447D-9851-343F954B2786}">
      <dsp:nvSpPr>
        <dsp:cNvPr id="0" name=""/>
        <dsp:cNvSpPr/>
      </dsp:nvSpPr>
      <dsp:spPr>
        <a:xfrm>
          <a:off x="1463844" y="487741"/>
          <a:ext cx="229957" cy="373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6817"/>
              </a:lnTo>
              <a:lnTo>
                <a:pt x="229957" y="3736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60F1D-BDEB-44B5-9DBD-E4055658C367}">
      <dsp:nvSpPr>
        <dsp:cNvPr id="0" name=""/>
        <dsp:cNvSpPr/>
      </dsp:nvSpPr>
      <dsp:spPr>
        <a:xfrm>
          <a:off x="1693802" y="3649663"/>
          <a:ext cx="2324709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Short market life</a:t>
          </a:r>
          <a:endParaRPr lang="en-U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 Computer software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 Designer fashion</a:t>
          </a:r>
          <a:endParaRPr lang="en-US" sz="1100" kern="1200" dirty="0"/>
        </a:p>
      </dsp:txBody>
      <dsp:txXfrm>
        <a:off x="1727478" y="3683339"/>
        <a:ext cx="2257357" cy="1082437"/>
      </dsp:txXfrm>
    </dsp:sp>
    <dsp:sp modelId="{7B3A29F9-9A33-4224-B402-095DB6DD9AA1}">
      <dsp:nvSpPr>
        <dsp:cNvPr id="0" name=""/>
        <dsp:cNvSpPr/>
      </dsp:nvSpPr>
      <dsp:spPr>
        <a:xfrm>
          <a:off x="1463844" y="487741"/>
          <a:ext cx="229957" cy="5174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054"/>
              </a:lnTo>
              <a:lnTo>
                <a:pt x="229957" y="5174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EA6C-D7B6-450F-812C-5D963F5828D5}">
      <dsp:nvSpPr>
        <dsp:cNvPr id="0" name=""/>
        <dsp:cNvSpPr/>
      </dsp:nvSpPr>
      <dsp:spPr>
        <a:xfrm>
          <a:off x="1693802" y="5086900"/>
          <a:ext cx="2352580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Business lacks capital to pay patent costs and invention has only modest economic value</a:t>
          </a:r>
          <a:endParaRPr lang="en-US" sz="1100" b="1" kern="1200" dirty="0"/>
        </a:p>
      </dsp:txBody>
      <dsp:txXfrm>
        <a:off x="1727478" y="5120576"/>
        <a:ext cx="2285228" cy="1082437"/>
      </dsp:txXfrm>
    </dsp:sp>
    <dsp:sp modelId="{7F2351D0-3E10-4BEA-BBD4-24DE3AC86869}">
      <dsp:nvSpPr>
        <dsp:cNvPr id="0" name=""/>
        <dsp:cNvSpPr/>
      </dsp:nvSpPr>
      <dsp:spPr>
        <a:xfrm>
          <a:off x="4161362" y="621"/>
          <a:ext cx="2299579" cy="4871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Patent</a:t>
          </a:r>
          <a:endParaRPr lang="en-US" sz="2800" kern="1200" dirty="0"/>
        </a:p>
      </dsp:txBody>
      <dsp:txXfrm>
        <a:off x="4175629" y="14888"/>
        <a:ext cx="2271045" cy="458585"/>
      </dsp:txXfrm>
    </dsp:sp>
    <dsp:sp modelId="{EA0790B2-F845-42F8-B712-33C1ABF1C566}">
      <dsp:nvSpPr>
        <dsp:cNvPr id="0" name=""/>
        <dsp:cNvSpPr/>
      </dsp:nvSpPr>
      <dsp:spPr>
        <a:xfrm>
          <a:off x="4391320" y="487741"/>
          <a:ext cx="229957" cy="862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342"/>
              </a:lnTo>
              <a:lnTo>
                <a:pt x="229957" y="862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3B6D-E10A-4AF3-AF52-E9CC04C30395}">
      <dsp:nvSpPr>
        <dsp:cNvPr id="0" name=""/>
        <dsp:cNvSpPr/>
      </dsp:nvSpPr>
      <dsp:spPr>
        <a:xfrm>
          <a:off x="4621278" y="775188"/>
          <a:ext cx="2487243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Likely reverse engineering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E.g</a:t>
          </a: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. structural inventions </a:t>
          </a: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related</a:t>
          </a: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 to an </a:t>
          </a: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engine</a:t>
          </a:r>
          <a:endParaRPr lang="en-U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Likely independent development</a:t>
          </a:r>
          <a:endParaRPr lang="en-US" sz="1100" kern="1200" dirty="0"/>
        </a:p>
      </dsp:txBody>
      <dsp:txXfrm>
        <a:off x="4654954" y="808864"/>
        <a:ext cx="2419891" cy="1082437"/>
      </dsp:txXfrm>
    </dsp:sp>
    <dsp:sp modelId="{C0842484-BDE4-41CD-B67F-D8C99D930667}">
      <dsp:nvSpPr>
        <dsp:cNvPr id="0" name=""/>
        <dsp:cNvSpPr/>
      </dsp:nvSpPr>
      <dsp:spPr>
        <a:xfrm>
          <a:off x="4391320" y="487741"/>
          <a:ext cx="229957" cy="2299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579"/>
              </a:lnTo>
              <a:lnTo>
                <a:pt x="229957" y="2299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587D1-26A2-49A4-9A21-969837F811D6}">
      <dsp:nvSpPr>
        <dsp:cNvPr id="0" name=""/>
        <dsp:cNvSpPr/>
      </dsp:nvSpPr>
      <dsp:spPr>
        <a:xfrm>
          <a:off x="4621278" y="2212426"/>
          <a:ext cx="2487243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Secrecy difficult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 many </a:t>
          </a:r>
          <a:r>
            <a:rPr lang="en-CA" sz="1100" kern="1200" dirty="0" smtClean="0"/>
            <a:t>persons need to know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- employee mobility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- costly security measures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 dirty="0" smtClean="0"/>
        </a:p>
      </dsp:txBody>
      <dsp:txXfrm>
        <a:off x="4654954" y="2246102"/>
        <a:ext cx="2419891" cy="1082437"/>
      </dsp:txXfrm>
    </dsp:sp>
    <dsp:sp modelId="{E486E0E0-445E-45AF-99DA-2720AE42D8A8}">
      <dsp:nvSpPr>
        <dsp:cNvPr id="0" name=""/>
        <dsp:cNvSpPr/>
      </dsp:nvSpPr>
      <dsp:spPr>
        <a:xfrm>
          <a:off x="4391320" y="487741"/>
          <a:ext cx="229957" cy="373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6817"/>
              </a:lnTo>
              <a:lnTo>
                <a:pt x="229957" y="3736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60C6F-8011-4E67-93D5-5394786E7D91}">
      <dsp:nvSpPr>
        <dsp:cNvPr id="0" name=""/>
        <dsp:cNvSpPr/>
      </dsp:nvSpPr>
      <dsp:spPr>
        <a:xfrm>
          <a:off x="4621278" y="3649663"/>
          <a:ext cx="2487243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“”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</a:t>
          </a:r>
          <a:endParaRPr lang="en-US" sz="1100" kern="1200" dirty="0"/>
        </a:p>
      </dsp:txBody>
      <dsp:txXfrm>
        <a:off x="4654954" y="3683339"/>
        <a:ext cx="2419891" cy="1082437"/>
      </dsp:txXfrm>
    </dsp:sp>
    <dsp:sp modelId="{3C88958B-8364-4695-8419-DAAB54B5E222}">
      <dsp:nvSpPr>
        <dsp:cNvPr id="0" name=""/>
        <dsp:cNvSpPr/>
      </dsp:nvSpPr>
      <dsp:spPr>
        <a:xfrm>
          <a:off x="4391320" y="487741"/>
          <a:ext cx="229957" cy="5174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054"/>
              </a:lnTo>
              <a:lnTo>
                <a:pt x="229957" y="5174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89DC9-4C01-45AC-8F36-AC21B2300CE9}">
      <dsp:nvSpPr>
        <dsp:cNvPr id="0" name=""/>
        <dsp:cNvSpPr/>
      </dsp:nvSpPr>
      <dsp:spPr>
        <a:xfrm>
          <a:off x="4621278" y="5086900"/>
          <a:ext cx="2569771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Business lacks capital to take invention to market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- </a:t>
          </a:r>
          <a:r>
            <a:rPr lang="en-US" sz="1100" b="0" kern="1200" dirty="0" smtClean="0"/>
            <a:t>TS at risk if licensed out or disclosed to investors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 In some industries, patents are necessary to secure venture capital</a:t>
          </a:r>
          <a:endParaRPr lang="en-US" sz="1100" b="0" kern="1200" dirty="0"/>
        </a:p>
      </dsp:txBody>
      <dsp:txXfrm>
        <a:off x="4654954" y="5120576"/>
        <a:ext cx="2502419" cy="1082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34BDF-CF42-4791-8B51-4D2EAA73E14A}">
      <dsp:nvSpPr>
        <dsp:cNvPr id="0" name=""/>
        <dsp:cNvSpPr/>
      </dsp:nvSpPr>
      <dsp:spPr>
        <a:xfrm>
          <a:off x="1233886" y="621"/>
          <a:ext cx="2299579" cy="4871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Trade Secret</a:t>
          </a:r>
          <a:endParaRPr lang="en-US" sz="2800" kern="1200" dirty="0"/>
        </a:p>
      </dsp:txBody>
      <dsp:txXfrm>
        <a:off x="1248153" y="14888"/>
        <a:ext cx="2271045" cy="458585"/>
      </dsp:txXfrm>
    </dsp:sp>
    <dsp:sp modelId="{098441A4-7B30-4B35-87C5-3819FEFA92BC}">
      <dsp:nvSpPr>
        <dsp:cNvPr id="0" name=""/>
        <dsp:cNvSpPr/>
      </dsp:nvSpPr>
      <dsp:spPr>
        <a:xfrm>
          <a:off x="1463844" y="487741"/>
          <a:ext cx="229957" cy="862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342"/>
              </a:lnTo>
              <a:lnTo>
                <a:pt x="229957" y="862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E147A-0E87-4770-8C23-45B30F979898}">
      <dsp:nvSpPr>
        <dsp:cNvPr id="0" name=""/>
        <dsp:cNvSpPr/>
      </dsp:nvSpPr>
      <dsp:spPr>
        <a:xfrm>
          <a:off x="1693802" y="775188"/>
          <a:ext cx="2324709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If invention </a:t>
          </a: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cannot</a:t>
          </a: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be</a:t>
          </a: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learnt</a:t>
          </a: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from</a:t>
          </a: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the </a:t>
          </a: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product</a:t>
          </a: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sold</a:t>
          </a:r>
          <a:endParaRPr kumimoji="0" lang="fr-CH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E.g</a:t>
          </a: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. </a:t>
          </a: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methods</a:t>
          </a: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 of </a:t>
          </a: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manufacturing</a:t>
          </a:r>
          <a:endParaRPr kumimoji="0" lang="fr-CH" sz="1100" b="0" i="0" u="none" strike="noStrike" kern="1200" cap="none" normalizeH="0" baseline="0" dirty="0" smtClean="0">
            <a:ln>
              <a:noFill/>
            </a:ln>
            <a:solidFill>
              <a:srgbClr val="CC0000"/>
            </a:solidFill>
            <a:effectLst/>
            <a:latin typeface="Arial" charset="0"/>
            <a:cs typeface="Arial" charset="0"/>
          </a:endParaRP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E.g</a:t>
          </a: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. </a:t>
          </a: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physical</a:t>
          </a: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process</a:t>
          </a: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 to manufacture a certain </a:t>
          </a: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chemical</a:t>
          </a: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 substance (</a:t>
          </a:r>
          <a:r>
            <a:rPr kumimoji="0" lang="fr-CH" sz="1100" b="0" i="0" u="none" strike="noStrike" kern="1200" cap="none" normalizeH="0" baseline="0" dirty="0" err="1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temperature</a:t>
          </a:r>
          <a:r>
            <a:rPr kumimoji="0" lang="fr-CH" sz="1100" b="0" i="0" u="none" strike="noStrike" kern="1200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  <a:cs typeface="Arial" charset="0"/>
            </a:rPr>
            <a:t>, pressure)</a:t>
          </a:r>
          <a:endParaRPr lang="en-US" sz="1100" b="0" kern="1200" dirty="0"/>
        </a:p>
      </dsp:txBody>
      <dsp:txXfrm>
        <a:off x="1727478" y="808864"/>
        <a:ext cx="2257357" cy="1082437"/>
      </dsp:txXfrm>
    </dsp:sp>
    <dsp:sp modelId="{EB2EA876-5A34-4841-AE77-A60C062D6BF0}">
      <dsp:nvSpPr>
        <dsp:cNvPr id="0" name=""/>
        <dsp:cNvSpPr/>
      </dsp:nvSpPr>
      <dsp:spPr>
        <a:xfrm>
          <a:off x="1463844" y="487741"/>
          <a:ext cx="229957" cy="2299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579"/>
              </a:lnTo>
              <a:lnTo>
                <a:pt x="229957" y="2299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193E3-2E09-4738-B8E5-C5003F2037CC}">
      <dsp:nvSpPr>
        <dsp:cNvPr id="0" name=""/>
        <dsp:cNvSpPr/>
      </dsp:nvSpPr>
      <dsp:spPr>
        <a:xfrm>
          <a:off x="1693802" y="2212426"/>
          <a:ext cx="2352580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To avoid disclosure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- Patent may provide competitors with ideas for further R&amp;D</a:t>
          </a:r>
          <a:endParaRPr lang="en-US" sz="1100" b="1" kern="1200" dirty="0"/>
        </a:p>
      </dsp:txBody>
      <dsp:txXfrm>
        <a:off x="1727478" y="2246102"/>
        <a:ext cx="2285228" cy="1082437"/>
      </dsp:txXfrm>
    </dsp:sp>
    <dsp:sp modelId="{F99B5101-E90D-447D-9851-343F954B2786}">
      <dsp:nvSpPr>
        <dsp:cNvPr id="0" name=""/>
        <dsp:cNvSpPr/>
      </dsp:nvSpPr>
      <dsp:spPr>
        <a:xfrm>
          <a:off x="1463844" y="487741"/>
          <a:ext cx="229957" cy="373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6817"/>
              </a:lnTo>
              <a:lnTo>
                <a:pt x="229957" y="3736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60F1D-BDEB-44B5-9DBD-E4055658C367}">
      <dsp:nvSpPr>
        <dsp:cNvPr id="0" name=""/>
        <dsp:cNvSpPr/>
      </dsp:nvSpPr>
      <dsp:spPr>
        <a:xfrm>
          <a:off x="1693802" y="3649663"/>
          <a:ext cx="2324709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Short market life</a:t>
          </a:r>
          <a:endParaRPr lang="en-U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 Computer software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 Designer fashion</a:t>
          </a:r>
          <a:endParaRPr lang="en-US" sz="1100" kern="1200" dirty="0"/>
        </a:p>
      </dsp:txBody>
      <dsp:txXfrm>
        <a:off x="1727478" y="3683339"/>
        <a:ext cx="2257357" cy="1082437"/>
      </dsp:txXfrm>
    </dsp:sp>
    <dsp:sp modelId="{7B3A29F9-9A33-4224-B402-095DB6DD9AA1}">
      <dsp:nvSpPr>
        <dsp:cNvPr id="0" name=""/>
        <dsp:cNvSpPr/>
      </dsp:nvSpPr>
      <dsp:spPr>
        <a:xfrm>
          <a:off x="1463844" y="487741"/>
          <a:ext cx="229957" cy="5174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054"/>
              </a:lnTo>
              <a:lnTo>
                <a:pt x="229957" y="5174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EA6C-D7B6-450F-812C-5D963F5828D5}">
      <dsp:nvSpPr>
        <dsp:cNvPr id="0" name=""/>
        <dsp:cNvSpPr/>
      </dsp:nvSpPr>
      <dsp:spPr>
        <a:xfrm>
          <a:off x="1693802" y="5086900"/>
          <a:ext cx="2352580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Business lacks capital to pay patent costs and invention has only modest economic value</a:t>
          </a:r>
          <a:endParaRPr lang="en-US" sz="1100" b="1" kern="1200" dirty="0"/>
        </a:p>
      </dsp:txBody>
      <dsp:txXfrm>
        <a:off x="1727478" y="5120576"/>
        <a:ext cx="2285228" cy="1082437"/>
      </dsp:txXfrm>
    </dsp:sp>
    <dsp:sp modelId="{7F2351D0-3E10-4BEA-BBD4-24DE3AC86869}">
      <dsp:nvSpPr>
        <dsp:cNvPr id="0" name=""/>
        <dsp:cNvSpPr/>
      </dsp:nvSpPr>
      <dsp:spPr>
        <a:xfrm>
          <a:off x="4161362" y="621"/>
          <a:ext cx="2299579" cy="4871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Patent</a:t>
          </a:r>
          <a:endParaRPr lang="en-US" sz="2800" kern="1200" dirty="0"/>
        </a:p>
      </dsp:txBody>
      <dsp:txXfrm>
        <a:off x="4175629" y="14888"/>
        <a:ext cx="2271045" cy="458585"/>
      </dsp:txXfrm>
    </dsp:sp>
    <dsp:sp modelId="{EA0790B2-F845-42F8-B712-33C1ABF1C566}">
      <dsp:nvSpPr>
        <dsp:cNvPr id="0" name=""/>
        <dsp:cNvSpPr/>
      </dsp:nvSpPr>
      <dsp:spPr>
        <a:xfrm>
          <a:off x="4391320" y="487741"/>
          <a:ext cx="229957" cy="862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342"/>
              </a:lnTo>
              <a:lnTo>
                <a:pt x="229957" y="862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3B6D-E10A-4AF3-AF52-E9CC04C30395}">
      <dsp:nvSpPr>
        <dsp:cNvPr id="0" name=""/>
        <dsp:cNvSpPr/>
      </dsp:nvSpPr>
      <dsp:spPr>
        <a:xfrm>
          <a:off x="4621278" y="775188"/>
          <a:ext cx="2487243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Likely reverse engineering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Likely independent development</a:t>
          </a:r>
          <a:endParaRPr lang="en-US" sz="1100" kern="1200" dirty="0"/>
        </a:p>
      </dsp:txBody>
      <dsp:txXfrm>
        <a:off x="4654954" y="808864"/>
        <a:ext cx="2419891" cy="1082437"/>
      </dsp:txXfrm>
    </dsp:sp>
    <dsp:sp modelId="{C0842484-BDE4-41CD-B67F-D8C99D930667}">
      <dsp:nvSpPr>
        <dsp:cNvPr id="0" name=""/>
        <dsp:cNvSpPr/>
      </dsp:nvSpPr>
      <dsp:spPr>
        <a:xfrm>
          <a:off x="4391320" y="487741"/>
          <a:ext cx="229957" cy="2299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579"/>
              </a:lnTo>
              <a:lnTo>
                <a:pt x="229957" y="2299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587D1-26A2-49A4-9A21-969837F811D6}">
      <dsp:nvSpPr>
        <dsp:cNvPr id="0" name=""/>
        <dsp:cNvSpPr/>
      </dsp:nvSpPr>
      <dsp:spPr>
        <a:xfrm>
          <a:off x="4621278" y="2212426"/>
          <a:ext cx="2487243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Secrecy difficult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 many </a:t>
          </a:r>
          <a:r>
            <a:rPr lang="en-CA" sz="1100" kern="1200" dirty="0" smtClean="0"/>
            <a:t>persons need to know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- employee mobility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kern="1200" dirty="0" smtClean="0"/>
            <a:t>- costly security measures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100" kern="1200" dirty="0" smtClean="0"/>
        </a:p>
      </dsp:txBody>
      <dsp:txXfrm>
        <a:off x="4654954" y="2246102"/>
        <a:ext cx="2419891" cy="1082437"/>
      </dsp:txXfrm>
    </dsp:sp>
    <dsp:sp modelId="{E486E0E0-445E-45AF-99DA-2720AE42D8A8}">
      <dsp:nvSpPr>
        <dsp:cNvPr id="0" name=""/>
        <dsp:cNvSpPr/>
      </dsp:nvSpPr>
      <dsp:spPr>
        <a:xfrm>
          <a:off x="4391320" y="487741"/>
          <a:ext cx="229957" cy="3736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6817"/>
              </a:lnTo>
              <a:lnTo>
                <a:pt x="229957" y="37368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60C6F-8011-4E67-93D5-5394786E7D91}">
      <dsp:nvSpPr>
        <dsp:cNvPr id="0" name=""/>
        <dsp:cNvSpPr/>
      </dsp:nvSpPr>
      <dsp:spPr>
        <a:xfrm>
          <a:off x="4621278" y="3649663"/>
          <a:ext cx="2487243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“</a:t>
          </a:r>
          <a:r>
            <a:rPr lang="en-US" sz="1100" b="1" kern="1200" dirty="0" err="1" smtClean="0"/>
            <a:t>blabla</a:t>
          </a:r>
          <a:r>
            <a:rPr lang="en-US" sz="1100" b="1" kern="1200" dirty="0" smtClean="0"/>
            <a:t>”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-</a:t>
          </a:r>
          <a:endParaRPr lang="en-US" sz="1100" kern="1200" dirty="0"/>
        </a:p>
      </dsp:txBody>
      <dsp:txXfrm>
        <a:off x="4654954" y="3683339"/>
        <a:ext cx="2419891" cy="1082437"/>
      </dsp:txXfrm>
    </dsp:sp>
    <dsp:sp modelId="{3C88958B-8364-4695-8419-DAAB54B5E222}">
      <dsp:nvSpPr>
        <dsp:cNvPr id="0" name=""/>
        <dsp:cNvSpPr/>
      </dsp:nvSpPr>
      <dsp:spPr>
        <a:xfrm>
          <a:off x="4391320" y="487741"/>
          <a:ext cx="229957" cy="5174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054"/>
              </a:lnTo>
              <a:lnTo>
                <a:pt x="229957" y="51740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89DC9-4C01-45AC-8F36-AC21B2300CE9}">
      <dsp:nvSpPr>
        <dsp:cNvPr id="0" name=""/>
        <dsp:cNvSpPr/>
      </dsp:nvSpPr>
      <dsp:spPr>
        <a:xfrm>
          <a:off x="4621278" y="5086900"/>
          <a:ext cx="2569771" cy="1149789"/>
        </a:xfrm>
        <a:prstGeom prst="roundRect">
          <a:avLst>
            <a:gd name="adj" fmla="val 10000"/>
          </a:avLst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Business lacks capital to take invention to market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- </a:t>
          </a:r>
          <a:r>
            <a:rPr lang="en-US" sz="1100" b="0" kern="1200" dirty="0" smtClean="0"/>
            <a:t>TS at risk if licensed out or disclosed to investors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- In some industries, patents are necessary to secure venture capital</a:t>
          </a:r>
          <a:endParaRPr lang="en-US" sz="1100" b="0" kern="1200" dirty="0"/>
        </a:p>
      </dsp:txBody>
      <dsp:txXfrm>
        <a:off x="4654954" y="5120576"/>
        <a:ext cx="2502419" cy="1082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1DF1CC-203C-44B6-9E6B-266761322192}" type="datetimeFigureOut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CD18B7-96CF-47C9-9BEC-CFF19A39A47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93529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D1F55EE3-9FC6-4F61-ABA1-82990CB6205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64679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53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4FA124-BEF9-4299-A12D-54DFBAC6C8FA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84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7107B0-68E7-4D8B-9A02-C5DC9966AF6B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28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65E21B-A360-468A-9CD8-044FA38E0796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525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F8058C-3B45-4BA9-81E2-F7C6ACF0EE95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938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A59BAB-35A4-429C-B547-7DF390B79E5F}" type="slidenum">
              <a:rPr lang="en-US" altLang="en-US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66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CE3D3D-670F-466C-B5A1-32278D8B6967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29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9A65BE-6619-42DE-BA96-9D4E6088D9C2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0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F2DB28-582F-43D4-9369-CA33726F5564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9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EFCDE3-0603-4955-B8B4-1AD60D42639D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06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4464CA-2B50-4EA0-AE49-60E62E81BED8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5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C8C28BA-069B-445F-987F-E2D2551930D4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38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ED371B-ACC0-4D1C-ABB1-0D7C6A684948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 eaLnBrk="1" hangingPunct="1">
              <a:lnSpc>
                <a:spcPct val="90000"/>
              </a:lnSpc>
            </a:pPr>
            <a:endParaRPr lang="nl-NL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66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B88A68-ECDE-42AB-82E4-7E39D2F62DDF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</a:pPr>
            <a:endParaRPr lang="en-US" altLang="en-US" sz="16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902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DD70EB-67A9-4B66-9B04-806F9BA01928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19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25E3E6-DD89-49B4-9C38-65DF4055D585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nl-NL" altLang="en-US" sz="1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647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F736FD-AD60-4126-9530-8DE1256982B1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14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B0260D-32FF-44F6-A120-8527905F9A7B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71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70F79D-CBB5-44E3-9325-9362A538EF34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32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0BD4DE-6A6D-47F8-ABE2-223979B7758D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624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37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C695CB-BDEC-473A-B5FE-3A5CDC9E988F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624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0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34708B-C49B-415D-87A1-A435936E779E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624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90EE83-461C-405D-B066-EE7916038F1A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39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DF2D5D-3F2E-4FEB-B421-371777A7C48C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624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01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FA6B0A-4446-4006-BE32-8395C1387FB3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3479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B52F2E-BEA3-40DE-93F8-5B06D9C83E34}" type="slidenum">
              <a:rPr lang="en-US" altLang="en-US"/>
              <a:pPr eaLnBrk="1" hangingPunct="1"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5691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7378C8-CA96-4513-8D1B-1C21ED68AF7D}" type="slidenum">
              <a:rPr lang="en-US" altLang="en-US"/>
              <a:pPr eaLnBrk="1" hangingPunct="1"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604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AB590A-8B4A-424C-93E2-0C2E69EA835C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nl-NL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716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B12905-CCEA-4B7E-A0CF-B36B21891B3B}" type="slidenum">
              <a:rPr lang="en-US" altLang="en-US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46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A481D7-876D-4013-9818-0AAB414478C1}" type="slidenum">
              <a:rPr lang="en-US" altLang="en-US"/>
              <a:pPr eaLnBrk="1" hangingPunct="1"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705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4C2035-7D21-43C5-A10F-0D081C454C3D}" type="slidenum">
              <a:rPr lang="en-US" altLang="en-US"/>
              <a:pPr eaLnBrk="1" hangingPunct="1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125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B594B7-A926-432B-B1FB-050574DB1AAC}" type="slidenum">
              <a:rPr lang="en-US" altLang="en-US"/>
              <a:pPr eaLnBrk="1" hangingPunct="1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568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5EFECF-BE31-474E-8D1E-D3C841D1D36F}" type="slidenum">
              <a:rPr lang="en-US" altLang="en-US"/>
              <a:pPr eaLnBrk="1" hangingPunct="1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824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485659-D3C5-4DCE-B9B9-A15AACF3770C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999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B8ABDE-532C-4C10-B8FD-B191C8A14051}" type="slidenum">
              <a:rPr lang="en-US" altLang="en-US"/>
              <a:pPr eaLnBrk="1" hangingPunct="1"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200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284F3C-9FFE-4EB4-892B-A70EF27DA7BD}" type="slidenum">
              <a:rPr lang="en-US" altLang="en-US"/>
              <a:pPr eaLnBrk="1" hangingPunct="1"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07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351B0C-BD6E-4FD7-9679-2F8B2B0810CE}" type="slidenum">
              <a:rPr lang="en-US" altLang="en-US"/>
              <a:pPr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798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FD6295-2904-405F-845C-245678274E8E}" type="slidenum">
              <a:rPr lang="en-US" altLang="en-US"/>
              <a:pPr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675188"/>
            <a:ext cx="4986337" cy="4491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833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3BEECD-FB41-4BED-9C52-9BC4D03F31B8}" type="slidenum">
              <a:rPr lang="en-US" altLang="en-US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469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954038-3EF4-45AD-8789-AEBA00DF71D6}" type="slidenum">
              <a:rPr lang="en-US" altLang="en-US"/>
              <a:pPr eaLnBrk="1" hangingPunct="1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8" tIns="45784" rIns="91568" bIns="45784"/>
          <a:lstStyle/>
          <a:p>
            <a:pPr eaLnBrk="1" hangingPunct="1"/>
            <a:endParaRPr lang="fr-F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3730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D0B812-C9EB-4046-9B04-63AC62C71641}" type="slidenum">
              <a:rPr lang="en-US" altLang="en-US"/>
              <a:pPr eaLnBrk="1" hangingPunct="1"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571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8330C0-81E5-4048-87F7-24BD0871E9ED}" type="slidenum">
              <a:rPr lang="en-US" altLang="en-US"/>
              <a:pPr eaLnBrk="1" hangingPunct="1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975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FAFEBB-8399-41A1-83D3-36D220D81D0B}" type="slidenum">
              <a:rPr lang="en-US" altLang="en-US"/>
              <a:pPr eaLnBrk="1" hangingPunct="1"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004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DE9B15-3396-4B2D-9386-1CE19D77DB96}" type="slidenum">
              <a:rPr lang="en-US" altLang="en-US"/>
              <a:pPr eaLnBrk="1" hangingPunct="1"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11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57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BA1247-F5FC-4044-A975-B8B443695501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8226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AF5FF0-C0F5-44D4-9FBE-60EC1F5587D8}" type="slidenum">
              <a:rPr lang="en-US" altLang="en-US"/>
              <a:pPr eaLnBrk="1" hangingPunct="1"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349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901325-A081-4097-B288-060458793746}" type="slidenum">
              <a:rPr lang="en-US" altLang="en-US"/>
              <a:pPr eaLnBrk="1" hangingPunct="1">
                <a:spcBef>
                  <a:spcPct val="0"/>
                </a:spcBef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2820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350EA4-E39D-4667-AD2C-EA1CD3315535}" type="slidenum">
              <a:rPr lang="en-US" altLang="en-US"/>
              <a:pPr eaLnBrk="1" hangingPunct="1">
                <a:spcBef>
                  <a:spcPct val="0"/>
                </a:spcBef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8107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C6632E-7F2F-47F2-A816-835B1F5A0AF7}" type="slidenum">
              <a:rPr lang="en-US" altLang="en-US"/>
              <a:pPr eaLnBrk="1" hangingPunct="1">
                <a:spcBef>
                  <a:spcPct val="0"/>
                </a:spcBef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8012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276F79-2046-41BD-B1BB-A10CBC642744}" type="slidenum">
              <a:rPr lang="en-US" altLang="en-US"/>
              <a:pPr eaLnBrk="1" hangingPunct="1">
                <a:spcBef>
                  <a:spcPct val="0"/>
                </a:spcBef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1436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C2CE6E-1FF5-49DA-980F-6DB665354D69}" type="slidenum">
              <a:rPr lang="en-US" altLang="en-US"/>
              <a:pPr eaLnBrk="1" hangingPunct="1"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6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048278-5E46-4FA6-A3EA-DDDB4ED1BCA6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880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6DEDC0-B763-4E63-A4D9-5903C7AFB948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802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500" dirty="0" smtClean="0">
              <a:latin typeface="Arial" charset="0"/>
              <a:cs typeface="Arial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263299-14EA-46A5-8BEE-2357D9C5D47B}" type="slidenum">
              <a:rPr lang="en-US" altLang="en-US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403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altLang="en-US" sz="500" dirty="0" smtClean="0">
              <a:latin typeface="Arial" charset="0"/>
              <a:cs typeface="Arial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D31F2B-FAF7-45B7-855C-460C8C3F14D0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09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484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DCE55-26E4-4ECD-995E-722AEB37236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9662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425CC-2A5A-4AD8-A0B4-7C6768043466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9132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B0877-F1E8-445A-B8D6-69C70FBDCC9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9188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79B4E-F981-4925-916F-621C39E3FC8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8201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0633E-CAA3-46E4-BE68-98BBCFEC95B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5298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E4906-A36C-4A40-81E9-D783C6732AC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4650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B817E-CC00-4E5F-AB6A-E2BFB646EA7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5572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17FAC-CC45-4234-B11F-92C7D7A146E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447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32C1D-0FF9-438C-BB05-0FB729DCCFD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6744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7D27D-8554-4849-9418-E8C0C0939B1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0553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C4A3B-3951-4C9D-8C96-EA2F400E0CF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8168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97B50A90-B8A4-409B-B7F4-03D6A86D1418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9" charset="0"/>
          <a:ea typeface="Arial" pitchFamily="-109" charset="0"/>
          <a:cs typeface="Arial" pitchFamily="-10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9" charset="0"/>
          <a:ea typeface="Arial" pitchFamily="-109" charset="0"/>
          <a:cs typeface="Arial" pitchFamily="-10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9" charset="0"/>
          <a:ea typeface="Arial" pitchFamily="-109" charset="0"/>
          <a:cs typeface="Arial" pitchFamily="-10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9" charset="0"/>
          <a:ea typeface="Arial" pitchFamily="-109" charset="0"/>
          <a:cs typeface="Arial" pitchFamily="-10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9" charset="0"/>
          <a:ea typeface="Arial" pitchFamily="-109" charset="0"/>
          <a:cs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9" charset="0"/>
          <a:ea typeface="Arial" pitchFamily="-109" charset="0"/>
          <a:cs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9" charset="0"/>
          <a:ea typeface="Arial" pitchFamily="-109" charset="0"/>
          <a:cs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itchFamily="-109" charset="0"/>
          <a:ea typeface="Arial" pitchFamily="-109" charset="0"/>
          <a:cs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h/imgres?imgurl=http://verigentllc.files.wordpress.com/2011/08/strategy.jpg&amp;imgrefurl=http://verigentllc.wordpress.com/2011/08/23/8-ways-to-communicate-your-strategy-more-effectively/&amp;usg=__LmUwuXUPabgSTB7ckwMqZi6sll4=&amp;h=865&amp;w=1024&amp;sz=84&amp;hl=en&amp;start=8&amp;zoom=1&amp;tbnid=y5qvHYuimrN0lM:&amp;tbnh=127&amp;tbnw=150&amp;ei=9WzMT6b-Mqv24QSw_JA6&amp;prev=/search%3Fq%3Dstrategy%26hl%3Den%26sa%3DX%26rls%3Dcom.microsoft:en-us%26tbm%3Disch%26prmd%3Divnsb&amp;itbs=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hyperlink" Target="http://www.google.ch/imgres?imgurl=http://www.ninc.com/blog/wp-content/uploads/2009/01/teacher_clipart_1.gif&amp;imgrefurl=http://www.ninc.com/blog/index.php/archives/confessions-of-a-fiction-writing-teacher&amp;usg=__QT7VtF7i90BS2ldaD6hlYA8xnj0=&amp;h=200&amp;w=160&amp;sz=8&amp;hl=en&amp;start=10&amp;zoom=1&amp;itbs=1&amp;tbnid=HprhPToNx2IDyM:&amp;tbnh=104&amp;tbnw=83&amp;prev=/images?q=teacher+clipart&amp;hl=en&amp;gbv=2&amp;tbs=isch: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492375"/>
            <a:ext cx="6592888" cy="1333500"/>
          </a:xfrm>
          <a:noFill/>
        </p:spPr>
        <p:txBody>
          <a:bodyPr/>
          <a:lstStyle/>
          <a:p>
            <a:pPr eaLnBrk="1" hangingPunct="1"/>
            <a:r>
              <a:rPr lang="en-US" altLang="en-US" sz="3000" b="1" smtClean="0">
                <a:solidFill>
                  <a:srgbClr val="00408C"/>
                </a:solidFill>
                <a:ea typeface="ヒラギノ角ゴ Pro W3" pitchFamily="-107" charset="-128"/>
              </a:rPr>
              <a:t>Putting in Place a Trade Secret Protection Program in an SME</a:t>
            </a:r>
          </a:p>
          <a:p>
            <a:pPr eaLnBrk="1" hangingPunct="1"/>
            <a:endParaRPr lang="en-US" altLang="en-US" sz="3000" b="1" smtClean="0">
              <a:solidFill>
                <a:srgbClr val="00408C"/>
              </a:solidFill>
              <a:ea typeface="ヒラギノ角ゴ Pro W3" pitchFamily="-107" charset="-128"/>
            </a:endParaRPr>
          </a:p>
          <a:p>
            <a:pPr eaLnBrk="1" hangingPunct="1"/>
            <a:r>
              <a:rPr lang="en-US" altLang="en-US" smtClean="0">
                <a:solidFill>
                  <a:srgbClr val="00408C"/>
                </a:solidFill>
                <a:ea typeface="ヒラギノ角ゴ Pro W3" pitchFamily="-107" charset="-128"/>
              </a:rPr>
              <a:t>WIPO-ARIPO Sub-Regional Training of Trainers Program on Effective IP Asset Management by SMEs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172200" y="5410200"/>
            <a:ext cx="21478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130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-107" charset="-128"/>
              </a:rPr>
              <a:t>Harare</a:t>
            </a: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fr-CH" altLang="en-US" sz="130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-107" charset="-128"/>
              </a:rPr>
              <a:t>November 26 to 28, 2014</a:t>
            </a:r>
            <a:endParaRPr lang="en-US" altLang="en-US" sz="1300">
              <a:solidFill>
                <a:srgbClr val="3399FF"/>
              </a:solidFill>
              <a:latin typeface="Arial Black" panose="020B0A04020102020204" pitchFamily="34" charset="0"/>
              <a:ea typeface="ヒラギノ角ゴ Pro W3" pitchFamily="-107" charset="-128"/>
            </a:endParaRP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US" altLang="en-US" sz="1300">
              <a:solidFill>
                <a:srgbClr val="3399FF"/>
              </a:solidFill>
              <a:latin typeface="Arial Black" panose="020B0A04020102020204" pitchFamily="34" charset="0"/>
              <a:ea typeface="ヒラギノ角ゴ Pro W3" pitchFamily="-107" charset="-128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rgbClr val="00408C"/>
                </a:solidFill>
                <a:ea typeface="ヒラギノ角ゴ Pro W3" pitchFamily="-107" charset="-128"/>
              </a:rPr>
              <a:t>Mrs. Lien Verbauwhede Koglin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rgbClr val="00408C"/>
                </a:solidFill>
                <a:ea typeface="ヒラギノ角ゴ Pro W3" pitchFamily="-107" charset="-128"/>
              </a:rPr>
              <a:t>Senior Program Officer, Innovation Division, SMEs Section, WIPO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85838" y="381000"/>
            <a:ext cx="71723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TRADE SECRETS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FROM AN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ECONOMIC PERSPECTIVE</a:t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813050" y="4114800"/>
            <a:ext cx="57324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endParaRPr lang="en-US" altLang="en-US" sz="2200"/>
          </a:p>
          <a:p>
            <a:pPr lvl="1" eaLnBrk="1" hangingPunct="1"/>
            <a:endParaRPr lang="en-US" altLang="en-US" sz="220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25825"/>
            <a:ext cx="23050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42888"/>
            <a:ext cx="8229600" cy="1143000"/>
          </a:xfrm>
        </p:spPr>
        <p:txBody>
          <a:bodyPr/>
          <a:lstStyle/>
          <a:p>
            <a:r>
              <a:rPr lang="fr-CH" altLang="en-US" smtClean="0"/>
              <a:t>Trade Secrets - The facts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6994525" cy="4137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</a:rPr>
              <a:t>Information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&amp; know-how </a:t>
            </a:r>
            <a:r>
              <a:rPr lang="en-US" dirty="0" smtClean="0"/>
              <a:t>= primary business asset of this century.</a:t>
            </a:r>
          </a:p>
          <a:p>
            <a:pPr>
              <a:defRPr/>
            </a:pPr>
            <a:endParaRPr lang="fr-CH" dirty="0"/>
          </a:p>
          <a:p>
            <a:pPr>
              <a:defRPr/>
            </a:pPr>
            <a:r>
              <a:rPr lang="fr-CH" dirty="0" smtClean="0"/>
              <a:t>For </a:t>
            </a:r>
            <a:r>
              <a:rPr lang="fr-CH" dirty="0" err="1" smtClean="0"/>
              <a:t>vast</a:t>
            </a:r>
            <a:r>
              <a:rPr lang="fr-CH" dirty="0" smtClean="0"/>
              <a:t> </a:t>
            </a:r>
            <a:r>
              <a:rPr lang="fr-CH" dirty="0" err="1" smtClean="0"/>
              <a:t>number</a:t>
            </a:r>
            <a:r>
              <a:rPr lang="fr-CH" dirty="0" smtClean="0"/>
              <a:t> of businesses: </a:t>
            </a:r>
            <a:r>
              <a:rPr lang="fr-CH" dirty="0" err="1" smtClean="0">
                <a:solidFill>
                  <a:srgbClr val="CC0000"/>
                </a:solidFill>
              </a:rPr>
              <a:t>most</a:t>
            </a:r>
            <a:r>
              <a:rPr lang="fr-CH" dirty="0" smtClean="0">
                <a:solidFill>
                  <a:srgbClr val="CC0000"/>
                </a:solidFill>
              </a:rPr>
              <a:t> </a:t>
            </a:r>
            <a:r>
              <a:rPr lang="fr-CH" dirty="0" err="1">
                <a:solidFill>
                  <a:srgbClr val="CC0000"/>
                </a:solidFill>
              </a:rPr>
              <a:t>valuable</a:t>
            </a:r>
            <a:r>
              <a:rPr lang="fr-CH" dirty="0">
                <a:solidFill>
                  <a:srgbClr val="CC0000"/>
                </a:solidFill>
              </a:rPr>
              <a:t> IP </a:t>
            </a:r>
            <a:r>
              <a:rPr lang="fr-CH" dirty="0" err="1">
                <a:solidFill>
                  <a:srgbClr val="CC0000"/>
                </a:solidFill>
              </a:rPr>
              <a:t>asset</a:t>
            </a:r>
            <a:endParaRPr lang="fr-CH" dirty="0">
              <a:solidFill>
                <a:srgbClr val="CC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fr-CH" sz="10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fr-CH" sz="1800" i="1" dirty="0" smtClean="0"/>
              <a:t>USA, NSF Survey, 2012</a:t>
            </a:r>
            <a:r>
              <a:rPr lang="fr-CH" sz="1800" dirty="0" smtClean="0"/>
              <a:t>: </a:t>
            </a:r>
            <a:r>
              <a:rPr lang="fr-CH" sz="1800" dirty="0"/>
              <a:t>TM and TS </a:t>
            </a:r>
            <a:r>
              <a:rPr lang="fr-CH" sz="1800" dirty="0" err="1"/>
              <a:t>identified</a:t>
            </a:r>
            <a:r>
              <a:rPr lang="fr-CH" sz="1800" dirty="0"/>
              <a:t> by the </a:t>
            </a:r>
            <a:r>
              <a:rPr lang="fr-CH" sz="1800" dirty="0" err="1"/>
              <a:t>largest</a:t>
            </a:r>
            <a:r>
              <a:rPr lang="fr-CH" sz="1800" dirty="0"/>
              <a:t> </a:t>
            </a:r>
            <a:r>
              <a:rPr lang="fr-CH" sz="1800" dirty="0" err="1"/>
              <a:t>number</a:t>
            </a:r>
            <a:r>
              <a:rPr lang="fr-CH" sz="1800" dirty="0"/>
              <a:t> of businesses as important </a:t>
            </a:r>
            <a:r>
              <a:rPr lang="fr-CH" sz="1800" dirty="0" err="1"/>
              <a:t>forms</a:t>
            </a:r>
            <a:r>
              <a:rPr lang="fr-CH" sz="1800" dirty="0"/>
              <a:t> of </a:t>
            </a:r>
            <a:r>
              <a:rPr lang="fr-CH" sz="1800" dirty="0" smtClean="0"/>
              <a:t>IP.</a:t>
            </a:r>
            <a:endParaRPr lang="fr-CH" sz="1800" dirty="0"/>
          </a:p>
          <a:p>
            <a:pPr lvl="1">
              <a:buFont typeface="Wingdings" pitchFamily="2" charset="2"/>
              <a:buChar char="§"/>
              <a:defRPr/>
            </a:pPr>
            <a:endParaRPr lang="fr-CH" sz="900" dirty="0" smtClean="0"/>
          </a:p>
          <a:p>
            <a:pPr lvl="1">
              <a:buFont typeface="Wingdings" pitchFamily="2" charset="2"/>
              <a:buChar char="§"/>
              <a:defRPr/>
            </a:pPr>
            <a:r>
              <a:rPr lang="en-US" sz="1800" i="1" dirty="0" smtClean="0"/>
              <a:t>EU, Study on TS and confidential business information in the internal market, 2012</a:t>
            </a:r>
            <a:r>
              <a:rPr lang="en-US" sz="1800" dirty="0"/>
              <a:t>:</a:t>
            </a:r>
            <a:r>
              <a:rPr lang="en-US" sz="1800" i="1" dirty="0" smtClean="0"/>
              <a:t>  S</a:t>
            </a:r>
            <a:r>
              <a:rPr lang="en-US" sz="1800" dirty="0" smtClean="0"/>
              <a:t>ecrecy appears </a:t>
            </a:r>
            <a:r>
              <a:rPr lang="en-US" sz="1800" dirty="0"/>
              <a:t>to be much more heavily employed across most industries than </a:t>
            </a:r>
            <a:r>
              <a:rPr lang="en-US" sz="1800" dirty="0" smtClean="0"/>
              <a:t>previously.</a:t>
            </a:r>
            <a:endParaRPr lang="en-US" sz="1800" dirty="0"/>
          </a:p>
          <a:p>
            <a:pPr lvl="1">
              <a:buFont typeface="Wingdings" pitchFamily="2" charset="2"/>
              <a:buChar char="§"/>
              <a:defRPr/>
            </a:pPr>
            <a:endParaRPr lang="en-US" sz="2000" i="1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0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r>
              <a:rPr lang="fr-CH" altLang="en-US" smtClean="0"/>
              <a:t>The Facts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7138988" cy="4176713"/>
          </a:xfrm>
        </p:spPr>
        <p:txBody>
          <a:bodyPr/>
          <a:lstStyle/>
          <a:p>
            <a:r>
              <a:rPr lang="en-US" altLang="en-US" smtClean="0"/>
              <a:t>Few recognize that vast majority of information assets are protected exclusively by </a:t>
            </a:r>
            <a:r>
              <a:rPr lang="en-US" altLang="en-US" smtClean="0">
                <a:solidFill>
                  <a:srgbClr val="CC0000"/>
                </a:solidFill>
              </a:rPr>
              <a:t>trade secret law.</a:t>
            </a:r>
          </a:p>
          <a:p>
            <a:pPr>
              <a:buFontTx/>
              <a:buChar char="•"/>
            </a:pPr>
            <a:endParaRPr lang="en-US" altLang="en-US" smtClean="0">
              <a:solidFill>
                <a:srgbClr val="CC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Lack of awareness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Traditional approach of IP (unrecognized)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No harmonization: no consensus on definition, protection, etc.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smtClean="0"/>
          </a:p>
          <a:p>
            <a:pPr lvl="1">
              <a:buFontTx/>
              <a:buNone/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mtClean="0"/>
              <a:t>The Facts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90750"/>
            <a:ext cx="7283450" cy="39354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While the information economy has made TS more important, it has also made them </a:t>
            </a:r>
            <a:r>
              <a:rPr lang="en-US" altLang="en-US" dirty="0" smtClean="0">
                <a:solidFill>
                  <a:srgbClr val="CC0000"/>
                </a:solidFill>
              </a:rPr>
              <a:t>more likely to be lost</a:t>
            </a:r>
            <a:r>
              <a:rPr lang="en-US" altLang="en-US" dirty="0" smtClean="0"/>
              <a:t> or stolen. </a:t>
            </a:r>
          </a:p>
          <a:p>
            <a:pPr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sz="4800" dirty="0" smtClean="0">
                <a:latin typeface="Bauhaus 93" panose="04030905020B02020C02" pitchFamily="82" charset="0"/>
              </a:rPr>
              <a:t>		WHY? </a:t>
            </a:r>
          </a:p>
          <a:p>
            <a:pPr>
              <a:defRPr/>
            </a:pPr>
            <a:endParaRPr lang="fr-CH" altLang="en-US" dirty="0" smtClean="0"/>
          </a:p>
          <a:p>
            <a:pPr lvl="1">
              <a:buFont typeface="Wingdings" pitchFamily="2" charset="2"/>
              <a:buChar char="§"/>
              <a:defRPr/>
            </a:pPr>
            <a:endParaRPr lang="en-US" altLang="en-US" sz="1800" dirty="0" smtClean="0"/>
          </a:p>
          <a:p>
            <a:pPr lvl="1">
              <a:buFont typeface="Wingdings" pitchFamily="2" charset="2"/>
              <a:buChar char="§"/>
              <a:defRPr/>
            </a:pPr>
            <a:endParaRPr lang="en-US" altLang="en-US" sz="1800" dirty="0" smtClean="0">
              <a:solidFill>
                <a:srgbClr val="00B05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3375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059113" y="1911350"/>
            <a:ext cx="5780087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00" b="1"/>
          </a:p>
          <a:p>
            <a:pPr lvl="1" eaLnBrk="1" hangingPunct="1"/>
            <a:r>
              <a:rPr lang="en-US" altLang="en-US" sz="2200" b="1"/>
              <a:t>Way we do business today: </a:t>
            </a:r>
            <a:r>
              <a:rPr lang="en-US" altLang="en-US" sz="2200"/>
              <a:t>global marketplace, increased use of contractors, temporary workers, out-sourcing</a:t>
            </a:r>
          </a:p>
          <a:p>
            <a:pPr lvl="1" eaLnBrk="1" hangingPunct="1"/>
            <a:endParaRPr lang="en-US" altLang="en-US" sz="700"/>
          </a:p>
          <a:p>
            <a:pPr lvl="1" eaLnBrk="1" hangingPunct="1"/>
            <a:r>
              <a:rPr lang="en-US" altLang="en-US" sz="2200" b="1"/>
              <a:t>Declining employee loyalty: </a:t>
            </a:r>
            <a:r>
              <a:rPr lang="en-US" altLang="en-US" sz="2200"/>
              <a:t>more job changes</a:t>
            </a:r>
          </a:p>
          <a:p>
            <a:pPr lvl="1" eaLnBrk="1" hangingPunct="1"/>
            <a:endParaRPr lang="en-US" altLang="en-US" sz="700"/>
          </a:p>
          <a:p>
            <a:pPr lvl="1" eaLnBrk="1" hangingPunct="1"/>
            <a:r>
              <a:rPr lang="en-US" altLang="en-US" sz="2200" b="1"/>
              <a:t>Organized crime: </a:t>
            </a:r>
            <a:r>
              <a:rPr lang="en-US" altLang="en-US" sz="2200"/>
              <a:t>discovered the money to be made in stealing high tech IP</a:t>
            </a:r>
          </a:p>
          <a:p>
            <a:pPr lvl="1" eaLnBrk="1" hangingPunct="1"/>
            <a:endParaRPr lang="en-US" altLang="en-US" sz="700"/>
          </a:p>
          <a:p>
            <a:pPr lvl="1" eaLnBrk="1" hangingPunct="1"/>
            <a:r>
              <a:rPr lang="en-US" altLang="en-US" sz="2200" b="1"/>
              <a:t>Storage facilities: </a:t>
            </a:r>
            <a:r>
              <a:rPr lang="en-US" altLang="en-US" sz="2200"/>
              <a:t>external memories, keys</a:t>
            </a:r>
          </a:p>
          <a:p>
            <a:pPr lvl="1" eaLnBrk="1" hangingPunct="1"/>
            <a:endParaRPr lang="en-US" altLang="en-US" sz="50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333375"/>
            <a:ext cx="8893175" cy="1143000"/>
          </a:xfrm>
          <a:noFill/>
        </p:spPr>
        <p:txBody>
          <a:bodyPr/>
          <a:lstStyle/>
          <a:p>
            <a:pPr eaLnBrk="1" hangingPunct="1"/>
            <a:r>
              <a:rPr lang="fr-CH" altLang="en-US" smtClean="0"/>
              <a:t>A Growing Problem –  Why Does it Occur?</a:t>
            </a:r>
            <a:endParaRPr lang="en-US" altLang="en-US" smtClean="0"/>
          </a:p>
        </p:txBody>
      </p:sp>
      <p:pic>
        <p:nvPicPr>
          <p:cNvPr id="16388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9718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25538" y="0"/>
            <a:ext cx="7173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3600">
              <a:solidFill>
                <a:srgbClr val="00408C"/>
              </a:solidFill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755650" y="1628775"/>
            <a:ext cx="69754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Competitive advantage</a:t>
            </a:r>
          </a:p>
          <a:p>
            <a:pPr eaLnBrk="1" hangingPunct="1"/>
            <a:endParaRPr lang="en-US" altLang="en-US" sz="2000" b="1"/>
          </a:p>
          <a:p>
            <a:pPr eaLnBrk="1" hangingPunct="1"/>
            <a:r>
              <a:rPr lang="en-US" altLang="en-US" sz="2000" b="1"/>
              <a:t>Future use of other, potentially more effective, IP rights</a:t>
            </a:r>
          </a:p>
          <a:p>
            <a:pPr eaLnBrk="1" hangingPunct="1"/>
            <a:endParaRPr lang="fr-CH" altLang="en-US" sz="2000" b="1"/>
          </a:p>
          <a:p>
            <a:pPr eaLnBrk="1" hangingPunct="1"/>
            <a:r>
              <a:rPr lang="fr-CH" altLang="en-US" sz="2000" b="1"/>
              <a:t>Extra income</a:t>
            </a:r>
          </a:p>
          <a:p>
            <a:pPr eaLnBrk="1" hangingPunct="1"/>
            <a:endParaRPr lang="fr-CH" altLang="en-US" sz="2000" b="1"/>
          </a:p>
          <a:p>
            <a:pPr eaLnBrk="1" hangingPunct="1"/>
            <a:r>
              <a:rPr lang="fr-CH" altLang="en-US" sz="2000" b="1"/>
              <a:t>Remain ready for commerial opportunities</a:t>
            </a:r>
          </a:p>
          <a:p>
            <a:pPr eaLnBrk="1" hangingPunct="1"/>
            <a:endParaRPr lang="fr-CH" altLang="en-US" sz="2000" b="1"/>
          </a:p>
          <a:p>
            <a:pPr eaLnBrk="1" hangingPunct="1"/>
            <a:r>
              <a:rPr lang="fr-CH" altLang="en-US" sz="2000" b="1"/>
              <a:t>Easy form of IP protection</a:t>
            </a:r>
          </a:p>
          <a:p>
            <a:pPr eaLnBrk="1" hangingPunct="1"/>
            <a:endParaRPr lang="fr-CH" altLang="en-US" sz="2000" b="1"/>
          </a:p>
          <a:p>
            <a:pPr eaLnBrk="1" hangingPunct="1"/>
            <a:r>
              <a:rPr lang="fr-CH" altLang="en-US" sz="2000" b="1"/>
              <a:t>Open innovation, networked innovation</a:t>
            </a:r>
            <a:endParaRPr lang="fr-CH" altLang="en-US" sz="16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8000"/>
                </a:solidFill>
              </a:rPr>
              <a:t>Why Do/Should SMEs Protect TS?</a:t>
            </a:r>
          </a:p>
        </p:txBody>
      </p:sp>
      <p:pic>
        <p:nvPicPr>
          <p:cNvPr id="17413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3068638"/>
            <a:ext cx="125095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85838" y="381000"/>
            <a:ext cx="71723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TRADE SECRETS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FROM A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LEGAL PERSPECTIVE</a:t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813050" y="4114800"/>
            <a:ext cx="57324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endParaRPr lang="en-US" altLang="en-US" sz="2200"/>
          </a:p>
          <a:p>
            <a:pPr lvl="1" eaLnBrk="1" hangingPunct="1"/>
            <a:endParaRPr lang="en-US" altLang="en-US" sz="220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79788"/>
            <a:ext cx="2789238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813050" y="4114800"/>
            <a:ext cx="57324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endParaRPr lang="en-US" altLang="en-US" sz="2200"/>
          </a:p>
          <a:p>
            <a:pPr lvl="1" eaLnBrk="1" hangingPunct="1"/>
            <a:endParaRPr lang="en-US" altLang="en-US" sz="2200"/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3068638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31800"/>
            <a:ext cx="7643813" cy="1268413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What Types of Information can Qualify as a TS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25538" y="0"/>
            <a:ext cx="7173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3600">
              <a:solidFill>
                <a:srgbClr val="00408C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226110" y="1268760"/>
            <a:ext cx="66222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800000"/>
                </a:solidFill>
                <a:effectLst>
                  <a:glow rad="101600">
                    <a:srgbClr val="FF6600">
                      <a:alpha val="75000"/>
                    </a:srgbClr>
                  </a:glow>
                </a:effectLst>
                <a:latin typeface="Arial" pitchFamily="-107" charset="0"/>
                <a:cs typeface="Arial" pitchFamily="-107" charset="0"/>
              </a:rPr>
              <a:t>A gigantic amount !</a:t>
            </a:r>
          </a:p>
          <a:p>
            <a:pPr algn="ctr">
              <a:spcBef>
                <a:spcPct val="0"/>
              </a:spcBef>
              <a:defRPr/>
            </a:pPr>
            <a:endParaRPr lang="en-US" sz="5400" b="1" dirty="0">
              <a:solidFill>
                <a:srgbClr val="CC0000"/>
              </a:solidFill>
              <a:effectLst>
                <a:glow rad="101600">
                  <a:srgbClr val="FF6600">
                    <a:alpha val="75000"/>
                  </a:srgbClr>
                </a:glow>
              </a:effectLst>
              <a:latin typeface="Arial" pitchFamily="-107" charset="0"/>
              <a:cs typeface="Arial" pitchFamily="-107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25550" y="2708275"/>
            <a:ext cx="70739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b="1" dirty="0" smtClean="0"/>
          </a:p>
          <a:p>
            <a:pPr lvl="1" eaLnBrk="1" hangingPunct="1">
              <a:defRPr/>
            </a:pPr>
            <a:r>
              <a:rPr lang="en-US" altLang="en-US" dirty="0" smtClean="0"/>
              <a:t>Not limited to technical items</a:t>
            </a:r>
          </a:p>
          <a:p>
            <a:pPr lvl="1" eaLnBrk="1" hangingPunct="1">
              <a:defRPr/>
            </a:pPr>
            <a:r>
              <a:rPr lang="en-US" altLang="en-US" dirty="0" smtClean="0"/>
              <a:t>Need not to be particularly inventive or novel (mundane things can qualify)</a:t>
            </a:r>
          </a:p>
          <a:p>
            <a:pPr lvl="1" eaLnBrk="1" hangingPunct="1">
              <a:defRPr/>
            </a:pPr>
            <a:r>
              <a:rPr lang="en-US" altLang="en-US" dirty="0" smtClean="0"/>
              <a:t>You may have spent little or no money or effort to obtain the information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124200"/>
            <a:ext cx="4114800" cy="6858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TRADE SECRET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489" y="1070"/>
            <a:chExt cx="3261" cy="2590"/>
          </a:xfrm>
        </p:grpSpPr>
        <p:sp>
          <p:nvSpPr>
            <p:cNvPr id="22536" name="Freeform 4"/>
            <p:cNvSpPr>
              <a:spLocks/>
            </p:cNvSpPr>
            <p:nvPr/>
          </p:nvSpPr>
          <p:spPr bwMode="auto">
            <a:xfrm>
              <a:off x="3123" y="1070"/>
              <a:ext cx="1627" cy="1584"/>
            </a:xfrm>
            <a:custGeom>
              <a:avLst/>
              <a:gdLst>
                <a:gd name="T0" fmla="*/ 0 w 1627"/>
                <a:gd name="T1" fmla="*/ 0 h 1584"/>
                <a:gd name="T2" fmla="*/ 1627 w 1627"/>
                <a:gd name="T3" fmla="*/ 1265 h 1584"/>
                <a:gd name="T4" fmla="*/ 1480 w 1627"/>
                <a:gd name="T5" fmla="*/ 1276 h 1584"/>
                <a:gd name="T6" fmla="*/ 1476 w 1627"/>
                <a:gd name="T7" fmla="*/ 1304 h 1584"/>
                <a:gd name="T8" fmla="*/ 1483 w 1627"/>
                <a:gd name="T9" fmla="*/ 1339 h 1584"/>
                <a:gd name="T10" fmla="*/ 1494 w 1627"/>
                <a:gd name="T11" fmla="*/ 1382 h 1584"/>
                <a:gd name="T12" fmla="*/ 1502 w 1627"/>
                <a:gd name="T13" fmla="*/ 1423 h 1584"/>
                <a:gd name="T14" fmla="*/ 1499 w 1627"/>
                <a:gd name="T15" fmla="*/ 1461 h 1584"/>
                <a:gd name="T16" fmla="*/ 1487 w 1627"/>
                <a:gd name="T17" fmla="*/ 1499 h 1584"/>
                <a:gd name="T18" fmla="*/ 1461 w 1627"/>
                <a:gd name="T19" fmla="*/ 1530 h 1584"/>
                <a:gd name="T20" fmla="*/ 1431 w 1627"/>
                <a:gd name="T21" fmla="*/ 1555 h 1584"/>
                <a:gd name="T22" fmla="*/ 1394 w 1627"/>
                <a:gd name="T23" fmla="*/ 1572 h 1584"/>
                <a:gd name="T24" fmla="*/ 1348 w 1627"/>
                <a:gd name="T25" fmla="*/ 1582 h 1584"/>
                <a:gd name="T26" fmla="*/ 1307 w 1627"/>
                <a:gd name="T27" fmla="*/ 1584 h 1584"/>
                <a:gd name="T28" fmla="*/ 1271 w 1627"/>
                <a:gd name="T29" fmla="*/ 1579 h 1584"/>
                <a:gd name="T30" fmla="*/ 1235 w 1627"/>
                <a:gd name="T31" fmla="*/ 1568 h 1584"/>
                <a:gd name="T32" fmla="*/ 1205 w 1627"/>
                <a:gd name="T33" fmla="*/ 1548 h 1584"/>
                <a:gd name="T34" fmla="*/ 1177 w 1627"/>
                <a:gd name="T35" fmla="*/ 1519 h 1584"/>
                <a:gd name="T36" fmla="*/ 1154 w 1627"/>
                <a:gd name="T37" fmla="*/ 1486 h 1584"/>
                <a:gd name="T38" fmla="*/ 1142 w 1627"/>
                <a:gd name="T39" fmla="*/ 1441 h 1584"/>
                <a:gd name="T40" fmla="*/ 1147 w 1627"/>
                <a:gd name="T41" fmla="*/ 1396 h 1584"/>
                <a:gd name="T42" fmla="*/ 1159 w 1627"/>
                <a:gd name="T43" fmla="*/ 1351 h 1584"/>
                <a:gd name="T44" fmla="*/ 1168 w 1627"/>
                <a:gd name="T45" fmla="*/ 1306 h 1584"/>
                <a:gd name="T46" fmla="*/ 1167 w 1627"/>
                <a:gd name="T47" fmla="*/ 1284 h 1584"/>
                <a:gd name="T48" fmla="*/ 892 w 1627"/>
                <a:gd name="T49" fmla="*/ 1273 h 1584"/>
                <a:gd name="T50" fmla="*/ 895 w 1627"/>
                <a:gd name="T51" fmla="*/ 1198 h 1584"/>
                <a:gd name="T52" fmla="*/ 889 w 1627"/>
                <a:gd name="T53" fmla="*/ 1149 h 1584"/>
                <a:gd name="T54" fmla="*/ 878 w 1627"/>
                <a:gd name="T55" fmla="*/ 1119 h 1584"/>
                <a:gd name="T56" fmla="*/ 855 w 1627"/>
                <a:gd name="T57" fmla="*/ 1095 h 1584"/>
                <a:gd name="T58" fmla="*/ 824 w 1627"/>
                <a:gd name="T59" fmla="*/ 1080 h 1584"/>
                <a:gd name="T60" fmla="*/ 786 w 1627"/>
                <a:gd name="T61" fmla="*/ 1075 h 1584"/>
                <a:gd name="T62" fmla="*/ 731 w 1627"/>
                <a:gd name="T63" fmla="*/ 1078 h 1584"/>
                <a:gd name="T64" fmla="*/ 679 w 1627"/>
                <a:gd name="T65" fmla="*/ 1082 h 1584"/>
                <a:gd name="T66" fmla="*/ 625 w 1627"/>
                <a:gd name="T67" fmla="*/ 1082 h 1584"/>
                <a:gd name="T68" fmla="*/ 571 w 1627"/>
                <a:gd name="T69" fmla="*/ 1073 h 1584"/>
                <a:gd name="T70" fmla="*/ 530 w 1627"/>
                <a:gd name="T71" fmla="*/ 1049 h 1584"/>
                <a:gd name="T72" fmla="*/ 506 w 1627"/>
                <a:gd name="T73" fmla="*/ 1016 h 1584"/>
                <a:gd name="T74" fmla="*/ 496 w 1627"/>
                <a:gd name="T75" fmla="*/ 972 h 1584"/>
                <a:gd name="T76" fmla="*/ 498 w 1627"/>
                <a:gd name="T77" fmla="*/ 923 h 1584"/>
                <a:gd name="T78" fmla="*/ 491 w 1627"/>
                <a:gd name="T79" fmla="*/ 878 h 1584"/>
                <a:gd name="T80" fmla="*/ 480 w 1627"/>
                <a:gd name="T81" fmla="*/ 849 h 1584"/>
                <a:gd name="T82" fmla="*/ 463 w 1627"/>
                <a:gd name="T83" fmla="*/ 831 h 1584"/>
                <a:gd name="T84" fmla="*/ 423 w 1627"/>
                <a:gd name="T85" fmla="*/ 813 h 1584"/>
                <a:gd name="T86" fmla="*/ 371 w 1627"/>
                <a:gd name="T87" fmla="*/ 799 h 1584"/>
                <a:gd name="T88" fmla="*/ 313 w 1627"/>
                <a:gd name="T89" fmla="*/ 789 h 1584"/>
                <a:gd name="T90" fmla="*/ 269 w 1627"/>
                <a:gd name="T91" fmla="*/ 775 h 1584"/>
                <a:gd name="T92" fmla="*/ 231 w 1627"/>
                <a:gd name="T93" fmla="*/ 753 h 1584"/>
                <a:gd name="T94" fmla="*/ 200 w 1627"/>
                <a:gd name="T95" fmla="*/ 724 h 1584"/>
                <a:gd name="T96" fmla="*/ 180 w 1627"/>
                <a:gd name="T97" fmla="*/ 687 h 1584"/>
                <a:gd name="T98" fmla="*/ 177 w 1627"/>
                <a:gd name="T99" fmla="*/ 646 h 1584"/>
                <a:gd name="T100" fmla="*/ 189 w 1627"/>
                <a:gd name="T101" fmla="*/ 601 h 1584"/>
                <a:gd name="T102" fmla="*/ 199 w 1627"/>
                <a:gd name="T103" fmla="*/ 550 h 1584"/>
                <a:gd name="T104" fmla="*/ 207 w 1627"/>
                <a:gd name="T105" fmla="*/ 502 h 1584"/>
                <a:gd name="T106" fmla="*/ 199 w 1627"/>
                <a:gd name="T107" fmla="*/ 454 h 1584"/>
                <a:gd name="T108" fmla="*/ 179 w 1627"/>
                <a:gd name="T109" fmla="*/ 410 h 1584"/>
                <a:gd name="T110" fmla="*/ 159 w 1627"/>
                <a:gd name="T111" fmla="*/ 384 h 1584"/>
                <a:gd name="T112" fmla="*/ 134 w 1627"/>
                <a:gd name="T113" fmla="*/ 360 h 1584"/>
                <a:gd name="T114" fmla="*/ 104 w 1627"/>
                <a:gd name="T115" fmla="*/ 343 h 1584"/>
                <a:gd name="T116" fmla="*/ 66 w 1627"/>
                <a:gd name="T117" fmla="*/ 331 h 1584"/>
                <a:gd name="T118" fmla="*/ 21 w 1627"/>
                <a:gd name="T119" fmla="*/ 330 h 15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27"/>
                <a:gd name="T181" fmla="*/ 0 h 1584"/>
                <a:gd name="T182" fmla="*/ 1627 w 1627"/>
                <a:gd name="T183" fmla="*/ 1584 h 15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27" h="1584">
                  <a:moveTo>
                    <a:pt x="0" y="330"/>
                  </a:moveTo>
                  <a:lnTo>
                    <a:pt x="0" y="0"/>
                  </a:lnTo>
                  <a:lnTo>
                    <a:pt x="1626" y="0"/>
                  </a:lnTo>
                  <a:lnTo>
                    <a:pt x="1627" y="1265"/>
                  </a:lnTo>
                  <a:lnTo>
                    <a:pt x="1486" y="1265"/>
                  </a:lnTo>
                  <a:lnTo>
                    <a:pt x="1480" y="1276"/>
                  </a:lnTo>
                  <a:lnTo>
                    <a:pt x="1476" y="1291"/>
                  </a:lnTo>
                  <a:lnTo>
                    <a:pt x="1476" y="1304"/>
                  </a:lnTo>
                  <a:lnTo>
                    <a:pt x="1478" y="1320"/>
                  </a:lnTo>
                  <a:lnTo>
                    <a:pt x="1483" y="1339"/>
                  </a:lnTo>
                  <a:lnTo>
                    <a:pt x="1489" y="1365"/>
                  </a:lnTo>
                  <a:lnTo>
                    <a:pt x="1494" y="1382"/>
                  </a:lnTo>
                  <a:lnTo>
                    <a:pt x="1499" y="1403"/>
                  </a:lnTo>
                  <a:lnTo>
                    <a:pt x="1502" y="1423"/>
                  </a:lnTo>
                  <a:lnTo>
                    <a:pt x="1502" y="1442"/>
                  </a:lnTo>
                  <a:lnTo>
                    <a:pt x="1499" y="1461"/>
                  </a:lnTo>
                  <a:lnTo>
                    <a:pt x="1494" y="1481"/>
                  </a:lnTo>
                  <a:lnTo>
                    <a:pt x="1487" y="1499"/>
                  </a:lnTo>
                  <a:lnTo>
                    <a:pt x="1476" y="1513"/>
                  </a:lnTo>
                  <a:lnTo>
                    <a:pt x="1461" y="1530"/>
                  </a:lnTo>
                  <a:lnTo>
                    <a:pt x="1445" y="1543"/>
                  </a:lnTo>
                  <a:lnTo>
                    <a:pt x="1431" y="1555"/>
                  </a:lnTo>
                  <a:lnTo>
                    <a:pt x="1414" y="1565"/>
                  </a:lnTo>
                  <a:lnTo>
                    <a:pt x="1394" y="1572"/>
                  </a:lnTo>
                  <a:lnTo>
                    <a:pt x="1370" y="1579"/>
                  </a:lnTo>
                  <a:lnTo>
                    <a:pt x="1348" y="1582"/>
                  </a:lnTo>
                  <a:lnTo>
                    <a:pt x="1328" y="1584"/>
                  </a:lnTo>
                  <a:lnTo>
                    <a:pt x="1307" y="1584"/>
                  </a:lnTo>
                  <a:lnTo>
                    <a:pt x="1287" y="1582"/>
                  </a:lnTo>
                  <a:lnTo>
                    <a:pt x="1271" y="1579"/>
                  </a:lnTo>
                  <a:lnTo>
                    <a:pt x="1253" y="1574"/>
                  </a:lnTo>
                  <a:lnTo>
                    <a:pt x="1235" y="1568"/>
                  </a:lnTo>
                  <a:lnTo>
                    <a:pt x="1221" y="1560"/>
                  </a:lnTo>
                  <a:lnTo>
                    <a:pt x="1205" y="1548"/>
                  </a:lnTo>
                  <a:lnTo>
                    <a:pt x="1191" y="1534"/>
                  </a:lnTo>
                  <a:lnTo>
                    <a:pt x="1177" y="1519"/>
                  </a:lnTo>
                  <a:lnTo>
                    <a:pt x="1164" y="1503"/>
                  </a:lnTo>
                  <a:lnTo>
                    <a:pt x="1154" y="1486"/>
                  </a:lnTo>
                  <a:lnTo>
                    <a:pt x="1147" y="1465"/>
                  </a:lnTo>
                  <a:lnTo>
                    <a:pt x="1142" y="1441"/>
                  </a:lnTo>
                  <a:lnTo>
                    <a:pt x="1142" y="1418"/>
                  </a:lnTo>
                  <a:lnTo>
                    <a:pt x="1147" y="1396"/>
                  </a:lnTo>
                  <a:lnTo>
                    <a:pt x="1153" y="1373"/>
                  </a:lnTo>
                  <a:lnTo>
                    <a:pt x="1159" y="1351"/>
                  </a:lnTo>
                  <a:lnTo>
                    <a:pt x="1166" y="1325"/>
                  </a:lnTo>
                  <a:lnTo>
                    <a:pt x="1168" y="1306"/>
                  </a:lnTo>
                  <a:lnTo>
                    <a:pt x="1168" y="1294"/>
                  </a:lnTo>
                  <a:lnTo>
                    <a:pt x="1167" y="1284"/>
                  </a:lnTo>
                  <a:lnTo>
                    <a:pt x="1163" y="1273"/>
                  </a:lnTo>
                  <a:lnTo>
                    <a:pt x="892" y="1273"/>
                  </a:lnTo>
                  <a:lnTo>
                    <a:pt x="896" y="1225"/>
                  </a:lnTo>
                  <a:lnTo>
                    <a:pt x="895" y="1198"/>
                  </a:lnTo>
                  <a:lnTo>
                    <a:pt x="892" y="1173"/>
                  </a:lnTo>
                  <a:lnTo>
                    <a:pt x="889" y="1149"/>
                  </a:lnTo>
                  <a:lnTo>
                    <a:pt x="885" y="1133"/>
                  </a:lnTo>
                  <a:lnTo>
                    <a:pt x="878" y="1119"/>
                  </a:lnTo>
                  <a:lnTo>
                    <a:pt x="869" y="1106"/>
                  </a:lnTo>
                  <a:lnTo>
                    <a:pt x="855" y="1095"/>
                  </a:lnTo>
                  <a:lnTo>
                    <a:pt x="839" y="1085"/>
                  </a:lnTo>
                  <a:lnTo>
                    <a:pt x="824" y="1080"/>
                  </a:lnTo>
                  <a:lnTo>
                    <a:pt x="810" y="1077"/>
                  </a:lnTo>
                  <a:lnTo>
                    <a:pt x="786" y="1075"/>
                  </a:lnTo>
                  <a:lnTo>
                    <a:pt x="758" y="1075"/>
                  </a:lnTo>
                  <a:lnTo>
                    <a:pt x="731" y="1078"/>
                  </a:lnTo>
                  <a:lnTo>
                    <a:pt x="701" y="1080"/>
                  </a:lnTo>
                  <a:lnTo>
                    <a:pt x="679" y="1082"/>
                  </a:lnTo>
                  <a:lnTo>
                    <a:pt x="649" y="1084"/>
                  </a:lnTo>
                  <a:lnTo>
                    <a:pt x="625" y="1082"/>
                  </a:lnTo>
                  <a:lnTo>
                    <a:pt x="604" y="1080"/>
                  </a:lnTo>
                  <a:lnTo>
                    <a:pt x="571" y="1073"/>
                  </a:lnTo>
                  <a:lnTo>
                    <a:pt x="550" y="1063"/>
                  </a:lnTo>
                  <a:lnTo>
                    <a:pt x="530" y="1049"/>
                  </a:lnTo>
                  <a:lnTo>
                    <a:pt x="518" y="1033"/>
                  </a:lnTo>
                  <a:lnTo>
                    <a:pt x="506" y="1016"/>
                  </a:lnTo>
                  <a:lnTo>
                    <a:pt x="498" y="995"/>
                  </a:lnTo>
                  <a:lnTo>
                    <a:pt x="496" y="972"/>
                  </a:lnTo>
                  <a:lnTo>
                    <a:pt x="496" y="944"/>
                  </a:lnTo>
                  <a:lnTo>
                    <a:pt x="498" y="923"/>
                  </a:lnTo>
                  <a:lnTo>
                    <a:pt x="496" y="902"/>
                  </a:lnTo>
                  <a:lnTo>
                    <a:pt x="491" y="878"/>
                  </a:lnTo>
                  <a:lnTo>
                    <a:pt x="487" y="864"/>
                  </a:lnTo>
                  <a:lnTo>
                    <a:pt x="480" y="849"/>
                  </a:lnTo>
                  <a:lnTo>
                    <a:pt x="471" y="840"/>
                  </a:lnTo>
                  <a:lnTo>
                    <a:pt x="463" y="831"/>
                  </a:lnTo>
                  <a:lnTo>
                    <a:pt x="444" y="823"/>
                  </a:lnTo>
                  <a:lnTo>
                    <a:pt x="423" y="813"/>
                  </a:lnTo>
                  <a:lnTo>
                    <a:pt x="399" y="806"/>
                  </a:lnTo>
                  <a:lnTo>
                    <a:pt x="371" y="799"/>
                  </a:lnTo>
                  <a:lnTo>
                    <a:pt x="343" y="793"/>
                  </a:lnTo>
                  <a:lnTo>
                    <a:pt x="313" y="789"/>
                  </a:lnTo>
                  <a:lnTo>
                    <a:pt x="292" y="782"/>
                  </a:lnTo>
                  <a:lnTo>
                    <a:pt x="269" y="775"/>
                  </a:lnTo>
                  <a:lnTo>
                    <a:pt x="247" y="766"/>
                  </a:lnTo>
                  <a:lnTo>
                    <a:pt x="231" y="753"/>
                  </a:lnTo>
                  <a:lnTo>
                    <a:pt x="213" y="738"/>
                  </a:lnTo>
                  <a:lnTo>
                    <a:pt x="200" y="724"/>
                  </a:lnTo>
                  <a:lnTo>
                    <a:pt x="189" y="707"/>
                  </a:lnTo>
                  <a:lnTo>
                    <a:pt x="180" y="687"/>
                  </a:lnTo>
                  <a:lnTo>
                    <a:pt x="177" y="666"/>
                  </a:lnTo>
                  <a:lnTo>
                    <a:pt x="177" y="646"/>
                  </a:lnTo>
                  <a:lnTo>
                    <a:pt x="182" y="628"/>
                  </a:lnTo>
                  <a:lnTo>
                    <a:pt x="189" y="601"/>
                  </a:lnTo>
                  <a:lnTo>
                    <a:pt x="196" y="574"/>
                  </a:lnTo>
                  <a:lnTo>
                    <a:pt x="199" y="550"/>
                  </a:lnTo>
                  <a:lnTo>
                    <a:pt x="204" y="526"/>
                  </a:lnTo>
                  <a:lnTo>
                    <a:pt x="207" y="502"/>
                  </a:lnTo>
                  <a:lnTo>
                    <a:pt x="204" y="477"/>
                  </a:lnTo>
                  <a:lnTo>
                    <a:pt x="199" y="454"/>
                  </a:lnTo>
                  <a:lnTo>
                    <a:pt x="190" y="432"/>
                  </a:lnTo>
                  <a:lnTo>
                    <a:pt x="179" y="410"/>
                  </a:lnTo>
                  <a:lnTo>
                    <a:pt x="166" y="393"/>
                  </a:lnTo>
                  <a:lnTo>
                    <a:pt x="159" y="384"/>
                  </a:lnTo>
                  <a:lnTo>
                    <a:pt x="146" y="371"/>
                  </a:lnTo>
                  <a:lnTo>
                    <a:pt x="134" y="360"/>
                  </a:lnTo>
                  <a:lnTo>
                    <a:pt x="121" y="351"/>
                  </a:lnTo>
                  <a:lnTo>
                    <a:pt x="104" y="343"/>
                  </a:lnTo>
                  <a:lnTo>
                    <a:pt x="87" y="337"/>
                  </a:lnTo>
                  <a:lnTo>
                    <a:pt x="66" y="331"/>
                  </a:lnTo>
                  <a:lnTo>
                    <a:pt x="42" y="330"/>
                  </a:lnTo>
                  <a:lnTo>
                    <a:pt x="21" y="33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chemeClr val="accent2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37" name="Freeform 5"/>
            <p:cNvSpPr>
              <a:spLocks/>
            </p:cNvSpPr>
            <p:nvPr/>
          </p:nvSpPr>
          <p:spPr bwMode="auto">
            <a:xfrm>
              <a:off x="3116" y="2333"/>
              <a:ext cx="1634" cy="1327"/>
            </a:xfrm>
            <a:custGeom>
              <a:avLst/>
              <a:gdLst>
                <a:gd name="T0" fmla="*/ 0 w 1634"/>
                <a:gd name="T1" fmla="*/ 1327 h 1327"/>
                <a:gd name="T2" fmla="*/ 1633 w 1634"/>
                <a:gd name="T3" fmla="*/ 0 h 1327"/>
                <a:gd name="T4" fmla="*/ 1480 w 1634"/>
                <a:gd name="T5" fmla="*/ 26 h 1327"/>
                <a:gd name="T6" fmla="*/ 1485 w 1634"/>
                <a:gd name="T7" fmla="*/ 69 h 1327"/>
                <a:gd name="T8" fmla="*/ 1501 w 1634"/>
                <a:gd name="T9" fmla="*/ 129 h 1327"/>
                <a:gd name="T10" fmla="*/ 1506 w 1634"/>
                <a:gd name="T11" fmla="*/ 177 h 1327"/>
                <a:gd name="T12" fmla="*/ 1496 w 1634"/>
                <a:gd name="T13" fmla="*/ 226 h 1327"/>
                <a:gd name="T14" fmla="*/ 1462 w 1634"/>
                <a:gd name="T15" fmla="*/ 268 h 1327"/>
                <a:gd name="T16" fmla="*/ 1420 w 1634"/>
                <a:gd name="T17" fmla="*/ 299 h 1327"/>
                <a:gd name="T18" fmla="*/ 1369 w 1634"/>
                <a:gd name="T19" fmla="*/ 315 h 1327"/>
                <a:gd name="T20" fmla="*/ 1295 w 1634"/>
                <a:gd name="T21" fmla="*/ 314 h 1327"/>
                <a:gd name="T22" fmla="*/ 1247 w 1634"/>
                <a:gd name="T23" fmla="*/ 304 h 1327"/>
                <a:gd name="T24" fmla="*/ 1199 w 1634"/>
                <a:gd name="T25" fmla="*/ 270 h 1327"/>
                <a:gd name="T26" fmla="*/ 1167 w 1634"/>
                <a:gd name="T27" fmla="*/ 229 h 1327"/>
                <a:gd name="T28" fmla="*/ 1153 w 1634"/>
                <a:gd name="T29" fmla="*/ 185 h 1327"/>
                <a:gd name="T30" fmla="*/ 1156 w 1634"/>
                <a:gd name="T31" fmla="*/ 137 h 1327"/>
                <a:gd name="T32" fmla="*/ 1167 w 1634"/>
                <a:gd name="T33" fmla="*/ 93 h 1327"/>
                <a:gd name="T34" fmla="*/ 1178 w 1634"/>
                <a:gd name="T35" fmla="*/ 48 h 1327"/>
                <a:gd name="T36" fmla="*/ 1173 w 1634"/>
                <a:gd name="T37" fmla="*/ 6 h 1327"/>
                <a:gd name="T38" fmla="*/ 902 w 1634"/>
                <a:gd name="T39" fmla="*/ 52 h 1327"/>
                <a:gd name="T40" fmla="*/ 897 w 1634"/>
                <a:gd name="T41" fmla="*/ 112 h 1327"/>
                <a:gd name="T42" fmla="*/ 894 w 1634"/>
                <a:gd name="T43" fmla="*/ 161 h 1327"/>
                <a:gd name="T44" fmla="*/ 882 w 1634"/>
                <a:gd name="T45" fmla="*/ 203 h 1327"/>
                <a:gd name="T46" fmla="*/ 858 w 1634"/>
                <a:gd name="T47" fmla="*/ 232 h 1327"/>
                <a:gd name="T48" fmla="*/ 824 w 1634"/>
                <a:gd name="T49" fmla="*/ 247 h 1327"/>
                <a:gd name="T50" fmla="*/ 786 w 1634"/>
                <a:gd name="T51" fmla="*/ 251 h 1327"/>
                <a:gd name="T52" fmla="*/ 739 w 1634"/>
                <a:gd name="T53" fmla="*/ 249 h 1327"/>
                <a:gd name="T54" fmla="*/ 697 w 1634"/>
                <a:gd name="T55" fmla="*/ 246 h 1327"/>
                <a:gd name="T56" fmla="*/ 643 w 1634"/>
                <a:gd name="T57" fmla="*/ 243 h 1327"/>
                <a:gd name="T58" fmla="*/ 595 w 1634"/>
                <a:gd name="T59" fmla="*/ 249 h 1327"/>
                <a:gd name="T60" fmla="*/ 551 w 1634"/>
                <a:gd name="T61" fmla="*/ 266 h 1327"/>
                <a:gd name="T62" fmla="*/ 519 w 1634"/>
                <a:gd name="T63" fmla="*/ 295 h 1327"/>
                <a:gd name="T64" fmla="*/ 501 w 1634"/>
                <a:gd name="T65" fmla="*/ 332 h 1327"/>
                <a:gd name="T66" fmla="*/ 501 w 1634"/>
                <a:gd name="T67" fmla="*/ 374 h 1327"/>
                <a:gd name="T68" fmla="*/ 501 w 1634"/>
                <a:gd name="T69" fmla="*/ 421 h 1327"/>
                <a:gd name="T70" fmla="*/ 491 w 1634"/>
                <a:gd name="T71" fmla="*/ 459 h 1327"/>
                <a:gd name="T72" fmla="*/ 471 w 1634"/>
                <a:gd name="T73" fmla="*/ 490 h 1327"/>
                <a:gd name="T74" fmla="*/ 430 w 1634"/>
                <a:gd name="T75" fmla="*/ 511 h 1327"/>
                <a:gd name="T76" fmla="*/ 386 w 1634"/>
                <a:gd name="T77" fmla="*/ 524 h 1327"/>
                <a:gd name="T78" fmla="*/ 334 w 1634"/>
                <a:gd name="T79" fmla="*/ 535 h 1327"/>
                <a:gd name="T80" fmla="*/ 287 w 1634"/>
                <a:gd name="T81" fmla="*/ 547 h 1327"/>
                <a:gd name="T82" fmla="*/ 248 w 1634"/>
                <a:gd name="T83" fmla="*/ 562 h 1327"/>
                <a:gd name="T84" fmla="*/ 218 w 1634"/>
                <a:gd name="T85" fmla="*/ 585 h 1327"/>
                <a:gd name="T86" fmla="*/ 193 w 1634"/>
                <a:gd name="T87" fmla="*/ 620 h 1327"/>
                <a:gd name="T88" fmla="*/ 180 w 1634"/>
                <a:gd name="T89" fmla="*/ 664 h 1327"/>
                <a:gd name="T90" fmla="*/ 186 w 1634"/>
                <a:gd name="T91" fmla="*/ 709 h 1327"/>
                <a:gd name="T92" fmla="*/ 200 w 1634"/>
                <a:gd name="T93" fmla="*/ 765 h 1327"/>
                <a:gd name="T94" fmla="*/ 208 w 1634"/>
                <a:gd name="T95" fmla="*/ 813 h 1327"/>
                <a:gd name="T96" fmla="*/ 206 w 1634"/>
                <a:gd name="T97" fmla="*/ 860 h 1327"/>
                <a:gd name="T98" fmla="*/ 193 w 1634"/>
                <a:gd name="T99" fmla="*/ 902 h 1327"/>
                <a:gd name="T100" fmla="*/ 173 w 1634"/>
                <a:gd name="T101" fmla="*/ 945 h 1327"/>
                <a:gd name="T102" fmla="*/ 141 w 1634"/>
                <a:gd name="T103" fmla="*/ 991 h 1327"/>
                <a:gd name="T104" fmla="*/ 108 w 1634"/>
                <a:gd name="T105" fmla="*/ 1021 h 1327"/>
                <a:gd name="T106" fmla="*/ 74 w 1634"/>
                <a:gd name="T107" fmla="*/ 1039 h 1327"/>
                <a:gd name="T108" fmla="*/ 23 w 1634"/>
                <a:gd name="T109" fmla="*/ 1049 h 13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34"/>
                <a:gd name="T166" fmla="*/ 0 h 1327"/>
                <a:gd name="T167" fmla="*/ 1634 w 1634"/>
                <a:gd name="T168" fmla="*/ 1327 h 13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34" h="1327">
                  <a:moveTo>
                    <a:pt x="0" y="1049"/>
                  </a:moveTo>
                  <a:lnTo>
                    <a:pt x="0" y="1327"/>
                  </a:lnTo>
                  <a:lnTo>
                    <a:pt x="1634" y="1327"/>
                  </a:lnTo>
                  <a:lnTo>
                    <a:pt x="1633" y="0"/>
                  </a:lnTo>
                  <a:lnTo>
                    <a:pt x="1487" y="0"/>
                  </a:lnTo>
                  <a:lnTo>
                    <a:pt x="1480" y="26"/>
                  </a:lnTo>
                  <a:lnTo>
                    <a:pt x="1480" y="44"/>
                  </a:lnTo>
                  <a:lnTo>
                    <a:pt x="1485" y="69"/>
                  </a:lnTo>
                  <a:lnTo>
                    <a:pt x="1493" y="96"/>
                  </a:lnTo>
                  <a:lnTo>
                    <a:pt x="1501" y="129"/>
                  </a:lnTo>
                  <a:lnTo>
                    <a:pt x="1506" y="154"/>
                  </a:lnTo>
                  <a:lnTo>
                    <a:pt x="1506" y="177"/>
                  </a:lnTo>
                  <a:lnTo>
                    <a:pt x="1503" y="202"/>
                  </a:lnTo>
                  <a:lnTo>
                    <a:pt x="1496" y="226"/>
                  </a:lnTo>
                  <a:lnTo>
                    <a:pt x="1480" y="249"/>
                  </a:lnTo>
                  <a:lnTo>
                    <a:pt x="1462" y="268"/>
                  </a:lnTo>
                  <a:lnTo>
                    <a:pt x="1442" y="287"/>
                  </a:lnTo>
                  <a:lnTo>
                    <a:pt x="1420" y="299"/>
                  </a:lnTo>
                  <a:lnTo>
                    <a:pt x="1393" y="309"/>
                  </a:lnTo>
                  <a:lnTo>
                    <a:pt x="1369" y="315"/>
                  </a:lnTo>
                  <a:lnTo>
                    <a:pt x="1335" y="316"/>
                  </a:lnTo>
                  <a:lnTo>
                    <a:pt x="1295" y="314"/>
                  </a:lnTo>
                  <a:lnTo>
                    <a:pt x="1270" y="309"/>
                  </a:lnTo>
                  <a:lnTo>
                    <a:pt x="1247" y="304"/>
                  </a:lnTo>
                  <a:lnTo>
                    <a:pt x="1226" y="291"/>
                  </a:lnTo>
                  <a:lnTo>
                    <a:pt x="1199" y="270"/>
                  </a:lnTo>
                  <a:lnTo>
                    <a:pt x="1182" y="250"/>
                  </a:lnTo>
                  <a:lnTo>
                    <a:pt x="1167" y="229"/>
                  </a:lnTo>
                  <a:lnTo>
                    <a:pt x="1158" y="206"/>
                  </a:lnTo>
                  <a:lnTo>
                    <a:pt x="1153" y="185"/>
                  </a:lnTo>
                  <a:lnTo>
                    <a:pt x="1153" y="161"/>
                  </a:lnTo>
                  <a:lnTo>
                    <a:pt x="1156" y="137"/>
                  </a:lnTo>
                  <a:lnTo>
                    <a:pt x="1161" y="115"/>
                  </a:lnTo>
                  <a:lnTo>
                    <a:pt x="1167" y="93"/>
                  </a:lnTo>
                  <a:lnTo>
                    <a:pt x="1174" y="71"/>
                  </a:lnTo>
                  <a:lnTo>
                    <a:pt x="1178" y="48"/>
                  </a:lnTo>
                  <a:lnTo>
                    <a:pt x="1178" y="28"/>
                  </a:lnTo>
                  <a:lnTo>
                    <a:pt x="1173" y="6"/>
                  </a:lnTo>
                  <a:lnTo>
                    <a:pt x="899" y="6"/>
                  </a:lnTo>
                  <a:lnTo>
                    <a:pt x="902" y="52"/>
                  </a:lnTo>
                  <a:lnTo>
                    <a:pt x="899" y="85"/>
                  </a:lnTo>
                  <a:lnTo>
                    <a:pt x="897" y="112"/>
                  </a:lnTo>
                  <a:lnTo>
                    <a:pt x="897" y="136"/>
                  </a:lnTo>
                  <a:lnTo>
                    <a:pt x="894" y="161"/>
                  </a:lnTo>
                  <a:lnTo>
                    <a:pt x="889" y="187"/>
                  </a:lnTo>
                  <a:lnTo>
                    <a:pt x="882" y="203"/>
                  </a:lnTo>
                  <a:lnTo>
                    <a:pt x="872" y="219"/>
                  </a:lnTo>
                  <a:lnTo>
                    <a:pt x="858" y="232"/>
                  </a:lnTo>
                  <a:lnTo>
                    <a:pt x="842" y="242"/>
                  </a:lnTo>
                  <a:lnTo>
                    <a:pt x="824" y="247"/>
                  </a:lnTo>
                  <a:lnTo>
                    <a:pt x="804" y="250"/>
                  </a:lnTo>
                  <a:lnTo>
                    <a:pt x="786" y="251"/>
                  </a:lnTo>
                  <a:lnTo>
                    <a:pt x="762" y="251"/>
                  </a:lnTo>
                  <a:lnTo>
                    <a:pt x="739" y="249"/>
                  </a:lnTo>
                  <a:lnTo>
                    <a:pt x="721" y="247"/>
                  </a:lnTo>
                  <a:lnTo>
                    <a:pt x="697" y="246"/>
                  </a:lnTo>
                  <a:lnTo>
                    <a:pt x="671" y="243"/>
                  </a:lnTo>
                  <a:lnTo>
                    <a:pt x="643" y="243"/>
                  </a:lnTo>
                  <a:lnTo>
                    <a:pt x="619" y="246"/>
                  </a:lnTo>
                  <a:lnTo>
                    <a:pt x="595" y="249"/>
                  </a:lnTo>
                  <a:lnTo>
                    <a:pt x="570" y="256"/>
                  </a:lnTo>
                  <a:lnTo>
                    <a:pt x="551" y="266"/>
                  </a:lnTo>
                  <a:lnTo>
                    <a:pt x="532" y="278"/>
                  </a:lnTo>
                  <a:lnTo>
                    <a:pt x="519" y="295"/>
                  </a:lnTo>
                  <a:lnTo>
                    <a:pt x="506" y="314"/>
                  </a:lnTo>
                  <a:lnTo>
                    <a:pt x="501" y="332"/>
                  </a:lnTo>
                  <a:lnTo>
                    <a:pt x="498" y="353"/>
                  </a:lnTo>
                  <a:lnTo>
                    <a:pt x="501" y="374"/>
                  </a:lnTo>
                  <a:lnTo>
                    <a:pt x="502" y="397"/>
                  </a:lnTo>
                  <a:lnTo>
                    <a:pt x="501" y="421"/>
                  </a:lnTo>
                  <a:lnTo>
                    <a:pt x="496" y="439"/>
                  </a:lnTo>
                  <a:lnTo>
                    <a:pt x="491" y="459"/>
                  </a:lnTo>
                  <a:lnTo>
                    <a:pt x="482" y="477"/>
                  </a:lnTo>
                  <a:lnTo>
                    <a:pt x="471" y="490"/>
                  </a:lnTo>
                  <a:lnTo>
                    <a:pt x="453" y="503"/>
                  </a:lnTo>
                  <a:lnTo>
                    <a:pt x="430" y="511"/>
                  </a:lnTo>
                  <a:lnTo>
                    <a:pt x="407" y="518"/>
                  </a:lnTo>
                  <a:lnTo>
                    <a:pt x="386" y="524"/>
                  </a:lnTo>
                  <a:lnTo>
                    <a:pt x="364" y="530"/>
                  </a:lnTo>
                  <a:lnTo>
                    <a:pt x="334" y="535"/>
                  </a:lnTo>
                  <a:lnTo>
                    <a:pt x="311" y="540"/>
                  </a:lnTo>
                  <a:lnTo>
                    <a:pt x="287" y="547"/>
                  </a:lnTo>
                  <a:lnTo>
                    <a:pt x="268" y="554"/>
                  </a:lnTo>
                  <a:lnTo>
                    <a:pt x="248" y="562"/>
                  </a:lnTo>
                  <a:lnTo>
                    <a:pt x="232" y="573"/>
                  </a:lnTo>
                  <a:lnTo>
                    <a:pt x="218" y="585"/>
                  </a:lnTo>
                  <a:lnTo>
                    <a:pt x="203" y="603"/>
                  </a:lnTo>
                  <a:lnTo>
                    <a:pt x="193" y="620"/>
                  </a:lnTo>
                  <a:lnTo>
                    <a:pt x="184" y="640"/>
                  </a:lnTo>
                  <a:lnTo>
                    <a:pt x="180" y="664"/>
                  </a:lnTo>
                  <a:lnTo>
                    <a:pt x="183" y="686"/>
                  </a:lnTo>
                  <a:lnTo>
                    <a:pt x="186" y="709"/>
                  </a:lnTo>
                  <a:lnTo>
                    <a:pt x="193" y="736"/>
                  </a:lnTo>
                  <a:lnTo>
                    <a:pt x="200" y="765"/>
                  </a:lnTo>
                  <a:lnTo>
                    <a:pt x="206" y="792"/>
                  </a:lnTo>
                  <a:lnTo>
                    <a:pt x="208" y="813"/>
                  </a:lnTo>
                  <a:lnTo>
                    <a:pt x="208" y="833"/>
                  </a:lnTo>
                  <a:lnTo>
                    <a:pt x="206" y="860"/>
                  </a:lnTo>
                  <a:lnTo>
                    <a:pt x="199" y="883"/>
                  </a:lnTo>
                  <a:lnTo>
                    <a:pt x="193" y="902"/>
                  </a:lnTo>
                  <a:lnTo>
                    <a:pt x="184" y="921"/>
                  </a:lnTo>
                  <a:lnTo>
                    <a:pt x="173" y="945"/>
                  </a:lnTo>
                  <a:lnTo>
                    <a:pt x="158" y="972"/>
                  </a:lnTo>
                  <a:lnTo>
                    <a:pt x="141" y="991"/>
                  </a:lnTo>
                  <a:lnTo>
                    <a:pt x="124" y="1007"/>
                  </a:lnTo>
                  <a:lnTo>
                    <a:pt x="108" y="1021"/>
                  </a:lnTo>
                  <a:lnTo>
                    <a:pt x="91" y="1032"/>
                  </a:lnTo>
                  <a:lnTo>
                    <a:pt x="74" y="1039"/>
                  </a:lnTo>
                  <a:lnTo>
                    <a:pt x="50" y="1045"/>
                  </a:lnTo>
                  <a:lnTo>
                    <a:pt x="23" y="1049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chemeClr val="folHlink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38" name="Freeform 6"/>
            <p:cNvSpPr>
              <a:spLocks/>
            </p:cNvSpPr>
            <p:nvPr/>
          </p:nvSpPr>
          <p:spPr bwMode="auto">
            <a:xfrm>
              <a:off x="1489" y="2076"/>
              <a:ext cx="1627" cy="1584"/>
            </a:xfrm>
            <a:custGeom>
              <a:avLst/>
              <a:gdLst>
                <a:gd name="T0" fmla="*/ 1616 w 1628"/>
                <a:gd name="T1" fmla="*/ 1584 h 1584"/>
                <a:gd name="T2" fmla="*/ 0 w 1628"/>
                <a:gd name="T3" fmla="*/ 319 h 1584"/>
                <a:gd name="T4" fmla="*/ 147 w 1628"/>
                <a:gd name="T5" fmla="*/ 308 h 1584"/>
                <a:gd name="T6" fmla="*/ 151 w 1628"/>
                <a:gd name="T7" fmla="*/ 280 h 1584"/>
                <a:gd name="T8" fmla="*/ 144 w 1628"/>
                <a:gd name="T9" fmla="*/ 244 h 1584"/>
                <a:gd name="T10" fmla="*/ 133 w 1628"/>
                <a:gd name="T11" fmla="*/ 202 h 1584"/>
                <a:gd name="T12" fmla="*/ 126 w 1628"/>
                <a:gd name="T13" fmla="*/ 161 h 1584"/>
                <a:gd name="T14" fmla="*/ 127 w 1628"/>
                <a:gd name="T15" fmla="*/ 123 h 1584"/>
                <a:gd name="T16" fmla="*/ 140 w 1628"/>
                <a:gd name="T17" fmla="*/ 85 h 1584"/>
                <a:gd name="T18" fmla="*/ 166 w 1628"/>
                <a:gd name="T19" fmla="*/ 54 h 1584"/>
                <a:gd name="T20" fmla="*/ 196 w 1628"/>
                <a:gd name="T21" fmla="*/ 28 h 1584"/>
                <a:gd name="T22" fmla="*/ 233 w 1628"/>
                <a:gd name="T23" fmla="*/ 10 h 1584"/>
                <a:gd name="T24" fmla="*/ 279 w 1628"/>
                <a:gd name="T25" fmla="*/ 2 h 1584"/>
                <a:gd name="T26" fmla="*/ 320 w 1628"/>
                <a:gd name="T27" fmla="*/ 0 h 1584"/>
                <a:gd name="T28" fmla="*/ 356 w 1628"/>
                <a:gd name="T29" fmla="*/ 4 h 1584"/>
                <a:gd name="T30" fmla="*/ 392 w 1628"/>
                <a:gd name="T31" fmla="*/ 16 h 1584"/>
                <a:gd name="T32" fmla="*/ 422 w 1628"/>
                <a:gd name="T33" fmla="*/ 36 h 1584"/>
                <a:gd name="T34" fmla="*/ 450 w 1628"/>
                <a:gd name="T35" fmla="*/ 65 h 1584"/>
                <a:gd name="T36" fmla="*/ 473 w 1628"/>
                <a:gd name="T37" fmla="*/ 98 h 1584"/>
                <a:gd name="T38" fmla="*/ 485 w 1628"/>
                <a:gd name="T39" fmla="*/ 143 h 1584"/>
                <a:gd name="T40" fmla="*/ 480 w 1628"/>
                <a:gd name="T41" fmla="*/ 188 h 1584"/>
                <a:gd name="T42" fmla="*/ 469 w 1628"/>
                <a:gd name="T43" fmla="*/ 233 h 1584"/>
                <a:gd name="T44" fmla="*/ 457 w 1628"/>
                <a:gd name="T45" fmla="*/ 278 h 1584"/>
                <a:gd name="T46" fmla="*/ 460 w 1628"/>
                <a:gd name="T47" fmla="*/ 300 h 1584"/>
                <a:gd name="T48" fmla="*/ 734 w 1628"/>
                <a:gd name="T49" fmla="*/ 311 h 1584"/>
                <a:gd name="T50" fmla="*/ 727 w 1628"/>
                <a:gd name="T51" fmla="*/ 394 h 1584"/>
                <a:gd name="T52" fmla="*/ 730 w 1628"/>
                <a:gd name="T53" fmla="*/ 444 h 1584"/>
                <a:gd name="T54" fmla="*/ 737 w 1628"/>
                <a:gd name="T55" fmla="*/ 494 h 1584"/>
                <a:gd name="T56" fmla="*/ 755 w 1628"/>
                <a:gd name="T57" fmla="*/ 525 h 1584"/>
                <a:gd name="T58" fmla="*/ 785 w 1628"/>
                <a:gd name="T59" fmla="*/ 548 h 1584"/>
                <a:gd name="T60" fmla="*/ 814 w 1628"/>
                <a:gd name="T61" fmla="*/ 558 h 1584"/>
                <a:gd name="T62" fmla="*/ 852 w 1628"/>
                <a:gd name="T63" fmla="*/ 559 h 1584"/>
                <a:gd name="T64" fmla="*/ 893 w 1628"/>
                <a:gd name="T65" fmla="*/ 555 h 1584"/>
                <a:gd name="T66" fmla="*/ 944 w 1628"/>
                <a:gd name="T67" fmla="*/ 549 h 1584"/>
                <a:gd name="T68" fmla="*/ 996 w 1628"/>
                <a:gd name="T69" fmla="*/ 552 h 1584"/>
                <a:gd name="T70" fmla="*/ 1044 w 1628"/>
                <a:gd name="T71" fmla="*/ 565 h 1584"/>
                <a:gd name="T72" fmla="*/ 1083 w 1628"/>
                <a:gd name="T73" fmla="*/ 588 h 1584"/>
                <a:gd name="T74" fmla="*/ 1107 w 1628"/>
                <a:gd name="T75" fmla="*/ 621 h 1584"/>
                <a:gd name="T76" fmla="*/ 1117 w 1628"/>
                <a:gd name="T77" fmla="*/ 661 h 1584"/>
                <a:gd name="T78" fmla="*/ 1113 w 1628"/>
                <a:gd name="T79" fmla="*/ 706 h 1584"/>
                <a:gd name="T80" fmla="*/ 1117 w 1628"/>
                <a:gd name="T81" fmla="*/ 749 h 1584"/>
                <a:gd name="T82" fmla="*/ 1133 w 1628"/>
                <a:gd name="T83" fmla="*/ 785 h 1584"/>
                <a:gd name="T84" fmla="*/ 1161 w 1628"/>
                <a:gd name="T85" fmla="*/ 811 h 1584"/>
                <a:gd name="T86" fmla="*/ 1208 w 1628"/>
                <a:gd name="T87" fmla="*/ 826 h 1584"/>
                <a:gd name="T88" fmla="*/ 1251 w 1628"/>
                <a:gd name="T89" fmla="*/ 837 h 1584"/>
                <a:gd name="T90" fmla="*/ 1304 w 1628"/>
                <a:gd name="T91" fmla="*/ 847 h 1584"/>
                <a:gd name="T92" fmla="*/ 1347 w 1628"/>
                <a:gd name="T93" fmla="*/ 861 h 1584"/>
                <a:gd name="T94" fmla="*/ 1383 w 1628"/>
                <a:gd name="T95" fmla="*/ 881 h 1584"/>
                <a:gd name="T96" fmla="*/ 1412 w 1628"/>
                <a:gd name="T97" fmla="*/ 911 h 1584"/>
                <a:gd name="T98" fmla="*/ 1431 w 1628"/>
                <a:gd name="T99" fmla="*/ 946 h 1584"/>
                <a:gd name="T100" fmla="*/ 1432 w 1628"/>
                <a:gd name="T101" fmla="*/ 996 h 1584"/>
                <a:gd name="T102" fmla="*/ 1422 w 1628"/>
                <a:gd name="T103" fmla="*/ 1044 h 1584"/>
                <a:gd name="T104" fmla="*/ 1408 w 1628"/>
                <a:gd name="T105" fmla="*/ 1100 h 1584"/>
                <a:gd name="T106" fmla="*/ 1405 w 1628"/>
                <a:gd name="T107" fmla="*/ 1141 h 1584"/>
                <a:gd name="T108" fmla="*/ 1415 w 1628"/>
                <a:gd name="T109" fmla="*/ 1190 h 1584"/>
                <a:gd name="T110" fmla="*/ 1433 w 1628"/>
                <a:gd name="T111" fmla="*/ 1224 h 1584"/>
                <a:gd name="T112" fmla="*/ 1463 w 1628"/>
                <a:gd name="T113" fmla="*/ 1261 h 1584"/>
                <a:gd name="T114" fmla="*/ 1503 w 1628"/>
                <a:gd name="T115" fmla="*/ 1289 h 1584"/>
                <a:gd name="T116" fmla="*/ 1544 w 1628"/>
                <a:gd name="T117" fmla="*/ 1302 h 1584"/>
                <a:gd name="T118" fmla="*/ 1590 w 1628"/>
                <a:gd name="T119" fmla="*/ 1306 h 15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28"/>
                <a:gd name="T181" fmla="*/ 0 h 1584"/>
                <a:gd name="T182" fmla="*/ 1628 w 1628"/>
                <a:gd name="T183" fmla="*/ 1584 h 15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28" h="1584">
                  <a:moveTo>
                    <a:pt x="1628" y="1305"/>
                  </a:moveTo>
                  <a:lnTo>
                    <a:pt x="1628" y="1584"/>
                  </a:lnTo>
                  <a:lnTo>
                    <a:pt x="1" y="1584"/>
                  </a:lnTo>
                  <a:lnTo>
                    <a:pt x="0" y="319"/>
                  </a:lnTo>
                  <a:lnTo>
                    <a:pt x="141" y="319"/>
                  </a:lnTo>
                  <a:lnTo>
                    <a:pt x="147" y="308"/>
                  </a:lnTo>
                  <a:lnTo>
                    <a:pt x="151" y="292"/>
                  </a:lnTo>
                  <a:lnTo>
                    <a:pt x="151" y="280"/>
                  </a:lnTo>
                  <a:lnTo>
                    <a:pt x="150" y="264"/>
                  </a:lnTo>
                  <a:lnTo>
                    <a:pt x="144" y="244"/>
                  </a:lnTo>
                  <a:lnTo>
                    <a:pt x="138" y="219"/>
                  </a:lnTo>
                  <a:lnTo>
                    <a:pt x="133" y="202"/>
                  </a:lnTo>
                  <a:lnTo>
                    <a:pt x="127" y="181"/>
                  </a:lnTo>
                  <a:lnTo>
                    <a:pt x="126" y="161"/>
                  </a:lnTo>
                  <a:lnTo>
                    <a:pt x="126" y="141"/>
                  </a:lnTo>
                  <a:lnTo>
                    <a:pt x="127" y="123"/>
                  </a:lnTo>
                  <a:lnTo>
                    <a:pt x="133" y="103"/>
                  </a:lnTo>
                  <a:lnTo>
                    <a:pt x="140" y="85"/>
                  </a:lnTo>
                  <a:lnTo>
                    <a:pt x="151" y="71"/>
                  </a:lnTo>
                  <a:lnTo>
                    <a:pt x="166" y="54"/>
                  </a:lnTo>
                  <a:lnTo>
                    <a:pt x="181" y="41"/>
                  </a:lnTo>
                  <a:lnTo>
                    <a:pt x="196" y="28"/>
                  </a:lnTo>
                  <a:lnTo>
                    <a:pt x="213" y="19"/>
                  </a:lnTo>
                  <a:lnTo>
                    <a:pt x="233" y="10"/>
                  </a:lnTo>
                  <a:lnTo>
                    <a:pt x="255" y="4"/>
                  </a:lnTo>
                  <a:lnTo>
                    <a:pt x="279" y="2"/>
                  </a:lnTo>
                  <a:lnTo>
                    <a:pt x="299" y="0"/>
                  </a:lnTo>
                  <a:lnTo>
                    <a:pt x="320" y="0"/>
                  </a:lnTo>
                  <a:lnTo>
                    <a:pt x="340" y="2"/>
                  </a:lnTo>
                  <a:lnTo>
                    <a:pt x="356" y="4"/>
                  </a:lnTo>
                  <a:lnTo>
                    <a:pt x="374" y="10"/>
                  </a:lnTo>
                  <a:lnTo>
                    <a:pt x="392" y="16"/>
                  </a:lnTo>
                  <a:lnTo>
                    <a:pt x="406" y="24"/>
                  </a:lnTo>
                  <a:lnTo>
                    <a:pt x="422" y="36"/>
                  </a:lnTo>
                  <a:lnTo>
                    <a:pt x="436" y="50"/>
                  </a:lnTo>
                  <a:lnTo>
                    <a:pt x="450" y="65"/>
                  </a:lnTo>
                  <a:lnTo>
                    <a:pt x="463" y="81"/>
                  </a:lnTo>
                  <a:lnTo>
                    <a:pt x="473" y="98"/>
                  </a:lnTo>
                  <a:lnTo>
                    <a:pt x="480" y="119"/>
                  </a:lnTo>
                  <a:lnTo>
                    <a:pt x="485" y="143"/>
                  </a:lnTo>
                  <a:lnTo>
                    <a:pt x="485" y="165"/>
                  </a:lnTo>
                  <a:lnTo>
                    <a:pt x="480" y="188"/>
                  </a:lnTo>
                  <a:lnTo>
                    <a:pt x="474" y="211"/>
                  </a:lnTo>
                  <a:lnTo>
                    <a:pt x="469" y="233"/>
                  </a:lnTo>
                  <a:lnTo>
                    <a:pt x="461" y="259"/>
                  </a:lnTo>
                  <a:lnTo>
                    <a:pt x="457" y="278"/>
                  </a:lnTo>
                  <a:lnTo>
                    <a:pt x="457" y="290"/>
                  </a:lnTo>
                  <a:lnTo>
                    <a:pt x="460" y="300"/>
                  </a:lnTo>
                  <a:lnTo>
                    <a:pt x="464" y="311"/>
                  </a:lnTo>
                  <a:lnTo>
                    <a:pt x="734" y="311"/>
                  </a:lnTo>
                  <a:lnTo>
                    <a:pt x="728" y="363"/>
                  </a:lnTo>
                  <a:lnTo>
                    <a:pt x="727" y="394"/>
                  </a:lnTo>
                  <a:lnTo>
                    <a:pt x="728" y="420"/>
                  </a:lnTo>
                  <a:lnTo>
                    <a:pt x="730" y="444"/>
                  </a:lnTo>
                  <a:lnTo>
                    <a:pt x="733" y="469"/>
                  </a:lnTo>
                  <a:lnTo>
                    <a:pt x="737" y="494"/>
                  </a:lnTo>
                  <a:lnTo>
                    <a:pt x="745" y="511"/>
                  </a:lnTo>
                  <a:lnTo>
                    <a:pt x="755" y="525"/>
                  </a:lnTo>
                  <a:lnTo>
                    <a:pt x="768" y="538"/>
                  </a:lnTo>
                  <a:lnTo>
                    <a:pt x="785" y="548"/>
                  </a:lnTo>
                  <a:lnTo>
                    <a:pt x="803" y="555"/>
                  </a:lnTo>
                  <a:lnTo>
                    <a:pt x="821" y="558"/>
                  </a:lnTo>
                  <a:lnTo>
                    <a:pt x="841" y="559"/>
                  </a:lnTo>
                  <a:lnTo>
                    <a:pt x="864" y="559"/>
                  </a:lnTo>
                  <a:lnTo>
                    <a:pt x="888" y="556"/>
                  </a:lnTo>
                  <a:lnTo>
                    <a:pt x="905" y="555"/>
                  </a:lnTo>
                  <a:lnTo>
                    <a:pt x="930" y="552"/>
                  </a:lnTo>
                  <a:lnTo>
                    <a:pt x="956" y="549"/>
                  </a:lnTo>
                  <a:lnTo>
                    <a:pt x="984" y="549"/>
                  </a:lnTo>
                  <a:lnTo>
                    <a:pt x="1008" y="552"/>
                  </a:lnTo>
                  <a:lnTo>
                    <a:pt x="1032" y="556"/>
                  </a:lnTo>
                  <a:lnTo>
                    <a:pt x="1056" y="565"/>
                  </a:lnTo>
                  <a:lnTo>
                    <a:pt x="1076" y="573"/>
                  </a:lnTo>
                  <a:lnTo>
                    <a:pt x="1095" y="588"/>
                  </a:lnTo>
                  <a:lnTo>
                    <a:pt x="1108" y="603"/>
                  </a:lnTo>
                  <a:lnTo>
                    <a:pt x="1119" y="621"/>
                  </a:lnTo>
                  <a:lnTo>
                    <a:pt x="1126" y="641"/>
                  </a:lnTo>
                  <a:lnTo>
                    <a:pt x="1129" y="661"/>
                  </a:lnTo>
                  <a:lnTo>
                    <a:pt x="1126" y="684"/>
                  </a:lnTo>
                  <a:lnTo>
                    <a:pt x="1125" y="706"/>
                  </a:lnTo>
                  <a:lnTo>
                    <a:pt x="1126" y="729"/>
                  </a:lnTo>
                  <a:lnTo>
                    <a:pt x="1129" y="749"/>
                  </a:lnTo>
                  <a:lnTo>
                    <a:pt x="1136" y="767"/>
                  </a:lnTo>
                  <a:lnTo>
                    <a:pt x="1145" y="785"/>
                  </a:lnTo>
                  <a:lnTo>
                    <a:pt x="1156" y="798"/>
                  </a:lnTo>
                  <a:lnTo>
                    <a:pt x="1173" y="811"/>
                  </a:lnTo>
                  <a:lnTo>
                    <a:pt x="1196" y="819"/>
                  </a:lnTo>
                  <a:lnTo>
                    <a:pt x="1220" y="826"/>
                  </a:lnTo>
                  <a:lnTo>
                    <a:pt x="1239" y="832"/>
                  </a:lnTo>
                  <a:lnTo>
                    <a:pt x="1263" y="837"/>
                  </a:lnTo>
                  <a:lnTo>
                    <a:pt x="1292" y="843"/>
                  </a:lnTo>
                  <a:lnTo>
                    <a:pt x="1316" y="847"/>
                  </a:lnTo>
                  <a:lnTo>
                    <a:pt x="1340" y="854"/>
                  </a:lnTo>
                  <a:lnTo>
                    <a:pt x="1359" y="861"/>
                  </a:lnTo>
                  <a:lnTo>
                    <a:pt x="1379" y="870"/>
                  </a:lnTo>
                  <a:lnTo>
                    <a:pt x="1395" y="881"/>
                  </a:lnTo>
                  <a:lnTo>
                    <a:pt x="1407" y="893"/>
                  </a:lnTo>
                  <a:lnTo>
                    <a:pt x="1424" y="911"/>
                  </a:lnTo>
                  <a:lnTo>
                    <a:pt x="1434" y="928"/>
                  </a:lnTo>
                  <a:lnTo>
                    <a:pt x="1443" y="946"/>
                  </a:lnTo>
                  <a:lnTo>
                    <a:pt x="1447" y="972"/>
                  </a:lnTo>
                  <a:lnTo>
                    <a:pt x="1444" y="996"/>
                  </a:lnTo>
                  <a:lnTo>
                    <a:pt x="1440" y="1017"/>
                  </a:lnTo>
                  <a:lnTo>
                    <a:pt x="1434" y="1044"/>
                  </a:lnTo>
                  <a:lnTo>
                    <a:pt x="1427" y="1073"/>
                  </a:lnTo>
                  <a:lnTo>
                    <a:pt x="1420" y="1100"/>
                  </a:lnTo>
                  <a:lnTo>
                    <a:pt x="1417" y="1123"/>
                  </a:lnTo>
                  <a:lnTo>
                    <a:pt x="1417" y="1141"/>
                  </a:lnTo>
                  <a:lnTo>
                    <a:pt x="1421" y="1168"/>
                  </a:lnTo>
                  <a:lnTo>
                    <a:pt x="1427" y="1190"/>
                  </a:lnTo>
                  <a:lnTo>
                    <a:pt x="1436" y="1207"/>
                  </a:lnTo>
                  <a:lnTo>
                    <a:pt x="1445" y="1224"/>
                  </a:lnTo>
                  <a:lnTo>
                    <a:pt x="1460" y="1243"/>
                  </a:lnTo>
                  <a:lnTo>
                    <a:pt x="1475" y="1261"/>
                  </a:lnTo>
                  <a:lnTo>
                    <a:pt x="1493" y="1277"/>
                  </a:lnTo>
                  <a:lnTo>
                    <a:pt x="1515" y="1289"/>
                  </a:lnTo>
                  <a:lnTo>
                    <a:pt x="1534" y="1296"/>
                  </a:lnTo>
                  <a:lnTo>
                    <a:pt x="1556" y="1302"/>
                  </a:lnTo>
                  <a:lnTo>
                    <a:pt x="1577" y="1305"/>
                  </a:lnTo>
                  <a:lnTo>
                    <a:pt x="1602" y="1306"/>
                  </a:lnTo>
                  <a:lnTo>
                    <a:pt x="1628" y="1305"/>
                  </a:lnTo>
                  <a:close/>
                </a:path>
              </a:pathLst>
            </a:custGeom>
            <a:solidFill>
              <a:schemeClr val="hlink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39" name="Freeform 7"/>
            <p:cNvSpPr>
              <a:spLocks/>
            </p:cNvSpPr>
            <p:nvPr/>
          </p:nvSpPr>
          <p:spPr bwMode="auto">
            <a:xfrm>
              <a:off x="1489" y="1070"/>
              <a:ext cx="1634" cy="1327"/>
            </a:xfrm>
            <a:custGeom>
              <a:avLst/>
              <a:gdLst>
                <a:gd name="T0" fmla="*/ 1623 w 1635"/>
                <a:gd name="T1" fmla="*/ 0 h 1327"/>
                <a:gd name="T2" fmla="*/ 1 w 1635"/>
                <a:gd name="T3" fmla="*/ 1327 h 1327"/>
                <a:gd name="T4" fmla="*/ 154 w 1635"/>
                <a:gd name="T5" fmla="*/ 1301 h 1327"/>
                <a:gd name="T6" fmla="*/ 150 w 1635"/>
                <a:gd name="T7" fmla="*/ 1258 h 1327"/>
                <a:gd name="T8" fmla="*/ 133 w 1635"/>
                <a:gd name="T9" fmla="*/ 1198 h 1327"/>
                <a:gd name="T10" fmla="*/ 127 w 1635"/>
                <a:gd name="T11" fmla="*/ 1150 h 1327"/>
                <a:gd name="T12" fmla="*/ 138 w 1635"/>
                <a:gd name="T13" fmla="*/ 1101 h 1327"/>
                <a:gd name="T14" fmla="*/ 172 w 1635"/>
                <a:gd name="T15" fmla="*/ 1058 h 1327"/>
                <a:gd name="T16" fmla="*/ 214 w 1635"/>
                <a:gd name="T17" fmla="*/ 1027 h 1327"/>
                <a:gd name="T18" fmla="*/ 265 w 1635"/>
                <a:gd name="T19" fmla="*/ 1012 h 1327"/>
                <a:gd name="T20" fmla="*/ 339 w 1635"/>
                <a:gd name="T21" fmla="*/ 1013 h 1327"/>
                <a:gd name="T22" fmla="*/ 387 w 1635"/>
                <a:gd name="T23" fmla="*/ 1023 h 1327"/>
                <a:gd name="T24" fmla="*/ 435 w 1635"/>
                <a:gd name="T25" fmla="*/ 1057 h 1327"/>
                <a:gd name="T26" fmla="*/ 467 w 1635"/>
                <a:gd name="T27" fmla="*/ 1098 h 1327"/>
                <a:gd name="T28" fmla="*/ 481 w 1635"/>
                <a:gd name="T29" fmla="*/ 1142 h 1327"/>
                <a:gd name="T30" fmla="*/ 478 w 1635"/>
                <a:gd name="T31" fmla="*/ 1190 h 1327"/>
                <a:gd name="T32" fmla="*/ 467 w 1635"/>
                <a:gd name="T33" fmla="*/ 1234 h 1327"/>
                <a:gd name="T34" fmla="*/ 456 w 1635"/>
                <a:gd name="T35" fmla="*/ 1279 h 1327"/>
                <a:gd name="T36" fmla="*/ 461 w 1635"/>
                <a:gd name="T37" fmla="*/ 1321 h 1327"/>
                <a:gd name="T38" fmla="*/ 733 w 1635"/>
                <a:gd name="T39" fmla="*/ 1274 h 1327"/>
                <a:gd name="T40" fmla="*/ 735 w 1635"/>
                <a:gd name="T41" fmla="*/ 1215 h 1327"/>
                <a:gd name="T42" fmla="*/ 740 w 1635"/>
                <a:gd name="T43" fmla="*/ 1166 h 1327"/>
                <a:gd name="T44" fmla="*/ 752 w 1635"/>
                <a:gd name="T45" fmla="*/ 1123 h 1327"/>
                <a:gd name="T46" fmla="*/ 776 w 1635"/>
                <a:gd name="T47" fmla="*/ 1095 h 1327"/>
                <a:gd name="T48" fmla="*/ 810 w 1635"/>
                <a:gd name="T49" fmla="*/ 1080 h 1327"/>
                <a:gd name="T50" fmla="*/ 836 w 1635"/>
                <a:gd name="T51" fmla="*/ 1075 h 1327"/>
                <a:gd name="T52" fmla="*/ 883 w 1635"/>
                <a:gd name="T53" fmla="*/ 1077 h 1327"/>
                <a:gd name="T54" fmla="*/ 925 w 1635"/>
                <a:gd name="T55" fmla="*/ 1081 h 1327"/>
                <a:gd name="T56" fmla="*/ 979 w 1635"/>
                <a:gd name="T57" fmla="*/ 1084 h 1327"/>
                <a:gd name="T58" fmla="*/ 1027 w 1635"/>
                <a:gd name="T59" fmla="*/ 1077 h 1327"/>
                <a:gd name="T60" fmla="*/ 1071 w 1635"/>
                <a:gd name="T61" fmla="*/ 1061 h 1327"/>
                <a:gd name="T62" fmla="*/ 1103 w 1635"/>
                <a:gd name="T63" fmla="*/ 1032 h 1327"/>
                <a:gd name="T64" fmla="*/ 1121 w 1635"/>
                <a:gd name="T65" fmla="*/ 995 h 1327"/>
                <a:gd name="T66" fmla="*/ 1121 w 1635"/>
                <a:gd name="T67" fmla="*/ 953 h 1327"/>
                <a:gd name="T68" fmla="*/ 1121 w 1635"/>
                <a:gd name="T69" fmla="*/ 906 h 1327"/>
                <a:gd name="T70" fmla="*/ 1131 w 1635"/>
                <a:gd name="T71" fmla="*/ 868 h 1327"/>
                <a:gd name="T72" fmla="*/ 1151 w 1635"/>
                <a:gd name="T73" fmla="*/ 837 h 1327"/>
                <a:gd name="T74" fmla="*/ 1192 w 1635"/>
                <a:gd name="T75" fmla="*/ 816 h 1327"/>
                <a:gd name="T76" fmla="*/ 1236 w 1635"/>
                <a:gd name="T77" fmla="*/ 803 h 1327"/>
                <a:gd name="T78" fmla="*/ 1288 w 1635"/>
                <a:gd name="T79" fmla="*/ 792 h 1327"/>
                <a:gd name="T80" fmla="*/ 1335 w 1635"/>
                <a:gd name="T81" fmla="*/ 780 h 1327"/>
                <a:gd name="T82" fmla="*/ 1374 w 1635"/>
                <a:gd name="T83" fmla="*/ 765 h 1327"/>
                <a:gd name="T84" fmla="*/ 1404 w 1635"/>
                <a:gd name="T85" fmla="*/ 742 h 1327"/>
                <a:gd name="T86" fmla="*/ 1429 w 1635"/>
                <a:gd name="T87" fmla="*/ 707 h 1327"/>
                <a:gd name="T88" fmla="*/ 1442 w 1635"/>
                <a:gd name="T89" fmla="*/ 662 h 1327"/>
                <a:gd name="T90" fmla="*/ 1436 w 1635"/>
                <a:gd name="T91" fmla="*/ 618 h 1327"/>
                <a:gd name="T92" fmla="*/ 1422 w 1635"/>
                <a:gd name="T93" fmla="*/ 561 h 1327"/>
                <a:gd name="T94" fmla="*/ 1414 w 1635"/>
                <a:gd name="T95" fmla="*/ 513 h 1327"/>
                <a:gd name="T96" fmla="*/ 1416 w 1635"/>
                <a:gd name="T97" fmla="*/ 467 h 1327"/>
                <a:gd name="T98" fmla="*/ 1431 w 1635"/>
                <a:gd name="T99" fmla="*/ 427 h 1327"/>
                <a:gd name="T100" fmla="*/ 1455 w 1635"/>
                <a:gd name="T101" fmla="*/ 392 h 1327"/>
                <a:gd name="T102" fmla="*/ 1490 w 1635"/>
                <a:gd name="T103" fmla="*/ 358 h 1327"/>
                <a:gd name="T104" fmla="*/ 1531 w 1635"/>
                <a:gd name="T105" fmla="*/ 338 h 1327"/>
                <a:gd name="T106" fmla="*/ 1572 w 1635"/>
                <a:gd name="T107" fmla="*/ 330 h 1327"/>
                <a:gd name="T108" fmla="*/ 1623 w 1635"/>
                <a:gd name="T109" fmla="*/ 330 h 13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35"/>
                <a:gd name="T166" fmla="*/ 0 h 1327"/>
                <a:gd name="T167" fmla="*/ 1635 w 1635"/>
                <a:gd name="T168" fmla="*/ 1327 h 13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35" h="1327">
                  <a:moveTo>
                    <a:pt x="1635" y="330"/>
                  </a:moveTo>
                  <a:lnTo>
                    <a:pt x="1635" y="0"/>
                  </a:lnTo>
                  <a:lnTo>
                    <a:pt x="0" y="0"/>
                  </a:lnTo>
                  <a:lnTo>
                    <a:pt x="1" y="1327"/>
                  </a:lnTo>
                  <a:lnTo>
                    <a:pt x="147" y="1327"/>
                  </a:lnTo>
                  <a:lnTo>
                    <a:pt x="154" y="1301"/>
                  </a:lnTo>
                  <a:lnTo>
                    <a:pt x="154" y="1283"/>
                  </a:lnTo>
                  <a:lnTo>
                    <a:pt x="150" y="1258"/>
                  </a:lnTo>
                  <a:lnTo>
                    <a:pt x="141" y="1231"/>
                  </a:lnTo>
                  <a:lnTo>
                    <a:pt x="133" y="1198"/>
                  </a:lnTo>
                  <a:lnTo>
                    <a:pt x="128" y="1173"/>
                  </a:lnTo>
                  <a:lnTo>
                    <a:pt x="127" y="1150"/>
                  </a:lnTo>
                  <a:lnTo>
                    <a:pt x="131" y="1125"/>
                  </a:lnTo>
                  <a:lnTo>
                    <a:pt x="138" y="1101"/>
                  </a:lnTo>
                  <a:lnTo>
                    <a:pt x="154" y="1077"/>
                  </a:lnTo>
                  <a:lnTo>
                    <a:pt x="172" y="1058"/>
                  </a:lnTo>
                  <a:lnTo>
                    <a:pt x="192" y="1040"/>
                  </a:lnTo>
                  <a:lnTo>
                    <a:pt x="214" y="1027"/>
                  </a:lnTo>
                  <a:lnTo>
                    <a:pt x="241" y="1016"/>
                  </a:lnTo>
                  <a:lnTo>
                    <a:pt x="265" y="1012"/>
                  </a:lnTo>
                  <a:lnTo>
                    <a:pt x="299" y="1010"/>
                  </a:lnTo>
                  <a:lnTo>
                    <a:pt x="339" y="1013"/>
                  </a:lnTo>
                  <a:lnTo>
                    <a:pt x="364" y="1016"/>
                  </a:lnTo>
                  <a:lnTo>
                    <a:pt x="387" y="1023"/>
                  </a:lnTo>
                  <a:lnTo>
                    <a:pt x="408" y="1036"/>
                  </a:lnTo>
                  <a:lnTo>
                    <a:pt x="435" y="1057"/>
                  </a:lnTo>
                  <a:lnTo>
                    <a:pt x="452" y="1077"/>
                  </a:lnTo>
                  <a:lnTo>
                    <a:pt x="467" y="1098"/>
                  </a:lnTo>
                  <a:lnTo>
                    <a:pt x="476" y="1121"/>
                  </a:lnTo>
                  <a:lnTo>
                    <a:pt x="481" y="1142"/>
                  </a:lnTo>
                  <a:lnTo>
                    <a:pt x="481" y="1166"/>
                  </a:lnTo>
                  <a:lnTo>
                    <a:pt x="478" y="1190"/>
                  </a:lnTo>
                  <a:lnTo>
                    <a:pt x="473" y="1212"/>
                  </a:lnTo>
                  <a:lnTo>
                    <a:pt x="467" y="1234"/>
                  </a:lnTo>
                  <a:lnTo>
                    <a:pt x="460" y="1256"/>
                  </a:lnTo>
                  <a:lnTo>
                    <a:pt x="456" y="1279"/>
                  </a:lnTo>
                  <a:lnTo>
                    <a:pt x="456" y="1298"/>
                  </a:lnTo>
                  <a:lnTo>
                    <a:pt x="461" y="1321"/>
                  </a:lnTo>
                  <a:lnTo>
                    <a:pt x="735" y="1321"/>
                  </a:lnTo>
                  <a:lnTo>
                    <a:pt x="733" y="1274"/>
                  </a:lnTo>
                  <a:lnTo>
                    <a:pt x="735" y="1241"/>
                  </a:lnTo>
                  <a:lnTo>
                    <a:pt x="735" y="1215"/>
                  </a:lnTo>
                  <a:lnTo>
                    <a:pt x="737" y="1191"/>
                  </a:lnTo>
                  <a:lnTo>
                    <a:pt x="740" y="1166"/>
                  </a:lnTo>
                  <a:lnTo>
                    <a:pt x="745" y="1140"/>
                  </a:lnTo>
                  <a:lnTo>
                    <a:pt x="752" y="1123"/>
                  </a:lnTo>
                  <a:lnTo>
                    <a:pt x="762" y="1108"/>
                  </a:lnTo>
                  <a:lnTo>
                    <a:pt x="776" y="1095"/>
                  </a:lnTo>
                  <a:lnTo>
                    <a:pt x="792" y="1085"/>
                  </a:lnTo>
                  <a:lnTo>
                    <a:pt x="810" y="1080"/>
                  </a:lnTo>
                  <a:lnTo>
                    <a:pt x="830" y="1077"/>
                  </a:lnTo>
                  <a:lnTo>
                    <a:pt x="848" y="1075"/>
                  </a:lnTo>
                  <a:lnTo>
                    <a:pt x="872" y="1075"/>
                  </a:lnTo>
                  <a:lnTo>
                    <a:pt x="895" y="1077"/>
                  </a:lnTo>
                  <a:lnTo>
                    <a:pt x="913" y="1080"/>
                  </a:lnTo>
                  <a:lnTo>
                    <a:pt x="937" y="1081"/>
                  </a:lnTo>
                  <a:lnTo>
                    <a:pt x="963" y="1084"/>
                  </a:lnTo>
                  <a:lnTo>
                    <a:pt x="991" y="1084"/>
                  </a:lnTo>
                  <a:lnTo>
                    <a:pt x="1015" y="1081"/>
                  </a:lnTo>
                  <a:lnTo>
                    <a:pt x="1039" y="1077"/>
                  </a:lnTo>
                  <a:lnTo>
                    <a:pt x="1064" y="1071"/>
                  </a:lnTo>
                  <a:lnTo>
                    <a:pt x="1083" y="1061"/>
                  </a:lnTo>
                  <a:lnTo>
                    <a:pt x="1102" y="1049"/>
                  </a:lnTo>
                  <a:lnTo>
                    <a:pt x="1115" y="1032"/>
                  </a:lnTo>
                  <a:lnTo>
                    <a:pt x="1128" y="1013"/>
                  </a:lnTo>
                  <a:lnTo>
                    <a:pt x="1133" y="995"/>
                  </a:lnTo>
                  <a:lnTo>
                    <a:pt x="1136" y="974"/>
                  </a:lnTo>
                  <a:lnTo>
                    <a:pt x="1133" y="953"/>
                  </a:lnTo>
                  <a:lnTo>
                    <a:pt x="1132" y="930"/>
                  </a:lnTo>
                  <a:lnTo>
                    <a:pt x="1133" y="906"/>
                  </a:lnTo>
                  <a:lnTo>
                    <a:pt x="1138" y="888"/>
                  </a:lnTo>
                  <a:lnTo>
                    <a:pt x="1143" y="868"/>
                  </a:lnTo>
                  <a:lnTo>
                    <a:pt x="1152" y="849"/>
                  </a:lnTo>
                  <a:lnTo>
                    <a:pt x="1163" y="837"/>
                  </a:lnTo>
                  <a:lnTo>
                    <a:pt x="1181" y="824"/>
                  </a:lnTo>
                  <a:lnTo>
                    <a:pt x="1204" y="816"/>
                  </a:lnTo>
                  <a:lnTo>
                    <a:pt x="1227" y="809"/>
                  </a:lnTo>
                  <a:lnTo>
                    <a:pt x="1248" y="803"/>
                  </a:lnTo>
                  <a:lnTo>
                    <a:pt x="1270" y="797"/>
                  </a:lnTo>
                  <a:lnTo>
                    <a:pt x="1300" y="792"/>
                  </a:lnTo>
                  <a:lnTo>
                    <a:pt x="1323" y="787"/>
                  </a:lnTo>
                  <a:lnTo>
                    <a:pt x="1347" y="780"/>
                  </a:lnTo>
                  <a:lnTo>
                    <a:pt x="1366" y="773"/>
                  </a:lnTo>
                  <a:lnTo>
                    <a:pt x="1386" y="765"/>
                  </a:lnTo>
                  <a:lnTo>
                    <a:pt x="1402" y="753"/>
                  </a:lnTo>
                  <a:lnTo>
                    <a:pt x="1416" y="742"/>
                  </a:lnTo>
                  <a:lnTo>
                    <a:pt x="1431" y="724"/>
                  </a:lnTo>
                  <a:lnTo>
                    <a:pt x="1441" y="707"/>
                  </a:lnTo>
                  <a:lnTo>
                    <a:pt x="1450" y="687"/>
                  </a:lnTo>
                  <a:lnTo>
                    <a:pt x="1454" y="662"/>
                  </a:lnTo>
                  <a:lnTo>
                    <a:pt x="1451" y="641"/>
                  </a:lnTo>
                  <a:lnTo>
                    <a:pt x="1448" y="618"/>
                  </a:lnTo>
                  <a:lnTo>
                    <a:pt x="1441" y="591"/>
                  </a:lnTo>
                  <a:lnTo>
                    <a:pt x="1434" y="561"/>
                  </a:lnTo>
                  <a:lnTo>
                    <a:pt x="1427" y="535"/>
                  </a:lnTo>
                  <a:lnTo>
                    <a:pt x="1426" y="513"/>
                  </a:lnTo>
                  <a:lnTo>
                    <a:pt x="1426" y="494"/>
                  </a:lnTo>
                  <a:lnTo>
                    <a:pt x="1428" y="467"/>
                  </a:lnTo>
                  <a:lnTo>
                    <a:pt x="1436" y="444"/>
                  </a:lnTo>
                  <a:lnTo>
                    <a:pt x="1443" y="427"/>
                  </a:lnTo>
                  <a:lnTo>
                    <a:pt x="1452" y="410"/>
                  </a:lnTo>
                  <a:lnTo>
                    <a:pt x="1467" y="392"/>
                  </a:lnTo>
                  <a:lnTo>
                    <a:pt x="1482" y="374"/>
                  </a:lnTo>
                  <a:lnTo>
                    <a:pt x="1502" y="358"/>
                  </a:lnTo>
                  <a:lnTo>
                    <a:pt x="1523" y="345"/>
                  </a:lnTo>
                  <a:lnTo>
                    <a:pt x="1543" y="338"/>
                  </a:lnTo>
                  <a:lnTo>
                    <a:pt x="1563" y="333"/>
                  </a:lnTo>
                  <a:lnTo>
                    <a:pt x="1584" y="330"/>
                  </a:lnTo>
                  <a:lnTo>
                    <a:pt x="1609" y="330"/>
                  </a:lnTo>
                  <a:lnTo>
                    <a:pt x="1635" y="330"/>
                  </a:lnTo>
                  <a:close/>
                </a:path>
              </a:pathLst>
            </a:custGeom>
            <a:solidFill>
              <a:schemeClr val="accent1"/>
            </a:solidFill>
            <a:ln w="1746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533400" y="838200"/>
            <a:ext cx="32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Financial Information</a:t>
            </a: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5562600" y="838200"/>
            <a:ext cx="32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bg1"/>
                </a:solidFill>
              </a:rPr>
              <a:t>Technical &amp; Scientific Information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57200" y="5410200"/>
            <a:ext cx="32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Commercial</a:t>
            </a:r>
            <a:br>
              <a:rPr lang="en-US" altLang="en-US" sz="3200"/>
            </a:br>
            <a:r>
              <a:rPr lang="en-US" altLang="en-US" sz="3200"/>
              <a:t>Information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5638800" y="5334000"/>
            <a:ext cx="320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Strategy</a:t>
            </a:r>
            <a:br>
              <a:rPr lang="en-US" altLang="en-US" sz="3200"/>
            </a:br>
            <a:r>
              <a:rPr lang="en-US" altLang="en-US" sz="3200"/>
              <a:t>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85838" y="381000"/>
            <a:ext cx="717232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INTRODUCTION</a:t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13050" y="4114800"/>
            <a:ext cx="57324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endParaRPr lang="en-US" altLang="en-US" sz="2200"/>
          </a:p>
          <a:p>
            <a:pPr lvl="1" eaLnBrk="1" hangingPunct="1"/>
            <a:endParaRPr lang="en-US" altLang="en-US" sz="2200"/>
          </a:p>
        </p:txBody>
      </p:sp>
      <p:pic>
        <p:nvPicPr>
          <p:cNvPr id="4100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3500438"/>
            <a:ext cx="34544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7950" y="1268413"/>
            <a:ext cx="88931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300" b="1" dirty="0">
                <a:latin typeface="Arial" charset="0"/>
                <a:cs typeface="Arial" charset="0"/>
              </a:rPr>
              <a:t>Manufacture Information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production methods, processes, formulas, tolerances, technological know-how </a:t>
            </a:r>
            <a:r>
              <a:rPr lang="en-US" sz="1600" dirty="0">
                <a:solidFill>
                  <a:srgbClr val="CC0000"/>
                </a:solidFill>
                <a:latin typeface="Arial" charset="0"/>
                <a:cs typeface="Arial" charset="0"/>
              </a:rPr>
              <a:t>(e.g. weaving technique, process to treat metal)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endParaRPr lang="en-US" sz="1600" dirty="0">
              <a:latin typeface="Arial" charset="0"/>
              <a:cs typeface="Arial" charset="0"/>
            </a:endParaRP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raw materials, specialized machinery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300" b="1" dirty="0">
                <a:latin typeface="Arial" charset="0"/>
                <a:cs typeface="Arial" charset="0"/>
              </a:rPr>
              <a:t>Quality Control Methods</a:t>
            </a:r>
            <a:endParaRPr lang="en-US" sz="1600" b="1" dirty="0">
              <a:latin typeface="Arial" charset="0"/>
              <a:cs typeface="Arial" charset="0"/>
            </a:endParaRPr>
          </a:p>
          <a:p>
            <a:pPr marL="1143000" lvl="2" indent="-228600">
              <a:spcBef>
                <a:spcPts val="500"/>
              </a:spcBef>
              <a:spcAft>
                <a:spcPts val="500"/>
              </a:spcAft>
              <a:buFontTx/>
              <a:buBlip>
                <a:blip r:embed="rId3"/>
              </a:buBlip>
              <a:defRPr/>
            </a:pPr>
            <a:endParaRPr lang="en-US" sz="1600" dirty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300" b="1" dirty="0">
                <a:latin typeface="Arial" charset="0"/>
                <a:cs typeface="Arial" charset="0"/>
              </a:rPr>
              <a:t>Product Information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technical composition of a product </a:t>
            </a:r>
            <a:endParaRPr lang="en-US" sz="1600" dirty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technical data about product performance</a:t>
            </a:r>
            <a:endParaRPr lang="en-US" sz="1600" dirty="0">
              <a:solidFill>
                <a:srgbClr val="CC0000"/>
              </a:solidFill>
              <a:latin typeface="Arial" charset="0"/>
              <a:cs typeface="Arial" charset="0"/>
            </a:endParaRP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service/maintenance manuals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status of products under development</a:t>
            </a:r>
            <a:endParaRPr lang="en-US" sz="2400" dirty="0">
              <a:latin typeface="Arial" charset="0"/>
              <a:cs typeface="Arial" charset="0"/>
            </a:endParaRPr>
          </a:p>
          <a:p>
            <a:pPr marL="1143000" lvl="2" indent="-228600">
              <a:spcBef>
                <a:spcPts val="500"/>
              </a:spcBef>
              <a:spcAft>
                <a:spcPts val="500"/>
              </a:spcAft>
              <a:defRPr/>
            </a:pPr>
            <a:endParaRPr lang="en-US" sz="16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866900" y="188913"/>
            <a:ext cx="5411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Examples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Technical and Scientific Information</a:t>
            </a:r>
            <a:endParaRPr lang="en-US" altLang="en-US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828800" y="533400"/>
            <a:ext cx="6934200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500" b="1" dirty="0"/>
              <a:t>Drawings, designs, patterns, prototypes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en-US" sz="2500" b="1" dirty="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500" b="1" dirty="0"/>
              <a:t>Computer technology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hardware + software (esp. source code)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algorithms, formulas, data flow charts, circuitry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/>
              <a:t>software design documents</a:t>
            </a:r>
          </a:p>
          <a:p>
            <a:pPr marL="1143000" lvl="2" indent="-228600">
              <a:spcBef>
                <a:spcPct val="20000"/>
              </a:spcBef>
              <a:defRPr/>
            </a:pPr>
            <a:endParaRPr lang="fr-CH" sz="1100" b="1" dirty="0"/>
          </a:p>
          <a:p>
            <a:pPr marL="1143000" lvl="2" indent="-228600">
              <a:spcBef>
                <a:spcPct val="20000"/>
              </a:spcBef>
              <a:defRPr/>
            </a:pPr>
            <a:endParaRPr lang="en-US" sz="1100" b="1" dirty="0"/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500" b="1" dirty="0"/>
              <a:t>Laboratory notebooks and invention disclosure reports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1100" b="1" dirty="0"/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500" b="1" dirty="0"/>
              <a:t>Pending patents or applications</a:t>
            </a:r>
            <a:endParaRPr lang="en-US" sz="1600" dirty="0">
              <a:solidFill>
                <a:srgbClr val="CC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1600" dirty="0">
              <a:solidFill>
                <a:srgbClr val="CC0000"/>
              </a:solidFill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400" b="1" dirty="0"/>
              <a:t>Negative Know-How </a:t>
            </a:r>
            <a:r>
              <a:rPr lang="en-US" sz="1600" dirty="0">
                <a:solidFill>
                  <a:srgbClr val="CC0000"/>
                </a:solidFill>
              </a:rPr>
              <a:t>(e.g. dead-ends in research)</a:t>
            </a:r>
            <a:endParaRPr lang="en-US" sz="1600" b="1" dirty="0"/>
          </a:p>
        </p:txBody>
      </p:sp>
      <p:pic>
        <p:nvPicPr>
          <p:cNvPr id="24579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500"/>
            <a:ext cx="20574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838200" y="1447800"/>
            <a:ext cx="6934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/>
          </a:p>
          <a:p>
            <a:pPr lvl="1" eaLnBrk="1" hangingPunct="1">
              <a:lnSpc>
                <a:spcPct val="120000"/>
              </a:lnSpc>
            </a:pPr>
            <a:r>
              <a:rPr lang="en-US" altLang="en-US" b="1"/>
              <a:t>Business, Marketing, Advertising and Investment Strategies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b="1"/>
              <a:t>Business Methods that confer a particular advantage 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b="1"/>
              <a:t>Market Research &amp; Competitive Intelligence Reports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b="1"/>
              <a:t>Agreements</a:t>
            </a:r>
          </a:p>
          <a:p>
            <a:pPr lvl="1" eaLnBrk="1" hangingPunct="1">
              <a:lnSpc>
                <a:spcPct val="120000"/>
              </a:lnSpc>
            </a:pPr>
            <a:endParaRPr lang="en-US" altLang="en-US" b="1"/>
          </a:p>
          <a:p>
            <a:pPr lvl="1" eaLnBrk="1" hangingPunct="1">
              <a:lnSpc>
                <a:spcPct val="120000"/>
              </a:lnSpc>
            </a:pPr>
            <a:endParaRPr lang="en-US" altLang="en-US" sz="1800" b="1"/>
          </a:p>
          <a:p>
            <a:pPr lvl="1" eaLnBrk="1" hangingPunct="1">
              <a:lnSpc>
                <a:spcPct val="120000"/>
              </a:lnSpc>
            </a:pPr>
            <a:endParaRPr lang="en-US" altLang="en-US" b="1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95600" y="304800"/>
            <a:ext cx="3194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Examples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Strategy Information</a:t>
            </a:r>
            <a:endParaRPr lang="en-US" altLang="en-US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6" descr="ANd9GcQYxS1edFyzw3HhSxdeg-ZDKtMa88Y0VSZn9PDfufr9qMU3BfAXV5gf3omX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4437063"/>
            <a:ext cx="30432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25538" y="0"/>
            <a:ext cx="7173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3600">
              <a:solidFill>
                <a:srgbClr val="00408C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1524000"/>
            <a:ext cx="65770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en-US" b="1">
              <a:solidFill>
                <a:srgbClr val="CC0000"/>
              </a:solidFill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altLang="en-US" b="1"/>
              <a:t>Financial projections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/>
              <a:t>Cost &amp; pricing information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/>
              <a:t>Sales data, price lists</a:t>
            </a:r>
            <a:endParaRPr lang="en-US" altLang="en-US"/>
          </a:p>
          <a:p>
            <a:pPr lvl="1" eaLnBrk="1" hangingPunct="1">
              <a:lnSpc>
                <a:spcPct val="150000"/>
              </a:lnSpc>
            </a:pPr>
            <a:r>
              <a:rPr lang="en-US" altLang="en-US" b="1"/>
              <a:t>Internal cost structure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/>
              <a:t>Salary and compensation plans</a:t>
            </a:r>
          </a:p>
          <a:p>
            <a:pPr eaLnBrk="1" hangingPunct="1">
              <a:lnSpc>
                <a:spcPct val="150000"/>
              </a:lnSpc>
            </a:pPr>
            <a:endParaRPr lang="en-US" altLang="en-US" sz="18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954338" y="457200"/>
            <a:ext cx="32623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Examples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Financial information</a:t>
            </a:r>
            <a:endParaRPr lang="en-US" altLang="en-US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29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92375"/>
            <a:ext cx="25050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4213" y="1752600"/>
            <a:ext cx="73929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en-US" b="1"/>
              <a:t>Supplier information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/>
              <a:t>Customer information</a:t>
            </a:r>
          </a:p>
          <a:p>
            <a:pPr lvl="1" eaLnBrk="1" hangingPunct="1">
              <a:lnSpc>
                <a:spcPct val="150000"/>
              </a:lnSpc>
            </a:pPr>
            <a:r>
              <a:rPr lang="fr-CH" altLang="en-US" b="1"/>
              <a:t>Personnel information</a:t>
            </a:r>
            <a:endParaRPr lang="en-US" altLang="en-US" b="1"/>
          </a:p>
          <a:p>
            <a:pPr lvl="1" eaLnBrk="1" hangingPunct="1">
              <a:lnSpc>
                <a:spcPct val="150000"/>
              </a:lnSpc>
            </a:pPr>
            <a:r>
              <a:rPr lang="en-US" altLang="en-US" b="1"/>
              <a:t>Contract terms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/>
              <a:t>Databases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b="1"/>
              <a:t>Sales methods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735263" y="533400"/>
            <a:ext cx="3689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Examples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Commercial information</a:t>
            </a:r>
            <a:endParaRPr lang="en-US" altLang="en-US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2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962400"/>
            <a:ext cx="33909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39750" y="1828800"/>
            <a:ext cx="80184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/>
          </a:p>
          <a:p>
            <a:pPr lvl="1" eaLnBrk="1" hangingPunct="1"/>
            <a:endParaRPr lang="en-US" altLang="en-US" sz="1100"/>
          </a:p>
          <a:p>
            <a:pPr lvl="1" eaLnBrk="1" hangingPunct="1"/>
            <a:r>
              <a:rPr lang="en-US" altLang="en-US"/>
              <a:t>The information must be </a:t>
            </a:r>
            <a:r>
              <a:rPr lang="en-US" altLang="en-US" u="sng">
                <a:solidFill>
                  <a:srgbClr val="CC0000"/>
                </a:solidFill>
              </a:rPr>
              <a:t>secret</a:t>
            </a:r>
            <a:endParaRPr lang="en-US" altLang="en-US" sz="1100"/>
          </a:p>
          <a:p>
            <a:pPr lvl="1" eaLnBrk="1" hangingPunct="1">
              <a:buFontTx/>
              <a:buNone/>
            </a:pPr>
            <a:endParaRPr lang="en-US" altLang="en-US"/>
          </a:p>
          <a:p>
            <a:pPr lvl="1" eaLnBrk="1" hangingPunct="1"/>
            <a:r>
              <a:rPr lang="en-US" altLang="en-US"/>
              <a:t>It must have </a:t>
            </a:r>
            <a:r>
              <a:rPr lang="en-US" altLang="en-US" u="sng">
                <a:solidFill>
                  <a:srgbClr val="CC0000"/>
                </a:solidFill>
              </a:rPr>
              <a:t>commercial value</a:t>
            </a:r>
            <a:r>
              <a:rPr lang="en-US" altLang="en-US"/>
              <a:t> because it’s secret</a:t>
            </a:r>
          </a:p>
          <a:p>
            <a:pPr lvl="1" eaLnBrk="1" hangingPunct="1">
              <a:buFontTx/>
              <a:buNone/>
            </a:pPr>
            <a:endParaRPr lang="en-US" altLang="en-US" sz="2200"/>
          </a:p>
          <a:p>
            <a:pPr lvl="1" eaLnBrk="1" hangingPunct="1"/>
            <a:r>
              <a:rPr lang="en-US" altLang="en-US"/>
              <a:t>Owner must have taken </a:t>
            </a:r>
            <a:r>
              <a:rPr lang="en-US" altLang="en-US" u="sng">
                <a:solidFill>
                  <a:srgbClr val="CC0000"/>
                </a:solidFill>
              </a:rPr>
              <a:t>reasonable steps</a:t>
            </a:r>
            <a:r>
              <a:rPr lang="en-US" altLang="en-US"/>
              <a:t> to keep it secret			</a:t>
            </a:r>
          </a:p>
          <a:p>
            <a:pPr lvl="1" algn="r" eaLnBrk="1" hangingPunct="1">
              <a:buFontTx/>
              <a:buNone/>
            </a:pPr>
            <a:endParaRPr lang="en-US" altLang="en-US" i="1"/>
          </a:p>
          <a:p>
            <a:pPr eaLnBrk="1" hangingPunct="1"/>
            <a:endParaRPr lang="en-US" altLang="en-US" sz="1800" i="1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H" altLang="en-US" smtClean="0"/>
              <a:t>Three Essential Legal Requirements: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3"/>
          <p:cNvSpPr>
            <a:spLocks/>
          </p:cNvSpPr>
          <p:nvPr/>
        </p:nvSpPr>
        <p:spPr bwMode="blackWhite">
          <a:xfrm>
            <a:off x="914400" y="836613"/>
            <a:ext cx="4233863" cy="5356225"/>
          </a:xfrm>
          <a:custGeom>
            <a:avLst/>
            <a:gdLst>
              <a:gd name="T0" fmla="*/ 2147483647 w 1934"/>
              <a:gd name="T1" fmla="*/ 2147483647 h 1970"/>
              <a:gd name="T2" fmla="*/ 0 w 1934"/>
              <a:gd name="T3" fmla="*/ 2147483647 h 1970"/>
              <a:gd name="T4" fmla="*/ 0 w 1934"/>
              <a:gd name="T5" fmla="*/ 0 h 1970"/>
              <a:gd name="T6" fmla="*/ 2147483647 w 1934"/>
              <a:gd name="T7" fmla="*/ 0 h 1970"/>
              <a:gd name="T8" fmla="*/ 2147483647 w 1934"/>
              <a:gd name="T9" fmla="*/ 2147483647 h 1970"/>
              <a:gd name="T10" fmla="*/ 2147483647 w 1934"/>
              <a:gd name="T11" fmla="*/ 2147483647 h 1970"/>
              <a:gd name="T12" fmla="*/ 2147483647 w 1934"/>
              <a:gd name="T13" fmla="*/ 2147483647 h 1970"/>
              <a:gd name="T14" fmla="*/ 2147483647 w 1934"/>
              <a:gd name="T15" fmla="*/ 2147483647 h 1970"/>
              <a:gd name="T16" fmla="*/ 2147483647 w 1934"/>
              <a:gd name="T17" fmla="*/ 2147483647 h 1970"/>
              <a:gd name="T18" fmla="*/ 2147483647 w 1934"/>
              <a:gd name="T19" fmla="*/ 2147483647 h 1970"/>
              <a:gd name="T20" fmla="*/ 2147483647 w 1934"/>
              <a:gd name="T21" fmla="*/ 2147483647 h 1970"/>
              <a:gd name="T22" fmla="*/ 2147483647 w 1934"/>
              <a:gd name="T23" fmla="*/ 2147483647 h 1970"/>
              <a:gd name="T24" fmla="*/ 2147483647 w 1934"/>
              <a:gd name="T25" fmla="*/ 2147483647 h 1970"/>
              <a:gd name="T26" fmla="*/ 2147483647 w 1934"/>
              <a:gd name="T27" fmla="*/ 2147483647 h 1970"/>
              <a:gd name="T28" fmla="*/ 2147483647 w 1934"/>
              <a:gd name="T29" fmla="*/ 2147483647 h 1970"/>
              <a:gd name="T30" fmla="*/ 2147483647 w 1934"/>
              <a:gd name="T31" fmla="*/ 2147483647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1518" y="1969"/>
                </a:moveTo>
                <a:lnTo>
                  <a:pt x="0" y="1969"/>
                </a:lnTo>
                <a:lnTo>
                  <a:pt x="0" y="0"/>
                </a:lnTo>
                <a:lnTo>
                  <a:pt x="1699" y="0"/>
                </a:lnTo>
                <a:lnTo>
                  <a:pt x="1648" y="525"/>
                </a:lnTo>
                <a:lnTo>
                  <a:pt x="1734" y="525"/>
                </a:lnTo>
                <a:lnTo>
                  <a:pt x="1734" y="276"/>
                </a:lnTo>
                <a:lnTo>
                  <a:pt x="1933" y="703"/>
                </a:lnTo>
                <a:lnTo>
                  <a:pt x="1734" y="1104"/>
                </a:lnTo>
                <a:lnTo>
                  <a:pt x="1734" y="855"/>
                </a:lnTo>
                <a:lnTo>
                  <a:pt x="1622" y="855"/>
                </a:lnTo>
                <a:lnTo>
                  <a:pt x="1596" y="1104"/>
                </a:lnTo>
                <a:lnTo>
                  <a:pt x="1596" y="864"/>
                </a:lnTo>
                <a:lnTo>
                  <a:pt x="1397" y="1256"/>
                </a:lnTo>
                <a:lnTo>
                  <a:pt x="1556" y="1597"/>
                </a:lnTo>
                <a:lnTo>
                  <a:pt x="1518" y="1969"/>
                </a:lnTo>
              </a:path>
            </a:pathLst>
          </a:custGeom>
          <a:solidFill>
            <a:srgbClr val="F4AA16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23" name="Freeform 4"/>
          <p:cNvSpPr>
            <a:spLocks/>
          </p:cNvSpPr>
          <p:nvPr/>
        </p:nvSpPr>
        <p:spPr bwMode="blackWhite">
          <a:xfrm>
            <a:off x="3924300" y="836613"/>
            <a:ext cx="4610100" cy="5356225"/>
          </a:xfrm>
          <a:custGeom>
            <a:avLst/>
            <a:gdLst>
              <a:gd name="T0" fmla="*/ 2147483647 w 1934"/>
              <a:gd name="T1" fmla="*/ 0 h 1970"/>
              <a:gd name="T2" fmla="*/ 2147483647 w 1934"/>
              <a:gd name="T3" fmla="*/ 0 h 1970"/>
              <a:gd name="T4" fmla="*/ 2147483647 w 1934"/>
              <a:gd name="T5" fmla="*/ 2147483647 h 1970"/>
              <a:gd name="T6" fmla="*/ 2147483647 w 1934"/>
              <a:gd name="T7" fmla="*/ 2147483647 h 1970"/>
              <a:gd name="T8" fmla="*/ 2147483647 w 1934"/>
              <a:gd name="T9" fmla="*/ 2147483647 h 1970"/>
              <a:gd name="T10" fmla="*/ 2147483647 w 1934"/>
              <a:gd name="T11" fmla="*/ 2147483647 h 1970"/>
              <a:gd name="T12" fmla="*/ 2147483647 w 1934"/>
              <a:gd name="T13" fmla="*/ 2147483647 h 1970"/>
              <a:gd name="T14" fmla="*/ 0 w 1934"/>
              <a:gd name="T15" fmla="*/ 2147483647 h 1970"/>
              <a:gd name="T16" fmla="*/ 2147483647 w 1934"/>
              <a:gd name="T17" fmla="*/ 2147483647 h 1970"/>
              <a:gd name="T18" fmla="*/ 2147483647 w 1934"/>
              <a:gd name="T19" fmla="*/ 2147483647 h 1970"/>
              <a:gd name="T20" fmla="*/ 2147483647 w 1934"/>
              <a:gd name="T21" fmla="*/ 2147483647 h 1970"/>
              <a:gd name="T22" fmla="*/ 2147483647 w 1934"/>
              <a:gd name="T23" fmla="*/ 2147483647 h 1970"/>
              <a:gd name="T24" fmla="*/ 2147483647 w 1934"/>
              <a:gd name="T25" fmla="*/ 2147483647 h 1970"/>
              <a:gd name="T26" fmla="*/ 2147483647 w 1934"/>
              <a:gd name="T27" fmla="*/ 2147483647 h 1970"/>
              <a:gd name="T28" fmla="*/ 2147483647 w 1934"/>
              <a:gd name="T29" fmla="*/ 2147483647 h 1970"/>
              <a:gd name="T30" fmla="*/ 2147483647 w 1934"/>
              <a:gd name="T31" fmla="*/ 0 h 19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34"/>
              <a:gd name="T49" fmla="*/ 0 h 1970"/>
              <a:gd name="T50" fmla="*/ 1934 w 1934"/>
              <a:gd name="T51" fmla="*/ 1970 h 197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34" h="1970">
                <a:moveTo>
                  <a:pt x="414" y="0"/>
                </a:moveTo>
                <a:lnTo>
                  <a:pt x="1933" y="0"/>
                </a:lnTo>
                <a:lnTo>
                  <a:pt x="1933" y="1969"/>
                </a:lnTo>
                <a:lnTo>
                  <a:pt x="241" y="1969"/>
                </a:lnTo>
                <a:lnTo>
                  <a:pt x="284" y="1434"/>
                </a:lnTo>
                <a:lnTo>
                  <a:pt x="198" y="1434"/>
                </a:lnTo>
                <a:lnTo>
                  <a:pt x="198" y="1683"/>
                </a:lnTo>
                <a:lnTo>
                  <a:pt x="0" y="1265"/>
                </a:lnTo>
                <a:lnTo>
                  <a:pt x="198" y="864"/>
                </a:lnTo>
                <a:lnTo>
                  <a:pt x="198" y="1113"/>
                </a:lnTo>
                <a:lnTo>
                  <a:pt x="310" y="1113"/>
                </a:lnTo>
                <a:lnTo>
                  <a:pt x="345" y="864"/>
                </a:lnTo>
                <a:lnTo>
                  <a:pt x="336" y="1095"/>
                </a:lnTo>
                <a:lnTo>
                  <a:pt x="535" y="694"/>
                </a:lnTo>
                <a:lnTo>
                  <a:pt x="379" y="374"/>
                </a:lnTo>
                <a:lnTo>
                  <a:pt x="414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143000" y="1052513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ea typeface="ＭＳ Ｐゴシック" panose="020B0600070205080204" pitchFamily="34" charset="-128"/>
              </a:rPr>
              <a:t>BUSINESS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5029200" y="1052513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ea typeface="ＭＳ Ｐゴシック" panose="020B0600070205080204" pitchFamily="34" charset="-128"/>
              </a:rPr>
              <a:t>LAW</a:t>
            </a:r>
            <a:endParaRPr lang="en-US" altLang="en-US" sz="36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971550" y="2997200"/>
            <a:ext cx="28829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b="1">
                <a:ea typeface="ＭＳ Ｐゴシック" panose="020B0600070205080204" pitchFamily="34" charset="-128"/>
              </a:rPr>
              <a:t> Do-it-yourself form of IP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b="1">
                <a:ea typeface="ＭＳ Ｐゴシック" panose="020B0600070205080204" pitchFamily="34" charset="-128"/>
              </a:rPr>
              <a:t> Prevention is better than cure!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fr-CH" altLang="en-US" b="1">
                <a:ea typeface="ＭＳ Ｐゴシック" panose="020B0600070205080204" pitchFamily="34" charset="-128"/>
              </a:rPr>
              <a:t>In-bound and out-bound protection</a:t>
            </a:r>
            <a:endParaRPr lang="en-US" altLang="en-US" b="1">
              <a:ea typeface="ＭＳ Ｐゴシック" panose="020B0600070205080204" pitchFamily="34" charset="-128"/>
            </a:endParaRPr>
          </a:p>
          <a:p>
            <a:pPr algn="ctr">
              <a:spcBef>
                <a:spcPct val="50000"/>
              </a:spcBef>
              <a:buFontTx/>
              <a:buChar char="•"/>
            </a:pPr>
            <a:endParaRPr lang="en-US" altLang="en-US" b="1">
              <a:ea typeface="ＭＳ Ｐゴシック" panose="020B0600070205080204" pitchFamily="34" charset="-128"/>
            </a:endParaRP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5410200" y="3135313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fr-FR" altLang="en-US">
              <a:ea typeface="ＭＳ Ｐゴシック" panose="020B0600070205080204" pitchFamily="34" charset="-128"/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4859338" y="2565400"/>
            <a:ext cx="34909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 Automatic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 Potentially forever</a:t>
            </a:r>
          </a:p>
          <a:p>
            <a:pPr lvl="1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 Only if treated as confidential</a:t>
            </a:r>
          </a:p>
          <a:p>
            <a:pPr lvl="1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 Remedies, but TS status can be lost</a:t>
            </a:r>
          </a:p>
          <a:p>
            <a:pPr lvl="1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 No monopoly</a:t>
            </a:r>
          </a:p>
          <a:p>
            <a:pPr lvl="1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altLang="en-US" b="1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29" name="AutoShape 10"/>
          <p:cNvSpPr>
            <a:spLocks noChangeArrowheads="1"/>
          </p:cNvSpPr>
          <p:nvPr/>
        </p:nvSpPr>
        <p:spPr bwMode="auto">
          <a:xfrm>
            <a:off x="2438400" y="1916113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en-US" sz="3600"/>
          </a:p>
        </p:txBody>
      </p:sp>
      <p:sp>
        <p:nvSpPr>
          <p:cNvPr id="30730" name="AutoShape 11"/>
          <p:cNvSpPr>
            <a:spLocks noChangeArrowheads="1"/>
          </p:cNvSpPr>
          <p:nvPr/>
        </p:nvSpPr>
        <p:spPr bwMode="auto">
          <a:xfrm>
            <a:off x="6400800" y="1844675"/>
            <a:ext cx="258763" cy="685800"/>
          </a:xfrm>
          <a:prstGeom prst="downArrow">
            <a:avLst>
              <a:gd name="adj1" fmla="val 50000"/>
              <a:gd name="adj2" fmla="val 662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73113" y="1828800"/>
            <a:ext cx="80184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900" dirty="0" smtClean="0"/>
          </a:p>
          <a:p>
            <a:pPr lvl="1" eaLnBrk="1" hangingPunct="1">
              <a:defRPr/>
            </a:pPr>
            <a:endParaRPr lang="en-US" altLang="en-US" sz="1100" dirty="0" smtClean="0"/>
          </a:p>
          <a:p>
            <a:pPr lvl="1" eaLnBrk="1" hangingPunct="1">
              <a:defRPr/>
            </a:pPr>
            <a:r>
              <a:rPr lang="en-US" altLang="en-US" dirty="0" smtClean="0"/>
              <a:t>Independent development</a:t>
            </a:r>
            <a:endParaRPr lang="en-US" altLang="en-US" sz="1100" dirty="0" smtClean="0"/>
          </a:p>
          <a:p>
            <a:pPr lvl="1" eaLnBrk="1" hangingPunct="1">
              <a:buFontTx/>
              <a:buNone/>
              <a:defRPr/>
            </a:pPr>
            <a:endParaRPr lang="en-US" altLang="en-US" dirty="0" smtClean="0"/>
          </a:p>
          <a:p>
            <a:pPr lvl="1" eaLnBrk="1" hangingPunct="1">
              <a:defRPr/>
            </a:pPr>
            <a:r>
              <a:rPr lang="en-US" altLang="en-US" dirty="0" smtClean="0"/>
              <a:t>Reverse engineering</a:t>
            </a:r>
          </a:p>
          <a:p>
            <a:pPr lvl="1" eaLnBrk="1" hangingPunct="1">
              <a:defRPr/>
            </a:pPr>
            <a:endParaRPr lang="en-US" altLang="en-US" dirty="0" smtClean="0"/>
          </a:p>
          <a:p>
            <a:pPr marL="457200" lvl="1" indent="0" eaLnBrk="1" hangingPunct="1">
              <a:buFontTx/>
              <a:buNone/>
              <a:defRPr/>
            </a:pPr>
            <a:r>
              <a:rPr lang="en-US" altLang="en-US" dirty="0" smtClean="0"/>
              <a:t>	</a:t>
            </a:r>
          </a:p>
          <a:p>
            <a:pPr lvl="1" algn="r" eaLnBrk="1" hangingPunct="1">
              <a:buFontTx/>
              <a:buNone/>
              <a:defRPr/>
            </a:pPr>
            <a:endParaRPr lang="en-US" altLang="en-US" i="1" dirty="0" smtClean="0"/>
          </a:p>
          <a:p>
            <a:pPr eaLnBrk="1" hangingPunct="1">
              <a:defRPr/>
            </a:pPr>
            <a:endParaRPr lang="en-US" altLang="en-US" sz="1800" i="1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H" altLang="en-US" smtClean="0"/>
              <a:t>No monopoly: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27100"/>
          </a:xfrm>
          <a:noFill/>
        </p:spPr>
        <p:txBody>
          <a:bodyPr/>
          <a:lstStyle/>
          <a:p>
            <a:pPr eaLnBrk="1" hangingPunct="1"/>
            <a:r>
              <a:rPr lang="fr-CH" altLang="en-US" sz="3200" smtClean="0"/>
              <a:t>No Monopoly:  Independent Development</a:t>
            </a:r>
            <a:endParaRPr lang="en-US" altLang="en-US" sz="320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27088" y="1412875"/>
          <a:ext cx="7345362" cy="4878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681"/>
                <a:gridCol w="3672681"/>
              </a:tblGrid>
              <a:tr h="6283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Company Lien</a:t>
                      </a:r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Company </a:t>
                      </a:r>
                      <a:r>
                        <a:rPr lang="en-US" sz="1800" dirty="0" err="1" smtClean="0"/>
                        <a:t>Chander</a:t>
                      </a:r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2303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Database.</a:t>
                      </a:r>
                      <a:r>
                        <a:rPr lang="en-US" sz="1800" baseline="0" dirty="0" smtClean="0"/>
                        <a:t> Compares different brands of chocolate advertising and resulting annual sales.</a:t>
                      </a:r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Independently creates similar database.</a:t>
                      </a:r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0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TS. Used to determine how to allocate advertising budget.</a:t>
                      </a:r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Publishes</a:t>
                      </a:r>
                      <a:r>
                        <a:rPr lang="en-US" sz="1800" baseline="0" dirty="0" smtClean="0"/>
                        <a:t> in business book.</a:t>
                      </a:r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8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181225"/>
            <a:ext cx="16684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73288"/>
            <a:ext cx="108743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41387"/>
          </a:xfrm>
          <a:noFill/>
        </p:spPr>
        <p:txBody>
          <a:bodyPr/>
          <a:lstStyle/>
          <a:p>
            <a:pPr eaLnBrk="1" hangingPunct="1"/>
            <a:r>
              <a:rPr lang="fr-CH" altLang="en-US" sz="3200" smtClean="0"/>
              <a:t>No Monopoly:  Reverse Engineering</a:t>
            </a:r>
            <a:endParaRPr lang="en-US" altLang="en-US" sz="320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27088" y="1412875"/>
          <a:ext cx="7345362" cy="4878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681"/>
                <a:gridCol w="3672681"/>
              </a:tblGrid>
              <a:tr h="6283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Company Lien</a:t>
                      </a:r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Company </a:t>
                      </a:r>
                      <a:r>
                        <a:rPr lang="en-US" sz="1800" dirty="0" err="1" smtClean="0"/>
                        <a:t>Chander</a:t>
                      </a:r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2303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9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Creates</a:t>
                      </a:r>
                      <a:r>
                        <a:rPr lang="en-US" sz="1800" baseline="0" dirty="0" smtClean="0"/>
                        <a:t> new chocolate with a taste of cigarettes and gasoline.</a:t>
                      </a:r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Buys</a:t>
                      </a:r>
                      <a:r>
                        <a:rPr lang="en-US" sz="1800" baseline="0" dirty="0" smtClean="0"/>
                        <a:t> Lien’s chocolate.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of his chemists examines the product, learns its formula and constituents and produces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similar chocolate under his own trademark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03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formula</a:t>
                      </a:r>
                      <a:r>
                        <a:rPr lang="en-US" sz="1800" baseline="0" dirty="0" smtClean="0"/>
                        <a:t> of the chocolate is a trade secret.</a:t>
                      </a:r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The formula is no longer a trade</a:t>
                      </a:r>
                      <a:r>
                        <a:rPr lang="en-US" sz="1800" baseline="0" dirty="0" smtClean="0"/>
                        <a:t> secret.</a:t>
                      </a:r>
                      <a:endParaRPr lang="en-US" sz="1800" dirty="0"/>
                    </a:p>
                  </a:txBody>
                  <a:tcPr marL="91447" marR="9144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812" name="AutoShape 23" descr="data:image/jpeg;base64,/9j/4AAQSkZJRgABAQAAAQABAAD/2wCEAAkGBxQSEhUSEhQVFRUWGBgaFhgWGRgUFxUUFhcWFhYXFRcYHCggGBwlHBQXITEhJSkrLi4uFx8zODMsNygtLisBCgoKDg0OGxAQGywcHCQsLCwsLCwsLCwsLCwsLC0sLCwsLCwsLCwsLCwsLCssLCssLCw3LCwsLiwsLCwsNzcrMv/AABEIAKAAoAMBIgACEQEDEQH/xAAcAAABBQEBAQAAAAAAAAAAAAAFAgMEBgcBAAj/xAA8EAABAwIDBQYDBwQBBQEAAAABAAIRAyEEEjEFBkFRYRMicYGRoTKx8AcUQlLB0eEjYnKSokNTo7LxFf/EABoBAAIDAQEAAAAAAAAAAAAAAAMEAQIFAAb/xAAoEQACAgIDAAEEAQUBAAAAAAAAAQIRAyEEEjFBFCIyUXETM2GBoQX/2gAMAwEAAhEDEQA/AMYSgvEJQaiJFBC8lQu5VajrEQvQuwnWtUqJDY21qIYbYtWo3M1sN/M7ut0m3P8AkKw7nbsds4Vq8Cg0gSYGdxPw34WuiO81FuJLHgnLUqGnIecg7wyucSPgEGw5a3VZy66RaKvYMwu6jGUzUq1ZLZLMkBoaBcvdBJJMWGl+iFVKuGaQG0nETdxcTY8hH15qXvDtJjGsoU8r6TczXACIqtIlxMXd7X6IDQJIIEzyAmPJBVhKQcxJwwYOzZpMzaZiIN+XFN0cMKrpaQJ4QdBFwOHqoVYns5zcfAdQRGt1EM3zXyjuidJ5DlY2CvGcou7KyimGn7JdlzBzTpInvX6R0Q2thi0wRf6hSMPtRvaPcWNIcdNDLpOvrbqiOJY1zGuDddO9mgi5AnXX2Ro57dSBSwpL7QXh7EIxSQvJBRHDuWngMzkfsdIhO0al4SHhM03XR7pilWibXo2lAsU6HKyZpaq7tKndD5K+20F4bt0wIQlNCXlXVlRibDYgtSiF1KDVaiLGCIVi3Q2E7F1IlrWN+NzhmDQeQnVCsLhDUe1gIBcQATzNgtU2k52BodjhWtAaJL+87M42sxoJOhuShTl1LwXYqP2g45rQzDU8opUwQ3jn0uOluKpZx1TIGTYTHSTJ90raVImqRq62abQ7loI8EV2Lu8ah73dB6JWU1FWxmMHJ0gN2smSAZJJB5kXPyKS1p1Gnqr1U3CDh3Kknk6R7iZTeG3NeyWvkF3JuaR/bHFUXIiX+nkAsPhg5hee6GgSW2m8C3jKiQ6oRIsDYnhxibT5rRNm7oVHns3ZKbbH4Q99uJMwD6q30N1KDWhuQGOJuZ1knmoedF1x2Y7s7A0wbgkGxJIEeZ0VnGyc7ctyANIuDwJA421AvCtuP3XYL5czeliEKxVCpSJcywMCDMOMmxAHdJB15gaqYZk/SJ4XHwpmNwb7vcIkxEyZ56fV0jD2RHau1A+m4lj5mQ4mdODdZ1PC3mhmHq5hmFh9BbPEyqWn6YvLxNb+CYSmQLpTXLwCeZnpUS8PV4IfjaQMqS0wmqrZUTdxonGusrRXgu5VxLCzDWbEgJYCRN0qVJBavs+2a6tigWQOz72Y/hJnKfGx9FYN4yKmIp0WgVDPfcHHKCLlzxeYj1UfcWoaWGL6hIZUc5rQDExAmDpqb6/JC9s7S+7VHMoy1pEzqYkz1Nzx1JlJ5pWxrCqQjYGwWio6rWLbH4YtJ+cH3nki1DK55DJIHE/i6qp0trOeZFgLAcAOvirJu9U4nikM7b0aGGKWy1bPpKwYfDgiCAfFCMAjuEKFGOhiJIoYYN0ACk9kYXqbk8CCiUVcmhh+HsoWIw4ggix1RlzlEriVVxOjK/TF99N2xhqjqzBLHXymwa4zN/f1VYwlYyW5Q0aiNDw/RbBvrQzUXjTS6xllM06pbfiPMarQ4WR9kZvOxqmFaRT4aobHwpIqLeUrPPyjsRUq3Su0soOLq3S6VWQgvJugyx6sGBLaFxqda1LRQ1JjBC8lvCfwGC7WoymSGhxguP4W6uPkAT1hRLRMdsv2yWZMFRPdJDXOEwAMxmQHG8WmNT6KhbZDmuIqSXPI1i4BkGBpr9aq37e2o2o3+m97qTA0A1KdNoqOaCQ863vEEWvfgaTj6RDwC4OJILiOZAtOpEQEg5J20PKDjpjuGZAVv2RVaAzwEqs0KckCwHone3eHRT0FgSlJLsPRfVUahs+sBxsrFgyHCxWIYl9UDN94Ej8IMesaojsHfGtTcMzg5vGNVyholTadNG5YelwSmUZMKv7C262qMwM290YbXytzFVtF3ZL7AhN4hsKqbw77fd/haXnkPmULwu/wf8THN8Qffl7qetrRTtT2Fd7m/0KnRpPRYW6sc5cbuc6T0/lbjUxzMTSLQfia4eRH8rCMTSIjTMIBHUCyNx9MByt7CpcnWvUSoeXv7rzKi2ozoxJQscx7bSotCtCk1nyFANihZX91oLjX20x9rVJATbWJ4CyNBApsjVAp+78dsJ4NqH/xuUOundjNmswDUyPVrkLN4/wCA+D84v/KJtZrg0USQIIfoDctB46afNCG1u1ql3ACGjoLCeqI4p5qVnD+4+g09kc3g2NTp9m+kGtljczR+aAZ6/wALHhKo0beeFz7fsiYTZWZgMEzfynxt6FcxeFe3Kyk2SZzDTw8k9s/EFuVpmfkOAjn/AAr3gcLTewAjzHD90JvZZIp2ysJiQ4N7NhbeQGtJ0Jb8ThImxSN8NgBhzNaAYnNTByO8QbsOvNaFQ2NluHuPt+qG7fZlYZHlrJXd6RP9PZUNxMS5tXIZAI0Wr7QBNGBqVlm7YivmPE6LWGnNTFlS7CdaMu21XpUjL6Hai5k2nQHWZ15KS5uHLQ9jOwkkMeCDSqEGOljGpA1V6qbMky2PNKOBLrOps8ve0K6eqKdXYN2ZgmtHaAAEgAidFke2dnkYis62VuUweOaQ0f8AE+i3SvSytjgAsr3/AKBotpUz+N1Ss48ycrGDrDQf9jzRuN+dC/KjULKeXJMrhK5K1LMihWdNPCUSmyVWTLJBGmE8QmaZunibJ2AlL0jYkJvA1MtRruRE+Gh9iU7U0UQoOVWxjE62HNqbLq0SKrmkZ3PEG0gES4TwOayP45+d9Ma5WtJ9G/sgu0MW6sQ/MSMoiToYAcBy+FGMMLl/NlMDyEn9FiS06N97SkJqtl5cYAm3Mnj5K57DaA0LOKlckjlr7/Xqr7sesWsHXTqh3stEslTFtY2XeQ4qgb27bNRxYwRGvNHMTjzBkXWdVsWRUeXCZN1FNl1NfJbtz6Yqu71yI/VaU3DwxplZNubtVjKhE681pX/67Gsu63rfwC5KibvwmMxDWnvW+SINY1wlpBQzMHD4e7GhF/RBW4w4WsGGezee4Z0P5D+imOislfjD2Mp2PNZL9q+JzYmnT/7dMDzcZPyC1atXkLG/tPqNOOdl1ytzf5f/ABH435i/L/t0VSV0FNSlArQ7GVR5xSJXXFJQ2yyQTYbp0eyRTCcIWhERkIqBD6ohEHmFCxTUPN4ExekrYdYCszMe4Xd6TAjqrNinGmajPAtPNpm46fwqhszCPrVG0qYzPe4NaOZP1J6LSd9tlNodmxtw2m1hJ4kWJ9R7rN5CTVmnxpPt1+CqRZp8loBwfaYWm9hhwFvEwf0WegWhXncjaYdTdRdw08CkjQfhVNp7aqUahp1KZJPGYBHimnjtZJpG1zBkxorptvAAtIc0OA4a+YQfYuHa0uNNxaXAgT32idDlMHylTa/2RFWMbB2FQc7NUFQR0MDzWg4SrQoAQ11/h7hv4FO7Dx9RjHDs2vLuLXEDLEXBaitba7y1pFGw+IuOgH5YCsvCHGV+Fax292GpENqPLCdMzSJTG38SK+HdkEnulh4zIIIRShhhXqF9RoMdLDoOidxdMDgLKG9EtUM9tkplzvwtLj4ASvn6vXc8l7zLnGXE3knVad9om3hSo/dmn+pVHe/tZx8zp6rLC5M8eNKxLlT7OjkroKSV4FHsWoU5cC4vBcdQbYF2FwQlArQTM9oaqKK9T2UXPcGMaXOJhrWiSSdAArhs3c5lOrTp1iyrXeRmpzDaLNXF0Gajom1h4oWWSXoXFFsc+zjANwbfvtUTUqjLh2kfCy+aofEwB0B52a332pndzcNRzDtR8lExm2u1xwI7lJpyNHBrG2EITtPF9pUc4aT7c0hN2PwVDVGoHCR9eKk7PxRpVGvHA+3FBa7TTdnbodenkp+GxIf0PJLzxOrXg5DKpafpqlHENrsBBvCDVNjEOL6ZLD4SD5INu1tE0zkdpwV4oVg4ZggMNEjYCnWbHeYJ8QiVGnUcYLhHmVMwOHm+inVqIiWmVb4LP30aw7Q0R9FVPfDeBmGaXmCbim2YzO/QdVZcXXyMPPQeKq21d06GLa19QOzZfia4yPI2RseJyXZ+C2bKoul6Y1jsW+q91SoZc4yT+3IdEwtHxH2YCe5iC3/OmHe4cPkheO+zbEsvTfTqDzYfQz80ytCT2UsrgU3H7JrUTFWk9nUi3+wt7qEBKk47K6FyF0Ljgu0wiGz8C+u9tOk0ve7QDj+wRjdTcqtjjmH9OiD3qrgY8GD8RWv7B2Jh8BTyUGy4jvVH/E7ziw6aJl5OoqsfYHbqbqU9nMNR5a/EOF3cKY/Kz9TxUPaLGdqKwGZ7cwB0MOEET9cEcxuKB1dP8cQOGvyQeprYEg6Xj9ErKTb2MxgoqkZttnYpa4uZ8JvyQjsiNVp2MwozARGafEO19xP+vVVjaWxiDIGuvvMqjLplVfoQdPY/vp9cBGIpmm60xwPI/RCtFfAEGdT6X1Hy9lCxGALhcW9LdB9ceSmMurJasg4Taxb8YnqrVsLeVrY70jkTBHrqqfW2VUYYcDEwD9eHsVMwGwsxko64SzK4lfq3j1I1OlvPTy2ePVSsFt4FvdJd6qp7F2F2ZDg4+BAd/PurJhcLVqiAwNHMmJ8AJPyVH/52SMqfn7L/AF8Gr/4SH1XVLnhoPrVTNk4gFgg2BcLahwN0LrVcjix1nRI5EdOaF7h4w9pisM83bUL2+DyS2Pkn+RhjDCox8QljyPJkcmXao2fi8uijvoFv17pVGodCnzYdOX7LOGSGW/X8ITj93cNVu+hTJ5gZT6hHsvH6813s/Lx/TmoOozzaH2cUXXpVH0+hAeB7g+6B4z7PazRLKjH9ILCel5C1t1Pl+0JJpg2i/FTZAXrbQawBjQ1rWiAGwABwiNEKxeKnQ/NQy7Mb6rrbKrYSjwPX1EQvMA6+ogeFkosSsv8AKggi4+mXMIE5hds3OZtwOGsR5pBotqta9t8wBFuYBCmlpjRD8I9tI9k85Zc7sydHAmQ0HneI6WUnUQ6mys0jLPgEyzZd51IvOomdfU/8irEWT15XA+a6KGWCemkEW08/45LqIAo2M1zSxw7uh6H6GvRDKWzTScWu4e6t4blIcL/Wi9tPBCo0H8Q06C0tJTnEzdJU/BbPj7K/kz3fDbRoU2spxLiM5/K0gkW/uj26qdurvC51PM83BA11Vb31w8VajT/1KYy/507gDyJUDdYueWtYCSYgdVp3cmmLOK6Jot+/eN7DE4atEU3khx4QRB+ZJ8FzBVDQ2nScNKzC3oXMILf/AGRDfTYJxNGlSd3XsDi0/hzcj5SqO/aVX7nTqOtVwtZscyG92HctY8kDIm4tPwtirTX8G3VaIMEcyPT5pljTx/f60TuBxbatJrm3zBrh4X1gmPNSKYmbz+vh6lZI+hhrR+54BdLSDJtzn0unGtjx62Ssw4Wjifqy44Zjy8efgm3tHD9vr2Tp5pLmSuIP/9k="/>
          <p:cNvSpPr>
            <a:spLocks noChangeAspect="1" noChangeArrowheads="1"/>
          </p:cNvSpPr>
          <p:nvPr/>
        </p:nvSpPr>
        <p:spPr bwMode="auto">
          <a:xfrm>
            <a:off x="127000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338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2725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27250"/>
            <a:ext cx="21605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25538" y="0"/>
            <a:ext cx="7173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3600">
              <a:solidFill>
                <a:srgbClr val="00408C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4213" y="1643063"/>
            <a:ext cx="7477125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u="sng" dirty="0" smtClean="0"/>
              <a:t>Definition</a:t>
            </a:r>
            <a:r>
              <a:rPr lang="en-US" altLang="en-US" dirty="0" smtClean="0"/>
              <a:t>:  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 smtClean="0"/>
              <a:t>Any business information that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dirty="0" smtClean="0"/>
              <a:t>has an economic </a:t>
            </a:r>
            <a:r>
              <a:rPr lang="en-US" altLang="en-US" dirty="0" smtClean="0">
                <a:solidFill>
                  <a:srgbClr val="CC0000"/>
                </a:solidFill>
              </a:rPr>
              <a:t>value</a:t>
            </a:r>
            <a:endParaRPr lang="en-US" altLang="en-US" dirty="0" smtClean="0"/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dirty="0" smtClean="0"/>
              <a:t>is </a:t>
            </a:r>
            <a:r>
              <a:rPr lang="en-US" altLang="en-US" dirty="0" smtClean="0">
                <a:solidFill>
                  <a:srgbClr val="CC0000"/>
                </a:solidFill>
              </a:rPr>
              <a:t>not generally known</a:t>
            </a:r>
            <a:r>
              <a:rPr lang="en-US" altLang="en-US" dirty="0" smtClean="0"/>
              <a:t> or easily accessible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altLang="en-US" dirty="0" smtClean="0"/>
              <a:t>is kept confidential through proper </a:t>
            </a:r>
            <a:r>
              <a:rPr lang="en-US" altLang="en-US" dirty="0" smtClean="0">
                <a:solidFill>
                  <a:srgbClr val="C00000"/>
                </a:solidFill>
              </a:rPr>
              <a:t>measures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reasonable</a:t>
            </a:r>
            <a:r>
              <a:rPr lang="en-US" altLang="en-US" dirty="0" smtClean="0"/>
              <a:t> steps)</a:t>
            </a:r>
          </a:p>
          <a:p>
            <a:pPr eaLnBrk="1" hangingPunct="1">
              <a:defRPr/>
            </a:pPr>
            <a:endParaRPr lang="en-US" altLang="en-US" u="sng" dirty="0" smtClean="0"/>
          </a:p>
          <a:p>
            <a:pPr marL="0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What are TS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5288" y="1341438"/>
            <a:ext cx="8018462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900"/>
          </a:p>
          <a:p>
            <a:pPr lvl="1" eaLnBrk="1" hangingPunct="1"/>
            <a:endParaRPr lang="en-US" altLang="en-US" sz="1100"/>
          </a:p>
          <a:p>
            <a:pPr lvl="1" eaLnBrk="1" hangingPunct="1"/>
            <a:r>
              <a:rPr lang="en-US" altLang="en-US"/>
              <a:t>Result: Often limited protection for features of innovative products after the product is put on the market (if the protected features are apparent from the marketed product)			</a:t>
            </a:r>
          </a:p>
          <a:p>
            <a:pPr lvl="1" algn="r" eaLnBrk="1" hangingPunct="1">
              <a:buFontTx/>
              <a:buNone/>
            </a:pPr>
            <a:endParaRPr lang="en-US" altLang="en-US" i="1"/>
          </a:p>
          <a:p>
            <a:pPr eaLnBrk="1" hangingPunct="1"/>
            <a:endParaRPr lang="en-US" altLang="en-US" sz="1800" i="1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CH" altLang="en-US" smtClean="0"/>
              <a:t>No monopoly:</a:t>
            </a:r>
            <a:endParaRPr lang="en-US" altLang="en-US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2495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48038"/>
            <a:ext cx="20161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1"/>
          <p:cNvSpPr txBox="1">
            <a:spLocks noChangeArrowheads="1"/>
          </p:cNvSpPr>
          <p:nvPr/>
        </p:nvSpPr>
        <p:spPr bwMode="auto">
          <a:xfrm>
            <a:off x="900113" y="6021388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Lego </a:t>
            </a:r>
          </a:p>
        </p:txBody>
      </p:sp>
      <p:sp>
        <p:nvSpPr>
          <p:cNvPr id="34823" name="TextBox 6"/>
          <p:cNvSpPr txBox="1">
            <a:spLocks noChangeArrowheads="1"/>
          </p:cNvSpPr>
          <p:nvPr/>
        </p:nvSpPr>
        <p:spPr bwMode="auto">
          <a:xfrm>
            <a:off x="4932363" y="6186488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Cuckoo clock </a:t>
            </a:r>
          </a:p>
        </p:txBody>
      </p:sp>
      <p:pic>
        <p:nvPicPr>
          <p:cNvPr id="348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827463"/>
            <a:ext cx="16478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632700" cy="1143000"/>
          </a:xfrm>
        </p:spPr>
        <p:txBody>
          <a:bodyPr/>
          <a:lstStyle/>
          <a:p>
            <a:r>
              <a:rPr lang="fr-CH" altLang="en-US" smtClean="0"/>
              <a:t>TS in a Nutshell</a:t>
            </a:r>
            <a:endParaRPr lang="en-US" altLang="en-US" smtClean="0"/>
          </a:p>
        </p:txBody>
      </p:sp>
      <p:graphicFrame>
        <p:nvGraphicFramePr>
          <p:cNvPr id="2" name="Diagram 1"/>
          <p:cNvGraphicFramePr/>
          <p:nvPr/>
        </p:nvGraphicFramePr>
        <p:xfrm>
          <a:off x="899592" y="1052736"/>
          <a:ext cx="74888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843588" cy="1143000"/>
          </a:xfrm>
        </p:spPr>
        <p:txBody>
          <a:bodyPr/>
          <a:lstStyle/>
          <a:p>
            <a:r>
              <a:rPr lang="fr-CH" altLang="en-US" smtClean="0"/>
              <a:t>Legal Protection in ARIPO</a:t>
            </a:r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352925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altLang="en-US" sz="2000" dirty="0" smtClean="0">
                <a:solidFill>
                  <a:srgbClr val="CC0000"/>
                </a:solidFill>
              </a:rPr>
              <a:t>????</a:t>
            </a:r>
          </a:p>
          <a:p>
            <a:pPr marL="0" indent="0">
              <a:buFontTx/>
              <a:buNone/>
              <a:defRPr/>
            </a:pPr>
            <a:endParaRPr lang="en-US" altLang="en-US" sz="2000" dirty="0" smtClean="0">
              <a:solidFill>
                <a:srgbClr val="CC0000"/>
              </a:solidFill>
            </a:endParaRPr>
          </a:p>
          <a:p>
            <a:pPr lvl="2">
              <a:spcBef>
                <a:spcPts val="500"/>
              </a:spcBef>
              <a:spcAft>
                <a:spcPts val="500"/>
              </a:spcAft>
              <a:buFontTx/>
              <a:buNone/>
              <a:defRPr/>
            </a:pPr>
            <a:endParaRPr lang="en-US" altLang="en-US" sz="1800" dirty="0" smtClean="0"/>
          </a:p>
          <a:p>
            <a:pPr>
              <a:defRPr/>
            </a:pPr>
            <a:r>
              <a:rPr lang="en-US" altLang="en-US" sz="2000" dirty="0" smtClean="0">
                <a:solidFill>
                  <a:srgbClr val="CC0000"/>
                </a:solidFill>
              </a:rPr>
              <a:t>Paris Convention</a:t>
            </a:r>
            <a:r>
              <a:rPr lang="en-US" altLang="en-US" sz="2000" dirty="0" smtClean="0">
                <a:solidFill>
                  <a:srgbClr val="CC3300"/>
                </a:solidFill>
              </a:rPr>
              <a:t> </a:t>
            </a:r>
            <a:r>
              <a:rPr lang="en-US" altLang="en-US" sz="2000" dirty="0" smtClean="0"/>
              <a:t>(art 10bis) + </a:t>
            </a:r>
            <a:r>
              <a:rPr lang="en-US" altLang="en-US" sz="2000" dirty="0" smtClean="0">
                <a:solidFill>
                  <a:srgbClr val="CC0000"/>
                </a:solidFill>
              </a:rPr>
              <a:t>TRIPs </a:t>
            </a:r>
            <a:r>
              <a:rPr lang="en-US" altLang="en-US" sz="2000" dirty="0" smtClean="0"/>
              <a:t>(art 39)</a:t>
            </a:r>
            <a:endParaRPr lang="en-US" altLang="en-US" sz="2000" dirty="0">
              <a:solidFill>
                <a:srgbClr val="CC33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en-US" sz="2000" dirty="0">
                <a:solidFill>
                  <a:srgbClr val="CC3300"/>
                </a:solidFill>
              </a:rPr>
              <a:t> </a:t>
            </a:r>
            <a:r>
              <a:rPr lang="en-US" altLang="en-US" sz="2000" dirty="0" smtClean="0">
                <a:solidFill>
                  <a:srgbClr val="CC3300"/>
                </a:solidFill>
              </a:rPr>
              <a:t>     </a:t>
            </a:r>
            <a:r>
              <a:rPr lang="en-US" altLang="en-US" sz="2000" dirty="0" smtClean="0"/>
              <a:t>Unfair competition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985838" y="381000"/>
            <a:ext cx="71723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TRADE SECRETS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FROM A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PRACTICAL PERSPECTIVE</a:t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813050" y="4114800"/>
            <a:ext cx="57324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endParaRPr lang="en-US" altLang="en-US" sz="2200"/>
          </a:p>
          <a:p>
            <a:pPr lvl="1" eaLnBrk="1" hangingPunct="1"/>
            <a:endParaRPr lang="en-US" altLang="en-US" sz="220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3429000"/>
            <a:ext cx="40195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en-US" sz="3600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703263" y="304800"/>
            <a:ext cx="8018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1. Identify and Document Trade Secrets</a:t>
            </a:r>
            <a:endParaRPr lang="en-US" sz="44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962025" y="2133600"/>
            <a:ext cx="72675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Accurate record keeping is important</a:t>
            </a:r>
          </a:p>
          <a:p>
            <a:pPr eaLnBrk="1" hangingPunct="1"/>
            <a:r>
              <a:rPr lang="en-US" altLang="en-US" sz="2800"/>
              <a:t>May be of extreme use in case of litigation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 sz="100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35052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en-US" sz="3600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457200" y="76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2. Develop a Protection Policy</a:t>
            </a:r>
            <a:endParaRPr lang="en-US" sz="44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087688" y="2209800"/>
            <a:ext cx="5083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/>
              <a:t>	Advantages of a written policy:</a:t>
            </a:r>
          </a:p>
          <a:p>
            <a:pPr eaLnBrk="1" hangingPunct="1">
              <a:buFontTx/>
              <a:buNone/>
            </a:pPr>
            <a:endParaRPr lang="en-US" altLang="en-US" sz="2000" b="1"/>
          </a:p>
          <a:p>
            <a:pPr lvl="1" eaLnBrk="1" hangingPunct="1"/>
            <a:r>
              <a:rPr lang="en-US" altLang="en-US" sz="2000" b="1"/>
              <a:t>Clarity </a:t>
            </a:r>
            <a:r>
              <a:rPr lang="en-US" altLang="en-US" sz="2000"/>
              <a:t>(how to identify and protect)</a:t>
            </a:r>
          </a:p>
          <a:p>
            <a:pPr lvl="1" eaLnBrk="1" hangingPunct="1"/>
            <a:endParaRPr lang="en-US" altLang="en-US" sz="2000"/>
          </a:p>
          <a:p>
            <a:pPr lvl="1" eaLnBrk="1" hangingPunct="1"/>
            <a:r>
              <a:rPr lang="en-US" altLang="en-US" sz="2000" b="1"/>
              <a:t>How to reveal </a:t>
            </a:r>
            <a:r>
              <a:rPr lang="en-US" altLang="en-US" sz="2000"/>
              <a:t>(in-house or to outsiders)</a:t>
            </a:r>
          </a:p>
          <a:p>
            <a:pPr lvl="1" eaLnBrk="1" hangingPunct="1"/>
            <a:endParaRPr lang="en-US" altLang="en-US" sz="2000"/>
          </a:p>
          <a:p>
            <a:pPr lvl="1" eaLnBrk="1" hangingPunct="1"/>
            <a:r>
              <a:rPr lang="en-US" altLang="en-US" sz="2000"/>
              <a:t>Demonstrates </a:t>
            </a:r>
            <a:r>
              <a:rPr lang="en-US" altLang="en-US" sz="2000" b="1"/>
              <a:t>commitment </a:t>
            </a:r>
            <a:r>
              <a:rPr lang="en-US" altLang="en-US" sz="2000"/>
              <a:t>to protection </a:t>
            </a:r>
            <a:r>
              <a:rPr lang="en-US" altLang="en-US" sz="2000">
                <a:sym typeface="Symbol" panose="05050102010706020507" pitchFamily="18" charset="2"/>
              </a:rPr>
              <a:t> important in litigation</a:t>
            </a:r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 b="1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792413"/>
            <a:ext cx="26860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47700" y="549275"/>
            <a:ext cx="78486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b="1" dirty="0">
                <a:latin typeface="Arial" charset="0"/>
                <a:cs typeface="Arial" charset="0"/>
              </a:rPr>
              <a:t>Educate and train: 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Clear communication and repetition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Copy of policy, intranet, periodic training &amp; audit, etc.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Make known that disclosure of a TS may result in termination and/or legal action</a:t>
            </a:r>
          </a:p>
          <a:p>
            <a:pPr marL="1143000" lvl="2" indent="-228600">
              <a:spcBef>
                <a:spcPct val="20000"/>
              </a:spcBef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b="1" dirty="0">
                <a:latin typeface="Arial" charset="0"/>
                <a:cs typeface="Arial" charset="0"/>
              </a:rPr>
              <a:t>Monitor compliance, prosecute violators</a:t>
            </a:r>
          </a:p>
        </p:txBody>
      </p:sp>
      <p:pic>
        <p:nvPicPr>
          <p:cNvPr id="4096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5105400"/>
            <a:ext cx="2819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57200" y="381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ar-SA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Restrict Access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143000" y="2057400"/>
            <a:ext cx="68230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/>
          </a:p>
          <a:p>
            <a:pPr lvl="1" algn="ctr" eaLnBrk="1" hangingPunct="1">
              <a:buFontTx/>
              <a:buNone/>
            </a:pPr>
            <a:r>
              <a:rPr lang="en-US" altLang="en-US" sz="3200"/>
              <a:t>to only those persons having a </a:t>
            </a:r>
          </a:p>
          <a:p>
            <a:pPr lvl="1" algn="ctr" eaLnBrk="1" hangingPunct="1"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</a:rPr>
              <a:t>need to know</a:t>
            </a:r>
            <a:r>
              <a:rPr lang="en-US" altLang="en-US" sz="3200"/>
              <a:t> </a:t>
            </a:r>
          </a:p>
          <a:p>
            <a:pPr lvl="1" algn="ctr" eaLnBrk="1" hangingPunct="1">
              <a:buFontTx/>
              <a:buNone/>
            </a:pPr>
            <a:r>
              <a:rPr lang="en-US" altLang="en-US" sz="3200"/>
              <a:t> the information</a:t>
            </a:r>
          </a:p>
          <a:p>
            <a:pPr lvl="1" algn="ctr" eaLnBrk="1" hangingPunct="1">
              <a:buFontTx/>
              <a:buNone/>
            </a:pPr>
            <a:endParaRPr lang="en-US" altLang="en-US" sz="3200"/>
          </a:p>
          <a:p>
            <a:pPr lvl="1" algn="r" eaLnBrk="1" hangingPunct="1">
              <a:buFontTx/>
              <a:buNone/>
            </a:pPr>
            <a:r>
              <a:rPr lang="en-US" altLang="en-US" sz="1800">
                <a:sym typeface="Symbol" panose="05050102010706020507" pitchFamily="18" charset="2"/>
              </a:rPr>
              <a:t></a:t>
            </a:r>
            <a:r>
              <a:rPr lang="en-US" altLang="en-US" sz="1800"/>
              <a:t> </a:t>
            </a:r>
            <a:r>
              <a:rPr lang="en-US" altLang="en-US"/>
              <a:t>computer system should limit each </a:t>
            </a:r>
          </a:p>
          <a:p>
            <a:pPr lvl="1" algn="r" eaLnBrk="1" hangingPunct="1">
              <a:buFontTx/>
              <a:buNone/>
            </a:pPr>
            <a:r>
              <a:rPr lang="en-US" altLang="en-US"/>
              <a:t>employee’s access to data actually </a:t>
            </a:r>
          </a:p>
          <a:p>
            <a:pPr lvl="1" algn="r" eaLnBrk="1" hangingPunct="1">
              <a:buFontTx/>
              <a:buNone/>
            </a:pPr>
            <a:r>
              <a:rPr lang="en-US" altLang="en-US"/>
              <a:t>utilized or needed for a transaction</a:t>
            </a:r>
            <a:endParaRPr lang="en-US" altLang="en-US" sz="4400"/>
          </a:p>
          <a:p>
            <a:pPr lvl="1" eaLnBrk="1" hangingPunct="1">
              <a:buFontTx/>
              <a:buNone/>
            </a:pPr>
            <a:endParaRPr lang="en-US" altLang="en-US" sz="1100"/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4572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4. Mark Documents</a:t>
            </a:r>
            <a:endParaRPr lang="en-US" sz="4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928813" y="1905000"/>
            <a:ext cx="69103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900"/>
          </a:p>
          <a:p>
            <a:pPr lvl="1" eaLnBrk="1" hangingPunct="1"/>
            <a:r>
              <a:rPr lang="en-US" altLang="en-US" sz="2000" b="1"/>
              <a:t>Help employees recognize TS   </a:t>
            </a:r>
          </a:p>
          <a:p>
            <a:pPr lvl="1" eaLnBrk="1" hangingPunct="1">
              <a:buFontTx/>
              <a:buNone/>
            </a:pPr>
            <a:r>
              <a:rPr lang="en-US" altLang="en-US" sz="2000"/>
              <a:t>	</a:t>
            </a:r>
            <a:r>
              <a:rPr lang="en-US" altLang="en-US" sz="2000">
                <a:sym typeface="Symbol" panose="05050102010706020507" pitchFamily="18" charset="2"/>
              </a:rPr>
              <a:t> p</a:t>
            </a:r>
            <a:r>
              <a:rPr lang="en-US" altLang="en-US" sz="2000"/>
              <a:t>revents inadvertent disclosure</a:t>
            </a:r>
          </a:p>
          <a:p>
            <a:pPr lvl="1" eaLnBrk="1" hangingPunct="1"/>
            <a:endParaRPr lang="en-US" altLang="en-US" sz="900"/>
          </a:p>
          <a:p>
            <a:pPr lvl="1" eaLnBrk="1" hangingPunct="1"/>
            <a:endParaRPr lang="en-US" altLang="en-US" sz="900"/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1800"/>
              <a:t>paper based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altLang="en-US" sz="1800"/>
              <a:t>electronic (e.g. ‘confidential’ button on standard email screen)</a:t>
            </a:r>
          </a:p>
          <a:p>
            <a:pPr lvl="1" eaLnBrk="1" hangingPunct="1"/>
            <a:endParaRPr lang="en-US" altLang="en-US" sz="1800"/>
          </a:p>
          <a:p>
            <a:pPr eaLnBrk="1" hangingPunct="1"/>
            <a:endParaRPr lang="en-US" altLang="en-US" sz="180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762000" y="304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5. Physically Protect</a:t>
            </a:r>
            <a:endParaRPr lang="en-US" sz="44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066800" y="1828800"/>
            <a:ext cx="7877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b="1" dirty="0">
                <a:latin typeface="Arial" charset="0"/>
                <a:cs typeface="Arial" charset="0"/>
              </a:rPr>
              <a:t>Separate locked depository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b="1" dirty="0">
                <a:latin typeface="Arial" charset="0"/>
                <a:cs typeface="Arial" charset="0"/>
              </a:rPr>
              <a:t>Authorization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b="1" dirty="0">
                <a:latin typeface="Arial" charset="0"/>
                <a:cs typeface="Arial" charset="0"/>
              </a:rPr>
              <a:t>Access control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 log of access: person, document reviewed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 biometric palm readers</a:t>
            </a:r>
          </a:p>
          <a:p>
            <a:pPr marL="1143000" lvl="2" indent="-22860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b="1" dirty="0">
                <a:latin typeface="Arial" charset="0"/>
                <a:cs typeface="Arial" charset="0"/>
              </a:rPr>
              <a:t>Surveillance of depository/company premises</a:t>
            </a:r>
          </a:p>
          <a:p>
            <a:pPr marL="1257300" lvl="2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 guards, surveillance cameras</a:t>
            </a:r>
          </a:p>
          <a:p>
            <a:pPr marL="1143000" lvl="2" indent="-22860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000" b="1" dirty="0">
                <a:latin typeface="Arial" charset="0"/>
                <a:cs typeface="Arial" charset="0"/>
              </a:rPr>
              <a:t>Shredding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25538" y="0"/>
            <a:ext cx="71739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en-US" sz="3600">
              <a:solidFill>
                <a:srgbClr val="00408C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84213" y="1412875"/>
            <a:ext cx="74771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u="sng" dirty="0" smtClean="0"/>
              <a:t>Idea</a:t>
            </a:r>
            <a:r>
              <a:rPr lang="en-US" altLang="en-US" dirty="0" smtClean="0"/>
              <a:t>: 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 smtClean="0"/>
              <a:t>By keeping valuable info secret, prevent competitors from learning about and using it and thereby enjoy a </a:t>
            </a:r>
            <a:r>
              <a:rPr lang="en-US" altLang="en-US" dirty="0" smtClean="0">
                <a:solidFill>
                  <a:srgbClr val="CC0000"/>
                </a:solidFill>
              </a:rPr>
              <a:t>competitive advantage</a:t>
            </a:r>
            <a:r>
              <a:rPr lang="en-US" altLang="en-US" dirty="0" smtClean="0"/>
              <a:t> in the marketplace.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What are TS ?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31686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539750" y="333375"/>
            <a:ext cx="8050213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6. Restrict Public Access to Facilities</a:t>
            </a:r>
            <a:endParaRPr lang="en-US" sz="40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820738" y="2005013"/>
            <a:ext cx="75025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800"/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Log and visitor’s pass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Accompany visitor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Sometimes NDA/CA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/>
              <a:t>Visible to anyone walking through a company’s premises</a:t>
            </a:r>
            <a:endParaRPr lang="en-US" altLang="en-US" sz="1600"/>
          </a:p>
          <a:p>
            <a:pPr lvl="2"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600"/>
              <a:t>type of machinery, layout, designs, physical handling of work in progress,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91440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7. Maintain Computer Secrecy</a:t>
            </a:r>
            <a:endParaRPr lang="en-US" sz="44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33400" y="1916113"/>
            <a:ext cx="79248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800"/>
          </a:p>
          <a:p>
            <a:pPr lvl="1" eaLnBrk="1" hangingPunct="1"/>
            <a:r>
              <a:rPr lang="en-US" altLang="en-US" sz="2000"/>
              <a:t>Secure online transactions, intranet, website</a:t>
            </a:r>
          </a:p>
          <a:p>
            <a:pPr lvl="1" eaLnBrk="1" hangingPunct="1"/>
            <a:r>
              <a:rPr lang="en-US" altLang="en-US" sz="2000"/>
              <a:t>Password</a:t>
            </a:r>
          </a:p>
          <a:p>
            <a:pPr lvl="1" eaLnBrk="1" hangingPunct="1"/>
            <a:r>
              <a:rPr lang="en-US" altLang="en-US" sz="2000"/>
              <a:t>Mark confidential or secret </a:t>
            </a:r>
            <a:r>
              <a:rPr lang="en-US" altLang="en-US" sz="1600"/>
              <a:t>(legend pop, or before and after sensitive information)</a:t>
            </a:r>
          </a:p>
          <a:p>
            <a:pPr lvl="1" eaLnBrk="1" hangingPunct="1"/>
            <a:r>
              <a:rPr lang="en-US" altLang="en-US" sz="2000"/>
              <a:t>Lock up: computer tapes, discs, other storage media</a:t>
            </a:r>
          </a:p>
          <a:p>
            <a:pPr lvl="1" eaLnBrk="1" hangingPunct="1"/>
            <a:r>
              <a:rPr lang="en-US" altLang="en-US" sz="2000"/>
              <a:t>Firewalls; anti-virus software; encryption</a:t>
            </a:r>
          </a:p>
          <a:p>
            <a:pPr lvl="1" eaLnBrk="1" hangingPunct="1"/>
            <a:r>
              <a:rPr lang="en-US" altLang="en-US" sz="2000"/>
              <a:t>TS protection in the cloud</a:t>
            </a:r>
            <a:endParaRPr lang="en-US" altLang="en-US" sz="1600"/>
          </a:p>
        </p:txBody>
      </p:sp>
      <p:graphicFrame>
        <p:nvGraphicFramePr>
          <p:cNvPr id="46085" name="Object 2"/>
          <p:cNvGraphicFramePr>
            <a:graphicFrameLocks noChangeAspect="1"/>
          </p:cNvGraphicFramePr>
          <p:nvPr/>
        </p:nvGraphicFramePr>
        <p:xfrm>
          <a:off x="179388" y="5299075"/>
          <a:ext cx="1981200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Clip" r:id="rId5" imgW="4000500" imgH="3148013" progId="MS_ClipArt_Gallery.2">
                  <p:embed/>
                </p:oleObj>
              </mc:Choice>
              <mc:Fallback>
                <p:oleObj name="Clip" r:id="rId5" imgW="4000500" imgH="3148013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299075"/>
                        <a:ext cx="1981200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en-US" sz="2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685800" y="152400"/>
            <a:ext cx="7667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8. Measures for Third Parties</a:t>
            </a:r>
            <a:endParaRPr lang="en-US" sz="44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143000" y="1828800"/>
            <a:ext cx="68929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80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en-US" sz="2400" dirty="0">
                <a:latin typeface="Arial" charset="0"/>
                <a:cs typeface="Arial" charset="0"/>
              </a:rPr>
              <a:t>Consultants, financial advisors, computer programmers, website host, designers, subcontractors, joint ventures, etc.</a:t>
            </a: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CC3300"/>
                </a:solidFill>
                <a:latin typeface="Arial" charset="0"/>
                <a:cs typeface="Arial" charset="0"/>
              </a:rPr>
              <a:t>Confidentiality agreement, NDA</a:t>
            </a: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CC3300"/>
                </a:solidFill>
                <a:latin typeface="Arial" charset="0"/>
                <a:cs typeface="Arial" charset="0"/>
              </a:rPr>
              <a:t>Limit access on need-to-know basis</a:t>
            </a:r>
            <a:endParaRPr lang="en-US" sz="1800" b="1" dirty="0">
              <a:solidFill>
                <a:srgbClr val="666699"/>
              </a:solidFill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700" b="1" dirty="0">
              <a:solidFill>
                <a:srgbClr val="666699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en-US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9. Measures for Employees</a:t>
            </a:r>
            <a:endParaRPr lang="en-US" sz="44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457200" y="1828800"/>
            <a:ext cx="75549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800"/>
          </a:p>
          <a:p>
            <a:pPr lvl="1" eaLnBrk="1" hangingPunct="1">
              <a:buFontTx/>
              <a:buNone/>
            </a:pPr>
            <a:r>
              <a:rPr lang="en-US" altLang="en-US">
                <a:solidFill>
                  <a:srgbClr val="CC3300"/>
                </a:solidFill>
              </a:rPr>
              <a:t>1. New employees</a:t>
            </a:r>
            <a:r>
              <a:rPr lang="en-US" altLang="en-US" sz="2000"/>
              <a:t> 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/>
              <a:t> </a:t>
            </a:r>
            <a:r>
              <a:rPr lang="en-US" altLang="en-US" sz="2000"/>
              <a:t>Brief on protection expectations early</a:t>
            </a:r>
          </a:p>
          <a:p>
            <a:pPr lvl="2" eaLnBrk="1" hangingPunct="1">
              <a:lnSpc>
                <a:spcPct val="160000"/>
              </a:lnSpc>
            </a:pPr>
            <a:r>
              <a:rPr lang="en-US" altLang="en-US" sz="2000"/>
              <a:t> Obligations towards former employer!</a:t>
            </a:r>
          </a:p>
          <a:p>
            <a:pPr lvl="2" eaLnBrk="1" hangingPunct="1"/>
            <a:r>
              <a:rPr lang="en-US" altLang="en-US" sz="2000"/>
              <a:t> Assign all rights to inventions developed in the course of employment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 sz="2000"/>
              <a:t> NDA/CA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 sz="2000"/>
              <a:t> Non-compete provision</a:t>
            </a:r>
            <a:endParaRPr lang="en-US" altLang="en-US"/>
          </a:p>
          <a:p>
            <a:pPr lvl="2" eaLnBrk="1" hangingPunct="1"/>
            <a:endParaRPr lang="en-US" altLang="en-US" sz="11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10200" y="5105400"/>
            <a:ext cx="3429000" cy="1219200"/>
            <a:chOff x="3744" y="3312"/>
            <a:chExt cx="1680" cy="768"/>
          </a:xfrm>
        </p:grpSpPr>
        <p:sp>
          <p:nvSpPr>
            <p:cNvPr id="48134" name="AutoShape 6"/>
            <p:cNvSpPr>
              <a:spLocks noChangeArrowheads="1"/>
            </p:cNvSpPr>
            <p:nvPr/>
          </p:nvSpPr>
          <p:spPr bwMode="auto">
            <a:xfrm>
              <a:off x="3744" y="3312"/>
              <a:ext cx="1680" cy="768"/>
            </a:xfrm>
            <a:prstGeom prst="leftArrowCallout">
              <a:avLst>
                <a:gd name="adj1" fmla="val 25000"/>
                <a:gd name="adj2" fmla="val 30861"/>
                <a:gd name="adj3" fmla="val 36458"/>
                <a:gd name="adj4" fmla="val 76606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fr-FR" altLang="en-US" sz="3600"/>
            </a:p>
          </p:txBody>
        </p:sp>
        <p:sp>
          <p:nvSpPr>
            <p:cNvPr id="48135" name="Text Box 7"/>
            <p:cNvSpPr txBox="1">
              <a:spLocks noChangeArrowheads="1"/>
            </p:cNvSpPr>
            <p:nvPr/>
          </p:nvSpPr>
          <p:spPr bwMode="auto">
            <a:xfrm>
              <a:off x="4272" y="3408"/>
              <a:ext cx="1008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sz="2000" b="1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Requirements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altLang="en-US" sz="2000" b="1">
                  <a:solidFill>
                    <a:schemeClr val="bg1"/>
                  </a:solidFill>
                  <a:ea typeface="ＭＳ Ｐゴシック" panose="020B0600070205080204" pitchFamily="34" charset="-128"/>
                </a:rPr>
                <a:t>Limits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1905000" y="836613"/>
            <a:ext cx="4106863" cy="1076325"/>
          </a:xfrm>
          <a:prstGeom prst="flowChartTerminator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en-US" sz="360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4953000" cy="1676400"/>
          </a:xfrm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chemeClr val="bg1"/>
                </a:solidFill>
              </a:rPr>
              <a:t>Non-Competition Clauses</a:t>
            </a:r>
            <a:br>
              <a:rPr lang="en-US" altLang="en-US" sz="2000" smtClean="0">
                <a:solidFill>
                  <a:schemeClr val="bg1"/>
                </a:solidFill>
              </a:rPr>
            </a:br>
            <a:r>
              <a:rPr lang="en-US" altLang="en-US" sz="2000" smtClean="0">
                <a:solidFill>
                  <a:schemeClr val="bg1"/>
                </a:solidFill>
              </a:rPr>
              <a:t>in Labor Contracts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990600" y="3429000"/>
            <a:ext cx="7467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/>
              <a:t>	After employee leaves prior employer: </a:t>
            </a:r>
          </a:p>
          <a:p>
            <a:pPr lvl="2" eaLnBrk="1" hangingPunct="1"/>
            <a:r>
              <a:rPr lang="en-US" altLang="en-US" sz="2000" b="1"/>
              <a:t>May he work for competitor?  </a:t>
            </a:r>
          </a:p>
          <a:p>
            <a:pPr lvl="2" eaLnBrk="1" hangingPunct="1"/>
            <a:r>
              <a:rPr lang="en-US" altLang="en-US" sz="2000" b="1"/>
              <a:t>May he work in related job? </a:t>
            </a:r>
          </a:p>
          <a:p>
            <a:pPr lvl="2" eaLnBrk="1" hangingPunct="1"/>
            <a:r>
              <a:rPr lang="en-US" altLang="en-US" sz="2000" b="1"/>
              <a:t>May he open a competing business?</a:t>
            </a:r>
          </a:p>
          <a:p>
            <a:pPr lvl="2" eaLnBrk="1" hangingPunct="1"/>
            <a:r>
              <a:rPr lang="en-US" altLang="en-US" sz="2000" b="1"/>
              <a:t>Is a covenant not to compete enforceable?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H="1">
            <a:off x="3733800" y="2133600"/>
            <a:ext cx="609600" cy="9144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772400" cy="4953000"/>
          </a:xfrm>
        </p:spPr>
        <p:txBody>
          <a:bodyPr/>
          <a:lstStyle/>
          <a:p>
            <a:pPr eaLnBrk="1" hangingPunct="1"/>
            <a:endParaRPr lang="en-US" altLang="en-US" sz="2000" b="1" smtClean="0"/>
          </a:p>
          <a:p>
            <a:pPr eaLnBrk="1" hangingPunct="1"/>
            <a:r>
              <a:rPr lang="en-US" altLang="en-US" sz="2000" smtClean="0"/>
              <a:t>Some jurisdictions: NC covenant binding if ‘reasonable’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1800" b="1" smtClean="0"/>
              <a:t>limited in time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1800" b="1" smtClean="0"/>
              <a:t>limited in area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1800" b="1" smtClean="0"/>
              <a:t>limited in type of industry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1800" b="1" smtClean="0"/>
              <a:t>special compensation to be paid to employee for his obligation not to compete </a:t>
            </a:r>
          </a:p>
          <a:p>
            <a:pPr lvl="1" eaLnBrk="1" hangingPunct="1"/>
            <a:endParaRPr lang="en-US" altLang="en-US" sz="2000" b="1" smtClean="0"/>
          </a:p>
          <a:p>
            <a:pPr eaLnBrk="1" hangingPunct="1"/>
            <a:r>
              <a:rPr lang="en-US" altLang="en-US" sz="2000" smtClean="0"/>
              <a:t>Some jurisdictions: in writing</a:t>
            </a:r>
            <a:r>
              <a:rPr lang="en-US" altLang="en-US" sz="2000" b="1" smtClean="0"/>
              <a:t> </a:t>
            </a:r>
            <a:r>
              <a:rPr lang="en-US" altLang="en-US" sz="2000" smtClean="0"/>
              <a:t>+ payment</a:t>
            </a:r>
            <a:endParaRPr lang="en-US" alt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827088" y="260350"/>
            <a:ext cx="75549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/>
          </a:p>
          <a:p>
            <a:pPr lvl="2" eaLnBrk="1" hangingPunct="1"/>
            <a:endParaRPr lang="en-US" altLang="en-US" sz="2000"/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CC3300"/>
                </a:solidFill>
              </a:rPr>
              <a:t>2. Current employees</a:t>
            </a:r>
          </a:p>
          <a:p>
            <a:pPr lvl="2" eaLnBrk="1" hangingPunct="1"/>
            <a:r>
              <a:rPr lang="en-US" altLang="en-US" sz="2000"/>
              <a:t> Prevent inadvertent disclosure </a:t>
            </a:r>
            <a:r>
              <a:rPr lang="en-US" altLang="en-US" sz="2000" b="1"/>
              <a:t>(ignorance)</a:t>
            </a:r>
          </a:p>
          <a:p>
            <a:pPr lvl="2" eaLnBrk="1" hangingPunct="1"/>
            <a:r>
              <a:rPr lang="en-US" altLang="en-US" sz="2000"/>
              <a:t> Train and educate</a:t>
            </a:r>
          </a:p>
          <a:p>
            <a:pPr lvl="2" eaLnBrk="1" hangingPunct="1"/>
            <a:r>
              <a:rPr lang="en-US" altLang="en-US" sz="2000"/>
              <a:t> NDA for particular task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827088" y="2781300"/>
            <a:ext cx="6705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000"/>
          </a:p>
          <a:p>
            <a:pPr lvl="1" eaLnBrk="1" hangingPunct="1">
              <a:buFontTx/>
              <a:buNone/>
            </a:pPr>
            <a:endParaRPr lang="en-US" altLang="en-US" sz="2000">
              <a:solidFill>
                <a:srgbClr val="CC3300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CC3300"/>
                </a:solidFill>
              </a:rPr>
              <a:t>3. Departing employees</a:t>
            </a:r>
            <a:r>
              <a:rPr lang="en-US" altLang="en-US" sz="2000"/>
              <a:t> </a:t>
            </a:r>
          </a:p>
          <a:p>
            <a:pPr lvl="2" eaLnBrk="1" hangingPunct="1"/>
            <a:r>
              <a:rPr lang="en-US" altLang="en-US" sz="2000"/>
              <a:t> exit interview</a:t>
            </a:r>
          </a:p>
          <a:p>
            <a:pPr lvl="2" eaLnBrk="1" hangingPunct="1"/>
            <a:r>
              <a:rPr lang="en-US" altLang="en-US" sz="2000"/>
              <a:t> letter to new employer</a:t>
            </a:r>
          </a:p>
          <a:p>
            <a:pPr lvl="2" eaLnBrk="1" hangingPunct="1"/>
            <a:r>
              <a:rPr lang="en-US" altLang="en-US" sz="2000"/>
              <a:t> treat fairly &amp; compensate reasonably for patent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1811338" y="2438400"/>
            <a:ext cx="55800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0"/>
              </a:spcBef>
              <a:defRPr/>
            </a:pP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TRADE SECRETS FOR BUSINESSES</a:t>
            </a:r>
            <a:b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CONCLUSIONS</a:t>
            </a:r>
            <a:b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b="1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813050" y="4114800"/>
            <a:ext cx="57324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endParaRPr lang="en-US" altLang="en-US" sz="2200"/>
          </a:p>
          <a:p>
            <a:pPr lvl="1" eaLnBrk="1" hangingPunct="1"/>
            <a:endParaRPr lang="en-US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533400" y="1771650"/>
            <a:ext cx="7696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ar-SA" altLang="en-US" sz="1000">
              <a:solidFill>
                <a:srgbClr val="666699"/>
              </a:solidFill>
            </a:endParaRPr>
          </a:p>
          <a:p>
            <a:pPr lvl="2" eaLnBrk="1" hangingPunct="1">
              <a:buSzPct val="50000"/>
              <a:buFont typeface="Wingdings" panose="05000000000000000000" pitchFamily="2" charset="2"/>
              <a:buChar char="l"/>
            </a:pPr>
            <a:r>
              <a:rPr lang="en-US" altLang="en-US" sz="2800" b="1">
                <a:sym typeface="Symbol" panose="05050102010706020507" pitchFamily="18" charset="2"/>
              </a:rPr>
              <a:t>develop effective </a:t>
            </a:r>
            <a:r>
              <a:rPr lang="en-US" altLang="en-US" sz="2800" b="1">
                <a:solidFill>
                  <a:srgbClr val="CC0000"/>
                </a:solidFill>
                <a:sym typeface="Symbol" panose="05050102010706020507" pitchFamily="18" charset="2"/>
              </a:rPr>
              <a:t>internal TS program</a:t>
            </a:r>
            <a:r>
              <a:rPr lang="en-US" altLang="en-US" sz="2800" b="1">
                <a:sym typeface="Symbol" panose="05050102010706020507" pitchFamily="18" charset="2"/>
              </a:rPr>
              <a:t> to maintain trade secret status</a:t>
            </a:r>
          </a:p>
          <a:p>
            <a:pPr lvl="2" eaLnBrk="1" hangingPunct="1">
              <a:buSzPct val="50000"/>
              <a:buFont typeface="Wingdings" panose="05000000000000000000" pitchFamily="2" charset="2"/>
              <a:buChar char="l"/>
            </a:pPr>
            <a:r>
              <a:rPr lang="en-US" altLang="en-US" sz="2800" b="1">
                <a:sym typeface="Symbol" panose="05050102010706020507" pitchFamily="18" charset="2"/>
              </a:rPr>
              <a:t>restrict </a:t>
            </a:r>
            <a:r>
              <a:rPr lang="en-US" altLang="en-US" sz="2800" b="1">
                <a:solidFill>
                  <a:srgbClr val="CC0000"/>
                </a:solidFill>
                <a:sym typeface="Symbol" panose="05050102010706020507" pitchFamily="18" charset="2"/>
              </a:rPr>
              <a:t>access</a:t>
            </a:r>
            <a:r>
              <a:rPr lang="en-US" altLang="en-US" sz="2800" b="1">
                <a:sym typeface="Symbol" panose="05050102010706020507" pitchFamily="18" charset="2"/>
              </a:rPr>
              <a:t> </a:t>
            </a:r>
          </a:p>
          <a:p>
            <a:pPr lvl="2" eaLnBrk="1" hangingPunct="1">
              <a:buSzPct val="50000"/>
              <a:buFont typeface="Wingdings" panose="05000000000000000000" pitchFamily="2" charset="2"/>
              <a:buChar char="l"/>
            </a:pPr>
            <a:r>
              <a:rPr lang="en-US" altLang="en-US" sz="2800" b="1">
                <a:sym typeface="Symbol" panose="05050102010706020507" pitchFamily="18" charset="2"/>
              </a:rPr>
              <a:t>impose </a:t>
            </a:r>
            <a:r>
              <a:rPr lang="en-US" altLang="en-US" sz="2800" b="1">
                <a:solidFill>
                  <a:srgbClr val="CC0000"/>
                </a:solidFill>
                <a:sym typeface="Symbol" panose="05050102010706020507" pitchFamily="18" charset="2"/>
              </a:rPr>
              <a:t>obligation of confidentiality</a:t>
            </a:r>
            <a:r>
              <a:rPr lang="en-US" altLang="en-US" sz="2800" b="1">
                <a:sym typeface="Symbol" panose="05050102010706020507" pitchFamily="18" charset="2"/>
              </a:rPr>
              <a:t> to anyone who has access</a:t>
            </a:r>
            <a:endParaRPr lang="ar-SA" altLang="en-US" sz="2800" b="1">
              <a:sym typeface="Symbol" panose="05050102010706020507" pitchFamily="18" charset="2"/>
            </a:endParaRPr>
          </a:p>
          <a:p>
            <a:pPr lvl="2" eaLnBrk="1" hangingPunct="1">
              <a:buSzPct val="50000"/>
              <a:buFont typeface="Wingdings" panose="05000000000000000000" pitchFamily="2" charset="2"/>
              <a:buChar char="l"/>
            </a:pPr>
            <a:endParaRPr lang="en-US" altLang="en-US" sz="2600">
              <a:solidFill>
                <a:srgbClr val="666699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557213"/>
            <a:ext cx="8353425" cy="1143000"/>
          </a:xfrm>
          <a:noFill/>
        </p:spPr>
        <p:txBody>
          <a:bodyPr/>
          <a:lstStyle/>
          <a:p>
            <a:pPr algn="ctr" eaLnBrk="1" hangingPunct="1"/>
            <a:r>
              <a:rPr lang="fr-CH" altLang="en-US" sz="3200" smtClean="0"/>
              <a:t>(1)  TS Protection for Financial, Commercial and Technical Information :</a:t>
            </a:r>
            <a:endParaRPr lang="en-US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58775" y="1673225"/>
            <a:ext cx="81010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ar-SA" altLang="en-US" sz="1000">
              <a:solidFill>
                <a:srgbClr val="666699"/>
              </a:solidFill>
            </a:endParaRPr>
          </a:p>
          <a:p>
            <a:pPr lvl="2" eaLnBrk="1" hangingPunct="1">
              <a:buSzPct val="50000"/>
              <a:buFont typeface="Wingdings" panose="05000000000000000000" pitchFamily="2" charset="2"/>
              <a:buChar char="l"/>
            </a:pPr>
            <a:r>
              <a:rPr lang="en-US" altLang="en-US">
                <a:sym typeface="Symbol" panose="05050102010706020507" pitchFamily="18" charset="2"/>
              </a:rPr>
              <a:t>information or technology which is part of a product sold to the public and can be </a:t>
            </a:r>
            <a:r>
              <a:rPr lang="en-US" altLang="en-US" u="sng">
                <a:sym typeface="Symbol" panose="05050102010706020507" pitchFamily="18" charset="2"/>
              </a:rPr>
              <a:t>reverse-engineered</a:t>
            </a:r>
          </a:p>
          <a:p>
            <a:pPr lvl="2" eaLnBrk="1" hangingPunct="1">
              <a:buSzPct val="50000"/>
              <a:buFont typeface="Wingdings" panose="05000000000000000000" pitchFamily="2" charset="2"/>
              <a:buChar char="l"/>
            </a:pPr>
            <a:r>
              <a:rPr lang="en-US" altLang="en-US" u="sng">
                <a:sym typeface="Symbol" panose="05050102010706020507" pitchFamily="18" charset="2"/>
              </a:rPr>
              <a:t>mass-marketed</a:t>
            </a:r>
            <a:r>
              <a:rPr lang="en-US" altLang="en-US">
                <a:sym typeface="Symbol" panose="05050102010706020507" pitchFamily="18" charset="2"/>
              </a:rPr>
              <a:t> technology or products</a:t>
            </a:r>
          </a:p>
          <a:p>
            <a:pPr lvl="2" eaLnBrk="1" hangingPunct="1">
              <a:buSzPct val="50000"/>
              <a:buFont typeface="Wingdings" panose="05000000000000000000" pitchFamily="2" charset="2"/>
              <a:buChar char="l"/>
            </a:pPr>
            <a:r>
              <a:rPr lang="en-US" altLang="en-US">
                <a:sym typeface="Symbol" panose="05050102010706020507" pitchFamily="18" charset="2"/>
              </a:rPr>
              <a:t>where competition is so intense, that very likely to be </a:t>
            </a:r>
            <a:r>
              <a:rPr lang="en-US" altLang="en-US" u="sng">
                <a:sym typeface="Symbol" panose="05050102010706020507" pitchFamily="18" charset="2"/>
              </a:rPr>
              <a:t>independently developed</a:t>
            </a:r>
            <a:r>
              <a:rPr lang="en-US" altLang="en-US">
                <a:sym typeface="Symbol" panose="05050102010706020507" pitchFamily="18" charset="2"/>
              </a:rPr>
              <a:t> by others within short time</a:t>
            </a:r>
          </a:p>
          <a:p>
            <a:pPr lvl="2" eaLnBrk="1" hangingPunct="1">
              <a:buSzPct val="50000"/>
              <a:buFont typeface="Wingdings" panose="05000000000000000000" pitchFamily="2" charset="2"/>
              <a:buChar char="l"/>
            </a:pPr>
            <a:r>
              <a:rPr lang="en-US" altLang="en-US">
                <a:sym typeface="Symbol" panose="05050102010706020507" pitchFamily="18" charset="2"/>
              </a:rPr>
              <a:t>if great deal of </a:t>
            </a:r>
            <a:r>
              <a:rPr lang="en-US" altLang="en-US" u="sng">
                <a:sym typeface="Symbol" panose="05050102010706020507" pitchFamily="18" charset="2"/>
              </a:rPr>
              <a:t>personnel movement</a:t>
            </a:r>
            <a:r>
              <a:rPr lang="en-US" altLang="en-US">
                <a:sym typeface="Symbol" panose="05050102010706020507" pitchFamily="18" charset="2"/>
              </a:rPr>
              <a:t> between competitors</a:t>
            </a:r>
          </a:p>
          <a:p>
            <a:pPr lvl="1" eaLnBrk="1" hangingPunct="1">
              <a:buFont typeface="Wingdings" panose="05000000000000000000" pitchFamily="2" charset="2"/>
              <a:buChar char="F"/>
            </a:pPr>
            <a:endParaRPr lang="en-US" altLang="en-US" sz="2500">
              <a:solidFill>
                <a:srgbClr val="666699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064500" cy="1143000"/>
          </a:xfrm>
          <a:noFill/>
        </p:spPr>
        <p:txBody>
          <a:bodyPr/>
          <a:lstStyle/>
          <a:p>
            <a:pPr algn="ctr" eaLnBrk="1" hangingPunct="1"/>
            <a:r>
              <a:rPr lang="fr-CH" altLang="en-US" sz="3200" smtClean="0"/>
              <a:t>(2) Certain Aspects of Business/Products Cannot Be Maintained as a TS :</a:t>
            </a:r>
            <a:endParaRPr lang="en-US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mtClean="0"/>
              <a:t>A Story…</a:t>
            </a:r>
            <a:br>
              <a:rPr lang="fr-CH" altLang="en-US" smtClean="0"/>
            </a:br>
            <a:r>
              <a:rPr lang="fr-CH" altLang="en-US" smtClean="0"/>
              <a:t>DuPont vs Kolon Industries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559675" cy="4497388"/>
          </a:xfrm>
        </p:spPr>
        <p:txBody>
          <a:bodyPr/>
          <a:lstStyle/>
          <a:p>
            <a:r>
              <a:rPr lang="en-US" altLang="en-US" sz="2000" smtClean="0"/>
              <a:t>DuPont’s core patents on Kevlar (para-aramid fiber) expired.</a:t>
            </a:r>
          </a:p>
          <a:p>
            <a:r>
              <a:rPr lang="en-US" altLang="en-US" sz="2000" smtClean="0"/>
              <a:t>DuPont developed  trade secret (TS) estate over 40 years on application development and process improvement.</a:t>
            </a:r>
          </a:p>
          <a:p>
            <a:r>
              <a:rPr lang="en-US" altLang="en-US" sz="2000" smtClean="0"/>
              <a:t>Kolon and several of its executives and employees have been indicted for allegedly engaging in a multi-year campaign to steal TS related to DuPont’s </a:t>
            </a:r>
            <a:r>
              <a:rPr lang="en-US" altLang="en-US" sz="2000" b="1" smtClean="0"/>
              <a:t>Kevlar</a:t>
            </a:r>
            <a:r>
              <a:rPr lang="en-US" altLang="en-US" sz="2000" smtClean="0"/>
              <a:t> para-aramid fiber. </a:t>
            </a:r>
          </a:p>
          <a:p>
            <a:endParaRPr lang="en-US" altLang="en-US" sz="2000" smtClean="0"/>
          </a:p>
          <a:p>
            <a:pPr lvl="1">
              <a:buFontTx/>
              <a:buNone/>
            </a:pPr>
            <a:endParaRPr lang="en-US" altLang="en-US" sz="180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3325"/>
            <a:ext cx="1087437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5064125"/>
            <a:ext cx="97790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021263"/>
            <a:ext cx="16398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064125"/>
            <a:ext cx="15128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4365625"/>
            <a:ext cx="1725612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115888"/>
            <a:ext cx="134143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476375" y="533400"/>
            <a:ext cx="7386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en-US" sz="2800" b="1">
                <a:solidFill>
                  <a:srgbClr val="00408C"/>
                </a:solidFill>
                <a:sym typeface="Symbol" panose="05050102010706020507" pitchFamily="18" charset="2"/>
              </a:rPr>
              <a:t>                  </a:t>
            </a:r>
            <a:endParaRPr lang="en-US" altLang="en-US" sz="2600" b="1">
              <a:solidFill>
                <a:srgbClr val="00408C"/>
              </a:solidFill>
              <a:sym typeface="Symbol" panose="05050102010706020507" pitchFamily="18" charset="2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28625" y="3068638"/>
            <a:ext cx="82994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endParaRPr lang="en-US" altLang="en-US" sz="2000"/>
          </a:p>
          <a:p>
            <a:pPr algn="ctr"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3600"/>
              <a:t>Thank You!</a:t>
            </a:r>
          </a:p>
          <a:p>
            <a:pPr algn="ctr" eaLnBrk="1" hangingPunct="1">
              <a:lnSpc>
                <a:spcPct val="3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endParaRPr lang="en-US" altLang="en-US" sz="3600" b="1"/>
          </a:p>
          <a:p>
            <a:pPr algn="ctr"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3200" b="1"/>
              <a:t>lien.verbauwhede@wipo.int</a:t>
            </a:r>
          </a:p>
          <a:p>
            <a:pPr algn="ctr"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3200" b="1"/>
              <a:t>www.wipo.int/sme</a:t>
            </a: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1044575" y="692150"/>
            <a:ext cx="705643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000" b="1">
                <a:solidFill>
                  <a:srgbClr val="00408C"/>
                </a:solidFill>
                <a:ea typeface="ヒラギノ角ゴ Pro W3" pitchFamily="-107" charset="-128"/>
              </a:rPr>
              <a:t>Putting in Place a Trade Secret Protection Program in an SME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95536" y="332656"/>
          <a:ext cx="842493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95536" y="332656"/>
          <a:ext cx="842493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95536" y="332656"/>
          <a:ext cx="842493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95536" y="332656"/>
          <a:ext cx="8424936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2" name="Group 2"/>
          <p:cNvGraphicFramePr>
            <a:graphicFrameLocks noGrp="1"/>
          </p:cNvGraphicFramePr>
          <p:nvPr>
            <p:ph idx="1"/>
          </p:nvPr>
        </p:nvGraphicFramePr>
        <p:xfrm>
          <a:off x="215900" y="1773238"/>
          <a:ext cx="8604250" cy="4535487"/>
        </p:xfrm>
        <a:graphic>
          <a:graphicData uri="http://schemas.openxmlformats.org/drawingml/2006/table">
            <a:tbl>
              <a:tblPr/>
              <a:tblGrid>
                <a:gridCol w="4139651"/>
                <a:gridCol w="4464599"/>
              </a:tblGrid>
              <a:tr h="4635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Documentation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H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Hidden</a:t>
                      </a:r>
                      <a:r>
                        <a:rPr kumimoji="0" lang="fr-C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Publication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</a:tr>
              <a:tr h="2681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Written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Similar to patent specification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Describe the character and essence of the invention, name of inventors, date,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Publication </a:t>
                      </a:r>
                      <a:r>
                        <a:rPr lang="en-US" sz="2000" dirty="0" smtClean="0">
                          <a:latin typeface="Arial" charset="0"/>
                          <a:cs typeface="Arial" charset="0"/>
                        </a:rPr>
                        <a:t>at remote place and manner (newspaper,</a:t>
                      </a:r>
                      <a:r>
                        <a:rPr lang="en-US" sz="2000" baseline="0" dirty="0" smtClean="0">
                          <a:latin typeface="Arial" charset="0"/>
                          <a:cs typeface="Arial" charset="0"/>
                        </a:rPr>
                        <a:t> magazine, </a:t>
                      </a:r>
                      <a:r>
                        <a:rPr lang="en-US" sz="2000" baseline="0" dirty="0" err="1" smtClean="0">
                          <a:latin typeface="Arial" charset="0"/>
                          <a:cs typeface="Arial" charset="0"/>
                        </a:rPr>
                        <a:t>etc</a:t>
                      </a:r>
                      <a:r>
                        <a:rPr lang="en-US" sz="2000" baseline="0" dirty="0" smtClean="0"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Must satisfy </a:t>
                      </a:r>
                      <a:r>
                        <a:rPr lang="en-US" sz="2000" u="none" dirty="0" smtClean="0">
                          <a:latin typeface="Arial" charset="0"/>
                          <a:cs typeface="Arial" charset="0"/>
                        </a:rPr>
                        <a:t>the requirements of creating printed </a:t>
                      </a:r>
                      <a:r>
                        <a:rPr lang="en-US" sz="2000" u="sng" dirty="0" smtClean="0">
                          <a:latin typeface="Arial" charset="0"/>
                          <a:cs typeface="Arial" charset="0"/>
                        </a:rPr>
                        <a:t>state of the art </a:t>
                      </a:r>
                      <a:r>
                        <a:rPr lang="en-US" sz="2000" u="none" dirty="0" smtClean="0">
                          <a:latin typeface="Arial" charset="0"/>
                          <a:cs typeface="Arial" charset="0"/>
                        </a:rPr>
                        <a:t>in the sense of general P laws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lang="en-US" sz="2000" baseline="0" dirty="0" smtClean="0">
                          <a:latin typeface="Arial" charset="0"/>
                          <a:cs typeface="Arial" charset="0"/>
                        </a:rPr>
                        <a:t> But </a:t>
                      </a:r>
                      <a:r>
                        <a:rPr lang="en-US" sz="2000" dirty="0" smtClean="0">
                          <a:latin typeface="Arial" charset="0"/>
                          <a:cs typeface="Arial" charset="0"/>
                        </a:rPr>
                        <a:t>not creating a too big risk that it is really read by the persons interested in the technology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C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Third</a:t>
                      </a: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party </a:t>
                      </a:r>
                      <a:r>
                        <a:rPr kumimoji="0" lang="fr-C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</a:t>
                      </a: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patent, but TS </a:t>
                      </a:r>
                      <a:r>
                        <a:rPr kumimoji="0" lang="fr-C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owner</a:t>
                      </a: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C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</a:t>
                      </a: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C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still</a:t>
                      </a: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C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keep</a:t>
                      </a: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certain </a:t>
                      </a:r>
                      <a:r>
                        <a:rPr kumimoji="0" lang="fr-C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rights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C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Third</a:t>
                      </a: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party </a:t>
                      </a:r>
                      <a:r>
                        <a:rPr kumimoji="0" lang="fr-C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cannot</a:t>
                      </a:r>
                      <a:r>
                        <a:rPr kumimoji="0" lang="fr-C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patent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2" marR="91442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56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</p:spPr>
        <p:txBody>
          <a:bodyPr/>
          <a:lstStyle/>
          <a:p>
            <a:pPr algn="ctr" eaLnBrk="1" hangingPunct="1"/>
            <a:r>
              <a:rPr lang="fr-CH" altLang="en-US" smtClean="0"/>
              <a:t>Alternatives to TS and Patent</a:t>
            </a:r>
            <a:endParaRPr lang="en-US" altLang="en-US" smtClean="0">
              <a:solidFill>
                <a:srgbClr val="0070C0"/>
              </a:solidFill>
            </a:endParaRPr>
          </a:p>
        </p:txBody>
      </p:sp>
      <p:pic>
        <p:nvPicPr>
          <p:cNvPr id="61457" name="Picture 20" descr="teacher_clipart_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124301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mtClean="0"/>
              <a:t>DuPont vs Kolon Industries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786687" cy="4497388"/>
          </a:xfrm>
        </p:spPr>
        <p:txBody>
          <a:bodyPr/>
          <a:lstStyle/>
          <a:p>
            <a:r>
              <a:rPr lang="en-US" altLang="en-US" b="1" smtClean="0"/>
              <a:t>The trade secrets at stake ? </a:t>
            </a:r>
          </a:p>
          <a:p>
            <a:pPr>
              <a:buFontTx/>
              <a:buChar char="•"/>
            </a:pPr>
            <a:endParaRPr lang="en-US" altLang="en-US" sz="200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details about DuPont’s manufacturing processes for Kevlar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experiment results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blueprints and designs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prices paid to suppliers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new fiber technology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breakdown of DuPont’s capabilities and costs for the full line of its Kevlar products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customer pricing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analyses of market trends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strategies for specific Kevlar submarkets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smtClean="0"/>
          </a:p>
          <a:p>
            <a:pPr lvl="1">
              <a:buFontTx/>
              <a:buNone/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mtClean="0"/>
              <a:t>DuPont vs Kolon Industries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16113"/>
            <a:ext cx="7272337" cy="4210050"/>
          </a:xfrm>
        </p:spPr>
        <p:txBody>
          <a:bodyPr/>
          <a:lstStyle/>
          <a:p>
            <a:r>
              <a:rPr lang="en-US" altLang="en-US" b="1" smtClean="0"/>
              <a:t>The remedies? </a:t>
            </a:r>
          </a:p>
          <a:p>
            <a:pPr>
              <a:buFontTx/>
              <a:buChar char="•"/>
            </a:pPr>
            <a:endParaRPr lang="en-US" altLang="en-US" sz="200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The Court ordered Kolon to not produce, market or sell any para-aramid fiber products, worldwide, for 20 years.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Permanently enjoined Kolon from using any of the TS it stole from DuPont.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smtClean="0"/>
              <a:t>Pay US$ 920 million damages.</a:t>
            </a:r>
          </a:p>
          <a:p>
            <a:pPr lvl="1">
              <a:buFontTx/>
              <a:buNone/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96975"/>
            <a:ext cx="2362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z="2800" smtClean="0"/>
              <a:t>Another Story…</a:t>
            </a:r>
            <a:br>
              <a:rPr lang="fr-CH" altLang="en-US" sz="2800" smtClean="0"/>
            </a:br>
            <a:r>
              <a:rPr lang="fr-CH" altLang="en-US" sz="2800" smtClean="0"/>
              <a:t>University v Pharma company</a:t>
            </a:r>
            <a:endParaRPr lang="en-US" altLang="en-US" sz="28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5400675" cy="4497387"/>
          </a:xfrm>
        </p:spPr>
        <p:txBody>
          <a:bodyPr/>
          <a:lstStyle/>
          <a:p>
            <a:r>
              <a:rPr lang="en-US" altLang="en-US" sz="1800" smtClean="0"/>
              <a:t>Colombian University: cancer medicine, effectiveness verified in laboratory of 89 %.  </a:t>
            </a:r>
          </a:p>
          <a:p>
            <a:r>
              <a:rPr lang="en-US" altLang="en-US" sz="1800" smtClean="0"/>
              <a:t>R&amp;D: 7 years and 4 million USD. </a:t>
            </a:r>
          </a:p>
          <a:p>
            <a:r>
              <a:rPr lang="en-US" altLang="en-US" sz="1800" smtClean="0"/>
              <a:t>Project leader created virtual platform of investigation to which the investigators had unlimited access.</a:t>
            </a:r>
          </a:p>
          <a:p>
            <a:r>
              <a:rPr lang="en-US" altLang="en-US" sz="1800" smtClean="0"/>
              <a:t>During investigation phase: conversations with PLUS LAB, a pharmaceutical multinational (LA), interested in the commercialization of the medicine.  Invited to discuss.</a:t>
            </a:r>
          </a:p>
          <a:p>
            <a:r>
              <a:rPr lang="en-US" altLang="en-US" sz="1800" smtClean="0"/>
              <a:t>Student Hugo received PLUS LAB. Hugo supported University, knew in detail the compounds, the dynamics and the scope of the medicine, but had no contractual tie. </a:t>
            </a:r>
          </a:p>
          <a:p>
            <a:endParaRPr lang="en-US" altLang="en-US" sz="1800" smtClean="0"/>
          </a:p>
          <a:p>
            <a:pPr lvl="1">
              <a:buFontTx/>
              <a:buNone/>
            </a:pPr>
            <a:endParaRPr lang="en-US" altLang="en-US" sz="1600" smtClean="0"/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0" y="3573016"/>
            <a:ext cx="2085975" cy="21907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16113"/>
            <a:ext cx="7272337" cy="4210050"/>
          </a:xfrm>
        </p:spPr>
        <p:txBody>
          <a:bodyPr/>
          <a:lstStyle/>
          <a:p>
            <a:r>
              <a:rPr lang="en-US" altLang="en-US" sz="2000" smtClean="0"/>
              <a:t>3m later: “Medicine doesn’t fulfill quality test”</a:t>
            </a:r>
          </a:p>
          <a:p>
            <a:r>
              <a:rPr lang="en-US" altLang="en-US" sz="2000" smtClean="0"/>
              <a:t>1y later: University attends medical congress: PLUS RESEARCH (daughter cy) presents new compound for eradication of cancer.  Director is … Hugo!  </a:t>
            </a:r>
          </a:p>
          <a:p>
            <a:r>
              <a:rPr lang="en-US" altLang="en-US" sz="2000" smtClean="0"/>
              <a:t>Same development, but effectiveness 95%.</a:t>
            </a:r>
          </a:p>
          <a:p>
            <a:r>
              <a:rPr lang="en-US" altLang="en-US" sz="2000" smtClean="0"/>
              <a:t>Already commercialized in 25 countries in Europe and North America. Sales over billion USD, 7 PCT filings, several publications.</a:t>
            </a:r>
          </a:p>
          <a:p>
            <a:pPr lvl="1">
              <a:buFontTx/>
              <a:buNone/>
            </a:pPr>
            <a:endParaRPr lang="en-US" altLang="en-US" sz="180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82575"/>
            <a:ext cx="190182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Arial" pitchFamily="-109" charset="0"/>
            <a:cs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Arial" pitchFamily="-109" charset="0"/>
            <a:cs typeface="Arial" pitchFamily="-109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14323</TotalTime>
  <Words>2252</Words>
  <Application>Microsoft Office PowerPoint</Application>
  <PresentationFormat>Affichage à l'écran (4:3)</PresentationFormat>
  <Paragraphs>512</Paragraphs>
  <Slides>55</Slides>
  <Notes>55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5" baseType="lpstr">
      <vt:lpstr>Arial</vt:lpstr>
      <vt:lpstr>ヒラギノ角ゴ Pro W3</vt:lpstr>
      <vt:lpstr>Arial Black</vt:lpstr>
      <vt:lpstr>Wingdings</vt:lpstr>
      <vt:lpstr>Bauhaus 93</vt:lpstr>
      <vt:lpstr>Times New Roman</vt:lpstr>
      <vt:lpstr>ＭＳ Ｐゴシック</vt:lpstr>
      <vt:lpstr>Symbol</vt:lpstr>
      <vt:lpstr>template_english</vt:lpstr>
      <vt:lpstr>Microsoft Clip Gallery</vt:lpstr>
      <vt:lpstr>Présentation PowerPoint</vt:lpstr>
      <vt:lpstr>Présentation PowerPoint</vt:lpstr>
      <vt:lpstr>What are TS ?</vt:lpstr>
      <vt:lpstr>What are TS ?</vt:lpstr>
      <vt:lpstr>A Story… DuPont vs Kolon Industries</vt:lpstr>
      <vt:lpstr>DuPont vs Kolon Industries</vt:lpstr>
      <vt:lpstr>DuPont vs Kolon Industries</vt:lpstr>
      <vt:lpstr>Another Story… University v Pharma company</vt:lpstr>
      <vt:lpstr>Présentation PowerPoint</vt:lpstr>
      <vt:lpstr>Présentation PowerPoint</vt:lpstr>
      <vt:lpstr>Trade Secrets - The facts</vt:lpstr>
      <vt:lpstr>The Facts</vt:lpstr>
      <vt:lpstr>The Facts</vt:lpstr>
      <vt:lpstr>A Growing Problem –  Why Does it Occur?</vt:lpstr>
      <vt:lpstr>Why Do/Should SMEs Protect TS?</vt:lpstr>
      <vt:lpstr>Présentation PowerPoint</vt:lpstr>
      <vt:lpstr>What Types of Information can Qualify as a TS ?</vt:lpstr>
      <vt:lpstr>Présentation PowerPoint</vt:lpstr>
      <vt:lpstr>TRADE SECRET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Three Essential Legal Requirements:</vt:lpstr>
      <vt:lpstr>Présentation PowerPoint</vt:lpstr>
      <vt:lpstr>No monopoly:</vt:lpstr>
      <vt:lpstr>No Monopoly:  Independent Development</vt:lpstr>
      <vt:lpstr>No Monopoly:  Reverse Engineering</vt:lpstr>
      <vt:lpstr>No monopoly:</vt:lpstr>
      <vt:lpstr>TS in a Nutshell</vt:lpstr>
      <vt:lpstr>Legal Protection in ARIPO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Non-Competition Clauses in Labor Contracts</vt:lpstr>
      <vt:lpstr>Présentation PowerPoint</vt:lpstr>
      <vt:lpstr>Présentation PowerPoint</vt:lpstr>
      <vt:lpstr>Présentation PowerPoint</vt:lpstr>
      <vt:lpstr>(1)  TS Protection for Financial, Commercial and Technical Information :</vt:lpstr>
      <vt:lpstr>(2) Certain Aspects of Business/Products Cannot Be Maintained as a TS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Alternatives to TS and Patent</vt:lpstr>
    </vt:vector>
  </TitlesOfParts>
  <Company>WIPO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Weissert</dc:creator>
  <cp:lastModifiedBy>Admin</cp:lastModifiedBy>
  <cp:revision>150</cp:revision>
  <cp:lastPrinted>2013-10-20T18:41:42Z</cp:lastPrinted>
  <dcterms:created xsi:type="dcterms:W3CDTF">2012-06-03T19:31:18Z</dcterms:created>
  <dcterms:modified xsi:type="dcterms:W3CDTF">2014-11-27T09:20:08Z</dcterms:modified>
</cp:coreProperties>
</file>