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2" r:id="rId6"/>
    <p:sldId id="263" r:id="rId7"/>
    <p:sldId id="261" r:id="rId8"/>
    <p:sldId id="264" r:id="rId9"/>
    <p:sldId id="265" r:id="rId10"/>
    <p:sldId id="266" r:id="rId11"/>
    <p:sldId id="273" r:id="rId12"/>
    <p:sldId id="267" r:id="rId13"/>
    <p:sldId id="268" r:id="rId14"/>
    <p:sldId id="269" r:id="rId15"/>
    <p:sldId id="270" r:id="rId16"/>
    <p:sldId id="271" r:id="rId17"/>
    <p:sldId id="272" r:id="rId18"/>
    <p:sldId id="274" r:id="rId19"/>
    <p:sldId id="275" r:id="rId20"/>
    <p:sldId id="277" r:id="rId21"/>
    <p:sldId id="276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89744" autoAdjust="0"/>
  </p:normalViewPr>
  <p:slideViewPr>
    <p:cSldViewPr>
      <p:cViewPr>
        <p:scale>
          <a:sx n="48" d="100"/>
          <a:sy n="48" d="100"/>
        </p:scale>
        <p:origin x="-1146" y="-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81DD76-5D6A-4561-A146-9BCA3E6B9E31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9E02A3-B763-4906-A074-59701238DE4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9E02A3-B763-4906-A074-59701238DE48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7C1C834-E692-4519-980F-278069DB1E3A}" type="datetimeFigureOut">
              <a:rPr lang="en-US" smtClean="0"/>
              <a:pPr/>
              <a:t>11/27/2014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433F5AC2-858A-430A-A48B-2C772FD7A51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1"/>
            <a:ext cx="7772400" cy="2514599"/>
          </a:xfrm>
        </p:spPr>
        <p:txBody>
          <a:bodyPr>
            <a:normAutofit/>
          </a:bodyPr>
          <a:lstStyle/>
          <a:p>
            <a:r>
              <a:rPr lang="en-US" dirty="0" smtClean="0"/>
              <a:t>IMPORTANCE OF UTILITYMODELS: A FOCUS ON THE SUAME MAGAZINE IN GHANA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11606"/>
            <a:ext cx="7772400" cy="286539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 smtClean="0"/>
              <a:t>SUB-REGIONAL TRAINING OF TRAINERS PROGRAM: IP ASSET MANAGEMENT BY SMEs, 26-28 November 2014, Harare, Zimbabwe</a:t>
            </a:r>
          </a:p>
          <a:p>
            <a:endParaRPr lang="en-US" dirty="0" smtClean="0"/>
          </a:p>
          <a:p>
            <a:r>
              <a:rPr lang="en-US" dirty="0" smtClean="0"/>
              <a:t>By J. NOBLE-NKURUMAH</a:t>
            </a:r>
          </a:p>
          <a:p>
            <a:r>
              <a:rPr lang="en-US" dirty="0" smtClean="0"/>
              <a:t>MIP STUDENT</a:t>
            </a:r>
          </a:p>
          <a:p>
            <a:r>
              <a:rPr lang="en-US" dirty="0" smtClean="0"/>
              <a:t>AFRICA UNIVERSITY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STAGES OF DEVELOPMENT OF SUAME MAGAZINE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en-US" b="1" dirty="0" smtClean="0"/>
              <a:t>BASIC TOOL STAGE</a:t>
            </a:r>
            <a:r>
              <a:rPr lang="en-US" dirty="0" smtClean="0"/>
              <a:t>:</a:t>
            </a:r>
            <a:r>
              <a:rPr lang="en-US" i="1" dirty="0" smtClean="0"/>
              <a:t> Solely vehicle repair</a:t>
            </a:r>
            <a:endParaRPr lang="en-US" dirty="0" smtClean="0"/>
          </a:p>
          <a:p>
            <a:pPr algn="just"/>
            <a:r>
              <a:rPr lang="en-US" dirty="0" smtClean="0"/>
              <a:t>British training in the 1930s</a:t>
            </a:r>
          </a:p>
          <a:p>
            <a:pPr algn="just"/>
            <a:r>
              <a:rPr lang="en-US" dirty="0" smtClean="0"/>
              <a:t>Upon return some were employed by the colonial government</a:t>
            </a:r>
          </a:p>
          <a:p>
            <a:pPr algn="just"/>
            <a:r>
              <a:rPr lang="en-US" dirty="0" smtClean="0"/>
              <a:t>Some set up private mechanical shops and offered training as well</a:t>
            </a:r>
          </a:p>
          <a:p>
            <a:pPr algn="just"/>
            <a:r>
              <a:rPr lang="en-US" dirty="0" smtClean="0"/>
              <a:t>Post independence Ghanaians begun to acquire vehicles from abroad</a:t>
            </a:r>
          </a:p>
          <a:p>
            <a:pPr algn="just"/>
            <a:r>
              <a:rPr lang="en-US" dirty="0" smtClean="0"/>
              <a:t>Servicing/repair mainly by British motor companies( UAC, John Holt Bartholomew, RT Briscoe  etc)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458200" cy="1389888"/>
          </a:xfrm>
        </p:spPr>
        <p:txBody>
          <a:bodyPr>
            <a:normAutofit/>
          </a:bodyPr>
          <a:lstStyle/>
          <a:p>
            <a:r>
              <a:rPr lang="en-US" dirty="0" smtClean="0"/>
              <a:t>STAGES OF DEVELOPMENT OF SUAME MAGAZINE CONT’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057400"/>
            <a:ext cx="8229600" cy="4267200"/>
          </a:xfrm>
        </p:spPr>
        <p:txBody>
          <a:bodyPr/>
          <a:lstStyle/>
          <a:p>
            <a:pPr algn="just"/>
            <a:r>
              <a:rPr lang="en-US" dirty="0" smtClean="0"/>
              <a:t>Mid 70s economic decline forced many vehicle owners to employ  local artisans for repairs</a:t>
            </a:r>
          </a:p>
          <a:p>
            <a:pPr algn="just"/>
            <a:r>
              <a:rPr lang="en-US" dirty="0" smtClean="0"/>
              <a:t>Scarcity of imported goods and parts</a:t>
            </a:r>
          </a:p>
          <a:p>
            <a:pPr algn="just"/>
            <a:r>
              <a:rPr lang="en-US" dirty="0" smtClean="0"/>
              <a:t>Necessity led to innovation</a:t>
            </a:r>
          </a:p>
          <a:p>
            <a:pPr algn="just"/>
            <a:r>
              <a:rPr lang="en-US" dirty="0" smtClean="0"/>
              <a:t>Entrepreneurial artisans replaced imported components with their own inventions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295400"/>
          </a:xfrm>
        </p:spPr>
        <p:txBody>
          <a:bodyPr>
            <a:normAutofit/>
          </a:bodyPr>
          <a:lstStyle/>
          <a:p>
            <a:r>
              <a:rPr lang="en-US" dirty="0" smtClean="0"/>
              <a:t>STAGES OF DEVELOPMENT OF SUAME MAGAZINE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724400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smtClean="0"/>
              <a:t>Mechanics begun more intensive repairs from unwinding and cleaning wire coils inside motors to grinding down engine shafts to fit in a different automobile (Powel,1986)</a:t>
            </a:r>
          </a:p>
          <a:p>
            <a:pPr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Increase in business led to explosion in population in the </a:t>
            </a:r>
            <a:r>
              <a:rPr lang="en-US" dirty="0" smtClean="0"/>
              <a:t>magazine and </a:t>
            </a:r>
            <a:r>
              <a:rPr lang="en-US" dirty="0" smtClean="0"/>
              <a:t>the gathering of more experience and innovation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MACHINING TOOLS STAGE: </a:t>
            </a:r>
            <a:r>
              <a:rPr lang="en-US" i="1" dirty="0" smtClean="0"/>
              <a:t>Introduction of manufacturing</a:t>
            </a:r>
          </a:p>
          <a:p>
            <a:pPr algn="just"/>
            <a:r>
              <a:rPr lang="en-US" i="1" dirty="0" smtClean="0"/>
              <a:t>ERP-1983</a:t>
            </a:r>
            <a:r>
              <a:rPr lang="en-US" dirty="0" smtClean="0"/>
              <a:t>- import tariffs relaxed international trade encouraged</a:t>
            </a:r>
          </a:p>
          <a:p>
            <a:pPr algn="just"/>
            <a:r>
              <a:rPr lang="en-US" dirty="0" smtClean="0"/>
              <a:t>Led to major decline of national industry and a sudden collapse of the informal sector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DEVELOPMENT OF SUAME MAGAZINE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Flood of cheap foreign goods, low cost vehicles and slightly used spare parts.</a:t>
            </a:r>
          </a:p>
          <a:p>
            <a:pPr algn="just"/>
            <a:r>
              <a:rPr lang="en-US" dirty="0" smtClean="0"/>
              <a:t>Diminished need for extensive repairs</a:t>
            </a:r>
          </a:p>
          <a:p>
            <a:pPr algn="just"/>
            <a:r>
              <a:rPr lang="en-US" dirty="0" smtClean="0"/>
              <a:t>Major businesses e.g. timber in catchment area Kumasi also fell  on hard times and could not send their fleets for repair</a:t>
            </a:r>
          </a:p>
          <a:p>
            <a:pPr algn="just"/>
            <a:r>
              <a:rPr lang="en-US" dirty="0" smtClean="0"/>
              <a:t>KNUST/ITTU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DEVELOPMENT OF SUAME MAGAZINE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76400"/>
            <a:ext cx="8458200" cy="4876800"/>
          </a:xfrm>
        </p:spPr>
        <p:txBody>
          <a:bodyPr>
            <a:normAutofit fontScale="85000" lnSpcReduction="20000"/>
          </a:bodyPr>
          <a:lstStyle/>
          <a:p>
            <a:pPr algn="just">
              <a:buNone/>
            </a:pPr>
            <a:r>
              <a:rPr lang="en-US" b="1" dirty="0" smtClean="0"/>
              <a:t>Intermediate Technology Transfer Center set up by Kwame Nkrumah University Of Science And Technology</a:t>
            </a:r>
          </a:p>
          <a:p>
            <a:pPr algn="just"/>
            <a:r>
              <a:rPr lang="en-US" dirty="0" smtClean="0"/>
              <a:t>To provide technology based and knowledge based support </a:t>
            </a:r>
          </a:p>
          <a:p>
            <a:pPr algn="just"/>
            <a:r>
              <a:rPr lang="en-US" dirty="0" smtClean="0"/>
              <a:t>To encourage a shift toward manufacturing</a:t>
            </a:r>
          </a:p>
          <a:p>
            <a:pPr algn="just"/>
            <a:r>
              <a:rPr lang="en-US" dirty="0" smtClean="0"/>
              <a:t>Provided on hire purchase terms some of the first electric machining tools to the artisans</a:t>
            </a:r>
          </a:p>
          <a:p>
            <a:pPr algn="just"/>
            <a:r>
              <a:rPr lang="en-US" dirty="0" smtClean="0"/>
              <a:t>Had classrooms and workshops for training of apprentices and leading workshops.</a:t>
            </a:r>
          </a:p>
          <a:p>
            <a:pPr algn="just"/>
            <a:r>
              <a:rPr lang="en-US" dirty="0" smtClean="0"/>
              <a:t>Introduced new methods and technologies e.g. the capstan lathe, 10x faster and more reliable than the center lathe, then in use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DEVELOPMENT OF SUAME MAGAZINE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935480"/>
            <a:ext cx="8382000" cy="4541520"/>
          </a:xfrm>
        </p:spPr>
        <p:txBody>
          <a:bodyPr>
            <a:normAutofit fontScale="70000" lnSpcReduction="20000"/>
          </a:bodyPr>
          <a:lstStyle/>
          <a:p>
            <a:pPr algn="just">
              <a:buNone/>
            </a:pPr>
            <a:r>
              <a:rPr lang="en-US" b="1" dirty="0" smtClean="0"/>
              <a:t>Introduction of metal fabrication tools (lathe, drill press, milling machine etc)</a:t>
            </a:r>
          </a:p>
          <a:p>
            <a:pPr algn="just"/>
            <a:r>
              <a:rPr lang="en-US" dirty="0" smtClean="0"/>
              <a:t>Led to manufacture of agric processing tools, engine reboring, customized gears etc</a:t>
            </a:r>
          </a:p>
          <a:p>
            <a:pPr algn="just"/>
            <a:r>
              <a:rPr lang="en-US" dirty="0" smtClean="0"/>
              <a:t>Enabled customized manufacturing of auto parts and machines</a:t>
            </a:r>
          </a:p>
          <a:p>
            <a:pPr algn="just"/>
            <a:r>
              <a:rPr lang="en-US" dirty="0" smtClean="0"/>
              <a:t>Enhanced safety of repairs by providing appropriate vehicle parts</a:t>
            </a:r>
          </a:p>
          <a:p>
            <a:pPr algn="just"/>
            <a:r>
              <a:rPr lang="en-US" dirty="0" smtClean="0"/>
              <a:t>Introduced manufacturing as a process</a:t>
            </a:r>
          </a:p>
          <a:p>
            <a:pPr algn="just"/>
            <a:r>
              <a:rPr lang="en-US" dirty="0" smtClean="0"/>
              <a:t>Made locally made equipment available and introduced business in these equipment</a:t>
            </a:r>
          </a:p>
          <a:p>
            <a:pPr algn="just"/>
            <a:r>
              <a:rPr lang="en-US" dirty="0" smtClean="0"/>
              <a:t>Introduction of small scale iron foundries  and aluminum spinning led to the manufacture of bolts and nuts, tools, millstones etc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STAGES OF DEVELOPMENT OF SUAME MAGAZINE cont’d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en-US" dirty="0" smtClean="0"/>
              <a:t>Made available locally made equipment and introduced the scrap metal and foundry business</a:t>
            </a:r>
          </a:p>
          <a:p>
            <a:pPr algn="just"/>
            <a:r>
              <a:rPr lang="en-US" dirty="0" smtClean="0"/>
              <a:t>Local production of steel bolts and nuts, gears and chain sprockets put vehicle repair in a new age of vehicle repair.</a:t>
            </a:r>
          </a:p>
          <a:p>
            <a:pPr algn="just"/>
            <a:r>
              <a:rPr lang="en-US" dirty="0" smtClean="0"/>
              <a:t>There was also the local production of palm oil extractors, soap boiling tanks,cornmills, carpenters benches, donkey carts</a:t>
            </a:r>
          </a:p>
          <a:p>
            <a:pPr algn="just"/>
            <a:r>
              <a:rPr lang="en-US" dirty="0" smtClean="0"/>
              <a:t>A new era had dawned 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04800"/>
            <a:ext cx="8229600" cy="972312"/>
          </a:xfrm>
        </p:spPr>
        <p:txBody>
          <a:bodyPr>
            <a:noAutofit/>
          </a:bodyPr>
          <a:lstStyle/>
          <a:p>
            <a:r>
              <a:rPr lang="en-US" sz="3200" dirty="0" smtClean="0"/>
              <a:t>STAGES OF DEVELOPMENT OF SUAME MAGAZINE cont’d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/>
              <a:t>COMPUTARISED TECHNOLOGY STAGE</a:t>
            </a:r>
            <a:r>
              <a:rPr lang="en-US" dirty="0" smtClean="0"/>
              <a:t>:</a:t>
            </a:r>
            <a:r>
              <a:rPr lang="en-US" i="1" dirty="0" smtClean="0"/>
              <a:t> Potential for advanced  innovation and manufacture</a:t>
            </a:r>
            <a:endParaRPr lang="en-US" dirty="0" smtClean="0"/>
          </a:p>
          <a:p>
            <a:pPr algn="just"/>
            <a:r>
              <a:rPr lang="en-US" dirty="0" smtClean="0"/>
              <a:t>Computer technology so pervasive</a:t>
            </a:r>
          </a:p>
          <a:p>
            <a:pPr algn="just"/>
            <a:r>
              <a:rPr lang="en-US" dirty="0" smtClean="0"/>
              <a:t>Current knowledge base far cry from demands of modern ICT and what it portends.</a:t>
            </a:r>
          </a:p>
          <a:p>
            <a:pPr algn="just"/>
            <a:r>
              <a:rPr lang="en-US" dirty="0" smtClean="0"/>
              <a:t>Suame falls behind in terms manufacturing capabilities and repair  of computerized vehicles</a:t>
            </a:r>
          </a:p>
          <a:p>
            <a:pPr algn="just"/>
            <a:r>
              <a:rPr lang="en-US" dirty="0" smtClean="0"/>
              <a:t>Ban on importation of overage vehicles.</a:t>
            </a:r>
          </a:p>
          <a:p>
            <a:pPr algn="just"/>
            <a:r>
              <a:rPr lang="en-US" dirty="0" smtClean="0"/>
              <a:t>Compelled to work on work on computerized vehicles, fiber glass bodies etc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OBSERVATIONS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en-US" dirty="0" smtClean="0"/>
              <a:t>Economic crises in the 70s(stage one)</a:t>
            </a:r>
          </a:p>
          <a:p>
            <a:pPr algn="just"/>
            <a:r>
              <a:rPr lang="en-US" dirty="0" smtClean="0"/>
              <a:t>Necessity led to innovation</a:t>
            </a:r>
          </a:p>
          <a:p>
            <a:pPr algn="just"/>
            <a:r>
              <a:rPr lang="en-US" dirty="0" smtClean="0"/>
              <a:t>Replacement of imported components with own inventions</a:t>
            </a:r>
          </a:p>
          <a:p>
            <a:pPr algn="just"/>
            <a:r>
              <a:rPr lang="en-US" dirty="0" smtClean="0"/>
              <a:t>More intensive repairs</a:t>
            </a:r>
          </a:p>
          <a:p>
            <a:pPr algn="just"/>
            <a:r>
              <a:rPr lang="en-US" dirty="0" smtClean="0"/>
              <a:t>Role by ITTU (stage two)</a:t>
            </a:r>
          </a:p>
          <a:p>
            <a:pPr algn="just"/>
            <a:r>
              <a:rPr lang="en-US" dirty="0" smtClean="0"/>
              <a:t>Economic benefits to the artisan, consumers, and the nation as a whole.</a:t>
            </a:r>
          </a:p>
          <a:p>
            <a:pPr algn="just"/>
            <a:r>
              <a:rPr lang="en-US" dirty="0" smtClean="0"/>
              <a:t>IP component???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OBSERVATIONS cont’d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en-US" b="1" dirty="0" smtClean="0"/>
              <a:t>Push factors</a:t>
            </a:r>
          </a:p>
          <a:p>
            <a:pPr algn="just"/>
            <a:r>
              <a:rPr lang="en-US" dirty="0" smtClean="0"/>
              <a:t>Necessity </a:t>
            </a:r>
          </a:p>
          <a:p>
            <a:pPr algn="just"/>
            <a:r>
              <a:rPr lang="en-US" dirty="0" smtClean="0"/>
              <a:t>Training</a:t>
            </a:r>
          </a:p>
          <a:p>
            <a:pPr algn="just"/>
            <a:r>
              <a:rPr lang="en-US" dirty="0" smtClean="0"/>
              <a:t>Beneath these is pure talent and creativity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MOVING FORWARD</a:t>
            </a:r>
          </a:p>
          <a:p>
            <a:pPr algn="just"/>
            <a:r>
              <a:rPr lang="en-US" dirty="0" smtClean="0"/>
              <a:t>Need to sharpen technological capabilities by introduction of computerized technology</a:t>
            </a:r>
          </a:p>
          <a:p>
            <a:pPr algn="just"/>
            <a:r>
              <a:rPr lang="en-US" dirty="0" smtClean="0"/>
              <a:t>Need to infuse IP as part of training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PRESENTATION 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Definition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Main differences between  utility models and patents 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Utility models in international agreements and multilateral agreements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Domestic legislation in Ghana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SUAME Magazine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Training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Stages of development of SUAME Magazine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Observations</a:t>
            </a:r>
          </a:p>
          <a:p>
            <a:pPr marL="624078" indent="-514350">
              <a:buFont typeface="+mj-lt"/>
              <a:buAutoNum type="arabicPeriod"/>
            </a:pPr>
            <a:r>
              <a:rPr lang="en-US" sz="2800" dirty="0" smtClean="0"/>
              <a:t>Way forward</a:t>
            </a:r>
          </a:p>
          <a:p>
            <a:pPr marL="624078" indent="-514350">
              <a:buFont typeface="+mj-lt"/>
              <a:buAutoNum type="arabicPeriod"/>
            </a:pPr>
            <a:endParaRPr lang="en-US" sz="2800" dirty="0" smtClean="0"/>
          </a:p>
          <a:p>
            <a:pPr marL="624078" indent="-514350">
              <a:buFont typeface="+mj-lt"/>
              <a:buAutoNum type="arabicPeriod"/>
            </a:pP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ACKNOWLEDMENT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Walderman-Brown,A</a:t>
            </a:r>
            <a:r>
              <a:rPr lang="en-US" dirty="0" smtClean="0"/>
              <a:t>, </a:t>
            </a:r>
            <a:r>
              <a:rPr lang="en-US" dirty="0" smtClean="0"/>
              <a:t>Obeng,G,Y</a:t>
            </a:r>
            <a:r>
              <a:rPr lang="en-US" dirty="0" smtClean="0"/>
              <a:t>, Adu-</a:t>
            </a:r>
            <a:r>
              <a:rPr lang="en-US" dirty="0" smtClean="0"/>
              <a:t>Gyamfi,Y</a:t>
            </a:r>
            <a:r>
              <a:rPr lang="en-US" dirty="0" smtClean="0"/>
              <a:t> : Innovation And Stagnation Among Ghana’s Technical Artisans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pPr algn="ctr"/>
            <a:r>
              <a:rPr lang="en-US" dirty="0" smtClean="0"/>
              <a:t>Thank you for listening!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An utility model is an exclusive right granted for an invention, which allows the right holder to prevent others from commercially using the protected invention without his authorization, for a limited period of time</a:t>
            </a:r>
          </a:p>
          <a:p>
            <a:pPr algn="just"/>
            <a:r>
              <a:rPr lang="en-US" dirty="0" smtClean="0"/>
              <a:t>Basic definition may differ from country to country</a:t>
            </a:r>
          </a:p>
          <a:p>
            <a:pPr algn="just"/>
            <a:r>
              <a:rPr lang="en-US" dirty="0" smtClean="0"/>
              <a:t>Similar to a patent and sometimes referred to as petty patents or innovation patents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>
            <a:noAutofit/>
          </a:bodyPr>
          <a:lstStyle/>
          <a:p>
            <a:r>
              <a:rPr lang="en-US" sz="3600" dirty="0" smtClean="0"/>
              <a:t>MAIN DIFFERENCES BETWEEN  UTILITY MODELS AND PATENTS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534400" cy="47244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Requirements for acquiring utility models </a:t>
            </a:r>
            <a:r>
              <a:rPr lang="en-US" b="1" dirty="0" smtClean="0"/>
              <a:t>less</a:t>
            </a:r>
            <a:r>
              <a:rPr lang="en-US" dirty="0" smtClean="0"/>
              <a:t> </a:t>
            </a:r>
            <a:r>
              <a:rPr lang="en-US" b="1" dirty="0" smtClean="0"/>
              <a:t>stringent</a:t>
            </a:r>
            <a:r>
              <a:rPr lang="en-US" dirty="0" smtClean="0"/>
              <a:t> than for patents</a:t>
            </a:r>
          </a:p>
          <a:p>
            <a:pPr algn="just"/>
            <a:r>
              <a:rPr lang="en-US" b="1" dirty="0" smtClean="0"/>
              <a:t>Novelty</a:t>
            </a:r>
            <a:r>
              <a:rPr lang="en-US" dirty="0" smtClean="0"/>
              <a:t> is always to be met</a:t>
            </a:r>
          </a:p>
          <a:p>
            <a:pPr algn="just"/>
            <a:r>
              <a:rPr lang="en-US" b="1" dirty="0" smtClean="0"/>
              <a:t>Inventive step or non-obviousness </a:t>
            </a:r>
            <a:r>
              <a:rPr lang="en-US" dirty="0" smtClean="0"/>
              <a:t>may be absent or much lower altogether</a:t>
            </a:r>
          </a:p>
          <a:p>
            <a:pPr algn="just"/>
            <a:r>
              <a:rPr lang="en-US" dirty="0" smtClean="0"/>
              <a:t>Protection granted for </a:t>
            </a:r>
            <a:r>
              <a:rPr lang="en-US" b="1" dirty="0" smtClean="0"/>
              <a:t>innovations of a rather incremental character</a:t>
            </a:r>
            <a:r>
              <a:rPr lang="en-US" dirty="0" smtClean="0"/>
              <a:t>, which may not meet patentability criteria</a:t>
            </a:r>
          </a:p>
          <a:p>
            <a:pPr algn="just"/>
            <a:r>
              <a:rPr lang="en-US" b="1" dirty="0" smtClean="0"/>
              <a:t>Shorter term of protection</a:t>
            </a:r>
            <a:r>
              <a:rPr lang="en-US" dirty="0" smtClean="0"/>
              <a:t> for utility models</a:t>
            </a:r>
          </a:p>
          <a:p>
            <a:pPr algn="just"/>
            <a:r>
              <a:rPr lang="en-US" dirty="0" smtClean="0"/>
              <a:t>Examination of utility model applications not as to substance consequently registration process is simpler and  faster 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304800"/>
            <a:ext cx="8610600" cy="12954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UTILITY MODELS IN INTERNATIONAL AGREEMENTS AND MULTILATERAL AGREEMENTS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33600"/>
            <a:ext cx="8229600" cy="4343400"/>
          </a:xfrm>
        </p:spPr>
        <p:txBody>
          <a:bodyPr>
            <a:normAutofit fontScale="92500" lnSpcReduction="20000"/>
          </a:bodyPr>
          <a:lstStyle/>
          <a:p>
            <a:pPr algn="just">
              <a:buNone/>
            </a:pPr>
            <a:r>
              <a:rPr lang="en-US" b="1" dirty="0" smtClean="0"/>
              <a:t>PARIS CONVENTION</a:t>
            </a:r>
          </a:p>
          <a:p>
            <a:pPr algn="just"/>
            <a:r>
              <a:rPr lang="en-US" dirty="0" smtClean="0"/>
              <a:t>Recognizes Ums as industrial property</a:t>
            </a:r>
          </a:p>
          <a:p>
            <a:pPr algn="just"/>
            <a:r>
              <a:rPr lang="en-US" dirty="0" smtClean="0"/>
              <a:t>does not define it,</a:t>
            </a:r>
          </a:p>
          <a:p>
            <a:pPr algn="just"/>
            <a:r>
              <a:rPr lang="en-US" dirty="0" smtClean="0"/>
              <a:t> accords it a right of priority and national treatment </a:t>
            </a:r>
          </a:p>
          <a:p>
            <a:pPr algn="just">
              <a:buNone/>
            </a:pPr>
            <a:r>
              <a:rPr lang="en-US" b="1" dirty="0" smtClean="0"/>
              <a:t>THE TRIPS AGREEMENT</a:t>
            </a:r>
          </a:p>
          <a:p>
            <a:pPr algn="just"/>
            <a:r>
              <a:rPr lang="en-US" dirty="0" smtClean="0"/>
              <a:t>Establishes the minimum substantive standards for each of the major IP regimes but fails to mention in clear terms  utility model protection.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458200" cy="1447800"/>
          </a:xfrm>
        </p:spPr>
        <p:txBody>
          <a:bodyPr>
            <a:noAutofit/>
          </a:bodyPr>
          <a:lstStyle/>
          <a:p>
            <a:r>
              <a:rPr lang="en-US" sz="2400" dirty="0" smtClean="0"/>
              <a:t>UTILITY MODELS IN ITERNATIONAL AGREEMENTS AND MULTILATERAL AGREEMENTS cont’d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919472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en-US" dirty="0" smtClean="0"/>
              <a:t>Reference to Art 2(1), TRIPS Agreement, the relevant provisions of the Paris Convention (including Art1(2) ) are extended to  all WTO countries.</a:t>
            </a:r>
          </a:p>
          <a:p>
            <a:pPr algn="just">
              <a:buNone/>
            </a:pPr>
            <a:endParaRPr lang="en-US" dirty="0" smtClean="0"/>
          </a:p>
          <a:p>
            <a:pPr algn="just">
              <a:buNone/>
            </a:pPr>
            <a:r>
              <a:rPr lang="en-US" b="1" dirty="0" smtClean="0"/>
              <a:t>PATENT COOPERATION TREATY</a:t>
            </a:r>
          </a:p>
          <a:p>
            <a:pPr algn="just"/>
            <a:r>
              <a:rPr lang="en-US" dirty="0" smtClean="0"/>
              <a:t>Aimed at facilitating patent applications in more than one country via a simplified and cheaper process</a:t>
            </a:r>
          </a:p>
          <a:p>
            <a:pPr algn="just"/>
            <a:r>
              <a:rPr lang="en-US" dirty="0" smtClean="0"/>
              <a:t>This facilitated means for patents covers Ums as well</a:t>
            </a:r>
          </a:p>
          <a:p>
            <a:pPr algn="just"/>
            <a:r>
              <a:rPr lang="en-US" dirty="0" smtClean="0"/>
              <a:t>References to an application there includes applications for patents for inventions, inventors certificates ,utility certificates, utility models etc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381000" y="2286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DOMESTIC LEGISLATION IN GHANA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en-US" b="1" dirty="0" smtClean="0"/>
              <a:t>Patent Act, 2003, Act 657</a:t>
            </a:r>
          </a:p>
          <a:p>
            <a:pPr algn="just"/>
            <a:r>
              <a:rPr lang="en-US" dirty="0" smtClean="0"/>
              <a:t>Part II sections 16-18</a:t>
            </a:r>
          </a:p>
          <a:p>
            <a:pPr algn="just"/>
            <a:r>
              <a:rPr lang="en-US" dirty="0" smtClean="0"/>
              <a:t>New and industrially applicable</a:t>
            </a:r>
          </a:p>
          <a:p>
            <a:pPr algn="just"/>
            <a:r>
              <a:rPr lang="en-US" dirty="0" smtClean="0"/>
              <a:t>Granted for 7 years without possibility of renewal</a:t>
            </a:r>
          </a:p>
          <a:p>
            <a:pPr algn="just"/>
            <a:r>
              <a:rPr lang="en-US" dirty="0" smtClean="0"/>
              <a:t>Grounds for invalidation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SUAME MAGAZINE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One of Africa's largest informal engineering clusters</a:t>
            </a:r>
          </a:p>
          <a:p>
            <a:pPr algn="just"/>
            <a:r>
              <a:rPr lang="en-US" dirty="0" smtClean="0"/>
              <a:t>Populated with over 100,000 technical artisans, auto mechanics and dealers in related supplies</a:t>
            </a:r>
          </a:p>
          <a:p>
            <a:pPr algn="just"/>
            <a:r>
              <a:rPr lang="en-US" dirty="0" smtClean="0"/>
              <a:t>Cluster begun about 1935 during British colonization on the  site of an old military magazine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/>
          <a:lstStyle/>
          <a:p>
            <a:r>
              <a:rPr lang="en-US" dirty="0" smtClean="0"/>
              <a:t>TRAINING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No formal training</a:t>
            </a:r>
          </a:p>
          <a:p>
            <a:pPr algn="just"/>
            <a:r>
              <a:rPr lang="en-US" dirty="0" smtClean="0"/>
              <a:t>System of apprenticeship to master craftsmen</a:t>
            </a:r>
          </a:p>
          <a:p>
            <a:pPr algn="just"/>
            <a:r>
              <a:rPr lang="en-US" dirty="0" smtClean="0"/>
              <a:t>Duration 4-5years for auto mechanics and about 3years for the metalworking sector</a:t>
            </a:r>
          </a:p>
          <a:p>
            <a:pPr algn="just"/>
            <a:r>
              <a:rPr lang="en-US" dirty="0" smtClean="0"/>
              <a:t>No formal education beyond primary, master craftsmen inclusive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1747</TotalTime>
  <Words>1087</Words>
  <Application>Microsoft Office PowerPoint</Application>
  <PresentationFormat>On-screen Show (4:3)</PresentationFormat>
  <Paragraphs>129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Trek</vt:lpstr>
      <vt:lpstr>IMPORTANCE OF UTILITYMODELS: A FOCUS ON THE SUAME MAGAZINE IN GHANA </vt:lpstr>
      <vt:lpstr>PRESENTATION OUTLINE</vt:lpstr>
      <vt:lpstr>DEFINITION</vt:lpstr>
      <vt:lpstr>MAIN DIFFERENCES BETWEEN  UTILITY MODELS AND PATENTS </vt:lpstr>
      <vt:lpstr> UTILITY MODELS IN INTERNATIONAL AGREEMENTS AND MULTILATERAL AGREEMENTS</vt:lpstr>
      <vt:lpstr>UTILITY MODELS IN ITERNATIONAL AGREEMENTS AND MULTILATERAL AGREEMENTS cont’d</vt:lpstr>
      <vt:lpstr>DOMESTIC LEGISLATION IN GHANA</vt:lpstr>
      <vt:lpstr>SUAME MAGAZINE</vt:lpstr>
      <vt:lpstr>TRAINING</vt:lpstr>
      <vt:lpstr>STAGES OF DEVELOPMENT OF SUAME MAGAZINE</vt:lpstr>
      <vt:lpstr>STAGES OF DEVELOPMENT OF SUAME MAGAZINE CONT’</vt:lpstr>
      <vt:lpstr>STAGES OF DEVELOPMENT OF SUAME MAGAZINE cont’d</vt:lpstr>
      <vt:lpstr>STAGES OF DEVELOPMENT OF SUAME MAGAZINE cont’d</vt:lpstr>
      <vt:lpstr>STAGES OF DEVELOPMENT OF SUAME MAGAZINE cont’d</vt:lpstr>
      <vt:lpstr>STAGES OF DEVELOPMENT OF SUAME MAGAZINE cont’d</vt:lpstr>
      <vt:lpstr>STAGES OF DEVELOPMENT OF SUAME MAGAZINE cont’d</vt:lpstr>
      <vt:lpstr>STAGES OF DEVELOPMENT OF SUAME MAGAZINE cont’d</vt:lpstr>
      <vt:lpstr>OBSERVATIONS</vt:lpstr>
      <vt:lpstr>OBSERVATIONS cont’d</vt:lpstr>
      <vt:lpstr>ACKNOWLEDMENT</vt:lpstr>
      <vt:lpstr>Thank you for listening!</vt:lpstr>
    </vt:vector>
  </TitlesOfParts>
  <Company>Black_XP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UTILITY MODELS AND SMEs</dc:title>
  <dc:creator>Black_se7en</dc:creator>
  <cp:lastModifiedBy>Black_se7en</cp:lastModifiedBy>
  <cp:revision>163</cp:revision>
  <dcterms:created xsi:type="dcterms:W3CDTF">2014-11-20T16:01:18Z</dcterms:created>
  <dcterms:modified xsi:type="dcterms:W3CDTF">2014-11-27T05:42:52Z</dcterms:modified>
</cp:coreProperties>
</file>