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20" r:id="rId2"/>
    <p:sldId id="337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283" r:id="rId15"/>
  </p:sldIdLst>
  <p:sldSz cx="9144000" cy="6858000" type="screen4x3"/>
  <p:notesSz cx="9926638" cy="6797675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5613" indent="1588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2813" indent="1588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0013" indent="1588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7213" indent="1588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6478"/>
    <a:srgbClr val="78B9E5"/>
    <a:srgbClr val="142C57"/>
    <a:srgbClr val="137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2121" autoAdjust="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0" d="100"/>
          <a:sy n="90" d="100"/>
        </p:scale>
        <p:origin x="-2168" y="-112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808DB272-310B-3448-A6F8-BAE114D88A32}" type="datetimeFigureOut">
              <a:rPr lang="en-US"/>
              <a:pPr>
                <a:defRPr/>
              </a:pPr>
              <a:t>6/18/2018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F315BD39-4713-FA49-BDD0-3E31DDB70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20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A7CBEF9F-376C-F94D-AD8D-60EB3192B4C1}" type="datetimeFigureOut">
              <a:rPr lang="en-US"/>
              <a:pPr>
                <a:defRPr/>
              </a:pPr>
              <a:t>6/18/2018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8FB65386-031D-2546-B45E-CAF4A0E0B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49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06A3BE50-BA3E-46D9-BE42-F185B87C030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H" altLang="en-US" dirty="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B65386-031D-2546-B45E-CAF4A0E0BC2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747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B65386-031D-2546-B45E-CAF4A0E0BC2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747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B65386-031D-2546-B45E-CAF4A0E0BC2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747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B65386-031D-2546-B45E-CAF4A0E0BC2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747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B65386-031D-2546-B45E-CAF4A0E0BC2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47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B65386-031D-2546-B45E-CAF4A0E0BC2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74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B65386-031D-2546-B45E-CAF4A0E0BC2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74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B65386-031D-2546-B45E-CAF4A0E0BC2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74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B65386-031D-2546-B45E-CAF4A0E0BC2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74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B65386-031D-2546-B45E-CAF4A0E0BC2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74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B65386-031D-2546-B45E-CAF4A0E0BC2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74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B65386-031D-2546-B45E-CAF4A0E0BC2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747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B65386-031D-2546-B45E-CAF4A0E0BC2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74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3994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7EBE9-22F1-804C-990F-2B21D7914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51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CA40C-CD0A-5145-82EE-735374DEA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6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BF63F-DC58-2342-9585-4C5523C6F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47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0D2DE-96BD-564F-B89D-FA8462C1B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8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9B635-468F-CD49-A220-B1CF736C5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4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20358-9E9E-884A-B6FD-BFC1DB620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55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E5028-5E06-5846-A58D-75AAC0AFE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3A5CE-3F98-AC49-BAC2-8DA6C7124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54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13D0F-9CE3-5E46-A9FB-1ECB6A14A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3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071E1-2817-0C46-B5DD-6E84D2B5D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6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cs typeface="Arial" charset="0"/>
              </a:defRPr>
            </a:lvl1pPr>
          </a:lstStyle>
          <a:p>
            <a:pPr>
              <a:defRPr/>
            </a:pPr>
            <a:fld id="{152983E0-5BC4-E345-889F-F59D5FD94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1313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1363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Arial" charset="0"/>
          <a:cs typeface="+mn-cs"/>
        </a:defRPr>
      </a:lvl2pPr>
      <a:lvl3pPr marL="1141413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598613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Arial" charset="0"/>
          <a:cs typeface="+mn-cs"/>
        </a:defRPr>
      </a:lvl4pPr>
      <a:lvl5pPr marL="2055813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9388" y="2565400"/>
            <a:ext cx="8964612" cy="1008063"/>
          </a:xfrm>
        </p:spPr>
        <p:txBody>
          <a:bodyPr/>
          <a:lstStyle/>
          <a:p>
            <a:pPr algn="ctr"/>
            <a:r>
              <a:rPr lang="en-US" altLang="en-US" sz="2800" b="1" dirty="0" smtClean="0"/>
              <a:t>Statistics relating to PCT applications</a:t>
            </a:r>
          </a:p>
          <a:p>
            <a:pPr algn="ctr"/>
            <a:r>
              <a:rPr lang="en-US" altLang="en-US" sz="2800" b="1" dirty="0" smtClean="0"/>
              <a:t>by universities</a:t>
            </a:r>
          </a:p>
          <a:p>
            <a:pPr algn="ctr"/>
            <a:endParaRPr lang="en-US" altLang="en-US" sz="2800" b="1" dirty="0" smtClean="0"/>
          </a:p>
          <a:p>
            <a:pPr algn="ctr"/>
            <a:endParaRPr lang="en-US" altLang="en-US" sz="2000" b="1" dirty="0" smtClean="0"/>
          </a:p>
          <a:p>
            <a:pPr algn="ctr"/>
            <a:r>
              <a:rPr lang="en-US" altLang="en-US" sz="2000" b="1" dirty="0" smtClean="0"/>
              <a:t>Geneva, June 18, 2018</a:t>
            </a:r>
          </a:p>
          <a:p>
            <a:pPr algn="ctr"/>
            <a:endParaRPr lang="de-CH" altLang="en-US" sz="2000" b="1" dirty="0"/>
          </a:p>
          <a:p>
            <a:pPr algn="ctr"/>
            <a:endParaRPr lang="en-US" altLang="en-US" sz="2000" b="1" dirty="0" smtClean="0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23850" y="5378450"/>
            <a:ext cx="30956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 dirty="0" smtClean="0"/>
              <a:t>Hao Zhou</a:t>
            </a:r>
            <a:endParaRPr lang="en-US" altLang="en-US" sz="1800" b="1" dirty="0"/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 dirty="0" smtClean="0"/>
              <a:t>Data development section</a:t>
            </a:r>
            <a:r>
              <a:rPr lang="en-US" altLang="en-US" sz="1800" b="1" dirty="0"/>
              <a:t/>
            </a:r>
            <a:br>
              <a:rPr lang="en-US" altLang="en-US" sz="1800" b="1" dirty="0"/>
            </a:br>
            <a:r>
              <a:rPr lang="en-US" altLang="en-US" sz="1800" b="1" dirty="0"/>
              <a:t>WIPO Economics and Statistics Division</a:t>
            </a:r>
          </a:p>
          <a:p>
            <a:pPr>
              <a:spcBef>
                <a:spcPct val="50000"/>
              </a:spcBef>
              <a:buFontTx/>
              <a:buNone/>
            </a:pPr>
            <a:endParaRPr lang="de-DE" altLang="en-US" sz="1800" b="1" dirty="0"/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 dirty="0"/>
              <a:t>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 dirty="0"/>
              <a:t> </a:t>
            </a:r>
            <a:endParaRPr lang="en-US" altLang="en-US" sz="1800" b="1" dirty="0">
              <a:solidFill>
                <a:srgbClr val="121A77"/>
              </a:solidFill>
              <a:ea typeface="ヒラギノ角ゴ Pro W3"/>
              <a:cs typeface="ヒラギノ角ゴ Pro W3"/>
            </a:endParaRPr>
          </a:p>
          <a:p>
            <a:pPr>
              <a:lnSpc>
                <a:spcPct val="40000"/>
              </a:lnSpc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121A77"/>
                </a:solidFill>
                <a:ea typeface="ヒラギノ角ゴ Pro W3"/>
                <a:cs typeface="ヒラギノ角ゴ Pro W3"/>
              </a:rPr>
              <a:t>							</a:t>
            </a:r>
            <a:r>
              <a:rPr lang="en-US" altLang="en-US" sz="1800" dirty="0">
                <a:solidFill>
                  <a:srgbClr val="121A77"/>
                </a:solidFill>
                <a:ea typeface="ヒラギノ角ゴ Pro W3"/>
                <a:cs typeface="ヒラギノ角ゴ Pro W3"/>
              </a:rPr>
              <a:t>					Nov. 21, 2012</a:t>
            </a: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649288" y="6165850"/>
            <a:ext cx="824388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GB" altLang="en-US" sz="1600">
              <a:solidFill>
                <a:srgbClr val="121A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72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196761"/>
            <a:ext cx="8077200" cy="1200329"/>
          </a:xfrm>
        </p:spPr>
        <p:txBody>
          <a:bodyPr>
            <a:spAutoFit/>
          </a:bodyPr>
          <a:lstStyle/>
          <a:p>
            <a:pPr defTabSz="912813" eaLnBrk="1" hangingPunct="1"/>
            <a:r>
              <a:rPr lang="en-US" dirty="0" smtClean="0">
                <a:solidFill>
                  <a:schemeClr val="accent2"/>
                </a:solidFill>
                <a:latin typeface="Calibri" charset="0"/>
              </a:rPr>
              <a:t>Do universities collaborate with companies?</a:t>
            </a:r>
            <a:endParaRPr lang="en-US" dirty="0">
              <a:solidFill>
                <a:schemeClr val="accent2"/>
              </a:solidFill>
              <a:latin typeface="Calibri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872" y="1340769"/>
            <a:ext cx="8445624" cy="4464496"/>
          </a:xfrm>
        </p:spPr>
        <p:txBody>
          <a:bodyPr/>
          <a:lstStyle/>
          <a:p>
            <a:pPr marL="342900" defTabSz="912813" eaLnBrk="1" hangingPunct="1"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dirty="0" smtClean="0">
                <a:latin typeface="Calibri" pitchFamily="34" charset="0"/>
                <a:ea typeface="+mn-ea"/>
              </a:rPr>
              <a:t>Example of U.S. – China collaboration (2017):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525279"/>
              </p:ext>
            </p:extLst>
          </p:nvPr>
        </p:nvGraphicFramePr>
        <p:xfrm>
          <a:off x="395536" y="2276865"/>
          <a:ext cx="8496944" cy="25922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75004"/>
                <a:gridCol w="4226052"/>
                <a:gridCol w="795888"/>
              </a:tblGrid>
              <a:tr h="2368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U.S. university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Chinese company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Applications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/>
                </a:tc>
              </a:tr>
              <a:tr h="2368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ARIZONA </a:t>
                      </a:r>
                      <a:r>
                        <a:rPr lang="en-US" sz="1100" u="none" strike="noStrike" dirty="0">
                          <a:effectLst/>
                        </a:rPr>
                        <a:t>STATE UNIVERSITY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STATE GRID CORPORATION OF CHINA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/>
                </a:tc>
              </a:tr>
              <a:tr h="2368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KENT STATE UNIVERSITY                                                                                                 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BOE TECHNOLOGY GROUP CO.,LTD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/>
                </a:tc>
              </a:tr>
              <a:tr h="2368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MIDDLE TENNESSEE STATE UNIVERSITY                                                                                     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GUANGXI BOTANICAL GARDEN OF MEDICINAL PLANTS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/>
                </a:tc>
              </a:tr>
              <a:tr h="2368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MIDDLE TENNESSEE STATE UNIVERSITY                                                                                     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INSTITUTE OF MEDICINAL PLANT DEVELOPMENT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/>
                </a:tc>
              </a:tr>
              <a:tr h="2368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RICE UNIVERSITY                                                                                                       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HUAWEI TECHNOLOGIES CO., LTD.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/>
                </a:tc>
              </a:tr>
              <a:tr h="460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RICE UNIVERSITY                                                                                                       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SHANGHAI INSTITUTE OF MICROSYSTEM AND INFORMATION TECHNOLOGY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/>
                </a:tc>
              </a:tr>
              <a:tr h="2368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OF CALIFORNIA                                                                                    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GUANGZHOU INSTITUTES OF BIOMEDICINE AND HEALTH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/>
                </a:tc>
              </a:tr>
              <a:tr h="2368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OF PITTSBURGH                                                                                    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GENERON (SHANGHAI) CORPORATION LTD.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/>
                </a:tc>
              </a:tr>
              <a:tr h="2368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OF TEXAS SYSTEM                                                                                  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HUAWEI TECHNOLOGIES CO., LTD.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43" marR="8143" marT="8143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17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473760"/>
            <a:ext cx="8077200" cy="646331"/>
          </a:xfrm>
        </p:spPr>
        <p:txBody>
          <a:bodyPr>
            <a:spAutoFit/>
          </a:bodyPr>
          <a:lstStyle/>
          <a:p>
            <a:pPr defTabSz="912813" eaLnBrk="1" hangingPunct="1"/>
            <a:r>
              <a:rPr lang="en-US" dirty="0" smtClean="0">
                <a:solidFill>
                  <a:schemeClr val="accent2"/>
                </a:solidFill>
                <a:latin typeface="Calibri" charset="0"/>
              </a:rPr>
              <a:t>Do universities enter national phase?</a:t>
            </a:r>
            <a:endParaRPr lang="en-US" dirty="0">
              <a:solidFill>
                <a:schemeClr val="accent2"/>
              </a:solidFill>
              <a:latin typeface="Calibri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872" y="1340769"/>
            <a:ext cx="8445624" cy="4464496"/>
          </a:xfrm>
        </p:spPr>
        <p:txBody>
          <a:bodyPr/>
          <a:lstStyle/>
          <a:p>
            <a:pPr marL="342900" defTabSz="912813" eaLnBrk="1" hangingPunct="1"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dirty="0">
                <a:latin typeface="Calibri" pitchFamily="34" charset="0"/>
                <a:ea typeface="+mn-ea"/>
              </a:rPr>
              <a:t>Two thirds of applications from universities entered </a:t>
            </a:r>
            <a:r>
              <a:rPr lang="en-US" dirty="0" smtClean="0">
                <a:latin typeface="Calibri" pitchFamily="34" charset="0"/>
                <a:ea typeface="+mn-ea"/>
              </a:rPr>
              <a:t>PCT national phase (2000 – 2015)</a:t>
            </a:r>
          </a:p>
          <a:p>
            <a:pPr marL="342900" defTabSz="912813" eaLnBrk="1" hangingPunct="1"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dirty="0" smtClean="0">
                <a:latin typeface="Calibri" pitchFamily="34" charset="0"/>
                <a:ea typeface="+mn-ea"/>
              </a:rPr>
              <a:t>That share is slightly higher for jointly filed applications (73%)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537964"/>
              </p:ext>
            </p:extLst>
          </p:nvPr>
        </p:nvGraphicFramePr>
        <p:xfrm>
          <a:off x="971600" y="2924946"/>
          <a:ext cx="7632848" cy="2232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43923"/>
                <a:gridCol w="1288925"/>
              </a:tblGrid>
              <a:tr h="55806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All university </a:t>
                      </a:r>
                      <a:r>
                        <a:rPr lang="en-US" sz="2400" u="none" strike="noStrike" dirty="0" smtClean="0">
                          <a:effectLst/>
                        </a:rPr>
                        <a:t>applications (2000 – 2015)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55806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Total applications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130,730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55806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Applications with national phase entries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84,502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55806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PCT NPE </a:t>
                      </a:r>
                      <a:r>
                        <a:rPr lang="en-US" sz="2400" u="none" strike="noStrike" dirty="0">
                          <a:effectLst/>
                        </a:rPr>
                        <a:t>share (%)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65%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29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473760"/>
            <a:ext cx="8077200" cy="646331"/>
          </a:xfrm>
        </p:spPr>
        <p:txBody>
          <a:bodyPr>
            <a:spAutoFit/>
          </a:bodyPr>
          <a:lstStyle/>
          <a:p>
            <a:pPr defTabSz="912813" eaLnBrk="1" hangingPunct="1"/>
            <a:r>
              <a:rPr lang="en-US" dirty="0" smtClean="0">
                <a:solidFill>
                  <a:schemeClr val="accent2"/>
                </a:solidFill>
                <a:latin typeface="Calibri" charset="0"/>
              </a:rPr>
              <a:t>Do universities enter national phase?</a:t>
            </a:r>
            <a:endParaRPr lang="en-US" dirty="0">
              <a:solidFill>
                <a:schemeClr val="accent2"/>
              </a:solidFill>
              <a:latin typeface="Calibri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872" y="1340769"/>
            <a:ext cx="8445624" cy="4464496"/>
          </a:xfrm>
        </p:spPr>
        <p:txBody>
          <a:bodyPr/>
          <a:lstStyle/>
          <a:p>
            <a:pPr marL="342900" defTabSz="912813" eaLnBrk="1" hangingPunct="1"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dirty="0" smtClean="0">
                <a:latin typeface="Calibri" pitchFamily="34" charset="0"/>
                <a:ea typeface="+mn-ea"/>
              </a:rPr>
              <a:t>Most applications from Israel and Japan entered national phase</a:t>
            </a:r>
          </a:p>
          <a:p>
            <a:pPr marL="342900" defTabSz="912813" eaLnBrk="1" hangingPunct="1"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dirty="0" smtClean="0">
                <a:latin typeface="Calibri" pitchFamily="34" charset="0"/>
                <a:ea typeface="+mn-ea"/>
              </a:rPr>
              <a:t>Relatively low percentage of application from Malaysia</a:t>
            </a:r>
            <a:r>
              <a:rPr lang="en-US" smtClean="0">
                <a:latin typeface="Calibri" pitchFamily="34" charset="0"/>
                <a:ea typeface="+mn-ea"/>
              </a:rPr>
              <a:t>, Spain </a:t>
            </a:r>
            <a:r>
              <a:rPr lang="en-US" dirty="0" smtClean="0">
                <a:latin typeface="Calibri" pitchFamily="34" charset="0"/>
                <a:ea typeface="+mn-ea"/>
              </a:rPr>
              <a:t>and Brazil entered national phase</a:t>
            </a:r>
          </a:p>
        </p:txBody>
      </p:sp>
      <p:pic>
        <p:nvPicPr>
          <p:cNvPr id="10242" name="Picture 2" descr="X:\OrgESD\Shared\PCT Yearly Review\2018\STATA\PCTWG11\emf\A06.e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29" y="2636910"/>
            <a:ext cx="8893772" cy="3384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64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473760"/>
            <a:ext cx="8077200" cy="646331"/>
          </a:xfrm>
        </p:spPr>
        <p:txBody>
          <a:bodyPr>
            <a:spAutoFit/>
          </a:bodyPr>
          <a:lstStyle/>
          <a:p>
            <a:pPr defTabSz="912813" eaLnBrk="1" hangingPunct="1"/>
            <a:r>
              <a:rPr lang="en-US" dirty="0" smtClean="0">
                <a:solidFill>
                  <a:schemeClr val="accent2"/>
                </a:solidFill>
                <a:latin typeface="Calibri" charset="0"/>
              </a:rPr>
              <a:t>How much did universities pay for PCT?</a:t>
            </a:r>
            <a:endParaRPr lang="en-US" dirty="0">
              <a:solidFill>
                <a:schemeClr val="accent2"/>
              </a:solidFill>
              <a:latin typeface="Calibri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872" y="1340769"/>
            <a:ext cx="8445624" cy="4464496"/>
          </a:xfrm>
        </p:spPr>
        <p:txBody>
          <a:bodyPr/>
          <a:lstStyle/>
          <a:p>
            <a:pPr marL="342900" defTabSz="912813" eaLnBrk="1" hangingPunct="1"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dirty="0" smtClean="0">
                <a:latin typeface="Calibri" pitchFamily="34" charset="0"/>
                <a:ea typeface="+mn-ea"/>
              </a:rPr>
              <a:t>In 2017, applications by university-only applicants accounted for around 14 million Swiss francs</a:t>
            </a:r>
          </a:p>
          <a:p>
            <a:pPr marL="342900" defTabSz="912813" eaLnBrk="1" hangingPunct="1"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dirty="0" smtClean="0">
                <a:latin typeface="Calibri" pitchFamily="34" charset="0"/>
                <a:ea typeface="+mn-ea"/>
              </a:rPr>
              <a:t>Universities from developed countries payed the most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493915"/>
              </p:ext>
            </p:extLst>
          </p:nvPr>
        </p:nvGraphicFramePr>
        <p:xfrm>
          <a:off x="971600" y="3068960"/>
          <a:ext cx="7560840" cy="18722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1522"/>
                <a:gridCol w="2045990"/>
                <a:gridCol w="1923328"/>
              </a:tblGrid>
              <a:tr h="624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Type of applicant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Applications in 2017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Fees (million CHF)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624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University from developed countries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7902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624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University from developing countries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2296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36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08275"/>
            <a:ext cx="8229600" cy="1143000"/>
          </a:xfrm>
        </p:spPr>
        <p:txBody>
          <a:bodyPr/>
          <a:lstStyle/>
          <a:p>
            <a:pPr algn="ctr" defTabSz="912813" eaLnBrk="1" hangingPunct="1"/>
            <a:r>
              <a:rPr lang="en-US" b="1" smtClean="0">
                <a:latin typeface="Calibri" charset="0"/>
              </a:rPr>
              <a:t>Questions?</a:t>
            </a:r>
            <a:endParaRPr lang="en-US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476250"/>
            <a:ext cx="8077200" cy="641350"/>
          </a:xfrm>
        </p:spPr>
        <p:txBody>
          <a:bodyPr>
            <a:spAutoFit/>
          </a:bodyPr>
          <a:lstStyle/>
          <a:p>
            <a:pPr defTabSz="912813" eaLnBrk="1" hangingPunct="1"/>
            <a:r>
              <a:rPr lang="en-US" dirty="0" smtClean="0">
                <a:solidFill>
                  <a:schemeClr val="accent2"/>
                </a:solidFill>
                <a:latin typeface="Calibri" charset="0"/>
              </a:rPr>
              <a:t>How do we identify universities?</a:t>
            </a:r>
            <a:endParaRPr lang="en-US" dirty="0">
              <a:solidFill>
                <a:schemeClr val="accent2"/>
              </a:solidFill>
              <a:latin typeface="Calibri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872" y="1484313"/>
            <a:ext cx="8445624" cy="4320951"/>
          </a:xfrm>
        </p:spPr>
        <p:txBody>
          <a:bodyPr/>
          <a:lstStyle/>
          <a:p>
            <a:pPr marL="342900" defTabSz="912813" eaLnBrk="1" hangingPunct="1"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sz="2600" dirty="0" smtClean="0">
                <a:latin typeface="Calibri" pitchFamily="34" charset="0"/>
                <a:ea typeface="+mn-ea"/>
              </a:rPr>
              <a:t>Method: keywords matching (affirmative or negative) </a:t>
            </a:r>
          </a:p>
          <a:p>
            <a:pPr marL="342900" defTabSz="912813" eaLnBrk="1" hangingPunct="1"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sz="2600" dirty="0" smtClean="0">
                <a:latin typeface="Calibri" pitchFamily="34" charset="0"/>
                <a:ea typeface="+mn-ea"/>
              </a:rPr>
              <a:t>3000+ keywords used: UNIVERSITY, COLLEGE, ECOLE, HOCHSCHULE, … … </a:t>
            </a:r>
          </a:p>
          <a:p>
            <a:pPr marL="342900" defTabSz="912813" eaLnBrk="1" hangingPunct="1"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sz="2600" dirty="0">
                <a:latin typeface="Calibri" pitchFamily="34" charset="0"/>
                <a:ea typeface="+mn-ea"/>
              </a:rPr>
              <a:t>Non-obvious </a:t>
            </a:r>
            <a:r>
              <a:rPr lang="en-US" sz="2600" dirty="0" smtClean="0">
                <a:latin typeface="Calibri" pitchFamily="34" charset="0"/>
                <a:ea typeface="+mn-ea"/>
              </a:rPr>
              <a:t>names &amp; abbreviations:</a:t>
            </a:r>
            <a:r>
              <a:rPr lang="en-US" sz="2600" dirty="0">
                <a:latin typeface="Calibri" pitchFamily="34" charset="0"/>
                <a:ea typeface="+mn-ea"/>
              </a:rPr>
              <a:t/>
            </a:r>
            <a:br>
              <a:rPr lang="en-US" sz="2600" dirty="0">
                <a:latin typeface="Calibri" pitchFamily="34" charset="0"/>
                <a:ea typeface="+mn-ea"/>
              </a:rPr>
            </a:br>
            <a:r>
              <a:rPr lang="en-US" sz="2600" dirty="0">
                <a:latin typeface="Calibri" pitchFamily="34" charset="0"/>
                <a:ea typeface="+mn-ea"/>
              </a:rPr>
              <a:t>ISIS INNOVATION LIMITED</a:t>
            </a:r>
            <a:br>
              <a:rPr lang="en-US" sz="2600" dirty="0">
                <a:latin typeface="Calibri" pitchFamily="34" charset="0"/>
                <a:ea typeface="+mn-ea"/>
              </a:rPr>
            </a:br>
            <a:r>
              <a:rPr lang="en-US" sz="2600" dirty="0">
                <a:latin typeface="Calibri" pitchFamily="34" charset="0"/>
                <a:ea typeface="+mn-ea"/>
              </a:rPr>
              <a:t>ARIZONA BOARD OF </a:t>
            </a:r>
            <a:r>
              <a:rPr lang="en-US" sz="2600" dirty="0" smtClean="0">
                <a:latin typeface="Calibri" pitchFamily="34" charset="0"/>
                <a:ea typeface="+mn-ea"/>
              </a:rPr>
              <a:t>REGENTS</a:t>
            </a:r>
            <a:br>
              <a:rPr lang="en-US" sz="2600" dirty="0" smtClean="0">
                <a:latin typeface="Calibri" pitchFamily="34" charset="0"/>
                <a:ea typeface="+mn-ea"/>
              </a:rPr>
            </a:br>
            <a:r>
              <a:rPr lang="en-US" sz="2600" dirty="0" smtClean="0">
                <a:latin typeface="Calibri" pitchFamily="34" charset="0"/>
                <a:ea typeface="+mn-ea"/>
              </a:rPr>
              <a:t>EPFL, ETH</a:t>
            </a:r>
            <a:r>
              <a:rPr lang="en-US" sz="2600" dirty="0">
                <a:latin typeface="Calibri" pitchFamily="34" charset="0"/>
                <a:ea typeface="+mn-ea"/>
              </a:rPr>
              <a:t>, </a:t>
            </a:r>
            <a:r>
              <a:rPr lang="en-US" sz="2600" dirty="0" smtClean="0">
                <a:latin typeface="Calibri" pitchFamily="34" charset="0"/>
                <a:ea typeface="+mn-ea"/>
              </a:rPr>
              <a:t>ENSAM, … … </a:t>
            </a:r>
          </a:p>
          <a:p>
            <a:pPr marL="342900" defTabSz="912813" eaLnBrk="1" hangingPunct="1"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sz="2600" dirty="0" smtClean="0">
                <a:latin typeface="Calibri" pitchFamily="34" charset="0"/>
                <a:ea typeface="+mn-ea"/>
              </a:rPr>
              <a:t>Controlling for false-positive results (user confirmation)</a:t>
            </a:r>
          </a:p>
          <a:p>
            <a:pPr marL="342900" defTabSz="912813" eaLnBrk="1" hangingPunct="1"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sz="2600" dirty="0" smtClean="0">
                <a:latin typeface="Calibri" pitchFamily="34" charset="0"/>
                <a:ea typeface="+mn-ea"/>
              </a:rPr>
              <a:t>Results “good enough” for statistics</a:t>
            </a:r>
          </a:p>
        </p:txBody>
      </p:sp>
    </p:spTree>
    <p:extLst>
      <p:ext uri="{BB962C8B-B14F-4D97-AF65-F5344CB8AC3E}">
        <p14:creationId xmlns:p14="http://schemas.microsoft.com/office/powerpoint/2010/main" val="128152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473759"/>
            <a:ext cx="8077200" cy="646331"/>
          </a:xfrm>
        </p:spPr>
        <p:txBody>
          <a:bodyPr>
            <a:spAutoFit/>
          </a:bodyPr>
          <a:lstStyle/>
          <a:p>
            <a:pPr defTabSz="912813" eaLnBrk="1" hangingPunct="1"/>
            <a:r>
              <a:rPr lang="en-GB" dirty="0"/>
              <a:t>PCT filings by Universities</a:t>
            </a:r>
            <a:endParaRPr lang="en-US" dirty="0">
              <a:solidFill>
                <a:schemeClr val="accent2"/>
              </a:solidFill>
              <a:latin typeface="Calibri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872" y="1484313"/>
            <a:ext cx="8445624" cy="4320951"/>
          </a:xfrm>
        </p:spPr>
        <p:txBody>
          <a:bodyPr/>
          <a:lstStyle/>
          <a:p>
            <a:pPr marL="342900" defTabSz="912813" eaLnBrk="1" hangingPunct="1"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dirty="0" smtClean="0">
                <a:latin typeface="Calibri" pitchFamily="34" charset="0"/>
                <a:ea typeface="+mn-ea"/>
              </a:rPr>
              <a:t>Universities intensified PCT involvement</a:t>
            </a:r>
          </a:p>
          <a:p>
            <a:pPr marL="342900" defTabSz="912813" eaLnBrk="1" hangingPunct="1"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dirty="0" smtClean="0">
                <a:latin typeface="Calibri" pitchFamily="34" charset="0"/>
                <a:ea typeface="+mn-ea"/>
              </a:rPr>
              <a:t>University share is still very low</a:t>
            </a:r>
          </a:p>
        </p:txBody>
      </p:sp>
      <p:pic>
        <p:nvPicPr>
          <p:cNvPr id="1026" name="Picture 2" descr="X:\OrgESD\Shared\PCT Yearly Review\2018\STATA\PCTWG11\emf\A01.e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8920562" cy="3394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10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473759"/>
            <a:ext cx="8077200" cy="646331"/>
          </a:xfrm>
        </p:spPr>
        <p:txBody>
          <a:bodyPr>
            <a:spAutoFit/>
          </a:bodyPr>
          <a:lstStyle/>
          <a:p>
            <a:pPr defTabSz="912813" eaLnBrk="1" hangingPunct="1"/>
            <a:r>
              <a:rPr lang="en-GB" dirty="0"/>
              <a:t>PCT filings by Universities</a:t>
            </a:r>
            <a:endParaRPr lang="en-US" dirty="0">
              <a:solidFill>
                <a:schemeClr val="accent2"/>
              </a:solidFill>
              <a:latin typeface="Calibri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872" y="1484313"/>
            <a:ext cx="8445624" cy="4320951"/>
          </a:xfrm>
        </p:spPr>
        <p:txBody>
          <a:bodyPr/>
          <a:lstStyle/>
          <a:p>
            <a:pPr marL="342900" defTabSz="912813" eaLnBrk="1" hangingPunct="1"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dirty="0" smtClean="0">
                <a:latin typeface="Calibri" pitchFamily="34" charset="0"/>
                <a:ea typeface="+mn-ea"/>
              </a:rPr>
              <a:t>Universities from developing countries are catching up</a:t>
            </a:r>
            <a:br>
              <a:rPr lang="en-US" dirty="0" smtClean="0">
                <a:latin typeface="Calibri" pitchFamily="34" charset="0"/>
                <a:ea typeface="+mn-ea"/>
              </a:rPr>
            </a:br>
            <a:r>
              <a:rPr lang="en-US" dirty="0" smtClean="0">
                <a:latin typeface="Calibri" pitchFamily="34" charset="0"/>
                <a:ea typeface="+mn-ea"/>
              </a:rPr>
              <a:t>(developing country = countries qualified for PCT fee reduction)</a:t>
            </a:r>
          </a:p>
        </p:txBody>
      </p:sp>
      <p:pic>
        <p:nvPicPr>
          <p:cNvPr id="2050" name="Picture 2" descr="X:\OrgESD\Shared\PCT Yearly Review\2018\STATA\PCTWG11\emf\A02.e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44" y="2564904"/>
            <a:ext cx="8893767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88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473759"/>
            <a:ext cx="8077200" cy="646331"/>
          </a:xfrm>
        </p:spPr>
        <p:txBody>
          <a:bodyPr>
            <a:spAutoFit/>
          </a:bodyPr>
          <a:lstStyle/>
          <a:p>
            <a:pPr defTabSz="912813" eaLnBrk="1" hangingPunct="1"/>
            <a:r>
              <a:rPr lang="en-GB" dirty="0"/>
              <a:t>PCT filings by Universities</a:t>
            </a:r>
            <a:endParaRPr lang="en-US" dirty="0">
              <a:solidFill>
                <a:schemeClr val="accent2"/>
              </a:solidFill>
              <a:latin typeface="Calibri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872" y="1340769"/>
            <a:ext cx="8445624" cy="4464496"/>
          </a:xfrm>
        </p:spPr>
        <p:txBody>
          <a:bodyPr/>
          <a:lstStyle/>
          <a:p>
            <a:pPr marL="342900" defTabSz="912813" eaLnBrk="1" hangingPunct="1"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dirty="0" smtClean="0">
                <a:latin typeface="Calibri" pitchFamily="34" charset="0"/>
                <a:ea typeface="+mn-ea"/>
              </a:rPr>
              <a:t>U.S. universities filed most, followed by East Asian countries and European countries</a:t>
            </a:r>
          </a:p>
          <a:p>
            <a:pPr marL="342900" defTabSz="912813" eaLnBrk="1" hangingPunct="1"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dirty="0" smtClean="0">
                <a:latin typeface="Calibri" pitchFamily="34" charset="0"/>
                <a:ea typeface="+mn-ea"/>
              </a:rPr>
              <a:t>Large share of applications were filed by universities in Chile and Saudi Arabia </a:t>
            </a:r>
          </a:p>
        </p:txBody>
      </p:sp>
      <p:pic>
        <p:nvPicPr>
          <p:cNvPr id="3074" name="Picture 2" descr="X:\OrgESD\Shared\PCT Yearly Review\2018\STATA\PCTWG11\emf\A03.e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64920"/>
            <a:ext cx="8604448" cy="3274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97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473759"/>
            <a:ext cx="8077200" cy="646331"/>
          </a:xfrm>
        </p:spPr>
        <p:txBody>
          <a:bodyPr>
            <a:spAutoFit/>
          </a:bodyPr>
          <a:lstStyle/>
          <a:p>
            <a:pPr defTabSz="912813" eaLnBrk="1" hangingPunct="1"/>
            <a:r>
              <a:rPr lang="en-GB" dirty="0"/>
              <a:t>PCT filings by Universities</a:t>
            </a:r>
            <a:endParaRPr lang="en-US" dirty="0">
              <a:solidFill>
                <a:schemeClr val="accent2"/>
              </a:solidFill>
              <a:latin typeface="Calibri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872" y="1340769"/>
            <a:ext cx="8445624" cy="4464496"/>
          </a:xfrm>
        </p:spPr>
        <p:txBody>
          <a:bodyPr/>
          <a:lstStyle/>
          <a:p>
            <a:pPr marL="342900" defTabSz="912813" eaLnBrk="1" hangingPunct="1"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dirty="0" smtClean="0">
                <a:latin typeface="Calibri" pitchFamily="34" charset="0"/>
                <a:ea typeface="+mn-ea"/>
              </a:rPr>
              <a:t>Number of universities using PCT:</a:t>
            </a:r>
          </a:p>
        </p:txBody>
      </p:sp>
      <p:pic>
        <p:nvPicPr>
          <p:cNvPr id="4098" name="Picture 2" descr="X:\OrgESD\Shared\PCT Yearly Review\2018\STATA\PCTWG11\emf\A05.e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61" y="2060848"/>
            <a:ext cx="8704539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08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473759"/>
            <a:ext cx="8077200" cy="646331"/>
          </a:xfrm>
        </p:spPr>
        <p:txBody>
          <a:bodyPr>
            <a:spAutoFit/>
          </a:bodyPr>
          <a:lstStyle/>
          <a:p>
            <a:pPr defTabSz="912813" eaLnBrk="1" hangingPunct="1"/>
            <a:r>
              <a:rPr lang="en-GB" dirty="0"/>
              <a:t>PCT filings by Universities</a:t>
            </a:r>
            <a:endParaRPr lang="en-US" dirty="0">
              <a:solidFill>
                <a:schemeClr val="accent2"/>
              </a:solidFill>
              <a:latin typeface="Calibri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872" y="1340769"/>
            <a:ext cx="8445624" cy="4464496"/>
          </a:xfrm>
        </p:spPr>
        <p:txBody>
          <a:bodyPr/>
          <a:lstStyle/>
          <a:p>
            <a:pPr marL="342900" defTabSz="912813" eaLnBrk="1" hangingPunct="1"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dirty="0" smtClean="0">
                <a:latin typeface="Calibri" pitchFamily="34" charset="0"/>
                <a:ea typeface="+mn-ea"/>
              </a:rPr>
              <a:t>For example, two universities in Saudi Arabia filed most of PCT applications for that country: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342342"/>
              </p:ext>
            </p:extLst>
          </p:nvPr>
        </p:nvGraphicFramePr>
        <p:xfrm>
          <a:off x="971600" y="2564904"/>
          <a:ext cx="7632848" cy="2088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20758"/>
                <a:gridCol w="1012090"/>
              </a:tblGrid>
              <a:tr h="104411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KING ABDULLAH UNIVERSITY OF SCIENCE AND TECHNOLOGY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99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04411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KING FAHD UNIVERSITY OF PETROLEUM AND MINERALS    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770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196761"/>
            <a:ext cx="8077200" cy="1200329"/>
          </a:xfrm>
        </p:spPr>
        <p:txBody>
          <a:bodyPr>
            <a:spAutoFit/>
          </a:bodyPr>
          <a:lstStyle/>
          <a:p>
            <a:pPr defTabSz="912813" eaLnBrk="1" hangingPunct="1"/>
            <a:r>
              <a:rPr lang="en-US" dirty="0" smtClean="0">
                <a:solidFill>
                  <a:schemeClr val="accent2"/>
                </a:solidFill>
                <a:latin typeface="Calibri" charset="0"/>
              </a:rPr>
              <a:t>Do universities collaborate with companies?</a:t>
            </a:r>
            <a:endParaRPr lang="en-US" dirty="0">
              <a:solidFill>
                <a:schemeClr val="accent2"/>
              </a:solidFill>
              <a:latin typeface="Calibri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872" y="1340769"/>
            <a:ext cx="8445624" cy="4464496"/>
          </a:xfrm>
        </p:spPr>
        <p:txBody>
          <a:bodyPr/>
          <a:lstStyle/>
          <a:p>
            <a:pPr marL="342900" defTabSz="912813" eaLnBrk="1" hangingPunct="1"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dirty="0" smtClean="0">
                <a:latin typeface="Calibri" pitchFamily="34" charset="0"/>
                <a:ea typeface="+mn-ea"/>
              </a:rPr>
              <a:t>Most universities file alone</a:t>
            </a:r>
          </a:p>
          <a:p>
            <a:pPr marL="342900" defTabSz="912813" eaLnBrk="1" hangingPunct="1"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dirty="0" smtClean="0">
                <a:latin typeface="Calibri" pitchFamily="34" charset="0"/>
                <a:ea typeface="+mn-ea"/>
              </a:rPr>
              <a:t>Some file together with companies or PROs</a:t>
            </a:r>
          </a:p>
        </p:txBody>
      </p:sp>
      <p:pic>
        <p:nvPicPr>
          <p:cNvPr id="6146" name="Picture 2" descr="X:\OrgESD\Shared\PCT Yearly Review\2018\STATA\PCTWG11\emf\A04.e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348880"/>
            <a:ext cx="6840760" cy="3644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18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196761"/>
            <a:ext cx="8077200" cy="1200329"/>
          </a:xfrm>
        </p:spPr>
        <p:txBody>
          <a:bodyPr>
            <a:spAutoFit/>
          </a:bodyPr>
          <a:lstStyle/>
          <a:p>
            <a:pPr defTabSz="912813" eaLnBrk="1" hangingPunct="1"/>
            <a:r>
              <a:rPr lang="en-US" dirty="0" smtClean="0">
                <a:solidFill>
                  <a:schemeClr val="accent2"/>
                </a:solidFill>
                <a:latin typeface="Calibri" charset="0"/>
              </a:rPr>
              <a:t>Do universities collaborate with companies?</a:t>
            </a:r>
            <a:endParaRPr lang="en-US" dirty="0">
              <a:solidFill>
                <a:schemeClr val="accent2"/>
              </a:solidFill>
              <a:latin typeface="Calibri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872" y="1340769"/>
            <a:ext cx="8445624" cy="4464496"/>
          </a:xfrm>
        </p:spPr>
        <p:txBody>
          <a:bodyPr/>
          <a:lstStyle/>
          <a:p>
            <a:pPr marL="342900" defTabSz="912813" eaLnBrk="1" hangingPunct="1"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dirty="0" smtClean="0">
                <a:latin typeface="Calibri" pitchFamily="34" charset="0"/>
                <a:ea typeface="+mn-ea"/>
              </a:rPr>
              <a:t>Among applications jointly filed by universities and other institutions, 86% of them are within the same country</a:t>
            </a:r>
          </a:p>
          <a:p>
            <a:pPr marL="342900" defTabSz="912813" eaLnBrk="1" hangingPunct="1"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dirty="0" smtClean="0">
                <a:latin typeface="Calibri" pitchFamily="34" charset="0"/>
                <a:ea typeface="+mn-ea"/>
              </a:rPr>
              <a:t>Cross-country collaboration (2017):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691485"/>
              </p:ext>
            </p:extLst>
          </p:nvPr>
        </p:nvGraphicFramePr>
        <p:xfrm>
          <a:off x="1115616" y="2708916"/>
          <a:ext cx="7560840" cy="30243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3931"/>
                <a:gridCol w="2619069"/>
                <a:gridCol w="2377840"/>
              </a:tblGrid>
              <a:tr h="37804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University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Company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Applications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804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U.K.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U.S.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804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U.S.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Switzerland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804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U.S.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Japan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804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Saudi Arabia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U.S.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804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China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U.S.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804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U.S.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China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804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U.S.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Republic of Korea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24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english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3013</TotalTime>
  <Words>504</Words>
  <Application>Microsoft Office PowerPoint</Application>
  <PresentationFormat>On-screen Show (4:3)</PresentationFormat>
  <Paragraphs>136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template_english</vt:lpstr>
      <vt:lpstr>PowerPoint Presentation</vt:lpstr>
      <vt:lpstr>How do we identify universities?</vt:lpstr>
      <vt:lpstr>PCT filings by Universities</vt:lpstr>
      <vt:lpstr>PCT filings by Universities</vt:lpstr>
      <vt:lpstr>PCT filings by Universities</vt:lpstr>
      <vt:lpstr>PCT filings by Universities</vt:lpstr>
      <vt:lpstr>PCT filings by Universities</vt:lpstr>
      <vt:lpstr>Do universities collaborate with companies?</vt:lpstr>
      <vt:lpstr>Do universities collaborate with companies?</vt:lpstr>
      <vt:lpstr>Do universities collaborate with companies?</vt:lpstr>
      <vt:lpstr>Do universities enter national phase?</vt:lpstr>
      <vt:lpstr>Do universities enter national phase?</vt:lpstr>
      <vt:lpstr>How much did universities pay for PCT?</vt:lpstr>
      <vt:lpstr>Questions?</vt:lpstr>
    </vt:vector>
  </TitlesOfParts>
  <Company>WIPO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Weissert</dc:creator>
  <cp:lastModifiedBy>Marlow</cp:lastModifiedBy>
  <cp:revision>249</cp:revision>
  <cp:lastPrinted>2015-11-10T14:53:37Z</cp:lastPrinted>
  <dcterms:created xsi:type="dcterms:W3CDTF">2010-05-03T08:02:35Z</dcterms:created>
  <dcterms:modified xsi:type="dcterms:W3CDTF">2018-06-18T16:01:27Z</dcterms:modified>
</cp:coreProperties>
</file>