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8"/>
  </p:notesMasterIdLst>
  <p:sldIdLst>
    <p:sldId id="256" r:id="rId2"/>
    <p:sldId id="450" r:id="rId3"/>
    <p:sldId id="517" r:id="rId4"/>
    <p:sldId id="518" r:id="rId5"/>
    <p:sldId id="491" r:id="rId6"/>
    <p:sldId id="508" r:id="rId7"/>
    <p:sldId id="486" r:id="rId8"/>
    <p:sldId id="502" r:id="rId9"/>
    <p:sldId id="503" r:id="rId10"/>
    <p:sldId id="495" r:id="rId11"/>
    <p:sldId id="496" r:id="rId12"/>
    <p:sldId id="494" r:id="rId13"/>
    <p:sldId id="493" r:id="rId14"/>
    <p:sldId id="455" r:id="rId15"/>
    <p:sldId id="477" r:id="rId16"/>
    <p:sldId id="492" r:id="rId17"/>
    <p:sldId id="476" r:id="rId18"/>
    <p:sldId id="478" r:id="rId19"/>
    <p:sldId id="479" r:id="rId20"/>
    <p:sldId id="480" r:id="rId21"/>
    <p:sldId id="497" r:id="rId22"/>
    <p:sldId id="505" r:id="rId23"/>
    <p:sldId id="504" r:id="rId24"/>
    <p:sldId id="499" r:id="rId25"/>
    <p:sldId id="500" r:id="rId26"/>
    <p:sldId id="506" r:id="rId27"/>
    <p:sldId id="465" r:id="rId28"/>
    <p:sldId id="467" r:id="rId29"/>
    <p:sldId id="515" r:id="rId30"/>
    <p:sldId id="510" r:id="rId31"/>
    <p:sldId id="514" r:id="rId32"/>
    <p:sldId id="489" r:id="rId33"/>
    <p:sldId id="488" r:id="rId34"/>
    <p:sldId id="511" r:id="rId35"/>
    <p:sldId id="512" r:id="rId36"/>
    <p:sldId id="513" r:id="rId3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EN-02" initials="Z"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84AA"/>
    <a:srgbClr val="397CA9"/>
    <a:srgbClr val="2D91B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4965" autoAdjust="0"/>
  </p:normalViewPr>
  <p:slideViewPr>
    <p:cSldViewPr>
      <p:cViewPr>
        <p:scale>
          <a:sx n="100" d="100"/>
          <a:sy n="100" d="100"/>
        </p:scale>
        <p:origin x="-126" y="-72"/>
      </p:cViewPr>
      <p:guideLst>
        <p:guide orient="horz" pos="2160"/>
        <p:guide pos="2880"/>
      </p:guideLst>
    </p:cSldViewPr>
  </p:slideViewPr>
  <p:notesTextViewPr>
    <p:cViewPr>
      <p:scale>
        <a:sx n="1" d="1"/>
        <a:sy n="1" d="1"/>
      </p:scale>
      <p:origin x="0" y="0"/>
    </p:cViewPr>
  </p:notesTextViewPr>
  <p:sorterViewPr>
    <p:cViewPr>
      <p:scale>
        <a:sx n="130" d="100"/>
        <a:sy n="130" d="100"/>
      </p:scale>
      <p:origin x="0" y="-1165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EA6DA9-B824-46BA-866A-2961BA1DCC70}" type="doc">
      <dgm:prSet loTypeId="urn:microsoft.com/office/officeart/2011/layout/CircleProcess#1" loCatId="process" qsTypeId="urn:microsoft.com/office/officeart/2005/8/quickstyle/simple4" qsCatId="simple" csTypeId="urn:microsoft.com/office/officeart/2005/8/colors/colorful2" csCatId="colorful" phldr="1"/>
      <dgm:spPr/>
      <dgm:t>
        <a:bodyPr/>
        <a:lstStyle/>
        <a:p>
          <a:endParaRPr lang="tr-TR"/>
        </a:p>
      </dgm:t>
    </dgm:pt>
    <dgm:pt modelId="{050991F1-7D4E-4F04-A99F-51A11C8104CB}">
      <dgm:prSet phldrT="[Metin]" custT="1"/>
      <dgm:spPr/>
      <dgm:t>
        <a:bodyPr/>
        <a:lstStyle/>
        <a:p>
          <a:r>
            <a:rPr lang="tr-TR" sz="2000" b="1" dirty="0" err="1" smtClean="0">
              <a:effectLst/>
              <a:latin typeface="Calibri" pitchFamily="34" charset="0"/>
            </a:rPr>
            <a:t>Research</a:t>
          </a:r>
          <a:endParaRPr lang="tr-TR" sz="2000" b="1" dirty="0">
            <a:effectLst/>
            <a:latin typeface="Calibri" pitchFamily="34" charset="0"/>
          </a:endParaRPr>
        </a:p>
      </dgm:t>
    </dgm:pt>
    <dgm:pt modelId="{CE504361-CDE9-4B7C-B831-E4D39EA227B9}" type="parTrans" cxnId="{712234E8-C300-4FE9-9A84-4659F7036AF3}">
      <dgm:prSet/>
      <dgm:spPr/>
      <dgm:t>
        <a:bodyPr/>
        <a:lstStyle/>
        <a:p>
          <a:endParaRPr lang="tr-TR"/>
        </a:p>
      </dgm:t>
    </dgm:pt>
    <dgm:pt modelId="{2B6F4523-2982-49FB-93BB-A6C55F260A53}" type="sibTrans" cxnId="{712234E8-C300-4FE9-9A84-4659F7036AF3}">
      <dgm:prSet/>
      <dgm:spPr/>
      <dgm:t>
        <a:bodyPr/>
        <a:lstStyle/>
        <a:p>
          <a:endParaRPr lang="tr-TR"/>
        </a:p>
      </dgm:t>
    </dgm:pt>
    <dgm:pt modelId="{DAD0CD6D-46D3-48D1-9348-249E6C2B4B31}">
      <dgm:prSet phldrT="[Metin]" custT="1"/>
      <dgm:spPr/>
      <dgm:t>
        <a:bodyPr/>
        <a:lstStyle/>
        <a:p>
          <a:r>
            <a:rPr lang="tr-TR" sz="2000" b="1" dirty="0" err="1" smtClean="0">
              <a:effectLst/>
              <a:latin typeface="Calibri" pitchFamily="34" charset="0"/>
            </a:rPr>
            <a:t>Invention</a:t>
          </a:r>
          <a:endParaRPr lang="tr-TR" sz="2000" b="1" dirty="0">
            <a:effectLst/>
            <a:latin typeface="Calibri" pitchFamily="34" charset="0"/>
          </a:endParaRPr>
        </a:p>
      </dgm:t>
    </dgm:pt>
    <dgm:pt modelId="{2520560A-E94A-4AB7-AD4C-E8CB9A14CE02}" type="parTrans" cxnId="{DDD0DD46-E554-4E7B-A977-8988BEF24485}">
      <dgm:prSet/>
      <dgm:spPr/>
      <dgm:t>
        <a:bodyPr/>
        <a:lstStyle/>
        <a:p>
          <a:endParaRPr lang="tr-TR"/>
        </a:p>
      </dgm:t>
    </dgm:pt>
    <dgm:pt modelId="{22E28825-B870-431C-BB07-17CF1AAE15C4}" type="sibTrans" cxnId="{DDD0DD46-E554-4E7B-A977-8988BEF24485}">
      <dgm:prSet/>
      <dgm:spPr/>
      <dgm:t>
        <a:bodyPr/>
        <a:lstStyle/>
        <a:p>
          <a:endParaRPr lang="tr-TR"/>
        </a:p>
      </dgm:t>
    </dgm:pt>
    <dgm:pt modelId="{4A3432E1-158C-4A2F-8A5C-43354E0375B4}">
      <dgm:prSet phldrT="[Metin]" custT="1"/>
      <dgm:spPr/>
      <dgm:t>
        <a:bodyPr/>
        <a:lstStyle/>
        <a:p>
          <a:r>
            <a:rPr lang="tr-TR" sz="2000" b="1" dirty="0" smtClean="0">
              <a:effectLst/>
              <a:latin typeface="Calibri" pitchFamily="34" charset="0"/>
            </a:rPr>
            <a:t>Application</a:t>
          </a:r>
          <a:endParaRPr lang="tr-TR" sz="2000" b="1" dirty="0">
            <a:effectLst/>
            <a:latin typeface="Calibri" pitchFamily="34" charset="0"/>
          </a:endParaRPr>
        </a:p>
      </dgm:t>
    </dgm:pt>
    <dgm:pt modelId="{F3D13231-0681-4AC0-8509-897BF89077F1}" type="parTrans" cxnId="{AE1C1638-D3B1-4F9F-B4DA-97C9DFC5EA4B}">
      <dgm:prSet/>
      <dgm:spPr/>
      <dgm:t>
        <a:bodyPr/>
        <a:lstStyle/>
        <a:p>
          <a:endParaRPr lang="tr-TR"/>
        </a:p>
      </dgm:t>
    </dgm:pt>
    <dgm:pt modelId="{D36ACBD4-5BC2-454D-B6AF-1B427FCF099B}" type="sibTrans" cxnId="{AE1C1638-D3B1-4F9F-B4DA-97C9DFC5EA4B}">
      <dgm:prSet/>
      <dgm:spPr/>
      <dgm:t>
        <a:bodyPr/>
        <a:lstStyle/>
        <a:p>
          <a:endParaRPr lang="tr-TR"/>
        </a:p>
      </dgm:t>
    </dgm:pt>
    <dgm:pt modelId="{D9A445AE-B298-41AF-9A1A-9D68168721B8}">
      <dgm:prSet phldrT="[Metin]" custT="1"/>
      <dgm:spPr>
        <a:solidFill>
          <a:schemeClr val="accent1">
            <a:alpha val="90000"/>
          </a:schemeClr>
        </a:solidFill>
      </dgm:spPr>
      <dgm:t>
        <a:bodyPr/>
        <a:lstStyle/>
        <a:p>
          <a:endParaRPr lang="tr-TR" sz="1600" b="1" dirty="0">
            <a:effectLst/>
          </a:endParaRPr>
        </a:p>
      </dgm:t>
    </dgm:pt>
    <dgm:pt modelId="{F36C7642-BE8A-4D99-81BA-789DDD99B5D3}" type="parTrans" cxnId="{F788D37F-E85B-45E7-B6DF-DFFE10E92953}">
      <dgm:prSet/>
      <dgm:spPr/>
      <dgm:t>
        <a:bodyPr/>
        <a:lstStyle/>
        <a:p>
          <a:endParaRPr lang="tr-TR"/>
        </a:p>
      </dgm:t>
    </dgm:pt>
    <dgm:pt modelId="{C5B71A05-A2CD-405F-8BE2-8DFA8088F17D}" type="sibTrans" cxnId="{F788D37F-E85B-45E7-B6DF-DFFE10E92953}">
      <dgm:prSet/>
      <dgm:spPr/>
      <dgm:t>
        <a:bodyPr/>
        <a:lstStyle/>
        <a:p>
          <a:endParaRPr lang="tr-TR"/>
        </a:p>
      </dgm:t>
    </dgm:pt>
    <dgm:pt modelId="{806434B2-FE26-470E-987B-720824F99608}" type="pres">
      <dgm:prSet presAssocID="{5AEA6DA9-B824-46BA-866A-2961BA1DCC70}" presName="Name0" presStyleCnt="0">
        <dgm:presLayoutVars>
          <dgm:chMax val="11"/>
          <dgm:chPref val="11"/>
          <dgm:dir/>
          <dgm:resizeHandles/>
        </dgm:presLayoutVars>
      </dgm:prSet>
      <dgm:spPr/>
      <dgm:t>
        <a:bodyPr/>
        <a:lstStyle/>
        <a:p>
          <a:endParaRPr lang="tr-TR"/>
        </a:p>
      </dgm:t>
    </dgm:pt>
    <dgm:pt modelId="{93700979-EEA8-4ED0-95B9-73A23EA25821}" type="pres">
      <dgm:prSet presAssocID="{D9A445AE-B298-41AF-9A1A-9D68168721B8}" presName="Accent4" presStyleCnt="0"/>
      <dgm:spPr/>
    </dgm:pt>
    <dgm:pt modelId="{1DCAE1B7-8E55-4F94-AC13-84D955946324}" type="pres">
      <dgm:prSet presAssocID="{D9A445AE-B298-41AF-9A1A-9D68168721B8}" presName="Accent" presStyleLbl="node1" presStyleIdx="0" presStyleCnt="4"/>
      <dgm:spPr/>
    </dgm:pt>
    <dgm:pt modelId="{D474984C-8F66-4549-B011-518A7087C538}" type="pres">
      <dgm:prSet presAssocID="{D9A445AE-B298-41AF-9A1A-9D68168721B8}" presName="ParentBackground4" presStyleCnt="0"/>
      <dgm:spPr/>
    </dgm:pt>
    <dgm:pt modelId="{388EF7FE-AB95-49C3-8AAE-68F88AE33C63}" type="pres">
      <dgm:prSet presAssocID="{D9A445AE-B298-41AF-9A1A-9D68168721B8}" presName="ParentBackground" presStyleLbl="fgAcc1" presStyleIdx="0" presStyleCnt="4"/>
      <dgm:spPr/>
      <dgm:t>
        <a:bodyPr/>
        <a:lstStyle/>
        <a:p>
          <a:endParaRPr lang="tr-TR"/>
        </a:p>
      </dgm:t>
    </dgm:pt>
    <dgm:pt modelId="{99EC5D0A-6E78-4BE9-8B11-02E8AD6DA847}" type="pres">
      <dgm:prSet presAssocID="{D9A445AE-B298-41AF-9A1A-9D68168721B8}" presName="Parent4" presStyleLbl="revTx" presStyleIdx="0" presStyleCnt="0">
        <dgm:presLayoutVars>
          <dgm:chMax val="1"/>
          <dgm:chPref val="1"/>
          <dgm:bulletEnabled val="1"/>
        </dgm:presLayoutVars>
      </dgm:prSet>
      <dgm:spPr/>
      <dgm:t>
        <a:bodyPr/>
        <a:lstStyle/>
        <a:p>
          <a:endParaRPr lang="tr-TR"/>
        </a:p>
      </dgm:t>
    </dgm:pt>
    <dgm:pt modelId="{6C9756E1-FEB4-4B36-A53A-C8C3755537FE}" type="pres">
      <dgm:prSet presAssocID="{4A3432E1-158C-4A2F-8A5C-43354E0375B4}" presName="Accent3" presStyleCnt="0"/>
      <dgm:spPr/>
    </dgm:pt>
    <dgm:pt modelId="{10743AE0-12BA-4424-87D0-8D37D8F64AB3}" type="pres">
      <dgm:prSet presAssocID="{4A3432E1-158C-4A2F-8A5C-43354E0375B4}" presName="Accent" presStyleLbl="node1" presStyleIdx="1" presStyleCnt="4" custLinFactNeighborX="-56" custLinFactNeighborY="1566"/>
      <dgm:spPr>
        <a:solidFill>
          <a:schemeClr val="accent5">
            <a:lumMod val="60000"/>
            <a:lumOff val="40000"/>
          </a:schemeClr>
        </a:solidFill>
      </dgm:spPr>
      <dgm:t>
        <a:bodyPr/>
        <a:lstStyle/>
        <a:p>
          <a:endParaRPr lang="tr-TR"/>
        </a:p>
      </dgm:t>
    </dgm:pt>
    <dgm:pt modelId="{9A5488DA-B529-4768-98B5-F969EAF783D4}" type="pres">
      <dgm:prSet presAssocID="{4A3432E1-158C-4A2F-8A5C-43354E0375B4}" presName="ParentBackground3" presStyleCnt="0"/>
      <dgm:spPr/>
    </dgm:pt>
    <dgm:pt modelId="{A5EAF6B6-7330-4477-A5D2-6299FBAB7EF7}" type="pres">
      <dgm:prSet presAssocID="{4A3432E1-158C-4A2F-8A5C-43354E0375B4}" presName="ParentBackground" presStyleLbl="fgAcc1" presStyleIdx="1" presStyleCnt="4"/>
      <dgm:spPr/>
      <dgm:t>
        <a:bodyPr/>
        <a:lstStyle/>
        <a:p>
          <a:endParaRPr lang="tr-TR"/>
        </a:p>
      </dgm:t>
    </dgm:pt>
    <dgm:pt modelId="{B44E8C92-579F-4094-88A0-F0C91B8129D6}" type="pres">
      <dgm:prSet presAssocID="{4A3432E1-158C-4A2F-8A5C-43354E0375B4}" presName="Parent3" presStyleLbl="revTx" presStyleIdx="0" presStyleCnt="0">
        <dgm:presLayoutVars>
          <dgm:chMax val="1"/>
          <dgm:chPref val="1"/>
          <dgm:bulletEnabled val="1"/>
        </dgm:presLayoutVars>
      </dgm:prSet>
      <dgm:spPr/>
      <dgm:t>
        <a:bodyPr/>
        <a:lstStyle/>
        <a:p>
          <a:endParaRPr lang="tr-TR"/>
        </a:p>
      </dgm:t>
    </dgm:pt>
    <dgm:pt modelId="{DD2F191E-EDFE-4318-949E-A115A164852B}" type="pres">
      <dgm:prSet presAssocID="{DAD0CD6D-46D3-48D1-9348-249E6C2B4B31}" presName="Accent2" presStyleCnt="0"/>
      <dgm:spPr/>
    </dgm:pt>
    <dgm:pt modelId="{B057E75F-C1DB-4B2E-87FB-83B18F958016}" type="pres">
      <dgm:prSet presAssocID="{DAD0CD6D-46D3-48D1-9348-249E6C2B4B31}" presName="Accent" presStyleLbl="node1" presStyleIdx="2" presStyleCnt="4"/>
      <dgm:spPr>
        <a:solidFill>
          <a:schemeClr val="accent5">
            <a:lumMod val="40000"/>
            <a:lumOff val="60000"/>
          </a:schemeClr>
        </a:solidFill>
      </dgm:spPr>
      <dgm:t>
        <a:bodyPr/>
        <a:lstStyle/>
        <a:p>
          <a:endParaRPr lang="tr-TR"/>
        </a:p>
      </dgm:t>
    </dgm:pt>
    <dgm:pt modelId="{7A1C7FFA-BC08-41F3-877B-C4CCB3F63DF6}" type="pres">
      <dgm:prSet presAssocID="{DAD0CD6D-46D3-48D1-9348-249E6C2B4B31}" presName="ParentBackground2" presStyleCnt="0"/>
      <dgm:spPr/>
    </dgm:pt>
    <dgm:pt modelId="{30B40AA3-B2E1-4121-A3BA-FC2C9898BE2F}" type="pres">
      <dgm:prSet presAssocID="{DAD0CD6D-46D3-48D1-9348-249E6C2B4B31}" presName="ParentBackground" presStyleLbl="fgAcc1" presStyleIdx="2" presStyleCnt="4"/>
      <dgm:spPr/>
      <dgm:t>
        <a:bodyPr/>
        <a:lstStyle/>
        <a:p>
          <a:endParaRPr lang="tr-TR"/>
        </a:p>
      </dgm:t>
    </dgm:pt>
    <dgm:pt modelId="{098204E1-5F5C-465E-BDBA-0285AE30041A}" type="pres">
      <dgm:prSet presAssocID="{DAD0CD6D-46D3-48D1-9348-249E6C2B4B31}" presName="Parent2" presStyleLbl="revTx" presStyleIdx="0" presStyleCnt="0">
        <dgm:presLayoutVars>
          <dgm:chMax val="1"/>
          <dgm:chPref val="1"/>
          <dgm:bulletEnabled val="1"/>
        </dgm:presLayoutVars>
      </dgm:prSet>
      <dgm:spPr/>
      <dgm:t>
        <a:bodyPr/>
        <a:lstStyle/>
        <a:p>
          <a:endParaRPr lang="tr-TR"/>
        </a:p>
      </dgm:t>
    </dgm:pt>
    <dgm:pt modelId="{66782CAD-F969-45D2-8A60-F695B7464B5A}" type="pres">
      <dgm:prSet presAssocID="{050991F1-7D4E-4F04-A99F-51A11C8104CB}" presName="Accent1" presStyleCnt="0"/>
      <dgm:spPr/>
    </dgm:pt>
    <dgm:pt modelId="{AD922021-ED69-4CF1-B16B-AEDE601A84DE}" type="pres">
      <dgm:prSet presAssocID="{050991F1-7D4E-4F04-A99F-51A11C8104CB}" presName="Accent" presStyleLbl="node1" presStyleIdx="3" presStyleCnt="4"/>
      <dgm:spPr>
        <a:solidFill>
          <a:schemeClr val="accent5">
            <a:lumMod val="20000"/>
            <a:lumOff val="80000"/>
          </a:schemeClr>
        </a:solidFill>
      </dgm:spPr>
      <dgm:t>
        <a:bodyPr/>
        <a:lstStyle/>
        <a:p>
          <a:endParaRPr lang="tr-TR"/>
        </a:p>
      </dgm:t>
    </dgm:pt>
    <dgm:pt modelId="{23CE3054-B9F7-4DDB-A17C-3F7E2920F277}" type="pres">
      <dgm:prSet presAssocID="{050991F1-7D4E-4F04-A99F-51A11C8104CB}" presName="ParentBackground1" presStyleCnt="0"/>
      <dgm:spPr/>
    </dgm:pt>
    <dgm:pt modelId="{C5445857-F11A-41CC-8C06-01C4FE420BFD}" type="pres">
      <dgm:prSet presAssocID="{050991F1-7D4E-4F04-A99F-51A11C8104CB}" presName="ParentBackground" presStyleLbl="fgAcc1" presStyleIdx="3" presStyleCnt="4"/>
      <dgm:spPr/>
      <dgm:t>
        <a:bodyPr/>
        <a:lstStyle/>
        <a:p>
          <a:endParaRPr lang="tr-TR"/>
        </a:p>
      </dgm:t>
    </dgm:pt>
    <dgm:pt modelId="{B5938240-DAEE-497A-A63F-22EFC9DD2BAA}" type="pres">
      <dgm:prSet presAssocID="{050991F1-7D4E-4F04-A99F-51A11C8104CB}" presName="Parent1" presStyleLbl="revTx" presStyleIdx="0" presStyleCnt="0">
        <dgm:presLayoutVars>
          <dgm:chMax val="1"/>
          <dgm:chPref val="1"/>
          <dgm:bulletEnabled val="1"/>
        </dgm:presLayoutVars>
      </dgm:prSet>
      <dgm:spPr/>
      <dgm:t>
        <a:bodyPr/>
        <a:lstStyle/>
        <a:p>
          <a:endParaRPr lang="tr-TR"/>
        </a:p>
      </dgm:t>
    </dgm:pt>
  </dgm:ptLst>
  <dgm:cxnLst>
    <dgm:cxn modelId="{B7C0F2EA-F2A9-4555-89E6-7AA6444EA134}" type="presOf" srcId="{D9A445AE-B298-41AF-9A1A-9D68168721B8}" destId="{99EC5D0A-6E78-4BE9-8B11-02E8AD6DA847}" srcOrd="1" destOrd="0" presId="urn:microsoft.com/office/officeart/2011/layout/CircleProcess#1"/>
    <dgm:cxn modelId="{712234E8-C300-4FE9-9A84-4659F7036AF3}" srcId="{5AEA6DA9-B824-46BA-866A-2961BA1DCC70}" destId="{050991F1-7D4E-4F04-A99F-51A11C8104CB}" srcOrd="0" destOrd="0" parTransId="{CE504361-CDE9-4B7C-B831-E4D39EA227B9}" sibTransId="{2B6F4523-2982-49FB-93BB-A6C55F260A53}"/>
    <dgm:cxn modelId="{3939CD57-079E-467B-924D-FF30EF0F720B}" type="presOf" srcId="{050991F1-7D4E-4F04-A99F-51A11C8104CB}" destId="{C5445857-F11A-41CC-8C06-01C4FE420BFD}" srcOrd="0" destOrd="0" presId="urn:microsoft.com/office/officeart/2011/layout/CircleProcess#1"/>
    <dgm:cxn modelId="{09710EDA-A3D7-4394-90F2-04D0EE63EA8F}" type="presOf" srcId="{DAD0CD6D-46D3-48D1-9348-249E6C2B4B31}" destId="{098204E1-5F5C-465E-BDBA-0285AE30041A}" srcOrd="1" destOrd="0" presId="urn:microsoft.com/office/officeart/2011/layout/CircleProcess#1"/>
    <dgm:cxn modelId="{1CC0AC1E-9A00-49B8-A498-9B5956AC1D1E}" type="presOf" srcId="{4A3432E1-158C-4A2F-8A5C-43354E0375B4}" destId="{B44E8C92-579F-4094-88A0-F0C91B8129D6}" srcOrd="1" destOrd="0" presId="urn:microsoft.com/office/officeart/2011/layout/CircleProcess#1"/>
    <dgm:cxn modelId="{3CFC3168-0A30-4428-992D-3C449F3CD885}" type="presOf" srcId="{DAD0CD6D-46D3-48D1-9348-249E6C2B4B31}" destId="{30B40AA3-B2E1-4121-A3BA-FC2C9898BE2F}" srcOrd="0" destOrd="0" presId="urn:microsoft.com/office/officeart/2011/layout/CircleProcess#1"/>
    <dgm:cxn modelId="{4D07D3AB-3CC7-4EAE-99CA-5C2233EA74F0}" type="presOf" srcId="{D9A445AE-B298-41AF-9A1A-9D68168721B8}" destId="{388EF7FE-AB95-49C3-8AAE-68F88AE33C63}" srcOrd="0" destOrd="0" presId="urn:microsoft.com/office/officeart/2011/layout/CircleProcess#1"/>
    <dgm:cxn modelId="{AE1C1638-D3B1-4F9F-B4DA-97C9DFC5EA4B}" srcId="{5AEA6DA9-B824-46BA-866A-2961BA1DCC70}" destId="{4A3432E1-158C-4A2F-8A5C-43354E0375B4}" srcOrd="2" destOrd="0" parTransId="{F3D13231-0681-4AC0-8509-897BF89077F1}" sibTransId="{D36ACBD4-5BC2-454D-B6AF-1B427FCF099B}"/>
    <dgm:cxn modelId="{DDD0DD46-E554-4E7B-A977-8988BEF24485}" srcId="{5AEA6DA9-B824-46BA-866A-2961BA1DCC70}" destId="{DAD0CD6D-46D3-48D1-9348-249E6C2B4B31}" srcOrd="1" destOrd="0" parTransId="{2520560A-E94A-4AB7-AD4C-E8CB9A14CE02}" sibTransId="{22E28825-B870-431C-BB07-17CF1AAE15C4}"/>
    <dgm:cxn modelId="{6940313E-E7E4-4256-AF87-DD0C0F9BCEA1}" type="presOf" srcId="{5AEA6DA9-B824-46BA-866A-2961BA1DCC70}" destId="{806434B2-FE26-470E-987B-720824F99608}" srcOrd="0" destOrd="0" presId="urn:microsoft.com/office/officeart/2011/layout/CircleProcess#1"/>
    <dgm:cxn modelId="{D62D5C6E-0782-4531-A838-8BF524B3F2AB}" type="presOf" srcId="{050991F1-7D4E-4F04-A99F-51A11C8104CB}" destId="{B5938240-DAEE-497A-A63F-22EFC9DD2BAA}" srcOrd="1" destOrd="0" presId="urn:microsoft.com/office/officeart/2011/layout/CircleProcess#1"/>
    <dgm:cxn modelId="{F788D37F-E85B-45E7-B6DF-DFFE10E92953}" srcId="{5AEA6DA9-B824-46BA-866A-2961BA1DCC70}" destId="{D9A445AE-B298-41AF-9A1A-9D68168721B8}" srcOrd="3" destOrd="0" parTransId="{F36C7642-BE8A-4D99-81BA-789DDD99B5D3}" sibTransId="{C5B71A05-A2CD-405F-8BE2-8DFA8088F17D}"/>
    <dgm:cxn modelId="{C96CA24C-2492-45E9-B203-319EC069EAAC}" type="presOf" srcId="{4A3432E1-158C-4A2F-8A5C-43354E0375B4}" destId="{A5EAF6B6-7330-4477-A5D2-6299FBAB7EF7}" srcOrd="0" destOrd="0" presId="urn:microsoft.com/office/officeart/2011/layout/CircleProcess#1"/>
    <dgm:cxn modelId="{9935F0DD-9F30-4FC5-8A2A-B2583F76B196}" type="presParOf" srcId="{806434B2-FE26-470E-987B-720824F99608}" destId="{93700979-EEA8-4ED0-95B9-73A23EA25821}" srcOrd="0" destOrd="0" presId="urn:microsoft.com/office/officeart/2011/layout/CircleProcess#1"/>
    <dgm:cxn modelId="{531621AC-BD36-46E3-A43D-E4A55EADBE1A}" type="presParOf" srcId="{93700979-EEA8-4ED0-95B9-73A23EA25821}" destId="{1DCAE1B7-8E55-4F94-AC13-84D955946324}" srcOrd="0" destOrd="0" presId="urn:microsoft.com/office/officeart/2011/layout/CircleProcess#1"/>
    <dgm:cxn modelId="{62E37330-8CD5-4C05-819E-E6ADE1192F4C}" type="presParOf" srcId="{806434B2-FE26-470E-987B-720824F99608}" destId="{D474984C-8F66-4549-B011-518A7087C538}" srcOrd="1" destOrd="0" presId="urn:microsoft.com/office/officeart/2011/layout/CircleProcess#1"/>
    <dgm:cxn modelId="{876CAE80-9CE8-42DD-B701-3CF9DB823A63}" type="presParOf" srcId="{D474984C-8F66-4549-B011-518A7087C538}" destId="{388EF7FE-AB95-49C3-8AAE-68F88AE33C63}" srcOrd="0" destOrd="0" presId="urn:microsoft.com/office/officeart/2011/layout/CircleProcess#1"/>
    <dgm:cxn modelId="{6EBDC3FA-8753-4959-84AA-E193D255C04C}" type="presParOf" srcId="{806434B2-FE26-470E-987B-720824F99608}" destId="{99EC5D0A-6E78-4BE9-8B11-02E8AD6DA847}" srcOrd="2" destOrd="0" presId="urn:microsoft.com/office/officeart/2011/layout/CircleProcess#1"/>
    <dgm:cxn modelId="{8BAF353D-050A-474B-9F3B-1A50E61CD784}" type="presParOf" srcId="{806434B2-FE26-470E-987B-720824F99608}" destId="{6C9756E1-FEB4-4B36-A53A-C8C3755537FE}" srcOrd="3" destOrd="0" presId="urn:microsoft.com/office/officeart/2011/layout/CircleProcess#1"/>
    <dgm:cxn modelId="{72F0ECC2-166D-4ABC-BD53-DEAE993146A1}" type="presParOf" srcId="{6C9756E1-FEB4-4B36-A53A-C8C3755537FE}" destId="{10743AE0-12BA-4424-87D0-8D37D8F64AB3}" srcOrd="0" destOrd="0" presId="urn:microsoft.com/office/officeart/2011/layout/CircleProcess#1"/>
    <dgm:cxn modelId="{3C5A2ED7-461C-408F-8CFD-DCBDADC67F88}" type="presParOf" srcId="{806434B2-FE26-470E-987B-720824F99608}" destId="{9A5488DA-B529-4768-98B5-F969EAF783D4}" srcOrd="4" destOrd="0" presId="urn:microsoft.com/office/officeart/2011/layout/CircleProcess#1"/>
    <dgm:cxn modelId="{A017A3EB-1BD6-4F5D-80D2-CCA3718E67BE}" type="presParOf" srcId="{9A5488DA-B529-4768-98B5-F969EAF783D4}" destId="{A5EAF6B6-7330-4477-A5D2-6299FBAB7EF7}" srcOrd="0" destOrd="0" presId="urn:microsoft.com/office/officeart/2011/layout/CircleProcess#1"/>
    <dgm:cxn modelId="{5F870CFE-BFFA-4F85-A3BF-EE8111A7390D}" type="presParOf" srcId="{806434B2-FE26-470E-987B-720824F99608}" destId="{B44E8C92-579F-4094-88A0-F0C91B8129D6}" srcOrd="5" destOrd="0" presId="urn:microsoft.com/office/officeart/2011/layout/CircleProcess#1"/>
    <dgm:cxn modelId="{06744D06-B5D1-44AA-A54A-BE78A46D67BA}" type="presParOf" srcId="{806434B2-FE26-470E-987B-720824F99608}" destId="{DD2F191E-EDFE-4318-949E-A115A164852B}" srcOrd="6" destOrd="0" presId="urn:microsoft.com/office/officeart/2011/layout/CircleProcess#1"/>
    <dgm:cxn modelId="{26956FE3-F0FA-42A5-B7C7-ACE2CE4B3FC5}" type="presParOf" srcId="{DD2F191E-EDFE-4318-949E-A115A164852B}" destId="{B057E75F-C1DB-4B2E-87FB-83B18F958016}" srcOrd="0" destOrd="0" presId="urn:microsoft.com/office/officeart/2011/layout/CircleProcess#1"/>
    <dgm:cxn modelId="{AC75A537-DC01-40EE-8DE4-6CEEDBE18E73}" type="presParOf" srcId="{806434B2-FE26-470E-987B-720824F99608}" destId="{7A1C7FFA-BC08-41F3-877B-C4CCB3F63DF6}" srcOrd="7" destOrd="0" presId="urn:microsoft.com/office/officeart/2011/layout/CircleProcess#1"/>
    <dgm:cxn modelId="{6FCF631F-6F08-4FD4-8BA8-E28635D6AA28}" type="presParOf" srcId="{7A1C7FFA-BC08-41F3-877B-C4CCB3F63DF6}" destId="{30B40AA3-B2E1-4121-A3BA-FC2C9898BE2F}" srcOrd="0" destOrd="0" presId="urn:microsoft.com/office/officeart/2011/layout/CircleProcess#1"/>
    <dgm:cxn modelId="{89EAE0BA-B095-46FD-A404-14BD9CD7A496}" type="presParOf" srcId="{806434B2-FE26-470E-987B-720824F99608}" destId="{098204E1-5F5C-465E-BDBA-0285AE30041A}" srcOrd="8" destOrd="0" presId="urn:microsoft.com/office/officeart/2011/layout/CircleProcess#1"/>
    <dgm:cxn modelId="{F7E8CAEF-0D17-44C3-963D-EA70A0460D6E}" type="presParOf" srcId="{806434B2-FE26-470E-987B-720824F99608}" destId="{66782CAD-F969-45D2-8A60-F695B7464B5A}" srcOrd="9" destOrd="0" presId="urn:microsoft.com/office/officeart/2011/layout/CircleProcess#1"/>
    <dgm:cxn modelId="{8686B0DF-E314-4046-80A8-0E06A8020EA6}" type="presParOf" srcId="{66782CAD-F969-45D2-8A60-F695B7464B5A}" destId="{AD922021-ED69-4CF1-B16B-AEDE601A84DE}" srcOrd="0" destOrd="0" presId="urn:microsoft.com/office/officeart/2011/layout/CircleProcess#1"/>
    <dgm:cxn modelId="{4AC60EF0-2205-4E85-A25F-F373D3E53128}" type="presParOf" srcId="{806434B2-FE26-470E-987B-720824F99608}" destId="{23CE3054-B9F7-4DDB-A17C-3F7E2920F277}" srcOrd="10" destOrd="0" presId="urn:microsoft.com/office/officeart/2011/layout/CircleProcess#1"/>
    <dgm:cxn modelId="{4F888961-8A95-480E-8094-CA3B48638387}" type="presParOf" srcId="{23CE3054-B9F7-4DDB-A17C-3F7E2920F277}" destId="{C5445857-F11A-41CC-8C06-01C4FE420BFD}" srcOrd="0" destOrd="0" presId="urn:microsoft.com/office/officeart/2011/layout/CircleProcess#1"/>
    <dgm:cxn modelId="{95E84E40-4DEA-4F2D-8E7E-B6916EC6C93E}" type="presParOf" srcId="{806434B2-FE26-470E-987B-720824F99608}" destId="{B5938240-DAEE-497A-A63F-22EFC9DD2BAA}" srcOrd="11" destOrd="0" presId="urn:microsoft.com/office/officeart/2011/layout/Circle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CAE1B7-8E55-4F94-AC13-84D955946324}">
      <dsp:nvSpPr>
        <dsp:cNvPr id="0" name=""/>
        <dsp:cNvSpPr/>
      </dsp:nvSpPr>
      <dsp:spPr>
        <a:xfrm>
          <a:off x="6544043" y="1084316"/>
          <a:ext cx="1958487" cy="1958587"/>
        </a:xfrm>
        <a:prstGeom prst="ellipse">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388EF7FE-AB95-49C3-8AAE-68F88AE33C63}">
      <dsp:nvSpPr>
        <dsp:cNvPr id="0" name=""/>
        <dsp:cNvSpPr/>
      </dsp:nvSpPr>
      <dsp:spPr>
        <a:xfrm>
          <a:off x="6609550" y="1149614"/>
          <a:ext cx="1828313" cy="1827992"/>
        </a:xfrm>
        <a:prstGeom prst="ellipse">
          <a:avLst/>
        </a:prstGeom>
        <a:solidFill>
          <a:schemeClr val="accent1">
            <a:alpha val="9000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tr-TR" sz="1600" b="1" kern="1200" dirty="0">
            <a:effectLst/>
          </a:endParaRPr>
        </a:p>
      </dsp:txBody>
      <dsp:txXfrm>
        <a:off x="6870737" y="1410804"/>
        <a:ext cx="1305938" cy="1305610"/>
      </dsp:txXfrm>
    </dsp:sp>
    <dsp:sp modelId="{10743AE0-12BA-4424-87D0-8D37D8F64AB3}">
      <dsp:nvSpPr>
        <dsp:cNvPr id="0" name=""/>
        <dsp:cNvSpPr/>
      </dsp:nvSpPr>
      <dsp:spPr>
        <a:xfrm rot="2700000">
          <a:off x="4510083" y="1127556"/>
          <a:ext cx="1958519" cy="1958519"/>
        </a:xfrm>
        <a:prstGeom prst="teardrop">
          <a:avLst>
            <a:gd name="adj" fmla="val 100000"/>
          </a:avLst>
        </a:prstGeom>
        <a:solidFill>
          <a:schemeClr val="accent5">
            <a:lumMod val="60000"/>
            <a:lumOff val="40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A5EAF6B6-7330-4477-A5D2-6299FBAB7EF7}">
      <dsp:nvSpPr>
        <dsp:cNvPr id="0" name=""/>
        <dsp:cNvSpPr/>
      </dsp:nvSpPr>
      <dsp:spPr>
        <a:xfrm>
          <a:off x="4585555" y="1149614"/>
          <a:ext cx="1828313" cy="1827992"/>
        </a:xfrm>
        <a:prstGeom prst="ellipse">
          <a:avLst/>
        </a:prstGeom>
        <a:solidFill>
          <a:schemeClr val="lt1">
            <a:alpha val="90000"/>
            <a:hueOff val="0"/>
            <a:satOff val="0"/>
            <a:lumOff val="0"/>
            <a:alphaOff val="0"/>
          </a:schemeClr>
        </a:solidFill>
        <a:ln w="9525" cap="flat" cmpd="sng" algn="ctr">
          <a:solidFill>
            <a:schemeClr val="accent2">
              <a:hueOff val="326276"/>
              <a:satOff val="4397"/>
              <a:lumOff val="535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b="1" kern="1200" dirty="0" smtClean="0">
              <a:effectLst/>
              <a:latin typeface="Calibri" pitchFamily="34" charset="0"/>
            </a:rPr>
            <a:t>Application</a:t>
          </a:r>
          <a:endParaRPr lang="tr-TR" sz="2000" b="1" kern="1200" dirty="0">
            <a:effectLst/>
            <a:latin typeface="Calibri" pitchFamily="34" charset="0"/>
          </a:endParaRPr>
        </a:p>
      </dsp:txBody>
      <dsp:txXfrm>
        <a:off x="4846743" y="1410804"/>
        <a:ext cx="1305938" cy="1305610"/>
      </dsp:txXfrm>
    </dsp:sp>
    <dsp:sp modelId="{B057E75F-C1DB-4B2E-87FB-83B18F958016}">
      <dsp:nvSpPr>
        <dsp:cNvPr id="0" name=""/>
        <dsp:cNvSpPr/>
      </dsp:nvSpPr>
      <dsp:spPr>
        <a:xfrm rot="2700000">
          <a:off x="2496038" y="1084178"/>
          <a:ext cx="1958519" cy="1958519"/>
        </a:xfrm>
        <a:prstGeom prst="teardrop">
          <a:avLst>
            <a:gd name="adj" fmla="val 100000"/>
          </a:avLst>
        </a:prstGeom>
        <a:solidFill>
          <a:schemeClr val="accent5">
            <a:lumMod val="40000"/>
            <a:lumOff val="60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30B40AA3-B2E1-4121-A3BA-FC2C9898BE2F}">
      <dsp:nvSpPr>
        <dsp:cNvPr id="0" name=""/>
        <dsp:cNvSpPr/>
      </dsp:nvSpPr>
      <dsp:spPr>
        <a:xfrm>
          <a:off x="2561561" y="1149614"/>
          <a:ext cx="1828313" cy="1827992"/>
        </a:xfrm>
        <a:prstGeom prst="ellipse">
          <a:avLst/>
        </a:prstGeom>
        <a:solidFill>
          <a:schemeClr val="lt1">
            <a:alpha val="90000"/>
            <a:hueOff val="0"/>
            <a:satOff val="0"/>
            <a:lumOff val="0"/>
            <a:alphaOff val="0"/>
          </a:schemeClr>
        </a:solidFill>
        <a:ln w="9525" cap="flat" cmpd="sng" algn="ctr">
          <a:solidFill>
            <a:schemeClr val="accent2">
              <a:hueOff val="652551"/>
              <a:satOff val="8795"/>
              <a:lumOff val="1071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b="1" kern="1200" dirty="0" err="1" smtClean="0">
              <a:effectLst/>
              <a:latin typeface="Calibri" pitchFamily="34" charset="0"/>
            </a:rPr>
            <a:t>Invention</a:t>
          </a:r>
          <a:endParaRPr lang="tr-TR" sz="2000" b="1" kern="1200" dirty="0">
            <a:effectLst/>
            <a:latin typeface="Calibri" pitchFamily="34" charset="0"/>
          </a:endParaRPr>
        </a:p>
      </dsp:txBody>
      <dsp:txXfrm>
        <a:off x="2822748" y="1410804"/>
        <a:ext cx="1305938" cy="1305610"/>
      </dsp:txXfrm>
    </dsp:sp>
    <dsp:sp modelId="{AD922021-ED69-4CF1-B16B-AEDE601A84DE}">
      <dsp:nvSpPr>
        <dsp:cNvPr id="0" name=""/>
        <dsp:cNvSpPr/>
      </dsp:nvSpPr>
      <dsp:spPr>
        <a:xfrm rot="2700000">
          <a:off x="472043" y="1084178"/>
          <a:ext cx="1958519" cy="1958519"/>
        </a:xfrm>
        <a:prstGeom prst="teardrop">
          <a:avLst>
            <a:gd name="adj" fmla="val 100000"/>
          </a:avLst>
        </a:prstGeom>
        <a:solidFill>
          <a:schemeClr val="accent5">
            <a:lumMod val="20000"/>
            <a:lumOff val="80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C5445857-F11A-41CC-8C06-01C4FE420BFD}">
      <dsp:nvSpPr>
        <dsp:cNvPr id="0" name=""/>
        <dsp:cNvSpPr/>
      </dsp:nvSpPr>
      <dsp:spPr>
        <a:xfrm>
          <a:off x="537566" y="1149614"/>
          <a:ext cx="1828313" cy="1827992"/>
        </a:xfrm>
        <a:prstGeom prst="ellipse">
          <a:avLst/>
        </a:prstGeom>
        <a:solidFill>
          <a:schemeClr val="lt1">
            <a:alpha val="90000"/>
            <a:hueOff val="0"/>
            <a:satOff val="0"/>
            <a:lumOff val="0"/>
            <a:alphaOff val="0"/>
          </a:schemeClr>
        </a:solidFill>
        <a:ln w="9525" cap="flat" cmpd="sng" algn="ctr">
          <a:solidFill>
            <a:schemeClr val="accent2">
              <a:hueOff val="978827"/>
              <a:satOff val="13192"/>
              <a:lumOff val="1607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b="1" kern="1200" dirty="0" err="1" smtClean="0">
              <a:effectLst/>
              <a:latin typeface="Calibri" pitchFamily="34" charset="0"/>
            </a:rPr>
            <a:t>Research</a:t>
          </a:r>
          <a:endParaRPr lang="tr-TR" sz="2000" b="1" kern="1200" dirty="0">
            <a:effectLst/>
            <a:latin typeface="Calibri" pitchFamily="34" charset="0"/>
          </a:endParaRPr>
        </a:p>
      </dsp:txBody>
      <dsp:txXfrm>
        <a:off x="798754" y="1410804"/>
        <a:ext cx="1305938" cy="1305610"/>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1">
  <dgm:title val="Daire İşlemi"/>
  <dgm:desc val="Bir işlemdeki sıralı adımları göstermek için kullanın. Sınırsız sayıda 2. Düzey şekil ile birlikte, on bir 1. Düzey şekille sınırlıdır. Az miktarda metinle daha çok işe yarar. Kullanılmayan metin görünmez, ancak düzenler arasında geçiş yapmanız durumunda yerinde kalır."/>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0E2D99-0630-466B-B043-B139EE641A5A}" type="datetimeFigureOut">
              <a:rPr lang="tr-TR" smtClean="0"/>
              <a:t>18.06.2018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E2C22B-7FBE-4789-B77E-2835C16D9E63}" type="slidenum">
              <a:rPr lang="tr-TR" smtClean="0"/>
              <a:t>‹#›</a:t>
            </a:fld>
            <a:endParaRPr lang="tr-TR"/>
          </a:p>
        </p:txBody>
      </p:sp>
    </p:spTree>
    <p:extLst>
      <p:ext uri="{BB962C8B-B14F-4D97-AF65-F5344CB8AC3E}">
        <p14:creationId xmlns:p14="http://schemas.microsoft.com/office/powerpoint/2010/main" val="692382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9C030DA9-FB80-4F86-B11F-138551AAAF42}" type="slidenum">
              <a:rPr lang="tr-TR" altLang="tr-TR">
                <a:latin typeface="Arial" panose="020B0604020202020204" pitchFamily="34" charset="0"/>
              </a:rPr>
              <a:pPr eaLnBrk="1" hangingPunct="1"/>
              <a:t>11</a:t>
            </a:fld>
            <a:endParaRPr lang="tr-TR" altLang="tr-TR">
              <a:latin typeface="Arial" panose="020B0604020202020204"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3085758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D40E900-AF6D-4404-9093-C90E93ACD20B}" type="slidenum">
              <a:rPr lang="tr-TR" smtClean="0"/>
              <a:t>25</a:t>
            </a:fld>
            <a:endParaRPr lang="tr-TR"/>
          </a:p>
        </p:txBody>
      </p:sp>
    </p:spTree>
    <p:extLst>
      <p:ext uri="{BB962C8B-B14F-4D97-AF65-F5344CB8AC3E}">
        <p14:creationId xmlns:p14="http://schemas.microsoft.com/office/powerpoint/2010/main" val="4094482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204864"/>
            <a:ext cx="7848600" cy="1927225"/>
          </a:xfrm>
        </p:spPr>
        <p:txBody>
          <a:bodyPr anchor="b">
            <a:noAutofit/>
          </a:bodyPr>
          <a:lstStyle>
            <a:lvl1pPr>
              <a:defRPr sz="5400" cap="all" baseline="0">
                <a:latin typeface="Calibri" pitchFamily="34" charset="0"/>
              </a:defRPr>
            </a:lvl1pPr>
          </a:lstStyle>
          <a:p>
            <a:r>
              <a:rPr lang="tr-TR" dirty="0" smtClean="0"/>
              <a:t>Asıl başlık stili için tıklatın</a:t>
            </a:r>
            <a:endParaRPr lang="en-US" dirty="0"/>
          </a:p>
        </p:txBody>
      </p:sp>
      <p:sp>
        <p:nvSpPr>
          <p:cNvPr id="4" name="Date Placeholder 3"/>
          <p:cNvSpPr>
            <a:spLocks noGrp="1"/>
          </p:cNvSpPr>
          <p:nvPr>
            <p:ph type="dt" sz="half" idx="10"/>
          </p:nvPr>
        </p:nvSpPr>
        <p:spPr>
          <a:xfrm>
            <a:off x="107504" y="6375963"/>
            <a:ext cx="2895600" cy="329184"/>
          </a:xfrm>
        </p:spPr>
        <p:txBody>
          <a:bodyPr/>
          <a:lstStyle/>
          <a:p>
            <a:fld id="{E4F97F74-9E34-4F36-BC2D-BA114552E20D}" type="datetimeFigureOut">
              <a:rPr lang="tr-TR" smtClean="0"/>
              <a:t>18.06.2018</a:t>
            </a:fld>
            <a:endParaRPr lang="tr-TR"/>
          </a:p>
        </p:txBody>
      </p:sp>
      <p:sp>
        <p:nvSpPr>
          <p:cNvPr id="5" name="Footer Placeholder 4"/>
          <p:cNvSpPr>
            <a:spLocks noGrp="1"/>
          </p:cNvSpPr>
          <p:nvPr>
            <p:ph type="ftr" sz="quarter" idx="11"/>
          </p:nvPr>
        </p:nvSpPr>
        <p:spPr>
          <a:xfrm>
            <a:off x="5029200" y="6375963"/>
            <a:ext cx="4114800" cy="329184"/>
          </a:xfrm>
        </p:spPr>
        <p:txBody>
          <a:bodyPr/>
          <a:lstStyle/>
          <a:p>
            <a:endParaRPr lang="tr-TR"/>
          </a:p>
        </p:txBody>
      </p:sp>
      <p:sp>
        <p:nvSpPr>
          <p:cNvPr id="6" name="Slide Number Placeholder 5"/>
          <p:cNvSpPr>
            <a:spLocks noGrp="1"/>
          </p:cNvSpPr>
          <p:nvPr>
            <p:ph type="sldNum" sz="quarter" idx="12"/>
          </p:nvPr>
        </p:nvSpPr>
        <p:spPr/>
        <p:txBody>
          <a:bodyPr/>
          <a:lstStyle/>
          <a:p>
            <a:fld id="{999015A8-59A7-4F64-87D4-41BA21E9A43B}" type="slidenum">
              <a:rPr lang="tr-TR" smtClean="0"/>
              <a:t>‹#›</a:t>
            </a:fld>
            <a:endParaRPr lang="tr-TR"/>
          </a:p>
        </p:txBody>
      </p:sp>
      <p:cxnSp>
        <p:nvCxnSpPr>
          <p:cNvPr id="8" name="Straight Connector 7"/>
          <p:cNvCxnSpPr/>
          <p:nvPr/>
        </p:nvCxnSpPr>
        <p:spPr>
          <a:xfrm>
            <a:off x="683568" y="4221088"/>
            <a:ext cx="7848600" cy="1588"/>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userDrawn="1"/>
        </p:nvSpPr>
        <p:spPr>
          <a:xfrm>
            <a:off x="0" y="6453336"/>
            <a:ext cx="9144000" cy="174439"/>
          </a:xfrm>
          <a:prstGeom prst="rect">
            <a:avLst/>
          </a:prstGeom>
          <a:solidFill>
            <a:srgbClr val="C00000"/>
          </a:solidFill>
        </p:spPr>
        <p:txBody>
          <a:bodyPr vert="horz" lIns="91440" tIns="45720" rIns="91440" bIns="45720" rtlCol="0" anchor="ctr">
            <a:normAutofit fontScale="25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E4F97F74-9E34-4F36-BC2D-BA114552E20D}" type="datetimeFigureOut">
              <a:rPr lang="tr-TR" smtClean="0"/>
              <a:t>18.06.2018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99015A8-59A7-4F64-87D4-41BA21E9A43B}" type="slidenum">
              <a:rPr lang="tr-TR" smtClean="0"/>
              <a:t>‹#›</a:t>
            </a:fld>
            <a:endParaRPr lang="tr-TR"/>
          </a:p>
        </p:txBody>
      </p:sp>
      <p:sp>
        <p:nvSpPr>
          <p:cNvPr id="7" name="Title 1"/>
          <p:cNvSpPr txBox="1">
            <a:spLocks/>
          </p:cNvSpPr>
          <p:nvPr userDrawn="1"/>
        </p:nvSpPr>
        <p:spPr>
          <a:xfrm>
            <a:off x="0" y="6453336"/>
            <a:ext cx="9144000" cy="174439"/>
          </a:xfrm>
          <a:prstGeom prst="rect">
            <a:avLst/>
          </a:prstGeom>
          <a:solidFill>
            <a:srgbClr val="C00000"/>
          </a:solidFill>
        </p:spPr>
        <p:txBody>
          <a:bodyPr vert="horz" lIns="91440" tIns="45720" rIns="91440" bIns="45720" rtlCol="0" anchor="ctr">
            <a:normAutofit fontScale="25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4F97F74-9E34-4F36-BC2D-BA114552E20D}" type="datetimeFigureOut">
              <a:rPr lang="tr-TR" smtClean="0"/>
              <a:t>18.06.2018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99015A8-59A7-4F64-87D4-41BA21E9A43B}"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dirty="0" smtClean="0"/>
              <a:t>Asıl başlık stili için tıklatın</a:t>
            </a:r>
            <a:endParaRPr lang="tr-TR" dirty="0"/>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8A8973A9-B928-479D-89F3-ED399F287B02}" type="datetimeFigureOut">
              <a:rPr lang="tr-TR" smtClean="0"/>
              <a:t>18.06.2018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DE02BFD-7F0A-4C4E-9D11-15B0A19EAD22}" type="slidenum">
              <a:rPr lang="tr-TR" smtClean="0"/>
              <a:t>‹#›</a:t>
            </a:fld>
            <a:endParaRPr lang="tr-TR"/>
          </a:p>
        </p:txBody>
      </p:sp>
    </p:spTree>
    <p:extLst>
      <p:ext uri="{BB962C8B-B14F-4D97-AF65-F5344CB8AC3E}">
        <p14:creationId xmlns:p14="http://schemas.microsoft.com/office/powerpoint/2010/main" val="1034684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91632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Başlık, İçerik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a:prstGeom prst="rect">
            <a:avLst/>
          </a:prstGeom>
        </p:spPr>
        <p:txBody>
          <a:bodyPr/>
          <a:lstStyle/>
          <a:p>
            <a:r>
              <a:rPr lang="tr-TR" dirty="0" smtClean="0"/>
              <a:t>Asıl başlık stili için tıklatın</a:t>
            </a:r>
            <a:endParaRPr lang="tr-TR" dirty="0"/>
          </a:p>
        </p:txBody>
      </p:sp>
      <p:sp>
        <p:nvSpPr>
          <p:cNvPr id="3" name="İçerik Yer Tutucusu 2"/>
          <p:cNvSpPr>
            <a:spLocks noGrp="1"/>
          </p:cNvSpPr>
          <p:nvPr>
            <p:ph sz="half" idx="1"/>
          </p:nvPr>
        </p:nvSpPr>
        <p:spPr>
          <a:xfrm>
            <a:off x="457200" y="1600200"/>
            <a:ext cx="4038600" cy="4530725"/>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0"/>
            <a:ext cx="4038600" cy="2189163"/>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648200" y="3941763"/>
            <a:ext cx="4038600" cy="2189162"/>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5"/>
          <p:cNvSpPr>
            <a:spLocks noGrp="1"/>
          </p:cNvSpPr>
          <p:nvPr>
            <p:ph type="dt" sz="half" idx="10"/>
          </p:nvPr>
        </p:nvSpPr>
        <p:spPr>
          <a:xfrm>
            <a:off x="457200" y="6243638"/>
            <a:ext cx="2133600" cy="457200"/>
          </a:xfrm>
          <a:prstGeom prst="rect">
            <a:avLst/>
          </a:prstGeom>
        </p:spPr>
        <p:txBody>
          <a:bodyPr/>
          <a:lstStyle>
            <a:lvl1pPr>
              <a:defRPr/>
            </a:lvl1pPr>
          </a:lstStyle>
          <a:p>
            <a:endParaRPr lang="tr-TR"/>
          </a:p>
        </p:txBody>
      </p:sp>
      <p:sp>
        <p:nvSpPr>
          <p:cNvPr id="7" name="Altbilgi Yer Tutucusu 6"/>
          <p:cNvSpPr>
            <a:spLocks noGrp="1"/>
          </p:cNvSpPr>
          <p:nvPr>
            <p:ph type="ftr" sz="quarter" idx="11"/>
          </p:nvPr>
        </p:nvSpPr>
        <p:spPr>
          <a:xfrm>
            <a:off x="3124200" y="6248400"/>
            <a:ext cx="2895600" cy="457200"/>
          </a:xfrm>
          <a:prstGeom prst="rect">
            <a:avLst/>
          </a:prstGeom>
        </p:spPr>
        <p:txBody>
          <a:bodyPr/>
          <a:lstStyle>
            <a:lvl1pPr>
              <a:defRPr/>
            </a:lvl1pPr>
          </a:lstStyle>
          <a:p>
            <a:endParaRPr lang="tr-TR"/>
          </a:p>
        </p:txBody>
      </p:sp>
      <p:sp>
        <p:nvSpPr>
          <p:cNvPr id="8" name="Slayt Numarası Yer Tutucusu 7"/>
          <p:cNvSpPr>
            <a:spLocks noGrp="1"/>
          </p:cNvSpPr>
          <p:nvPr>
            <p:ph type="sldNum" sz="quarter" idx="12"/>
          </p:nvPr>
        </p:nvSpPr>
        <p:spPr>
          <a:xfrm>
            <a:off x="6553200" y="6243638"/>
            <a:ext cx="2133600" cy="457200"/>
          </a:xfrm>
          <a:prstGeom prst="ellipse">
            <a:avLst/>
          </a:prstGeom>
        </p:spPr>
        <p:txBody>
          <a:bodyPr/>
          <a:lstStyle>
            <a:lvl1pPr>
              <a:defRPr/>
            </a:lvl1pPr>
          </a:lstStyle>
          <a:p>
            <a:fld id="{043F07BB-D9AD-4F25-81DF-97F141EEE976}" type="slidenum">
              <a:rPr lang="tr-TR"/>
              <a:pPr/>
              <a:t>‹#›</a:t>
            </a:fld>
            <a:endParaRPr lang="tr-TR"/>
          </a:p>
        </p:txBody>
      </p:sp>
    </p:spTree>
    <p:extLst>
      <p:ext uri="{BB962C8B-B14F-4D97-AF65-F5344CB8AC3E}">
        <p14:creationId xmlns:p14="http://schemas.microsoft.com/office/powerpoint/2010/main" val="2032870342"/>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rgbClr val="C00000"/>
                </a:solidFill>
                <a:latin typeface="Calibri" pitchFamily="34" charset="0"/>
              </a:defRPr>
            </a:lvl1pPr>
          </a:lstStyle>
          <a:p>
            <a:r>
              <a:rPr lang="tr-TR" dirty="0" smtClean="0"/>
              <a:t>Asıl başlık stili için tıklatın</a:t>
            </a:r>
            <a:endParaRPr lang="en-US" dirty="0"/>
          </a:p>
        </p:txBody>
      </p:sp>
      <p:sp>
        <p:nvSpPr>
          <p:cNvPr id="3" name="Content Placeholder 2"/>
          <p:cNvSpPr>
            <a:spLocks noGrp="1"/>
          </p:cNvSpPr>
          <p:nvPr>
            <p:ph idx="1"/>
          </p:nvPr>
        </p:nvSpPr>
        <p:spPr/>
        <p:txBody>
          <a:bodyPr/>
          <a:lstStyle>
            <a:lvl1pPr>
              <a:spcBef>
                <a:spcPts val="600"/>
              </a:spcBef>
              <a:spcAft>
                <a:spcPts val="600"/>
              </a:spcAft>
              <a:defRPr>
                <a:latin typeface="Calibri" pitchFamily="34" charset="0"/>
              </a:defRPr>
            </a:lvl1pPr>
            <a:lvl2pPr>
              <a:spcBef>
                <a:spcPts val="600"/>
              </a:spcBef>
              <a:spcAft>
                <a:spcPts val="600"/>
              </a:spcAft>
              <a:defRPr>
                <a:latin typeface="Calibri" pitchFamily="34" charset="0"/>
              </a:defRPr>
            </a:lvl2pPr>
            <a:lvl3pPr>
              <a:spcBef>
                <a:spcPts val="600"/>
              </a:spcBef>
              <a:spcAft>
                <a:spcPts val="600"/>
              </a:spcAft>
              <a:defRPr>
                <a:latin typeface="Calibri" pitchFamily="34" charset="0"/>
              </a:defRPr>
            </a:lvl3pPr>
            <a:lvl4pPr>
              <a:spcBef>
                <a:spcPts val="600"/>
              </a:spcBef>
              <a:spcAft>
                <a:spcPts val="600"/>
              </a:spcAft>
              <a:defRPr>
                <a:latin typeface="Calibri" pitchFamily="34" charset="0"/>
              </a:defRPr>
            </a:lvl4pPr>
            <a:lvl5pPr>
              <a:spcBef>
                <a:spcPts val="600"/>
              </a:spcBef>
              <a:spcAft>
                <a:spcPts val="600"/>
              </a:spcAft>
              <a:defRPr>
                <a:latin typeface="Calibri" pitchFamily="34" charset="0"/>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E4F97F74-9E34-4F36-BC2D-BA114552E20D}" type="datetimeFigureOut">
              <a:rPr lang="tr-TR" smtClean="0"/>
              <a:t>18.06.2018</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999015A8-59A7-4F64-87D4-41BA21E9A43B}" type="slidenum">
              <a:rPr lang="tr-TR" smtClean="0"/>
              <a:t>‹#›</a:t>
            </a:fld>
            <a:endParaRPr lang="tr-T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56176" y="5733256"/>
            <a:ext cx="2672207" cy="71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 name="Title 1"/>
          <p:cNvSpPr txBox="1">
            <a:spLocks/>
          </p:cNvSpPr>
          <p:nvPr userDrawn="1"/>
        </p:nvSpPr>
        <p:spPr>
          <a:xfrm>
            <a:off x="0" y="6453336"/>
            <a:ext cx="9144000" cy="174439"/>
          </a:xfrm>
          <a:prstGeom prst="rect">
            <a:avLst/>
          </a:prstGeom>
          <a:solidFill>
            <a:srgbClr val="C00000"/>
          </a:solidFill>
        </p:spPr>
        <p:txBody>
          <a:bodyPr vert="horz" lIns="91440" tIns="45720" rIns="91440" bIns="45720" rtlCol="0" anchor="ctr">
            <a:normAutofit fontScale="25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4F97F74-9E34-4F36-BC2D-BA114552E20D}" type="datetimeFigureOut">
              <a:rPr lang="tr-TR" smtClean="0"/>
              <a:t>18.06.2018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99015A8-59A7-4F64-87D4-41BA21E9A43B}" type="slidenum">
              <a:rPr lang="tr-TR" smtClean="0"/>
              <a:t>‹#›</a:t>
            </a:fld>
            <a:endParaRPr lang="tr-T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47328"/>
          </a:xfrm>
        </p:spPr>
        <p:txBody>
          <a:bodyPr>
            <a:normAutofit/>
          </a:bodyPr>
          <a:lstStyle>
            <a:lvl1pPr>
              <a:defRPr sz="3200"/>
            </a:lvl1pPr>
          </a:lstStyle>
          <a:p>
            <a:r>
              <a:rPr lang="tr-TR" dirty="0" smtClean="0"/>
              <a:t>Asıl başlık stili için tıklatın</a:t>
            </a:r>
            <a:endParaRPr lang="en-US" dirty="0"/>
          </a:p>
        </p:txBody>
      </p:sp>
      <p:sp>
        <p:nvSpPr>
          <p:cNvPr id="3" name="Content Placeholder 2"/>
          <p:cNvSpPr>
            <a:spLocks noGrp="1"/>
          </p:cNvSpPr>
          <p:nvPr>
            <p:ph sz="half" idx="1"/>
          </p:nvPr>
        </p:nvSpPr>
        <p:spPr>
          <a:xfrm>
            <a:off x="457199" y="1673352"/>
            <a:ext cx="8371183"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4F97F74-9E34-4F36-BC2D-BA114552E20D}" type="datetimeFigureOut">
              <a:rPr lang="tr-TR" smtClean="0"/>
              <a:t>18.06.2018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99015A8-59A7-4F64-87D4-41BA21E9A43B}" type="slidenum">
              <a:rPr lang="tr-TR" smtClean="0"/>
              <a:t>‹#›</a:t>
            </a:fld>
            <a:endParaRPr lang="tr-T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56176" y="5741367"/>
            <a:ext cx="2672207" cy="71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63352"/>
          </a:xfrm>
        </p:spPr>
        <p:txBody>
          <a:bodyPr>
            <a:normAutofit/>
          </a:bodyPr>
          <a:lstStyle>
            <a:lvl1pPr>
              <a:defRPr sz="3200">
                <a:latin typeface="Calibri" pitchFamily="34" charset="0"/>
              </a:defRPr>
            </a:lvl1pPr>
          </a:lstStyle>
          <a:p>
            <a:r>
              <a:rPr lang="tr-TR" dirty="0" smtClean="0"/>
              <a:t>Asıl başlık stili için tıklatın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4F97F74-9E34-4F36-BC2D-BA114552E20D}" type="datetimeFigureOut">
              <a:rPr lang="tr-TR" smtClean="0"/>
              <a:t>18.06.2018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99015A8-59A7-4F64-87D4-41BA21E9A43B}" type="slidenum">
              <a:rPr lang="tr-TR" smtClean="0"/>
              <a:t>‹#›</a:t>
            </a:fld>
            <a:endParaRPr lang="tr-T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userDrawn="1"/>
        </p:nvSpPr>
        <p:spPr>
          <a:xfrm>
            <a:off x="0" y="6453336"/>
            <a:ext cx="9144000" cy="174439"/>
          </a:xfrm>
          <a:prstGeom prst="rect">
            <a:avLst/>
          </a:prstGeom>
          <a:solidFill>
            <a:srgbClr val="C00000"/>
          </a:solidFill>
        </p:spPr>
        <p:txBody>
          <a:bodyPr vert="horz" lIns="91440" tIns="45720" rIns="91440" bIns="45720" rtlCol="0" anchor="ctr">
            <a:normAutofit fontScale="25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endParaRPr lang="en-US" dirty="0"/>
          </a:p>
        </p:txBody>
      </p:sp>
      <p:pic>
        <p:nvPicPr>
          <p:cNvPr id="1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56176" y="5733256"/>
            <a:ext cx="2672207" cy="71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63352"/>
          </a:xfrm>
        </p:spPr>
        <p:txBody>
          <a:bodyPr>
            <a:normAutofit/>
          </a:bodyPr>
          <a:lstStyle>
            <a:lvl1pPr>
              <a:defRPr sz="3200"/>
            </a:lvl1pPr>
          </a:lstStyle>
          <a:p>
            <a:r>
              <a:rPr lang="tr-TR" dirty="0" smtClean="0"/>
              <a:t>Asıl başlık stili için tıklatın</a:t>
            </a:r>
            <a:endParaRPr lang="en-US" dirty="0"/>
          </a:p>
        </p:txBody>
      </p:sp>
      <p:sp>
        <p:nvSpPr>
          <p:cNvPr id="3" name="Date Placeholder 2"/>
          <p:cNvSpPr>
            <a:spLocks noGrp="1"/>
          </p:cNvSpPr>
          <p:nvPr>
            <p:ph type="dt" sz="half" idx="10"/>
          </p:nvPr>
        </p:nvSpPr>
        <p:spPr/>
        <p:txBody>
          <a:bodyPr/>
          <a:lstStyle/>
          <a:p>
            <a:fld id="{E4F97F74-9E34-4F36-BC2D-BA114552E20D}" type="datetimeFigureOut">
              <a:rPr lang="tr-TR" smtClean="0"/>
              <a:t>18.06.2018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99015A8-59A7-4F64-87D4-41BA21E9A43B}" type="slidenum">
              <a:rPr lang="tr-TR" smtClean="0"/>
              <a:t>‹#›</a:t>
            </a:fld>
            <a:endParaRPr lang="tr-TR"/>
          </a:p>
        </p:txBody>
      </p:sp>
      <p:sp>
        <p:nvSpPr>
          <p:cNvPr id="6" name="Title 1"/>
          <p:cNvSpPr txBox="1">
            <a:spLocks/>
          </p:cNvSpPr>
          <p:nvPr userDrawn="1"/>
        </p:nvSpPr>
        <p:spPr>
          <a:xfrm>
            <a:off x="0" y="6453336"/>
            <a:ext cx="9144000" cy="174439"/>
          </a:xfrm>
          <a:prstGeom prst="rect">
            <a:avLst/>
          </a:prstGeom>
          <a:solidFill>
            <a:srgbClr val="C00000"/>
          </a:solidFill>
        </p:spPr>
        <p:txBody>
          <a:bodyPr vert="horz" lIns="91440" tIns="45720" rIns="91440" bIns="45720" rtlCol="0" anchor="ctr">
            <a:normAutofit fontScale="25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endParaRPr lang="en-US" dirty="0"/>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56176" y="5733256"/>
            <a:ext cx="2672207" cy="71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F97F74-9E34-4F36-BC2D-BA114552E20D}" type="datetimeFigureOut">
              <a:rPr lang="tr-TR" smtClean="0"/>
              <a:t>18.06.2018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99015A8-59A7-4F64-87D4-41BA21E9A43B}" type="slidenum">
              <a:rPr lang="tr-TR" smtClean="0"/>
              <a:t>‹#›</a:t>
            </a:fld>
            <a:endParaRPr lang="tr-TR"/>
          </a:p>
        </p:txBody>
      </p:sp>
      <p:sp>
        <p:nvSpPr>
          <p:cNvPr id="5" name="Title 1"/>
          <p:cNvSpPr txBox="1">
            <a:spLocks/>
          </p:cNvSpPr>
          <p:nvPr userDrawn="1"/>
        </p:nvSpPr>
        <p:spPr>
          <a:xfrm>
            <a:off x="0" y="6453336"/>
            <a:ext cx="9144000" cy="174439"/>
          </a:xfrm>
          <a:prstGeom prst="rect">
            <a:avLst/>
          </a:prstGeom>
          <a:solidFill>
            <a:srgbClr val="C00000"/>
          </a:solidFill>
        </p:spPr>
        <p:txBody>
          <a:bodyPr vert="horz" lIns="91440" tIns="45720" rIns="91440" bIns="45720" rtlCol="0" anchor="ctr">
            <a:normAutofit fontScale="25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endParaRPr lang="en-US" dirty="0"/>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56176" y="5733256"/>
            <a:ext cx="2672207" cy="71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4F97F74-9E34-4F36-BC2D-BA114552E20D}" type="datetimeFigureOut">
              <a:rPr lang="tr-TR" smtClean="0"/>
              <a:t>18.06.2018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99015A8-59A7-4F64-87D4-41BA21E9A43B}" type="slidenum">
              <a:rPr lang="tr-TR" smtClean="0"/>
              <a:t>‹#›</a:t>
            </a:fld>
            <a:endParaRPr lang="tr-T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56176" y="5733256"/>
            <a:ext cx="2672207" cy="71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4F97F74-9E34-4F36-BC2D-BA114552E20D}" type="datetimeFigureOut">
              <a:rPr lang="tr-TR" smtClean="0"/>
              <a:t>18.06.2018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99015A8-59A7-4F64-87D4-41BA21E9A43B}"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tr-TR" dirty="0" smtClean="0"/>
              <a:t>Asıl başlık stili için tıklatın</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E4F97F74-9E34-4F36-BC2D-BA114552E20D}" type="datetimeFigureOut">
              <a:rPr lang="tr-TR" smtClean="0"/>
              <a:t>18.06.2018</a:t>
            </a:fld>
            <a:endParaRPr lang="tr-T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tr-T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999015A8-59A7-4F64-87D4-41BA21E9A43B}" type="slidenum">
              <a:rPr lang="tr-TR" smtClean="0"/>
              <a:t>‹#›</a:t>
            </a:fld>
            <a:endParaRPr lang="tr-TR"/>
          </a:p>
        </p:txBody>
      </p:sp>
      <p:sp>
        <p:nvSpPr>
          <p:cNvPr id="11" name="Title 1"/>
          <p:cNvSpPr txBox="1">
            <a:spLocks/>
          </p:cNvSpPr>
          <p:nvPr/>
        </p:nvSpPr>
        <p:spPr>
          <a:xfrm>
            <a:off x="0" y="6453336"/>
            <a:ext cx="9144000" cy="174439"/>
          </a:xfrm>
          <a:prstGeom prst="rect">
            <a:avLst/>
          </a:prstGeom>
          <a:solidFill>
            <a:srgbClr val="C00000"/>
          </a:solidFill>
        </p:spPr>
        <p:txBody>
          <a:bodyPr vert="horz" lIns="91440" tIns="45720" rIns="91440" bIns="45720" rtlCol="0" anchor="ctr">
            <a:normAutofit fontScale="25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11" r:id="rId13"/>
    <p:sldLayoutId id="2147483712" r:id="rId14"/>
  </p:sldLayoutIdLst>
  <p:timing>
    <p:tnLst>
      <p:par>
        <p:cTn id="1" dur="indefinite" restart="never" nodeType="tmRoot"/>
      </p:par>
    </p:tnLst>
  </p:timing>
  <p:txStyles>
    <p:titleStyle>
      <a:lvl1pPr algn="l" defTabSz="914400" rtl="0" eaLnBrk="1" latinLnBrk="0" hangingPunct="1">
        <a:spcBef>
          <a:spcPct val="0"/>
        </a:spcBef>
        <a:buNone/>
        <a:defRPr sz="4000" b="1" kern="1200" spc="-100" baseline="0">
          <a:solidFill>
            <a:srgbClr val="C00000"/>
          </a:solidFill>
          <a:latin typeface="Calibri" pitchFamily="34" charset="0"/>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Calibri"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Calibri"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Calibri"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Calibri"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Calibri"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teknolojitransferi.gov.tr/TeknolojiTransferPlatformu/"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mailto:fazilet.vardar@gmail.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t.co/PJtXbMXTuH" TargetMode="External"/><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592704"/>
            <a:ext cx="4703832" cy="134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 name="TextBox 5"/>
          <p:cNvSpPr txBox="1"/>
          <p:nvPr/>
        </p:nvSpPr>
        <p:spPr>
          <a:xfrm>
            <a:off x="158664" y="6142619"/>
            <a:ext cx="9144000" cy="1040285"/>
          </a:xfrm>
          <a:prstGeom prst="rect">
            <a:avLst/>
          </a:prstGeom>
          <a:noFill/>
        </p:spPr>
        <p:txBody>
          <a:bodyPr wrap="square" rtlCol="0">
            <a:spAutoFit/>
          </a:bodyPr>
          <a:lstStyle/>
          <a:p>
            <a:pPr>
              <a:lnSpc>
                <a:spcPct val="110000"/>
              </a:lnSpc>
            </a:pPr>
            <a:r>
              <a:rPr lang="en-US" sz="1400" b="1" dirty="0">
                <a:latin typeface="Calibri" panose="020F0502020204030204" pitchFamily="34" charset="0"/>
                <a:cs typeface="Calibri" panose="020F0502020204030204" pitchFamily="34" charset="0"/>
              </a:rPr>
              <a:t>Workshop on PCT Fee Reductions for </a:t>
            </a:r>
            <a:r>
              <a:rPr lang="en-US" sz="1400" b="1" dirty="0" smtClean="0">
                <a:latin typeface="Calibri" panose="020F0502020204030204" pitchFamily="34" charset="0"/>
                <a:cs typeface="Calibri" panose="020F0502020204030204" pitchFamily="34" charset="0"/>
              </a:rPr>
              <a:t>Universities, </a:t>
            </a:r>
            <a:r>
              <a:rPr lang="en-US" sz="1400" dirty="0">
                <a:latin typeface="Calibri" panose="020F0502020204030204" pitchFamily="34" charset="0"/>
                <a:cs typeface="Calibri" panose="020F0502020204030204" pitchFamily="34" charset="0"/>
              </a:rPr>
              <a:t>World Intellectual Property </a:t>
            </a:r>
            <a:r>
              <a:rPr lang="en-US" sz="1400" dirty="0" smtClean="0">
                <a:latin typeface="Calibri" panose="020F0502020204030204" pitchFamily="34" charset="0"/>
                <a:cs typeface="Calibri" panose="020F0502020204030204" pitchFamily="34" charset="0"/>
              </a:rPr>
              <a:t>Organization, </a:t>
            </a:r>
            <a:r>
              <a:rPr lang="en-US" sz="1400" dirty="0">
                <a:latin typeface="Calibri" panose="020F0502020204030204" pitchFamily="34" charset="0"/>
                <a:cs typeface="Calibri" panose="020F0502020204030204" pitchFamily="34" charset="0"/>
              </a:rPr>
              <a:t>Geneva, June 18, 2018 </a:t>
            </a:r>
            <a:br>
              <a:rPr lang="en-US" sz="14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rPr>
              <a:t> </a:t>
            </a:r>
            <a:br>
              <a:rPr lang="en-US" sz="14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rPr>
              <a:t> </a:t>
            </a:r>
            <a:br>
              <a:rPr lang="en-US" sz="1400" dirty="0">
                <a:latin typeface="Calibri" panose="020F0502020204030204" pitchFamily="34" charset="0"/>
                <a:cs typeface="Calibri" panose="020F0502020204030204" pitchFamily="34" charset="0"/>
              </a:rPr>
            </a:br>
            <a:endParaRPr lang="en-US" sz="1400" dirty="0" smtClean="0">
              <a:latin typeface="Calibri" panose="020F0502020204030204" pitchFamily="34" charset="0"/>
              <a:cs typeface="Calibri" panose="020F0502020204030204" pitchFamily="34" charset="0"/>
            </a:endParaRPr>
          </a:p>
        </p:txBody>
      </p:sp>
      <p:sp>
        <p:nvSpPr>
          <p:cNvPr id="8" name="Başlık 1"/>
          <p:cNvSpPr txBox="1">
            <a:spLocks/>
          </p:cNvSpPr>
          <p:nvPr/>
        </p:nvSpPr>
        <p:spPr>
          <a:xfrm>
            <a:off x="1518984" y="2646823"/>
            <a:ext cx="6423361" cy="1296144"/>
          </a:xfrm>
          <a:prstGeom prst="rect">
            <a:avLst/>
          </a:prstGeom>
        </p:spPr>
        <p:txBody>
          <a:bodyPr vert="horz" lIns="91440" tIns="45720" rIns="91440" bIns="45720" rtlCol="0" anchor="b">
            <a:noAutofit/>
          </a:bodyPr>
          <a:lstStyle>
            <a:lvl1pPr algn="l" defTabSz="914400" rtl="0" eaLnBrk="1" latinLnBrk="0" hangingPunct="1">
              <a:spcBef>
                <a:spcPct val="0"/>
              </a:spcBef>
              <a:buNone/>
              <a:defRPr sz="5400" b="1" kern="1200" cap="all" spc="-100" baseline="0">
                <a:solidFill>
                  <a:srgbClr val="C00000"/>
                </a:solidFill>
                <a:latin typeface="Calibri" pitchFamily="34" charset="0"/>
                <a:ea typeface="+mj-ea"/>
                <a:cs typeface="+mj-cs"/>
              </a:defRPr>
            </a:lvl1pPr>
          </a:lstStyle>
          <a:p>
            <a:pPr algn="ctr"/>
            <a:r>
              <a:rPr lang="en-US" sz="2400" dirty="0"/>
              <a:t>Incentives </a:t>
            </a:r>
            <a:r>
              <a:rPr lang="en-US" sz="2000" i="1" dirty="0"/>
              <a:t>(other than Fee Reductions) </a:t>
            </a:r>
            <a:r>
              <a:rPr lang="en-US" sz="2400" dirty="0"/>
              <a:t>to Encourage Patenting from</a:t>
            </a:r>
            <a:br>
              <a:rPr lang="en-US" sz="2400" dirty="0"/>
            </a:br>
            <a:r>
              <a:rPr lang="en-US" sz="2400" dirty="0"/>
              <a:t>Universities – </a:t>
            </a:r>
            <a:r>
              <a:rPr lang="en-US" sz="1800" i="1" dirty="0" smtClean="0"/>
              <a:t>developing country experience </a:t>
            </a:r>
            <a:endParaRPr lang="tr-TR" sz="2400" i="1" dirty="0"/>
          </a:p>
        </p:txBody>
      </p:sp>
      <p:sp>
        <p:nvSpPr>
          <p:cNvPr id="5" name="TextBox 4"/>
          <p:cNvSpPr txBox="1"/>
          <p:nvPr/>
        </p:nvSpPr>
        <p:spPr>
          <a:xfrm>
            <a:off x="3167336" y="4653136"/>
            <a:ext cx="5976664" cy="1477328"/>
          </a:xfrm>
          <a:prstGeom prst="rect">
            <a:avLst/>
          </a:prstGeom>
          <a:noFill/>
        </p:spPr>
        <p:txBody>
          <a:bodyPr wrap="square" rtlCol="0">
            <a:spAutoFit/>
          </a:bodyPr>
          <a:lstStyle/>
          <a:p>
            <a:r>
              <a:rPr lang="en-US" b="1" dirty="0" smtClean="0">
                <a:latin typeface="Calibri" panose="020F0502020204030204" pitchFamily="34" charset="0"/>
                <a:cs typeface="Calibri" panose="020F0502020204030204" pitchFamily="34" charset="0"/>
              </a:rPr>
              <a:t>Prof. Dr. Fazilet Vardar </a:t>
            </a:r>
            <a:r>
              <a:rPr lang="en-US" b="1" dirty="0" err="1">
                <a:latin typeface="Calibri" panose="020F0502020204030204" pitchFamily="34" charset="0"/>
                <a:cs typeface="Calibri" panose="020F0502020204030204" pitchFamily="34" charset="0"/>
              </a:rPr>
              <a:t>S</a:t>
            </a:r>
            <a:r>
              <a:rPr lang="en-US" b="1" dirty="0" err="1" smtClean="0">
                <a:latin typeface="Calibri" panose="020F0502020204030204" pitchFamily="34" charset="0"/>
                <a:cs typeface="Calibri" panose="020F0502020204030204" pitchFamily="34" charset="0"/>
              </a:rPr>
              <a:t>ukan</a:t>
            </a:r>
            <a:endParaRPr lang="en-US" b="1" dirty="0" smtClean="0">
              <a:latin typeface="Calibri" panose="020F0502020204030204" pitchFamily="34" charset="0"/>
              <a:cs typeface="Calibri" panose="020F0502020204030204" pitchFamily="34" charset="0"/>
            </a:endParaRPr>
          </a:p>
          <a:p>
            <a:r>
              <a:rPr lang="en-US" i="1" dirty="0" smtClean="0">
                <a:latin typeface="Calibri" panose="020F0502020204030204" pitchFamily="34" charset="0"/>
                <a:cs typeface="Calibri" panose="020F0502020204030204" pitchFamily="34" charset="0"/>
              </a:rPr>
              <a:t>Director </a:t>
            </a:r>
            <a:r>
              <a:rPr lang="en-US" i="1" dirty="0">
                <a:latin typeface="Calibri" panose="020F0502020204030204" pitchFamily="34" charset="0"/>
                <a:cs typeface="Calibri" panose="020F0502020204030204" pitchFamily="34" charset="0"/>
              </a:rPr>
              <a:t>of SUNUM</a:t>
            </a:r>
          </a:p>
          <a:p>
            <a:r>
              <a:rPr lang="en-US" i="1" dirty="0" err="1" smtClean="0">
                <a:latin typeface="Calibri" panose="020F0502020204030204" pitchFamily="34" charset="0"/>
                <a:cs typeface="Calibri" panose="020F0502020204030204" pitchFamily="34" charset="0"/>
              </a:rPr>
              <a:t>Sabanci</a:t>
            </a:r>
            <a:r>
              <a:rPr lang="en-US" i="1" dirty="0" smtClean="0">
                <a:latin typeface="Calibri" panose="020F0502020204030204" pitchFamily="34" charset="0"/>
                <a:cs typeface="Calibri" panose="020F0502020204030204" pitchFamily="34" charset="0"/>
              </a:rPr>
              <a:t> University Nanotechnology Research Center,  Istanbul</a:t>
            </a:r>
            <a:r>
              <a:rPr lang="en-US" i="1" dirty="0">
                <a:latin typeface="Calibri" panose="020F0502020204030204" pitchFamily="34" charset="0"/>
                <a:cs typeface="Calibri" panose="020F0502020204030204" pitchFamily="34" charset="0"/>
              </a:rPr>
              <a:t>, Turkey </a:t>
            </a:r>
            <a:endParaRPr lang="en-US" i="1" dirty="0" smtClean="0">
              <a:latin typeface="Calibri" panose="020F0502020204030204" pitchFamily="34" charset="0"/>
              <a:cs typeface="Calibri" panose="020F0502020204030204" pitchFamily="34" charset="0"/>
            </a:endParaRPr>
          </a:p>
          <a:p>
            <a:r>
              <a:rPr lang="en-US" i="1" dirty="0" smtClean="0">
                <a:latin typeface="Calibri" panose="020F0502020204030204" pitchFamily="34" charset="0"/>
                <a:cs typeface="Calibri" panose="020F0502020204030204" pitchFamily="34" charset="0"/>
              </a:rPr>
              <a:t>Vice-President of USIMP</a:t>
            </a:r>
            <a:endParaRPr lang="en-US"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01485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83568" y="1412776"/>
            <a:ext cx="7488832" cy="487506"/>
          </a:xfrm>
          <a:prstGeom prst="rect">
            <a:avLst/>
          </a:prstGeom>
        </p:spPr>
        <p:txBody>
          <a:bodyPr wrap="square">
            <a:spAutoFit/>
          </a:bodyPr>
          <a:lstStyle/>
          <a:p>
            <a:pPr>
              <a:lnSpc>
                <a:spcPct val="107000"/>
              </a:lnSpc>
              <a:spcAft>
                <a:spcPts val="800"/>
              </a:spcAft>
            </a:pPr>
            <a:r>
              <a:rPr lang="tr-TR" sz="2400" b="1" dirty="0" smtClean="0">
                <a:latin typeface="Calibri" panose="020F0502020204030204" pitchFamily="34" charset="0"/>
                <a:ea typeface="Calibri" panose="020F0502020204030204" pitchFamily="34" charset="0"/>
                <a:cs typeface="Calibri" panose="020F0502020204030204" pitchFamily="34" charset="0"/>
              </a:rPr>
              <a:t>Total </a:t>
            </a:r>
            <a:r>
              <a:rPr lang="en-US" sz="2400" b="1" dirty="0" smtClean="0">
                <a:latin typeface="Calibri" panose="020F0502020204030204" pitchFamily="34" charset="0"/>
                <a:ea typeface="Calibri" panose="020F0502020204030204" pitchFamily="34" charset="0"/>
                <a:cs typeface="Calibri" panose="020F0502020204030204" pitchFamily="34" charset="0"/>
              </a:rPr>
              <a:t>of</a:t>
            </a:r>
            <a:r>
              <a:rPr lang="tr-TR" sz="2400" b="1" dirty="0" smtClean="0">
                <a:latin typeface="Calibri" panose="020F0502020204030204" pitchFamily="34" charset="0"/>
                <a:ea typeface="Calibri" panose="020F0502020204030204" pitchFamily="34" charset="0"/>
                <a:cs typeface="Calibri" panose="020F0502020204030204" pitchFamily="34" charset="0"/>
              </a:rPr>
              <a:t> </a:t>
            </a:r>
            <a:r>
              <a:rPr lang="en-US" sz="2400" b="1" dirty="0" smtClean="0">
                <a:latin typeface="Calibri" panose="020F0502020204030204" pitchFamily="34" charset="0"/>
                <a:ea typeface="Calibri" panose="020F0502020204030204" pitchFamily="34" charset="0"/>
                <a:cs typeface="Calibri" panose="020F0502020204030204" pitchFamily="34" charset="0"/>
              </a:rPr>
              <a:t>204 </a:t>
            </a:r>
            <a:r>
              <a:rPr lang="tr-TR" sz="2400" b="1" dirty="0" err="1" smtClean="0">
                <a:latin typeface="Calibri" panose="020F0502020204030204" pitchFamily="34" charset="0"/>
                <a:ea typeface="Calibri" panose="020F0502020204030204" pitchFamily="34" charset="0"/>
                <a:cs typeface="Calibri" panose="020F0502020204030204" pitchFamily="34" charset="0"/>
              </a:rPr>
              <a:t>Universities</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smtClean="0">
                <a:latin typeface="Calibri" panose="020F0502020204030204" pitchFamily="34" charset="0"/>
                <a:ea typeface="Calibri" panose="020F0502020204030204" pitchFamily="34" charset="0"/>
                <a:cs typeface="Calibri" panose="020F0502020204030204" pitchFamily="34" charset="0"/>
              </a:rPr>
              <a:t> </a:t>
            </a:r>
            <a:r>
              <a:rPr lang="tr-TR" sz="2400" b="1" i="1" dirty="0" smtClean="0">
                <a:latin typeface="Calibri" panose="020F0502020204030204" pitchFamily="34" charset="0"/>
                <a:cs typeface="Calibri" panose="020F0502020204030204" pitchFamily="34" charset="0"/>
              </a:rPr>
              <a:t>spread </a:t>
            </a:r>
            <a:r>
              <a:rPr lang="tr-TR" sz="2400" b="1" i="1" dirty="0" err="1">
                <a:latin typeface="Calibri" panose="020F0502020204030204" pitchFamily="34" charset="0"/>
                <a:cs typeface="Calibri" panose="020F0502020204030204" pitchFamily="34" charset="0"/>
              </a:rPr>
              <a:t>out</a:t>
            </a:r>
            <a:r>
              <a:rPr lang="tr-TR" sz="2400" b="1" i="1" dirty="0">
                <a:latin typeface="Calibri" panose="020F0502020204030204" pitchFamily="34" charset="0"/>
                <a:cs typeface="Calibri" panose="020F0502020204030204" pitchFamily="34" charset="0"/>
              </a:rPr>
              <a:t> </a:t>
            </a:r>
            <a:r>
              <a:rPr lang="tr-TR" sz="2400" b="1" i="1" dirty="0" err="1">
                <a:latin typeface="Calibri" panose="020F0502020204030204" pitchFamily="34" charset="0"/>
                <a:cs typeface="Calibri" panose="020F0502020204030204" pitchFamily="34" charset="0"/>
              </a:rPr>
              <a:t>to</a:t>
            </a:r>
            <a:r>
              <a:rPr lang="tr-TR" sz="2400" b="1" i="1" dirty="0">
                <a:latin typeface="Calibri" panose="020F0502020204030204" pitchFamily="34" charset="0"/>
                <a:cs typeface="Calibri" panose="020F0502020204030204" pitchFamily="34" charset="0"/>
              </a:rPr>
              <a:t>  814.578 </a:t>
            </a:r>
            <a:r>
              <a:rPr lang="tr-TR" sz="2400" b="1" i="1" dirty="0" smtClean="0">
                <a:latin typeface="Calibri" panose="020F0502020204030204" pitchFamily="34" charset="0"/>
                <a:cs typeface="Calibri" panose="020F0502020204030204" pitchFamily="34" charset="0"/>
              </a:rPr>
              <a:t>km2</a:t>
            </a:r>
            <a:endParaRPr lang="tr-TR" sz="24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Dikdörtgen 2"/>
          <p:cNvSpPr/>
          <p:nvPr/>
        </p:nvSpPr>
        <p:spPr>
          <a:xfrm>
            <a:off x="799654" y="2276872"/>
            <a:ext cx="7256659" cy="2939651"/>
          </a:xfrm>
          <a:prstGeom prst="rect">
            <a:avLst/>
          </a:prstGeom>
        </p:spPr>
        <p:txBody>
          <a:bodyPr wrap="square">
            <a:spAutoFit/>
          </a:bodyPr>
          <a:lstStyle/>
          <a:p>
            <a:pPr>
              <a:lnSpc>
                <a:spcPct val="107000"/>
              </a:lnSpc>
              <a:spcAft>
                <a:spcPts val="800"/>
              </a:spcAft>
            </a:pPr>
            <a:r>
              <a:rPr lang="tr-TR" sz="2800" b="1" dirty="0" err="1"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Researchers</a:t>
            </a:r>
            <a:r>
              <a:rPr lang="tr-TR" sz="28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 – </a:t>
            </a:r>
            <a:r>
              <a:rPr lang="tr-TR" sz="2000" i="1" dirty="0" err="1"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approximately</a:t>
            </a:r>
            <a:r>
              <a:rPr lang="tr-TR" sz="2000" i="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 80,000</a:t>
            </a:r>
          </a:p>
          <a:p>
            <a:pPr>
              <a:lnSpc>
                <a:spcPct val="107000"/>
              </a:lnSpc>
              <a:spcAft>
                <a:spcPts val="800"/>
              </a:spcAft>
            </a:pPr>
            <a:r>
              <a:rPr lang="tr-TR" sz="20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State</a:t>
            </a:r>
            <a:r>
              <a:rPr lang="tr-TR"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tr-TR" sz="20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Universities</a:t>
            </a:r>
            <a:r>
              <a:rPr lang="tr-TR"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tr-TR" sz="2000" dirty="0" smtClean="0">
                <a:latin typeface="Calibri" panose="020F0502020204030204" pitchFamily="34" charset="0"/>
                <a:ea typeface="Calibri" panose="020F0502020204030204" pitchFamily="34" charset="0"/>
                <a:cs typeface="Times New Roman" panose="02020603050405020304" pitchFamily="18" charset="0"/>
              </a:rPr>
              <a:t>60,384 </a:t>
            </a:r>
            <a:r>
              <a:rPr lang="tr-TR" sz="2000" dirty="0">
                <a:latin typeface="Calibri" panose="020F0502020204030204" pitchFamily="34" charset="0"/>
                <a:ea typeface="Calibri" panose="020F0502020204030204" pitchFamily="34" charset="0"/>
                <a:cs typeface="Times New Roman" panose="02020603050405020304" pitchFamily="18" charset="0"/>
              </a:rPr>
              <a:t>( </a:t>
            </a:r>
            <a:r>
              <a:rPr lang="tr-TR" sz="2000" dirty="0" smtClean="0">
                <a:latin typeface="Calibri" panose="020F0502020204030204" pitchFamily="34" charset="0"/>
                <a:ea typeface="Calibri" panose="020F0502020204030204" pitchFamily="34" charset="0"/>
                <a:cs typeface="Times New Roman" panose="02020603050405020304" pitchFamily="18" charset="0"/>
              </a:rPr>
              <a:t>21,205 </a:t>
            </a:r>
            <a:r>
              <a:rPr lang="tr-TR" sz="2000" dirty="0" err="1" smtClean="0">
                <a:latin typeface="Calibri" panose="020F0502020204030204" pitchFamily="34" charset="0"/>
                <a:ea typeface="Calibri" panose="020F0502020204030204" pitchFamily="34" charset="0"/>
                <a:cs typeface="Times New Roman" panose="02020603050405020304" pitchFamily="18" charset="0"/>
              </a:rPr>
              <a:t>Female</a:t>
            </a:r>
            <a:r>
              <a:rPr lang="tr-TR" sz="2000" dirty="0" smtClean="0">
                <a:latin typeface="Calibri" panose="020F0502020204030204" pitchFamily="34" charset="0"/>
                <a:ea typeface="Calibri" panose="020F0502020204030204" pitchFamily="34" charset="0"/>
                <a:cs typeface="Times New Roman" panose="02020603050405020304" pitchFamily="18" charset="0"/>
              </a:rPr>
              <a:t> </a:t>
            </a:r>
            <a:r>
              <a:rPr lang="tr-TR" sz="2000" dirty="0">
                <a:latin typeface="Calibri" panose="020F0502020204030204" pitchFamily="34" charset="0"/>
                <a:ea typeface="Calibri" panose="020F0502020204030204" pitchFamily="34" charset="0"/>
                <a:cs typeface="Times New Roman" panose="02020603050405020304" pitchFamily="18" charset="0"/>
              </a:rPr>
              <a:t>– </a:t>
            </a:r>
            <a:r>
              <a:rPr lang="tr-TR" sz="2000" dirty="0" smtClean="0">
                <a:latin typeface="Calibri" panose="020F0502020204030204" pitchFamily="34" charset="0"/>
                <a:ea typeface="Calibri" panose="020F0502020204030204" pitchFamily="34" charset="0"/>
                <a:cs typeface="Times New Roman" panose="02020603050405020304" pitchFamily="18" charset="0"/>
              </a:rPr>
              <a:t>39,179 Male)</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2000" i="1" dirty="0" smtClean="0">
                <a:latin typeface="Calibri" panose="020F0502020204030204" pitchFamily="34" charset="0"/>
                <a:ea typeface="Calibri" panose="020F0502020204030204" pitchFamily="34" charset="0"/>
                <a:cs typeface="Times New Roman" panose="02020603050405020304" pitchFamily="18" charset="0"/>
              </a:rPr>
              <a:t>18,920 </a:t>
            </a:r>
            <a:r>
              <a:rPr lang="tr-TR" sz="2000" b="1" i="1" dirty="0" err="1" smtClean="0">
                <a:latin typeface="Calibri" panose="020F0502020204030204" pitchFamily="34" charset="0"/>
                <a:ea typeface="Calibri" panose="020F0502020204030204" pitchFamily="34" charset="0"/>
                <a:cs typeface="Times New Roman" panose="02020603050405020304" pitchFamily="18" charset="0"/>
              </a:rPr>
              <a:t>Professors</a:t>
            </a:r>
            <a:r>
              <a:rPr lang="tr-TR" sz="2000" b="1" i="1" dirty="0" smtClean="0">
                <a:latin typeface="Calibri" panose="020F0502020204030204" pitchFamily="34" charset="0"/>
                <a:ea typeface="Calibri" panose="020F0502020204030204" pitchFamily="34" charset="0"/>
                <a:cs typeface="Times New Roman" panose="02020603050405020304" pitchFamily="18" charset="0"/>
              </a:rPr>
              <a:t>, </a:t>
            </a:r>
            <a:r>
              <a:rPr lang="tr-TR" sz="2000" i="1" dirty="0" smtClean="0">
                <a:latin typeface="Calibri" panose="020F0502020204030204" pitchFamily="34" charset="0"/>
                <a:ea typeface="Calibri" panose="020F0502020204030204" pitchFamily="34" charset="0"/>
                <a:cs typeface="Times New Roman" panose="02020603050405020304" pitchFamily="18" charset="0"/>
              </a:rPr>
              <a:t>13,091 </a:t>
            </a:r>
            <a:r>
              <a:rPr lang="tr-TR" sz="2000" b="1" i="1" dirty="0" err="1" smtClean="0">
                <a:latin typeface="Calibri" panose="020F0502020204030204" pitchFamily="34" charset="0"/>
                <a:ea typeface="Calibri" panose="020F0502020204030204" pitchFamily="34" charset="0"/>
                <a:cs typeface="Times New Roman" panose="02020603050405020304" pitchFamily="18" charset="0"/>
              </a:rPr>
              <a:t>Associate</a:t>
            </a:r>
            <a:r>
              <a:rPr lang="tr-TR" sz="2000" b="1" i="1" dirty="0" smtClean="0">
                <a:latin typeface="Calibri" panose="020F0502020204030204" pitchFamily="34" charset="0"/>
                <a:ea typeface="Calibri" panose="020F0502020204030204" pitchFamily="34" charset="0"/>
                <a:cs typeface="Times New Roman" panose="02020603050405020304" pitchFamily="18" charset="0"/>
              </a:rPr>
              <a:t> </a:t>
            </a:r>
            <a:r>
              <a:rPr lang="tr-TR" sz="2000" b="1" i="1" dirty="0" err="1" smtClean="0">
                <a:latin typeface="Calibri" panose="020F0502020204030204" pitchFamily="34" charset="0"/>
                <a:ea typeface="Calibri" panose="020F0502020204030204" pitchFamily="34" charset="0"/>
                <a:cs typeface="Times New Roman" panose="02020603050405020304" pitchFamily="18" charset="0"/>
              </a:rPr>
              <a:t>Professors</a:t>
            </a:r>
            <a:r>
              <a:rPr lang="tr-TR" sz="2000" b="1" i="1" dirty="0" smtClean="0">
                <a:latin typeface="Calibri" panose="020F0502020204030204" pitchFamily="34" charset="0"/>
                <a:ea typeface="Calibri" panose="020F0502020204030204" pitchFamily="34" charset="0"/>
                <a:cs typeface="Times New Roman" panose="02020603050405020304" pitchFamily="18" charset="0"/>
              </a:rPr>
              <a:t> , </a:t>
            </a:r>
            <a:r>
              <a:rPr lang="tr-TR" sz="2000" i="1" dirty="0" smtClean="0">
                <a:latin typeface="Calibri" panose="020F0502020204030204" pitchFamily="34" charset="0"/>
                <a:ea typeface="Calibri" panose="020F0502020204030204" pitchFamily="34" charset="0"/>
                <a:cs typeface="Times New Roman" panose="02020603050405020304" pitchFamily="18" charset="0"/>
              </a:rPr>
              <a:t>28,373 </a:t>
            </a:r>
            <a:r>
              <a:rPr lang="tr-TR" sz="2000" b="1" i="1" dirty="0" err="1" smtClean="0">
                <a:latin typeface="Calibri" panose="020F0502020204030204" pitchFamily="34" charset="0"/>
                <a:ea typeface="Calibri" panose="020F0502020204030204" pitchFamily="34" charset="0"/>
                <a:cs typeface="Times New Roman" panose="02020603050405020304" pitchFamily="18" charset="0"/>
              </a:rPr>
              <a:t>Assistant</a:t>
            </a:r>
            <a:r>
              <a:rPr lang="tr-TR" sz="2000" b="1" i="1" dirty="0" smtClean="0">
                <a:latin typeface="Calibri" panose="020F0502020204030204" pitchFamily="34" charset="0"/>
                <a:ea typeface="Calibri" panose="020F0502020204030204" pitchFamily="34" charset="0"/>
                <a:cs typeface="Times New Roman" panose="02020603050405020304" pitchFamily="18" charset="0"/>
              </a:rPr>
              <a:t> </a:t>
            </a:r>
            <a:r>
              <a:rPr lang="tr-TR" sz="2000" b="1" i="1" dirty="0" err="1" smtClean="0">
                <a:latin typeface="Calibri" panose="020F0502020204030204" pitchFamily="34" charset="0"/>
                <a:ea typeface="Calibri" panose="020F0502020204030204" pitchFamily="34" charset="0"/>
                <a:cs typeface="Times New Roman" panose="02020603050405020304" pitchFamily="18" charset="0"/>
              </a:rPr>
              <a:t>Professors</a:t>
            </a:r>
            <a:r>
              <a:rPr lang="tr-TR" sz="2000" b="1" i="1" dirty="0" smtClean="0">
                <a:latin typeface="Calibri" panose="020F0502020204030204" pitchFamily="34" charset="0"/>
                <a:ea typeface="Calibri" panose="020F0502020204030204" pitchFamily="34" charset="0"/>
                <a:cs typeface="Times New Roman" panose="02020603050405020304" pitchFamily="18" charset="0"/>
              </a:rPr>
              <a:t> </a:t>
            </a:r>
            <a:endParaRPr lang="tr-TR" sz="20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2000" b="1" dirty="0" err="1"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Private</a:t>
            </a:r>
            <a:r>
              <a:rPr lang="tr-TR" sz="20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tr-TR" sz="20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Universities</a:t>
            </a:r>
            <a:r>
              <a:rPr lang="tr-TR"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tr-TR" sz="20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a:t>
            </a:r>
            <a:r>
              <a:rPr lang="tr-TR" sz="2000" dirty="0" smtClean="0">
                <a:latin typeface="Calibri" panose="020F0502020204030204" pitchFamily="34" charset="0"/>
                <a:ea typeface="Calibri" panose="020F0502020204030204" pitchFamily="34" charset="0"/>
                <a:cs typeface="Times New Roman" panose="02020603050405020304" pitchFamily="18" charset="0"/>
              </a:rPr>
              <a:t>12,314 (4,905 </a:t>
            </a:r>
            <a:r>
              <a:rPr lang="tr-TR" sz="2000" dirty="0" err="1" smtClean="0">
                <a:latin typeface="Calibri" panose="020F0502020204030204" pitchFamily="34" charset="0"/>
                <a:ea typeface="Calibri" panose="020F0502020204030204" pitchFamily="34" charset="0"/>
                <a:cs typeface="Times New Roman" panose="02020603050405020304" pitchFamily="18" charset="0"/>
              </a:rPr>
              <a:t>Female</a:t>
            </a:r>
            <a:r>
              <a:rPr lang="tr-TR" sz="2000" dirty="0" smtClean="0">
                <a:latin typeface="Calibri" panose="020F0502020204030204" pitchFamily="34" charset="0"/>
                <a:ea typeface="Calibri" panose="020F0502020204030204" pitchFamily="34" charset="0"/>
                <a:cs typeface="Times New Roman" panose="02020603050405020304" pitchFamily="18" charset="0"/>
              </a:rPr>
              <a:t> </a:t>
            </a:r>
            <a:r>
              <a:rPr lang="tr-TR" sz="2000" dirty="0">
                <a:latin typeface="Calibri" panose="020F0502020204030204" pitchFamily="34" charset="0"/>
                <a:ea typeface="Calibri" panose="020F0502020204030204" pitchFamily="34" charset="0"/>
                <a:cs typeface="Times New Roman" panose="02020603050405020304" pitchFamily="18" charset="0"/>
              </a:rPr>
              <a:t>– </a:t>
            </a:r>
            <a:r>
              <a:rPr lang="tr-TR" sz="2000" dirty="0" smtClean="0">
                <a:latin typeface="Calibri" panose="020F0502020204030204" pitchFamily="34" charset="0"/>
                <a:ea typeface="Calibri" panose="020F0502020204030204" pitchFamily="34" charset="0"/>
                <a:cs typeface="Times New Roman" panose="02020603050405020304" pitchFamily="18" charset="0"/>
              </a:rPr>
              <a:t>8,354 Male )</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2000" dirty="0" smtClean="0">
                <a:latin typeface="Calibri" panose="020F0502020204030204" pitchFamily="34" charset="0"/>
                <a:ea typeface="Calibri" panose="020F0502020204030204" pitchFamily="34" charset="0"/>
                <a:cs typeface="Times New Roman" panose="02020603050405020304" pitchFamily="18" charset="0"/>
              </a:rPr>
              <a:t>3,487 </a:t>
            </a:r>
            <a:r>
              <a:rPr lang="tr-TR" sz="2000" b="1" i="1" dirty="0" err="1">
                <a:latin typeface="Calibri" panose="020F0502020204030204" pitchFamily="34" charset="0"/>
                <a:ea typeface="Calibri" panose="020F0502020204030204" pitchFamily="34" charset="0"/>
                <a:cs typeface="Times New Roman" panose="02020603050405020304" pitchFamily="18" charset="0"/>
              </a:rPr>
              <a:t>Professors</a:t>
            </a:r>
            <a:r>
              <a:rPr lang="tr-TR" sz="2000" b="1" i="1" dirty="0">
                <a:latin typeface="Calibri" panose="020F0502020204030204" pitchFamily="34" charset="0"/>
                <a:ea typeface="Calibri" panose="020F0502020204030204" pitchFamily="34" charset="0"/>
                <a:cs typeface="Times New Roman" panose="02020603050405020304" pitchFamily="18" charset="0"/>
              </a:rPr>
              <a:t>, </a:t>
            </a:r>
            <a:r>
              <a:rPr lang="tr-TR" sz="2000" dirty="0" smtClean="0">
                <a:latin typeface="Calibri" panose="020F0502020204030204" pitchFamily="34" charset="0"/>
                <a:ea typeface="Calibri" panose="020F0502020204030204" pitchFamily="34" charset="0"/>
                <a:cs typeface="Times New Roman" panose="02020603050405020304" pitchFamily="18" charset="0"/>
              </a:rPr>
              <a:t>1,927 </a:t>
            </a:r>
            <a:r>
              <a:rPr lang="tr-TR" sz="2000" b="1" i="1" dirty="0" err="1">
                <a:latin typeface="Calibri" panose="020F0502020204030204" pitchFamily="34" charset="0"/>
                <a:ea typeface="Calibri" panose="020F0502020204030204" pitchFamily="34" charset="0"/>
                <a:cs typeface="Times New Roman" panose="02020603050405020304" pitchFamily="18" charset="0"/>
              </a:rPr>
              <a:t>Associate</a:t>
            </a:r>
            <a:r>
              <a:rPr lang="tr-TR" sz="2000" b="1" i="1" dirty="0">
                <a:latin typeface="Calibri" panose="020F0502020204030204" pitchFamily="34" charset="0"/>
                <a:ea typeface="Calibri" panose="020F0502020204030204" pitchFamily="34" charset="0"/>
                <a:cs typeface="Times New Roman" panose="02020603050405020304" pitchFamily="18" charset="0"/>
              </a:rPr>
              <a:t> </a:t>
            </a:r>
            <a:r>
              <a:rPr lang="tr-TR" sz="2000" b="1" i="1" dirty="0" err="1">
                <a:latin typeface="Calibri" panose="020F0502020204030204" pitchFamily="34" charset="0"/>
                <a:ea typeface="Calibri" panose="020F0502020204030204" pitchFamily="34" charset="0"/>
                <a:cs typeface="Times New Roman" panose="02020603050405020304" pitchFamily="18" charset="0"/>
              </a:rPr>
              <a:t>Professors</a:t>
            </a:r>
            <a:r>
              <a:rPr lang="tr-TR" sz="2000" b="1" i="1" dirty="0">
                <a:latin typeface="Calibri" panose="020F0502020204030204" pitchFamily="34" charset="0"/>
                <a:ea typeface="Calibri" panose="020F0502020204030204" pitchFamily="34" charset="0"/>
                <a:cs typeface="Times New Roman" panose="02020603050405020304" pitchFamily="18" charset="0"/>
              </a:rPr>
              <a:t> , </a:t>
            </a:r>
            <a:r>
              <a:rPr lang="tr-TR" sz="2000" dirty="0" smtClean="0">
                <a:latin typeface="Calibri" panose="020F0502020204030204" pitchFamily="34" charset="0"/>
                <a:ea typeface="Calibri" panose="020F0502020204030204" pitchFamily="34" charset="0"/>
                <a:cs typeface="Times New Roman" panose="02020603050405020304" pitchFamily="18" charset="0"/>
              </a:rPr>
              <a:t>6900 </a:t>
            </a:r>
            <a:r>
              <a:rPr lang="tr-TR" sz="2000" b="1" i="1" dirty="0" err="1">
                <a:latin typeface="Calibri" panose="020F0502020204030204" pitchFamily="34" charset="0"/>
                <a:ea typeface="Calibri" panose="020F0502020204030204" pitchFamily="34" charset="0"/>
                <a:cs typeface="Times New Roman" panose="02020603050405020304" pitchFamily="18" charset="0"/>
              </a:rPr>
              <a:t>Assistant</a:t>
            </a:r>
            <a:r>
              <a:rPr lang="tr-TR" sz="2000" b="1" i="1" dirty="0">
                <a:latin typeface="Calibri" panose="020F0502020204030204" pitchFamily="34" charset="0"/>
                <a:ea typeface="Calibri" panose="020F0502020204030204" pitchFamily="34" charset="0"/>
                <a:cs typeface="Times New Roman" panose="02020603050405020304" pitchFamily="18" charset="0"/>
              </a:rPr>
              <a:t> </a:t>
            </a:r>
            <a:r>
              <a:rPr lang="tr-TR" sz="2000" b="1" i="1" dirty="0" err="1">
                <a:latin typeface="Calibri" panose="020F0502020204030204" pitchFamily="34" charset="0"/>
                <a:ea typeface="Calibri" panose="020F0502020204030204" pitchFamily="34" charset="0"/>
                <a:cs typeface="Times New Roman" panose="02020603050405020304" pitchFamily="18" charset="0"/>
              </a:rPr>
              <a:t>Professors</a:t>
            </a:r>
            <a:r>
              <a:rPr lang="tr-TR" sz="2000" b="1" i="1" dirty="0">
                <a:latin typeface="Calibri" panose="020F0502020204030204" pitchFamily="34" charset="0"/>
                <a:ea typeface="Calibri" panose="020F0502020204030204" pitchFamily="34" charset="0"/>
                <a:cs typeface="Times New Roman" panose="02020603050405020304" pitchFamily="18" charset="0"/>
              </a:rPr>
              <a:t> </a:t>
            </a:r>
            <a:endParaRPr lang="tr-TR" sz="2000"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Dikdörtgen 3"/>
          <p:cNvSpPr/>
          <p:nvPr/>
        </p:nvSpPr>
        <p:spPr>
          <a:xfrm>
            <a:off x="693840" y="476672"/>
            <a:ext cx="3930948" cy="658835"/>
          </a:xfrm>
          <a:prstGeom prst="rect">
            <a:avLst/>
          </a:prstGeom>
        </p:spPr>
        <p:txBody>
          <a:bodyPr wrap="none">
            <a:spAutoFit/>
          </a:bodyPr>
          <a:lstStyle/>
          <a:p>
            <a:pPr algn="ctr">
              <a:lnSpc>
                <a:spcPct val="107000"/>
              </a:lnSpc>
              <a:spcAft>
                <a:spcPts val="800"/>
              </a:spcAft>
            </a:pPr>
            <a:r>
              <a:rPr lang="tr-TR" sz="36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Turkish</a:t>
            </a:r>
            <a:r>
              <a:rPr lang="tr-TR" sz="3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tr-TR" sz="36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Universities</a:t>
            </a:r>
            <a:endParaRPr lang="tr-TR" sz="24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683568" y="5661248"/>
            <a:ext cx="8280920" cy="400110"/>
          </a:xfrm>
          <a:prstGeom prst="rect">
            <a:avLst/>
          </a:prstGeom>
          <a:noFill/>
        </p:spPr>
        <p:txBody>
          <a:bodyPr wrap="square" rtlCol="0">
            <a:spAutoFit/>
          </a:bodyPr>
          <a:lstStyle/>
          <a:p>
            <a:r>
              <a:rPr lang="tr-TR" sz="2000" b="1" dirty="0">
                <a:latin typeface="Calibri" panose="020F0502020204030204" pitchFamily="34" charset="0"/>
                <a:cs typeface="Calibri" panose="020F0502020204030204" pitchFamily="34" charset="0"/>
              </a:rPr>
              <a:t> </a:t>
            </a:r>
            <a:r>
              <a:rPr lang="en-US" sz="2000" b="1" dirty="0">
                <a:latin typeface="Calibri" panose="020F0502020204030204" pitchFamily="34" charset="0"/>
                <a:cs typeface="Calibri" panose="020F0502020204030204" pitchFamily="34" charset="0"/>
              </a:rPr>
              <a:t>128 Patent Information </a:t>
            </a:r>
            <a:r>
              <a:rPr lang="en-US" sz="2000" b="1" dirty="0" err="1">
                <a:latin typeface="Calibri" panose="020F0502020204030204" pitchFamily="34" charset="0"/>
                <a:cs typeface="Calibri" panose="020F0502020204030204" pitchFamily="34" charset="0"/>
              </a:rPr>
              <a:t>Centres</a:t>
            </a:r>
            <a:r>
              <a:rPr lang="en-US" sz="2000" b="1" dirty="0">
                <a:latin typeface="Calibri" panose="020F0502020204030204" pitchFamily="34" charset="0"/>
                <a:cs typeface="Calibri" panose="020F0502020204030204" pitchFamily="34" charset="0"/>
              </a:rPr>
              <a:t>  </a:t>
            </a:r>
            <a:r>
              <a:rPr lang="en-US" sz="2000" b="1" dirty="0" smtClean="0">
                <a:latin typeface="Calibri" panose="020F0502020204030204" pitchFamily="34" charset="0"/>
                <a:cs typeface="Calibri" panose="020F0502020204030204" pitchFamily="34" charset="0"/>
              </a:rPr>
              <a:t>of TURKPATENT active - 72 at universities</a:t>
            </a:r>
            <a:endParaRPr lang="en-US"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0408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body" idx="1"/>
          </p:nvPr>
        </p:nvSpPr>
        <p:spPr>
          <a:xfrm>
            <a:off x="719162" y="1674199"/>
            <a:ext cx="7561263" cy="3960813"/>
          </a:xfrm>
        </p:spPr>
        <p:txBody>
          <a:bodyPr>
            <a:normAutofit lnSpcReduction="10000"/>
          </a:bodyPr>
          <a:lstStyle/>
          <a:p>
            <a:pPr eaLnBrk="1" hangingPunct="1">
              <a:spcBef>
                <a:spcPct val="30000"/>
              </a:spcBef>
              <a:buClr>
                <a:srgbClr val="C00000"/>
              </a:buClr>
              <a:buSzTx/>
              <a:buFont typeface="Wingdings" panose="05000000000000000000" pitchFamily="2" charset="2"/>
              <a:buChar char="§"/>
              <a:defRPr/>
            </a:pPr>
            <a:r>
              <a:rPr lang="tr-TR" sz="2000" b="1" dirty="0" err="1" smtClean="0"/>
              <a:t>One</a:t>
            </a:r>
            <a:r>
              <a:rPr lang="tr-TR" sz="2000" b="1" dirty="0" smtClean="0"/>
              <a:t>-size </a:t>
            </a:r>
            <a:r>
              <a:rPr lang="tr-TR" sz="2000" b="1" dirty="0" err="1" smtClean="0"/>
              <a:t>fits</a:t>
            </a:r>
            <a:r>
              <a:rPr lang="tr-TR" sz="2000" b="1" dirty="0" smtClean="0"/>
              <a:t> </a:t>
            </a:r>
            <a:r>
              <a:rPr lang="tr-TR" sz="2000" b="1" dirty="0" err="1" smtClean="0"/>
              <a:t>all</a:t>
            </a:r>
            <a:r>
              <a:rPr lang="tr-TR" sz="2000" b="1" dirty="0" smtClean="0"/>
              <a:t> </a:t>
            </a:r>
            <a:r>
              <a:rPr lang="tr-TR" sz="2000" b="1" dirty="0" err="1" smtClean="0"/>
              <a:t>concept</a:t>
            </a:r>
            <a:endParaRPr lang="tr-TR" sz="2000" b="1" dirty="0" smtClean="0"/>
          </a:p>
          <a:p>
            <a:pPr eaLnBrk="1" hangingPunct="1">
              <a:spcBef>
                <a:spcPct val="30000"/>
              </a:spcBef>
              <a:buClr>
                <a:srgbClr val="C00000"/>
              </a:buClr>
              <a:buSzTx/>
              <a:buFont typeface="Wingdings" panose="05000000000000000000" pitchFamily="2" charset="2"/>
              <a:buChar char="§"/>
              <a:defRPr/>
            </a:pPr>
            <a:r>
              <a:rPr lang="tr-TR" sz="2000" b="1" dirty="0" err="1" smtClean="0"/>
              <a:t>Questionable</a:t>
            </a:r>
            <a:r>
              <a:rPr lang="tr-TR" sz="2000" b="1" dirty="0" smtClean="0"/>
              <a:t> </a:t>
            </a:r>
            <a:r>
              <a:rPr lang="tr-TR" sz="2000" b="1" dirty="0" err="1" smtClean="0"/>
              <a:t>institutional</a:t>
            </a:r>
            <a:r>
              <a:rPr lang="tr-TR" sz="2000" b="1" dirty="0" smtClean="0"/>
              <a:t> </a:t>
            </a:r>
            <a:r>
              <a:rPr lang="tr-TR" sz="2000" b="1" dirty="0" err="1" smtClean="0"/>
              <a:t>autonomy</a:t>
            </a:r>
            <a:endParaRPr lang="tr-TR" sz="2000" b="1" dirty="0" smtClean="0"/>
          </a:p>
          <a:p>
            <a:pPr eaLnBrk="1" hangingPunct="1">
              <a:spcBef>
                <a:spcPct val="30000"/>
              </a:spcBef>
              <a:buClr>
                <a:srgbClr val="C00000"/>
              </a:buClr>
              <a:buSzTx/>
              <a:buFont typeface="Wingdings" panose="05000000000000000000" pitchFamily="2" charset="2"/>
              <a:buChar char="§"/>
              <a:defRPr/>
            </a:pPr>
            <a:r>
              <a:rPr lang="tr-TR" sz="2000" b="1" dirty="0" err="1" smtClean="0"/>
              <a:t>Rigid</a:t>
            </a:r>
            <a:r>
              <a:rPr lang="tr-TR" sz="2000" b="1" dirty="0" smtClean="0"/>
              <a:t> </a:t>
            </a:r>
            <a:r>
              <a:rPr lang="tr-TR" sz="2000" b="1" dirty="0" err="1" smtClean="0"/>
              <a:t>institutional</a:t>
            </a:r>
            <a:r>
              <a:rPr lang="tr-TR" sz="2000" b="1" dirty="0" smtClean="0"/>
              <a:t> </a:t>
            </a:r>
            <a:r>
              <a:rPr lang="tr-TR" sz="2000" b="1" dirty="0" err="1" smtClean="0"/>
              <a:t>structures</a:t>
            </a:r>
            <a:r>
              <a:rPr lang="tr-TR" sz="2000" b="1" dirty="0" smtClean="0"/>
              <a:t> </a:t>
            </a:r>
            <a:r>
              <a:rPr lang="tr-TR" sz="2000" b="1" dirty="0" err="1" smtClean="0"/>
              <a:t>restricting</a:t>
            </a:r>
            <a:r>
              <a:rPr lang="tr-TR" sz="2000" b="1" dirty="0" smtClean="0"/>
              <a:t> </a:t>
            </a:r>
            <a:r>
              <a:rPr lang="tr-TR" sz="2000" b="1" dirty="0" err="1" smtClean="0"/>
              <a:t>initiative</a:t>
            </a:r>
            <a:r>
              <a:rPr lang="tr-TR" sz="2000" b="1" dirty="0" smtClean="0"/>
              <a:t> </a:t>
            </a:r>
            <a:r>
              <a:rPr lang="tr-TR" sz="2000" b="1" dirty="0" err="1" smtClean="0"/>
              <a:t>taking</a:t>
            </a:r>
            <a:endParaRPr lang="tr-TR" sz="2000" b="1" dirty="0" smtClean="0"/>
          </a:p>
          <a:p>
            <a:pPr eaLnBrk="1" hangingPunct="1">
              <a:spcBef>
                <a:spcPct val="30000"/>
              </a:spcBef>
              <a:buClr>
                <a:srgbClr val="C00000"/>
              </a:buClr>
              <a:buSzTx/>
              <a:buFont typeface="Wingdings" panose="05000000000000000000" pitchFamily="2" charset="2"/>
              <a:buChar char="§"/>
              <a:defRPr/>
            </a:pPr>
            <a:r>
              <a:rPr lang="tr-TR" sz="2000" b="1" dirty="0" smtClean="0"/>
              <a:t>Limited </a:t>
            </a:r>
            <a:r>
              <a:rPr lang="tr-TR" sz="2000" b="1" dirty="0" err="1" smtClean="0"/>
              <a:t>interdisciplinarity</a:t>
            </a:r>
            <a:r>
              <a:rPr lang="tr-TR" sz="2000" b="1" dirty="0" smtClean="0"/>
              <a:t> </a:t>
            </a:r>
            <a:r>
              <a:rPr lang="tr-TR" sz="2000" b="1" dirty="0" err="1" smtClean="0"/>
              <a:t>and</a:t>
            </a:r>
            <a:r>
              <a:rPr lang="tr-TR" sz="2000" b="1" dirty="0" smtClean="0"/>
              <a:t> </a:t>
            </a:r>
            <a:r>
              <a:rPr lang="tr-TR" sz="2000" b="1" dirty="0" err="1" smtClean="0"/>
              <a:t>institutional</a:t>
            </a:r>
            <a:r>
              <a:rPr lang="tr-TR" sz="2000" b="1" dirty="0" smtClean="0"/>
              <a:t> </a:t>
            </a:r>
            <a:r>
              <a:rPr lang="tr-TR" sz="2000" b="1" dirty="0" err="1" smtClean="0"/>
              <a:t>cooperation</a:t>
            </a:r>
            <a:endParaRPr lang="tr-TR" sz="2000" b="1" dirty="0" smtClean="0"/>
          </a:p>
          <a:p>
            <a:pPr eaLnBrk="1" hangingPunct="1">
              <a:spcBef>
                <a:spcPct val="30000"/>
              </a:spcBef>
              <a:buClr>
                <a:srgbClr val="C00000"/>
              </a:buClr>
              <a:buSzTx/>
              <a:buFont typeface="Wingdings" panose="05000000000000000000" pitchFamily="2" charset="2"/>
              <a:buChar char="§"/>
              <a:defRPr/>
            </a:pPr>
            <a:r>
              <a:rPr lang="tr-TR" sz="2000" b="1" dirty="0" err="1" smtClean="0"/>
              <a:t>Lack</a:t>
            </a:r>
            <a:r>
              <a:rPr lang="tr-TR" sz="2000" b="1" dirty="0" smtClean="0"/>
              <a:t> of an </a:t>
            </a:r>
            <a:r>
              <a:rPr lang="tr-TR" sz="2000" b="1" dirty="0" err="1" smtClean="0"/>
              <a:t>innovation-friendly</a:t>
            </a:r>
            <a:r>
              <a:rPr lang="tr-TR" sz="2000" b="1" dirty="0" smtClean="0"/>
              <a:t> </a:t>
            </a:r>
            <a:r>
              <a:rPr lang="tr-TR" sz="2000" b="1" dirty="0" err="1" smtClean="0"/>
              <a:t>human</a:t>
            </a:r>
            <a:r>
              <a:rPr lang="tr-TR" sz="2000" b="1" dirty="0" smtClean="0"/>
              <a:t> </a:t>
            </a:r>
            <a:r>
              <a:rPr lang="tr-TR" sz="2000" b="1" dirty="0" err="1" smtClean="0"/>
              <a:t>resource</a:t>
            </a:r>
            <a:r>
              <a:rPr lang="tr-TR" sz="2000" b="1" dirty="0" smtClean="0"/>
              <a:t> </a:t>
            </a:r>
            <a:r>
              <a:rPr lang="tr-TR" sz="2000" b="1" dirty="0" err="1" smtClean="0"/>
              <a:t>policy</a:t>
            </a:r>
            <a:endParaRPr lang="tr-TR" sz="2000" b="1" dirty="0" smtClean="0"/>
          </a:p>
          <a:p>
            <a:pPr eaLnBrk="1" hangingPunct="1">
              <a:spcBef>
                <a:spcPct val="30000"/>
              </a:spcBef>
              <a:buClr>
                <a:srgbClr val="C00000"/>
              </a:buClr>
              <a:buSzTx/>
              <a:buFont typeface="Wingdings" panose="05000000000000000000" pitchFamily="2" charset="2"/>
              <a:buChar char="§"/>
              <a:defRPr/>
            </a:pPr>
            <a:r>
              <a:rPr lang="tr-TR" sz="2000" b="1" dirty="0" err="1" smtClean="0"/>
              <a:t>Permanent</a:t>
            </a:r>
            <a:r>
              <a:rPr lang="tr-TR" sz="2000" b="1" dirty="0" smtClean="0"/>
              <a:t> </a:t>
            </a:r>
            <a:r>
              <a:rPr lang="tr-TR" sz="2000" b="1" dirty="0" err="1" smtClean="0"/>
              <a:t>positions</a:t>
            </a:r>
            <a:r>
              <a:rPr lang="tr-TR" sz="2000" b="1" dirty="0" smtClean="0"/>
              <a:t> as </a:t>
            </a:r>
            <a:r>
              <a:rPr lang="tr-TR" sz="2000" b="1" dirty="0" err="1" smtClean="0"/>
              <a:t>civil</a:t>
            </a:r>
            <a:r>
              <a:rPr lang="tr-TR" sz="2000" b="1" dirty="0" smtClean="0"/>
              <a:t> </a:t>
            </a:r>
            <a:r>
              <a:rPr lang="tr-TR" sz="2000" b="1" dirty="0" err="1" smtClean="0"/>
              <a:t>servants</a:t>
            </a:r>
            <a:r>
              <a:rPr lang="tr-TR" sz="2000" b="1" dirty="0" smtClean="0"/>
              <a:t> </a:t>
            </a:r>
            <a:r>
              <a:rPr lang="tr-TR" sz="2000" b="1" dirty="0" err="1" smtClean="0"/>
              <a:t>and</a:t>
            </a:r>
            <a:r>
              <a:rPr lang="tr-TR" sz="2000" b="1" dirty="0" smtClean="0"/>
              <a:t> </a:t>
            </a:r>
            <a:r>
              <a:rPr lang="tr-TR" sz="2000" b="1" dirty="0" err="1" smtClean="0"/>
              <a:t>promotions</a:t>
            </a:r>
            <a:r>
              <a:rPr lang="tr-TR" sz="2000" b="1" dirty="0" smtClean="0"/>
              <a:t> not </a:t>
            </a:r>
            <a:r>
              <a:rPr lang="tr-TR" sz="2000" b="1" dirty="0" err="1" smtClean="0"/>
              <a:t>strictly</a:t>
            </a:r>
            <a:r>
              <a:rPr lang="tr-TR" sz="2000" b="1" dirty="0" smtClean="0"/>
              <a:t> </a:t>
            </a:r>
            <a:r>
              <a:rPr lang="tr-TR" sz="2000" b="1" dirty="0" err="1" smtClean="0"/>
              <a:t>based</a:t>
            </a:r>
            <a:r>
              <a:rPr lang="tr-TR" sz="2000" b="1" dirty="0" smtClean="0"/>
              <a:t> on </a:t>
            </a:r>
            <a:r>
              <a:rPr lang="tr-TR" sz="2000" b="1" dirty="0" err="1" smtClean="0"/>
              <a:t>performance</a:t>
            </a:r>
            <a:endParaRPr lang="tr-TR" sz="2000" b="1" dirty="0" smtClean="0"/>
          </a:p>
          <a:p>
            <a:pPr eaLnBrk="1" hangingPunct="1">
              <a:spcBef>
                <a:spcPct val="30000"/>
              </a:spcBef>
              <a:buClr>
                <a:srgbClr val="C00000"/>
              </a:buClr>
              <a:buSzTx/>
              <a:buFont typeface="Wingdings" panose="05000000000000000000" pitchFamily="2" charset="2"/>
              <a:buChar char="§"/>
              <a:defRPr/>
            </a:pPr>
            <a:r>
              <a:rPr lang="tr-TR" sz="2000" b="1" dirty="0" err="1" smtClean="0"/>
              <a:t>Over-extended</a:t>
            </a:r>
            <a:r>
              <a:rPr lang="tr-TR" sz="2000" b="1" dirty="0" smtClean="0"/>
              <a:t> </a:t>
            </a:r>
            <a:r>
              <a:rPr lang="tr-TR" sz="2000" b="1" dirty="0" err="1" smtClean="0"/>
              <a:t>teaching</a:t>
            </a:r>
            <a:r>
              <a:rPr lang="tr-TR" sz="2000" b="1" dirty="0" smtClean="0"/>
              <a:t> </a:t>
            </a:r>
            <a:r>
              <a:rPr lang="tr-TR" sz="2000" b="1" dirty="0" err="1" smtClean="0"/>
              <a:t>load</a:t>
            </a:r>
            <a:endParaRPr lang="tr-TR" sz="2000" b="1" dirty="0" smtClean="0"/>
          </a:p>
          <a:p>
            <a:pPr eaLnBrk="1" hangingPunct="1">
              <a:spcBef>
                <a:spcPct val="30000"/>
              </a:spcBef>
              <a:buClr>
                <a:srgbClr val="C00000"/>
              </a:buClr>
              <a:buSzTx/>
              <a:buFont typeface="Wingdings" panose="05000000000000000000" pitchFamily="2" charset="2"/>
              <a:buChar char="§"/>
              <a:defRPr/>
            </a:pPr>
            <a:r>
              <a:rPr lang="tr-TR" sz="2000" b="1" dirty="0" smtClean="0"/>
              <a:t>Limited </a:t>
            </a:r>
            <a:r>
              <a:rPr lang="tr-TR" sz="2000" b="1" dirty="0" err="1" smtClean="0"/>
              <a:t>cross-fertilisation</a:t>
            </a:r>
            <a:r>
              <a:rPr lang="tr-TR" sz="2000" b="1" dirty="0" smtClean="0"/>
              <a:t> </a:t>
            </a:r>
            <a:r>
              <a:rPr lang="tr-TR" sz="2000" b="1" dirty="0" err="1" smtClean="0"/>
              <a:t>for</a:t>
            </a:r>
            <a:r>
              <a:rPr lang="tr-TR" sz="2000" b="1" dirty="0" smtClean="0"/>
              <a:t> </a:t>
            </a:r>
            <a:r>
              <a:rPr lang="tr-TR" sz="2000" b="1" dirty="0" err="1" smtClean="0"/>
              <a:t>research</a:t>
            </a:r>
            <a:r>
              <a:rPr lang="tr-TR" sz="2000" b="1" dirty="0" smtClean="0"/>
              <a:t> </a:t>
            </a:r>
            <a:r>
              <a:rPr lang="tr-TR" sz="2000" b="1" dirty="0" err="1" smtClean="0"/>
              <a:t>and</a:t>
            </a:r>
            <a:r>
              <a:rPr lang="tr-TR" sz="2000" b="1" dirty="0" smtClean="0"/>
              <a:t> </a:t>
            </a:r>
            <a:r>
              <a:rPr lang="tr-TR" sz="2000" b="1" dirty="0" err="1" smtClean="0"/>
              <a:t>economic</a:t>
            </a:r>
            <a:r>
              <a:rPr lang="tr-TR" sz="2000" b="1" dirty="0" smtClean="0"/>
              <a:t> </a:t>
            </a:r>
            <a:r>
              <a:rPr lang="tr-TR" sz="2000" b="1" dirty="0" err="1" smtClean="0"/>
              <a:t>output</a:t>
            </a:r>
            <a:endParaRPr lang="en-GB" sz="2000" b="1" dirty="0" smtClean="0"/>
          </a:p>
        </p:txBody>
      </p:sp>
      <p:sp>
        <p:nvSpPr>
          <p:cNvPr id="185347" name="Text Box 3"/>
          <p:cNvSpPr txBox="1">
            <a:spLocks noChangeArrowheads="1"/>
          </p:cNvSpPr>
          <p:nvPr/>
        </p:nvSpPr>
        <p:spPr bwMode="auto">
          <a:xfrm>
            <a:off x="467544" y="908720"/>
            <a:ext cx="80645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tr-TR" sz="2800" b="1" i="1" dirty="0" smtClean="0">
                <a:solidFill>
                  <a:srgbClr val="C00000"/>
                </a:solidFill>
                <a:latin typeface="Calibri" panose="020F0502020204030204" pitchFamily="34" charset="0"/>
              </a:rPr>
              <a:t>in </a:t>
            </a:r>
            <a:r>
              <a:rPr lang="tr-TR" sz="2800" b="1" i="1" dirty="0" err="1" smtClean="0">
                <a:solidFill>
                  <a:srgbClr val="C00000"/>
                </a:solidFill>
                <a:latin typeface="Calibri" panose="020F0502020204030204" pitchFamily="34" charset="0"/>
              </a:rPr>
              <a:t>Turkish</a:t>
            </a:r>
            <a:r>
              <a:rPr lang="tr-TR" sz="2800" b="1" i="1" dirty="0" smtClean="0">
                <a:solidFill>
                  <a:srgbClr val="C00000"/>
                </a:solidFill>
                <a:latin typeface="Calibri" panose="020F0502020204030204" pitchFamily="34" charset="0"/>
              </a:rPr>
              <a:t> HE </a:t>
            </a:r>
            <a:r>
              <a:rPr lang="tr-TR" sz="2800" b="1" i="1" dirty="0" err="1" smtClean="0">
                <a:solidFill>
                  <a:srgbClr val="C00000"/>
                </a:solidFill>
                <a:latin typeface="Calibri" panose="020F0502020204030204" pitchFamily="34" charset="0"/>
              </a:rPr>
              <a:t>System</a:t>
            </a:r>
            <a:r>
              <a:rPr lang="tr-TR" sz="2800" b="1" i="1" dirty="0" smtClean="0">
                <a:solidFill>
                  <a:srgbClr val="C00000"/>
                </a:solidFill>
                <a:latin typeface="Calibri" panose="020F0502020204030204" pitchFamily="34" charset="0"/>
              </a:rPr>
              <a:t> </a:t>
            </a:r>
            <a:r>
              <a:rPr lang="tr-TR" sz="2800" b="1" i="1" dirty="0" err="1" smtClean="0">
                <a:solidFill>
                  <a:srgbClr val="C00000"/>
                </a:solidFill>
                <a:latin typeface="Calibri" panose="020F0502020204030204" pitchFamily="34" charset="0"/>
              </a:rPr>
              <a:t>for</a:t>
            </a:r>
            <a:r>
              <a:rPr lang="tr-TR" sz="2800" b="1" i="1" dirty="0" smtClean="0">
                <a:solidFill>
                  <a:srgbClr val="C00000"/>
                </a:solidFill>
                <a:latin typeface="Calibri" panose="020F0502020204030204" pitchFamily="34" charset="0"/>
              </a:rPr>
              <a:t> a </a:t>
            </a:r>
            <a:r>
              <a:rPr lang="tr-TR" sz="2800" b="1" i="1" dirty="0" err="1" smtClean="0">
                <a:solidFill>
                  <a:srgbClr val="C00000"/>
                </a:solidFill>
                <a:latin typeface="Calibri" panose="020F0502020204030204" pitchFamily="34" charset="0"/>
              </a:rPr>
              <a:t>Culture</a:t>
            </a:r>
            <a:r>
              <a:rPr lang="tr-TR" sz="2800" b="1" i="1" dirty="0" smtClean="0">
                <a:solidFill>
                  <a:srgbClr val="C00000"/>
                </a:solidFill>
                <a:latin typeface="Calibri" panose="020F0502020204030204" pitchFamily="34" charset="0"/>
              </a:rPr>
              <a:t> of </a:t>
            </a:r>
            <a:r>
              <a:rPr lang="tr-TR" sz="2800" b="1" i="1" dirty="0" err="1" smtClean="0">
                <a:solidFill>
                  <a:srgbClr val="C00000"/>
                </a:solidFill>
                <a:latin typeface="Calibri" panose="020F0502020204030204" pitchFamily="34" charset="0"/>
              </a:rPr>
              <a:t>Creativity</a:t>
            </a:r>
            <a:endParaRPr lang="tr-TR" sz="2800" b="1" i="1" dirty="0">
              <a:solidFill>
                <a:srgbClr val="C00000"/>
              </a:solidFill>
              <a:latin typeface="Calibri" panose="020F0502020204030204" pitchFamily="34" charset="0"/>
            </a:endParaRPr>
          </a:p>
        </p:txBody>
      </p:sp>
      <p:sp>
        <p:nvSpPr>
          <p:cNvPr id="2" name="Dikdörtgen 1"/>
          <p:cNvSpPr/>
          <p:nvPr/>
        </p:nvSpPr>
        <p:spPr>
          <a:xfrm>
            <a:off x="467544" y="323945"/>
            <a:ext cx="4401911" cy="584775"/>
          </a:xfrm>
          <a:prstGeom prst="rect">
            <a:avLst/>
          </a:prstGeom>
        </p:spPr>
        <p:txBody>
          <a:bodyPr wrap="none">
            <a:spAutoFit/>
          </a:bodyPr>
          <a:lstStyle/>
          <a:p>
            <a:pPr algn="ctr">
              <a:spcBef>
                <a:spcPct val="50000"/>
              </a:spcBef>
              <a:defRPr/>
            </a:pPr>
            <a:r>
              <a:rPr lang="tr-TR" sz="3200" b="1" dirty="0">
                <a:solidFill>
                  <a:srgbClr val="C00000"/>
                </a:solidFill>
                <a:latin typeface="Calibri" panose="020F0502020204030204" pitchFamily="34" charset="0"/>
              </a:rPr>
              <a:t>INHERENT WEAKNESSES </a:t>
            </a:r>
          </a:p>
        </p:txBody>
      </p:sp>
      <p:sp>
        <p:nvSpPr>
          <p:cNvPr id="3" name="Metin kutusu 2"/>
          <p:cNvSpPr txBox="1"/>
          <p:nvPr/>
        </p:nvSpPr>
        <p:spPr>
          <a:xfrm>
            <a:off x="3275856" y="5301208"/>
            <a:ext cx="5688632" cy="461665"/>
          </a:xfrm>
          <a:prstGeom prst="rect">
            <a:avLst/>
          </a:prstGeom>
          <a:noFill/>
        </p:spPr>
        <p:txBody>
          <a:bodyPr wrap="square" rtlCol="0">
            <a:spAutoFit/>
          </a:bodyPr>
          <a:lstStyle/>
          <a:p>
            <a:pPr algn="r"/>
            <a:r>
              <a:rPr lang="tr-TR" sz="2400" b="1" dirty="0" smtClean="0">
                <a:solidFill>
                  <a:srgbClr val="C00000"/>
                </a:solidFill>
                <a:latin typeface="Calibri" panose="020F0502020204030204" pitchFamily="34" charset="0"/>
              </a:rPr>
              <a:t>THUS LIMITED SOCIETAL IMPACT…</a:t>
            </a:r>
            <a:endParaRPr lang="tr-TR" sz="2400" b="1" dirty="0">
              <a:solidFill>
                <a:srgbClr val="C00000"/>
              </a:solidFill>
              <a:latin typeface="Calibri" panose="020F0502020204030204" pitchFamily="34" charset="0"/>
            </a:endParaRPr>
          </a:p>
        </p:txBody>
      </p:sp>
    </p:spTree>
    <p:extLst>
      <p:ext uri="{BB962C8B-B14F-4D97-AF65-F5344CB8AC3E}">
        <p14:creationId xmlns:p14="http://schemas.microsoft.com/office/powerpoint/2010/main" val="2874683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1639" t="2373" r="1639" b="11020"/>
          <a:stretch/>
        </p:blipFill>
        <p:spPr>
          <a:xfrm>
            <a:off x="0" y="439000"/>
            <a:ext cx="9144000" cy="6230360"/>
          </a:xfrm>
          <a:prstGeom prst="rect">
            <a:avLst/>
          </a:prstGeom>
        </p:spPr>
      </p:pic>
      <p:sp>
        <p:nvSpPr>
          <p:cNvPr id="3" name="TextBox 2"/>
          <p:cNvSpPr txBox="1"/>
          <p:nvPr/>
        </p:nvSpPr>
        <p:spPr>
          <a:xfrm>
            <a:off x="1943708" y="-22665"/>
            <a:ext cx="5256584" cy="461665"/>
          </a:xfrm>
          <a:prstGeom prst="rect">
            <a:avLst/>
          </a:prstGeom>
          <a:noFill/>
        </p:spPr>
        <p:txBody>
          <a:bodyPr wrap="square" rtlCol="0">
            <a:spAutoFit/>
          </a:bodyPr>
          <a:lstStyle/>
          <a:p>
            <a:r>
              <a:rPr lang="en-US" sz="2400" b="1" dirty="0" smtClean="0">
                <a:solidFill>
                  <a:schemeClr val="bg1"/>
                </a:solidFill>
                <a:latin typeface="Calibri" panose="020F0502020204030204" pitchFamily="34" charset="0"/>
                <a:cs typeface="Calibri" panose="020F0502020204030204" pitchFamily="34" charset="0"/>
              </a:rPr>
              <a:t>TECHNOLOGY TRANSFER ECOSYSTEM</a:t>
            </a:r>
            <a:endParaRPr lang="en-US" sz="2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10520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695575" y="-115585"/>
            <a:ext cx="3747864" cy="609600"/>
          </a:xfrm>
        </p:spPr>
        <p:txBody>
          <a:bodyPr>
            <a:normAutofit/>
          </a:bodyPr>
          <a:lstStyle/>
          <a:p>
            <a:pPr algn="l"/>
            <a:r>
              <a:rPr lang="tr-TR" sz="2400" b="1" dirty="0" err="1" smtClean="0">
                <a:solidFill>
                  <a:schemeClr val="bg1"/>
                </a:solidFill>
              </a:rPr>
              <a:t>The</a:t>
            </a:r>
            <a:r>
              <a:rPr lang="tr-TR" sz="2400" b="1" dirty="0" smtClean="0">
                <a:solidFill>
                  <a:schemeClr val="bg1"/>
                </a:solidFill>
              </a:rPr>
              <a:t> </a:t>
            </a:r>
            <a:r>
              <a:rPr lang="en-US" sz="2400" dirty="0" smtClean="0">
                <a:solidFill>
                  <a:schemeClr val="bg1"/>
                </a:solidFill>
              </a:rPr>
              <a:t>Public </a:t>
            </a:r>
            <a:r>
              <a:rPr lang="tr-TR" sz="2400" b="1" dirty="0" smtClean="0">
                <a:solidFill>
                  <a:schemeClr val="bg1"/>
                </a:solidFill>
              </a:rPr>
              <a:t>R&amp;D&amp;I </a:t>
            </a:r>
            <a:r>
              <a:rPr lang="tr-TR" sz="2400" b="1" dirty="0" err="1" smtClean="0">
                <a:solidFill>
                  <a:schemeClr val="bg1"/>
                </a:solidFill>
              </a:rPr>
              <a:t>Ecosystem</a:t>
            </a:r>
            <a:endParaRPr lang="tr-TR" sz="2400" b="1" dirty="0">
              <a:solidFill>
                <a:schemeClr val="bg1"/>
              </a:solidFill>
            </a:endParaRPr>
          </a:p>
        </p:txBody>
      </p:sp>
      <p:pic>
        <p:nvPicPr>
          <p:cNvPr id="7170" name="Picture 2"/>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9056" t="5540" r="4464"/>
          <a:stretch/>
        </p:blipFill>
        <p:spPr bwMode="auto">
          <a:xfrm>
            <a:off x="304800" y="1268760"/>
            <a:ext cx="6705600" cy="519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up 23"/>
          <p:cNvGrpSpPr/>
          <p:nvPr/>
        </p:nvGrpSpPr>
        <p:grpSpPr>
          <a:xfrm>
            <a:off x="228599" y="838198"/>
            <a:ext cx="7315201" cy="459462"/>
            <a:chOff x="76199" y="838198"/>
            <a:chExt cx="7315201" cy="459462"/>
          </a:xfrm>
        </p:grpSpPr>
        <p:sp>
          <p:nvSpPr>
            <p:cNvPr id="6" name="Metin kutusu 5"/>
            <p:cNvSpPr txBox="1"/>
            <p:nvPr/>
          </p:nvSpPr>
          <p:spPr>
            <a:xfrm>
              <a:off x="76199" y="838200"/>
              <a:ext cx="1304925" cy="430887"/>
            </a:xfrm>
            <a:prstGeom prst="rect">
              <a:avLst/>
            </a:prstGeom>
            <a:noFill/>
          </p:spPr>
          <p:txBody>
            <a:bodyPr wrap="square" rtlCol="0">
              <a:spAutoFit/>
            </a:bodyPr>
            <a:lstStyle/>
            <a:p>
              <a:r>
                <a:rPr lang="tr-TR" sz="1100" b="1" dirty="0" err="1" smtClean="0"/>
                <a:t>Encouraging</a:t>
              </a:r>
              <a:r>
                <a:rPr lang="tr-TR" sz="1100" b="1" dirty="0" smtClean="0"/>
                <a:t> </a:t>
              </a:r>
              <a:r>
                <a:rPr lang="tr-TR" sz="1100" b="1" dirty="0" err="1" smtClean="0"/>
                <a:t>Enrepreneurship</a:t>
              </a:r>
              <a:endParaRPr lang="tr-TR" sz="1100" b="1" dirty="0"/>
            </a:p>
          </p:txBody>
        </p:sp>
        <p:sp>
          <p:nvSpPr>
            <p:cNvPr id="11" name="Metin kutusu 10"/>
            <p:cNvSpPr txBox="1"/>
            <p:nvPr/>
          </p:nvSpPr>
          <p:spPr>
            <a:xfrm>
              <a:off x="1323975" y="838199"/>
              <a:ext cx="1219200" cy="430887"/>
            </a:xfrm>
            <a:prstGeom prst="rect">
              <a:avLst/>
            </a:prstGeom>
            <a:noFill/>
          </p:spPr>
          <p:txBody>
            <a:bodyPr wrap="square" rtlCol="0">
              <a:spAutoFit/>
            </a:bodyPr>
            <a:lstStyle/>
            <a:p>
              <a:r>
                <a:rPr lang="tr-TR" sz="1100" b="1" dirty="0" smtClean="0"/>
                <a:t>Knowledge </a:t>
              </a:r>
              <a:r>
                <a:rPr lang="tr-TR" sz="1100" b="1" dirty="0" err="1" smtClean="0"/>
                <a:t>Generation</a:t>
              </a:r>
              <a:endParaRPr lang="tr-TR" sz="1100" b="1" dirty="0"/>
            </a:p>
          </p:txBody>
        </p:sp>
        <p:sp>
          <p:nvSpPr>
            <p:cNvPr id="12" name="Metin kutusu 11"/>
            <p:cNvSpPr txBox="1"/>
            <p:nvPr/>
          </p:nvSpPr>
          <p:spPr>
            <a:xfrm>
              <a:off x="2362200" y="838199"/>
              <a:ext cx="1219200" cy="430887"/>
            </a:xfrm>
            <a:prstGeom prst="rect">
              <a:avLst/>
            </a:prstGeom>
            <a:noFill/>
          </p:spPr>
          <p:txBody>
            <a:bodyPr wrap="square" rtlCol="0">
              <a:spAutoFit/>
            </a:bodyPr>
            <a:lstStyle/>
            <a:p>
              <a:r>
                <a:rPr lang="tr-TR" sz="1100" b="1" dirty="0" smtClean="0"/>
                <a:t>Knowledge </a:t>
              </a:r>
              <a:r>
                <a:rPr lang="tr-TR" sz="1100" b="1" dirty="0" err="1" smtClean="0"/>
                <a:t>Dissemination</a:t>
              </a:r>
              <a:endParaRPr lang="tr-TR" sz="1100" b="1" dirty="0"/>
            </a:p>
          </p:txBody>
        </p:sp>
        <p:sp>
          <p:nvSpPr>
            <p:cNvPr id="13" name="Metin kutusu 12"/>
            <p:cNvSpPr txBox="1"/>
            <p:nvPr/>
          </p:nvSpPr>
          <p:spPr>
            <a:xfrm>
              <a:off x="3438525" y="866773"/>
              <a:ext cx="1219200" cy="430887"/>
            </a:xfrm>
            <a:prstGeom prst="rect">
              <a:avLst/>
            </a:prstGeom>
            <a:noFill/>
          </p:spPr>
          <p:txBody>
            <a:bodyPr wrap="square" rtlCol="0">
              <a:spAutoFit/>
            </a:bodyPr>
            <a:lstStyle/>
            <a:p>
              <a:r>
                <a:rPr lang="tr-TR" sz="1100" b="1" dirty="0" err="1" smtClean="0"/>
                <a:t>Focusing</a:t>
              </a:r>
              <a:r>
                <a:rPr lang="tr-TR" sz="1100" b="1" dirty="0" smtClean="0"/>
                <a:t> R&amp;D&amp;I </a:t>
              </a:r>
              <a:r>
                <a:rPr lang="tr-TR" sz="1100" b="1" dirty="0" err="1" smtClean="0"/>
                <a:t>Efforts</a:t>
              </a:r>
              <a:endParaRPr lang="tr-TR" sz="1100" b="1" dirty="0"/>
            </a:p>
          </p:txBody>
        </p:sp>
        <p:sp>
          <p:nvSpPr>
            <p:cNvPr id="14" name="Metin kutusu 13"/>
            <p:cNvSpPr txBox="1"/>
            <p:nvPr/>
          </p:nvSpPr>
          <p:spPr>
            <a:xfrm>
              <a:off x="4572000" y="838198"/>
              <a:ext cx="1219200" cy="430887"/>
            </a:xfrm>
            <a:prstGeom prst="rect">
              <a:avLst/>
            </a:prstGeom>
            <a:noFill/>
          </p:spPr>
          <p:txBody>
            <a:bodyPr wrap="square" rtlCol="0">
              <a:spAutoFit/>
            </a:bodyPr>
            <a:lstStyle/>
            <a:p>
              <a:r>
                <a:rPr lang="tr-TR" sz="1100" b="1" dirty="0" smtClean="0"/>
                <a:t>Market Development</a:t>
              </a:r>
              <a:endParaRPr lang="tr-TR" sz="1100" b="1" dirty="0"/>
            </a:p>
          </p:txBody>
        </p:sp>
        <p:sp>
          <p:nvSpPr>
            <p:cNvPr id="15" name="Metin kutusu 14"/>
            <p:cNvSpPr txBox="1"/>
            <p:nvPr/>
          </p:nvSpPr>
          <p:spPr>
            <a:xfrm>
              <a:off x="5638800" y="838200"/>
              <a:ext cx="1752600" cy="430887"/>
            </a:xfrm>
            <a:prstGeom prst="rect">
              <a:avLst/>
            </a:prstGeom>
            <a:noFill/>
          </p:spPr>
          <p:txBody>
            <a:bodyPr wrap="square" rtlCol="0">
              <a:spAutoFit/>
            </a:bodyPr>
            <a:lstStyle/>
            <a:p>
              <a:r>
                <a:rPr lang="tr-TR" sz="1100" b="1" dirty="0" smtClean="0"/>
                <a:t>Resource </a:t>
              </a:r>
              <a:r>
                <a:rPr lang="tr-TR" sz="1100" b="1" dirty="0" err="1" smtClean="0"/>
                <a:t>Generation</a:t>
              </a:r>
              <a:r>
                <a:rPr lang="tr-TR" sz="1100" b="1" dirty="0" smtClean="0"/>
                <a:t>  </a:t>
              </a:r>
              <a:r>
                <a:rPr lang="tr-TR" sz="1100" b="1" dirty="0" err="1" smtClean="0"/>
                <a:t>and</a:t>
              </a:r>
              <a:r>
                <a:rPr lang="tr-TR" sz="1100" b="1" dirty="0" smtClean="0"/>
                <a:t> </a:t>
              </a:r>
              <a:r>
                <a:rPr lang="tr-TR" sz="1100" b="1" dirty="0" err="1" smtClean="0"/>
                <a:t>Mobilisation</a:t>
              </a:r>
              <a:endParaRPr lang="tr-TR" sz="1100" b="1" dirty="0"/>
            </a:p>
          </p:txBody>
        </p:sp>
      </p:grpSp>
      <p:grpSp>
        <p:nvGrpSpPr>
          <p:cNvPr id="10" name="Grup 9"/>
          <p:cNvGrpSpPr/>
          <p:nvPr/>
        </p:nvGrpSpPr>
        <p:grpSpPr>
          <a:xfrm>
            <a:off x="7099895" y="2420888"/>
            <a:ext cx="1828800" cy="1912204"/>
            <a:chOff x="7239000" y="1059596"/>
            <a:chExt cx="1828800" cy="1912204"/>
          </a:xfrm>
        </p:grpSpPr>
        <p:pic>
          <p:nvPicPr>
            <p:cNvPr id="7" name="Resim 6"/>
            <p:cNvPicPr/>
            <p:nvPr/>
          </p:nvPicPr>
          <p:blipFill rotWithShape="1">
            <a:blip r:embed="rId3"/>
            <a:srcRect l="1754" t="42572" r="94272" b="37264"/>
            <a:stretch/>
          </p:blipFill>
          <p:spPr bwMode="auto">
            <a:xfrm>
              <a:off x="7239000" y="1207532"/>
              <a:ext cx="381000" cy="1764268"/>
            </a:xfrm>
            <a:prstGeom prst="rect">
              <a:avLst/>
            </a:prstGeom>
            <a:ln>
              <a:noFill/>
            </a:ln>
            <a:extLst>
              <a:ext uri="{53640926-AAD7-44D8-BBD7-CCE9431645EC}">
                <a14:shadowObscured xmlns:a14="http://schemas.microsoft.com/office/drawing/2010/main"/>
              </a:ext>
            </a:extLst>
          </p:spPr>
        </p:pic>
        <p:sp>
          <p:nvSpPr>
            <p:cNvPr id="9" name="Metin kutusu 8"/>
            <p:cNvSpPr txBox="1"/>
            <p:nvPr/>
          </p:nvSpPr>
          <p:spPr>
            <a:xfrm>
              <a:off x="7620000" y="1059596"/>
              <a:ext cx="1371600" cy="276999"/>
            </a:xfrm>
            <a:prstGeom prst="rect">
              <a:avLst/>
            </a:prstGeom>
            <a:noFill/>
          </p:spPr>
          <p:txBody>
            <a:bodyPr wrap="square" rtlCol="0">
              <a:spAutoFit/>
            </a:bodyPr>
            <a:lstStyle/>
            <a:p>
              <a:r>
                <a:rPr lang="tr-TR" sz="1200" b="1" dirty="0" err="1" smtClean="0"/>
                <a:t>Funding</a:t>
              </a:r>
              <a:r>
                <a:rPr lang="tr-TR" sz="1200" b="1" dirty="0" smtClean="0"/>
                <a:t> </a:t>
              </a:r>
              <a:r>
                <a:rPr lang="tr-TR" sz="1200" b="1" dirty="0" err="1" smtClean="0"/>
                <a:t>Agencies</a:t>
              </a:r>
              <a:endParaRPr lang="tr-TR" sz="1200" b="1" dirty="0"/>
            </a:p>
          </p:txBody>
        </p:sp>
        <p:sp>
          <p:nvSpPr>
            <p:cNvPr id="16" name="Metin kutusu 15"/>
            <p:cNvSpPr txBox="1"/>
            <p:nvPr/>
          </p:nvSpPr>
          <p:spPr>
            <a:xfrm>
              <a:off x="7620000" y="1498431"/>
              <a:ext cx="1371600" cy="276999"/>
            </a:xfrm>
            <a:prstGeom prst="rect">
              <a:avLst/>
            </a:prstGeom>
            <a:noFill/>
          </p:spPr>
          <p:txBody>
            <a:bodyPr wrap="square" rtlCol="0">
              <a:spAutoFit/>
            </a:bodyPr>
            <a:lstStyle/>
            <a:p>
              <a:r>
                <a:rPr lang="tr-TR" sz="1200" b="1" dirty="0" err="1" smtClean="0"/>
                <a:t>Policy</a:t>
              </a:r>
              <a:r>
                <a:rPr lang="tr-TR" sz="1200" b="1" dirty="0" smtClean="0"/>
                <a:t> </a:t>
              </a:r>
              <a:r>
                <a:rPr lang="tr-TR" sz="1200" b="1" dirty="0" err="1" smtClean="0"/>
                <a:t>Makers</a:t>
              </a:r>
              <a:endParaRPr lang="tr-TR" sz="1200" b="1" dirty="0"/>
            </a:p>
          </p:txBody>
        </p:sp>
        <p:sp>
          <p:nvSpPr>
            <p:cNvPr id="17" name="Metin kutusu 16"/>
            <p:cNvSpPr txBox="1"/>
            <p:nvPr/>
          </p:nvSpPr>
          <p:spPr>
            <a:xfrm>
              <a:off x="7620000" y="1752600"/>
              <a:ext cx="1447800" cy="461665"/>
            </a:xfrm>
            <a:prstGeom prst="rect">
              <a:avLst/>
            </a:prstGeom>
            <a:noFill/>
          </p:spPr>
          <p:txBody>
            <a:bodyPr wrap="square" rtlCol="0">
              <a:spAutoFit/>
            </a:bodyPr>
            <a:lstStyle/>
            <a:p>
              <a:r>
                <a:rPr lang="tr-TR" sz="1200" b="1" dirty="0" err="1" smtClean="0"/>
                <a:t>Implemention</a:t>
              </a:r>
              <a:r>
                <a:rPr lang="tr-TR" sz="1200" b="1" dirty="0" smtClean="0"/>
                <a:t> of R&amp;D</a:t>
              </a:r>
              <a:endParaRPr lang="tr-TR" sz="1200" b="1" dirty="0"/>
            </a:p>
          </p:txBody>
        </p:sp>
        <p:sp>
          <p:nvSpPr>
            <p:cNvPr id="18" name="Metin kutusu 17"/>
            <p:cNvSpPr txBox="1"/>
            <p:nvPr/>
          </p:nvSpPr>
          <p:spPr>
            <a:xfrm>
              <a:off x="7620000" y="2286000"/>
              <a:ext cx="1371600" cy="276999"/>
            </a:xfrm>
            <a:prstGeom prst="rect">
              <a:avLst/>
            </a:prstGeom>
            <a:noFill/>
          </p:spPr>
          <p:txBody>
            <a:bodyPr wrap="square" rtlCol="0">
              <a:spAutoFit/>
            </a:bodyPr>
            <a:lstStyle/>
            <a:p>
              <a:r>
                <a:rPr lang="tr-TR" sz="1200" b="1" dirty="0" err="1" smtClean="0"/>
                <a:t>Facilitators</a:t>
              </a:r>
              <a:endParaRPr lang="tr-TR" sz="1200" b="1" dirty="0"/>
            </a:p>
          </p:txBody>
        </p:sp>
        <p:sp>
          <p:nvSpPr>
            <p:cNvPr id="19" name="Metin kutusu 18"/>
            <p:cNvSpPr txBox="1"/>
            <p:nvPr/>
          </p:nvSpPr>
          <p:spPr>
            <a:xfrm>
              <a:off x="7629756" y="2564718"/>
              <a:ext cx="1371600" cy="276999"/>
            </a:xfrm>
            <a:prstGeom prst="rect">
              <a:avLst/>
            </a:prstGeom>
            <a:noFill/>
          </p:spPr>
          <p:txBody>
            <a:bodyPr wrap="square" rtlCol="0">
              <a:spAutoFit/>
            </a:bodyPr>
            <a:lstStyle/>
            <a:p>
              <a:r>
                <a:rPr lang="tr-TR" sz="1200" b="1" dirty="0" smtClean="0"/>
                <a:t>Market </a:t>
              </a:r>
              <a:r>
                <a:rPr lang="tr-TR" sz="1200" b="1" dirty="0" err="1" smtClean="0"/>
                <a:t>Regulators</a:t>
              </a:r>
              <a:endParaRPr lang="tr-TR" sz="1200" b="1" dirty="0"/>
            </a:p>
          </p:txBody>
        </p:sp>
      </p:grpSp>
    </p:spTree>
    <p:extLst>
      <p:ext uri="{BB962C8B-B14F-4D97-AF65-F5344CB8AC3E}">
        <p14:creationId xmlns:p14="http://schemas.microsoft.com/office/powerpoint/2010/main" val="2592095655"/>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 10"/>
          <p:cNvGrpSpPr/>
          <p:nvPr/>
        </p:nvGrpSpPr>
        <p:grpSpPr>
          <a:xfrm>
            <a:off x="729015" y="420441"/>
            <a:ext cx="4931429" cy="4218708"/>
            <a:chOff x="-237801" y="152705"/>
            <a:chExt cx="4722642" cy="4064000"/>
          </a:xfrm>
        </p:grpSpPr>
        <p:sp>
          <p:nvSpPr>
            <p:cNvPr id="12" name="Oval 11"/>
            <p:cNvSpPr/>
            <p:nvPr/>
          </p:nvSpPr>
          <p:spPr>
            <a:xfrm>
              <a:off x="-237801" y="152705"/>
              <a:ext cx="4064000" cy="4064000"/>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a:lstStyle/>
            <a:p>
              <a:pPr algn="ctr"/>
              <a:endParaRPr lang="tr-TR" dirty="0" smtClean="0">
                <a:latin typeface="Cambria" panose="02040503050406030204" pitchFamily="18" charset="0"/>
              </a:endParaRPr>
            </a:p>
            <a:p>
              <a:pPr algn="ctr"/>
              <a:r>
                <a:rPr lang="tr-TR" sz="3200" dirty="0" err="1" smtClean="0">
                  <a:latin typeface="Calibri" panose="020F0502020204030204" pitchFamily="34" charset="0"/>
                </a:rPr>
                <a:t>Universities</a:t>
              </a:r>
              <a:endParaRPr lang="tr-TR" sz="3200" dirty="0">
                <a:latin typeface="Calibri" panose="020F0502020204030204" pitchFamily="34" charset="0"/>
              </a:endParaRPr>
            </a:p>
          </p:txBody>
        </p:sp>
        <p:sp>
          <p:nvSpPr>
            <p:cNvPr id="13" name="Oval 4"/>
            <p:cNvSpPr/>
            <p:nvPr/>
          </p:nvSpPr>
          <p:spPr>
            <a:xfrm>
              <a:off x="1611159" y="595159"/>
              <a:ext cx="2873682" cy="287368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tr-TR" sz="6500" kern="1200">
                <a:latin typeface="Cambria" panose="02040503050406030204" pitchFamily="18" charset="0"/>
              </a:endParaRPr>
            </a:p>
          </p:txBody>
        </p:sp>
      </p:grpSp>
      <p:grpSp>
        <p:nvGrpSpPr>
          <p:cNvPr id="5" name="Grup 4"/>
          <p:cNvGrpSpPr/>
          <p:nvPr/>
        </p:nvGrpSpPr>
        <p:grpSpPr>
          <a:xfrm>
            <a:off x="4193254" y="1028254"/>
            <a:ext cx="3515221" cy="3395514"/>
            <a:chOff x="1569814" y="1251084"/>
            <a:chExt cx="2683033" cy="2704900"/>
          </a:xfrm>
        </p:grpSpPr>
        <p:sp>
          <p:nvSpPr>
            <p:cNvPr id="6" name="Oval 5"/>
            <p:cNvSpPr/>
            <p:nvPr/>
          </p:nvSpPr>
          <p:spPr>
            <a:xfrm>
              <a:off x="1569814" y="1251084"/>
              <a:ext cx="2683033" cy="2704900"/>
            </a:xfrm>
            <a:prstGeom prst="ellipse">
              <a:avLst/>
            </a:prstGeom>
          </p:spPr>
          <p:style>
            <a:lnRef idx="2">
              <a:schemeClr val="lt1">
                <a:hueOff val="0"/>
                <a:satOff val="0"/>
                <a:lumOff val="0"/>
                <a:alphaOff val="0"/>
              </a:schemeClr>
            </a:lnRef>
            <a:fillRef idx="1">
              <a:schemeClr val="accent5">
                <a:alpha val="50000"/>
                <a:hueOff val="-9933876"/>
                <a:satOff val="39811"/>
                <a:lumOff val="8628"/>
                <a:alphaOff val="0"/>
              </a:schemeClr>
            </a:fillRef>
            <a:effectRef idx="0">
              <a:schemeClr val="accent5">
                <a:alpha val="50000"/>
                <a:hueOff val="-9933876"/>
                <a:satOff val="39811"/>
                <a:lumOff val="8628"/>
                <a:alphaOff val="0"/>
              </a:schemeClr>
            </a:effectRef>
            <a:fontRef idx="minor">
              <a:schemeClr val="tx1"/>
            </a:fontRef>
          </p:style>
          <p:txBody>
            <a:bodyPr/>
            <a:lstStyle/>
            <a:p>
              <a:pPr algn="ctr"/>
              <a:r>
                <a:rPr lang="tr-TR" sz="3200" dirty="0" err="1" smtClean="0">
                  <a:latin typeface="Calibri" panose="020F0502020204030204" pitchFamily="34" charset="0"/>
                </a:rPr>
                <a:t>Technoparks</a:t>
              </a:r>
              <a:endParaRPr lang="tr-TR" sz="3200" dirty="0">
                <a:latin typeface="Calibri" panose="020F0502020204030204" pitchFamily="34" charset="0"/>
              </a:endParaRPr>
            </a:p>
          </p:txBody>
        </p:sp>
        <p:sp>
          <p:nvSpPr>
            <p:cNvPr id="7" name="Oval 4"/>
            <p:cNvSpPr/>
            <p:nvPr/>
          </p:nvSpPr>
          <p:spPr>
            <a:xfrm>
              <a:off x="1765458" y="2255519"/>
              <a:ext cx="1463040" cy="134112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644650">
                <a:lnSpc>
                  <a:spcPct val="90000"/>
                </a:lnSpc>
                <a:spcBef>
                  <a:spcPct val="0"/>
                </a:spcBef>
                <a:spcAft>
                  <a:spcPct val="35000"/>
                </a:spcAft>
              </a:pPr>
              <a:endParaRPr lang="tr-TR" sz="3700" kern="1200">
                <a:latin typeface="Cambria" panose="02040503050406030204" pitchFamily="18" charset="0"/>
              </a:endParaRPr>
            </a:p>
          </p:txBody>
        </p:sp>
      </p:grpSp>
      <p:grpSp>
        <p:nvGrpSpPr>
          <p:cNvPr id="14" name="Grup 13"/>
          <p:cNvGrpSpPr/>
          <p:nvPr/>
        </p:nvGrpSpPr>
        <p:grpSpPr>
          <a:xfrm>
            <a:off x="2603911" y="3009009"/>
            <a:ext cx="3838494" cy="3709295"/>
            <a:chOff x="1458945" y="1522805"/>
            <a:chExt cx="2438400" cy="2438400"/>
          </a:xfrm>
        </p:grpSpPr>
        <p:sp>
          <p:nvSpPr>
            <p:cNvPr id="15" name="Oval 14"/>
            <p:cNvSpPr/>
            <p:nvPr/>
          </p:nvSpPr>
          <p:spPr>
            <a:xfrm>
              <a:off x="1458945" y="1522805"/>
              <a:ext cx="2438400" cy="2438400"/>
            </a:xfrm>
            <a:prstGeom prst="ellipse">
              <a:avLst/>
            </a:prstGeom>
            <a:solidFill>
              <a:schemeClr val="accent2">
                <a:lumMod val="60000"/>
                <a:lumOff val="40000"/>
                <a:alpha val="50000"/>
              </a:schemeClr>
            </a:solidFill>
          </p:spPr>
          <p:style>
            <a:lnRef idx="2">
              <a:schemeClr val="lt1">
                <a:hueOff val="0"/>
                <a:satOff val="0"/>
                <a:lumOff val="0"/>
                <a:alphaOff val="0"/>
              </a:schemeClr>
            </a:lnRef>
            <a:fillRef idx="1">
              <a:schemeClr val="accent5">
                <a:alpha val="50000"/>
                <a:hueOff val="-9933876"/>
                <a:satOff val="39811"/>
                <a:lumOff val="8628"/>
                <a:alphaOff val="0"/>
              </a:schemeClr>
            </a:fillRef>
            <a:effectRef idx="0">
              <a:schemeClr val="accent5">
                <a:alpha val="50000"/>
                <a:hueOff val="-9933876"/>
                <a:satOff val="39811"/>
                <a:lumOff val="8628"/>
                <a:alphaOff val="0"/>
              </a:schemeClr>
            </a:effectRef>
            <a:fontRef idx="minor">
              <a:schemeClr val="tx1"/>
            </a:fontRef>
          </p:style>
          <p:txBody>
            <a:bodyPr/>
            <a:lstStyle/>
            <a:p>
              <a:pPr algn="ctr"/>
              <a:endParaRPr lang="tr-TR" dirty="0" smtClean="0">
                <a:latin typeface="Cambria" panose="02040503050406030204" pitchFamily="18" charset="0"/>
              </a:endParaRPr>
            </a:p>
            <a:p>
              <a:pPr algn="ctr"/>
              <a:endParaRPr lang="tr-TR" dirty="0">
                <a:latin typeface="Cambria" panose="02040503050406030204" pitchFamily="18" charset="0"/>
              </a:endParaRPr>
            </a:p>
            <a:p>
              <a:pPr algn="ctr"/>
              <a:endParaRPr lang="en-US" sz="3200" dirty="0" smtClean="0">
                <a:latin typeface="Calibri" panose="020F0502020204030204" pitchFamily="34" charset="0"/>
              </a:endParaRPr>
            </a:p>
            <a:p>
              <a:pPr algn="ctr"/>
              <a:r>
                <a:rPr lang="tr-TR" sz="3200" dirty="0" err="1" smtClean="0">
                  <a:latin typeface="Calibri" panose="020F0502020204030204" pitchFamily="34" charset="0"/>
                </a:rPr>
                <a:t>Industry</a:t>
              </a:r>
              <a:endParaRPr lang="tr-TR" sz="3200" dirty="0">
                <a:latin typeface="Calibri" panose="020F0502020204030204" pitchFamily="34" charset="0"/>
              </a:endParaRPr>
            </a:p>
          </p:txBody>
        </p:sp>
        <p:sp>
          <p:nvSpPr>
            <p:cNvPr id="16" name="Oval 4"/>
            <p:cNvSpPr/>
            <p:nvPr/>
          </p:nvSpPr>
          <p:spPr>
            <a:xfrm>
              <a:off x="1765458" y="2255519"/>
              <a:ext cx="1463040" cy="134112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644650">
                <a:lnSpc>
                  <a:spcPct val="90000"/>
                </a:lnSpc>
                <a:spcBef>
                  <a:spcPct val="0"/>
                </a:spcBef>
                <a:spcAft>
                  <a:spcPct val="35000"/>
                </a:spcAft>
              </a:pPr>
              <a:endParaRPr lang="tr-TR" sz="3700" kern="1200">
                <a:latin typeface="Cambria" panose="02040503050406030204" pitchFamily="18" charset="0"/>
              </a:endParaRPr>
            </a:p>
          </p:txBody>
        </p:sp>
      </p:grpSp>
      <p:grpSp>
        <p:nvGrpSpPr>
          <p:cNvPr id="8" name="Grup 7"/>
          <p:cNvGrpSpPr/>
          <p:nvPr/>
        </p:nvGrpSpPr>
        <p:grpSpPr>
          <a:xfrm>
            <a:off x="2427800" y="4095082"/>
            <a:ext cx="1747668" cy="1392057"/>
            <a:chOff x="609599" y="77326"/>
            <a:chExt cx="4096662" cy="3383279"/>
          </a:xfrm>
        </p:grpSpPr>
        <p:sp>
          <p:nvSpPr>
            <p:cNvPr id="9" name="Oval 8"/>
            <p:cNvSpPr/>
            <p:nvPr/>
          </p:nvSpPr>
          <p:spPr>
            <a:xfrm>
              <a:off x="1322981" y="77326"/>
              <a:ext cx="3383280" cy="3383279"/>
            </a:xfrm>
            <a:prstGeom prst="ellipse">
              <a:avLst/>
            </a:prstGeom>
            <a:solidFill>
              <a:schemeClr val="accent3">
                <a:lumMod val="60000"/>
                <a:lumOff val="40000"/>
              </a:schemeClr>
            </a:solidFill>
            <a:ln>
              <a:solidFill>
                <a:schemeClr val="bg1"/>
              </a:solidFill>
            </a:ln>
            <a:effectLst/>
            <a:scene3d>
              <a:camera prst="orthographicFront">
                <a:rot lat="0" lon="0" rev="0"/>
              </a:camera>
              <a:lightRig rig="chilly" dir="t">
                <a:rot lat="0" lon="0" rev="18480000"/>
              </a:lightRig>
            </a:scene3d>
            <a:sp3d prstMaterial="clear">
              <a:bevelT h="63500"/>
            </a:sp3d>
          </p:spPr>
          <p:style>
            <a:lnRef idx="1">
              <a:schemeClr val="accent3"/>
            </a:lnRef>
            <a:fillRef idx="3">
              <a:schemeClr val="accent3"/>
            </a:fillRef>
            <a:effectRef idx="2">
              <a:schemeClr val="accent3"/>
            </a:effectRef>
            <a:fontRef idx="minor">
              <a:schemeClr val="lt1"/>
            </a:fontRef>
          </p:style>
          <p:txBody>
            <a:bodyPr/>
            <a:lstStyle/>
            <a:p>
              <a:pPr algn="ctr"/>
              <a:r>
                <a:rPr lang="tr-TR" b="1" dirty="0" smtClean="0">
                  <a:solidFill>
                    <a:schemeClr val="tx1"/>
                  </a:solidFill>
                  <a:latin typeface="Calibri" panose="020F0502020204030204" pitchFamily="34" charset="0"/>
                </a:rPr>
                <a:t>R&amp;D </a:t>
              </a:r>
              <a:r>
                <a:rPr lang="tr-TR" b="1" dirty="0" err="1">
                  <a:solidFill>
                    <a:schemeClr val="tx1"/>
                  </a:solidFill>
                  <a:latin typeface="Calibri" panose="020F0502020204030204" pitchFamily="34" charset="0"/>
                </a:rPr>
                <a:t>Centres</a:t>
              </a:r>
              <a:endParaRPr lang="tr-TR" b="1" dirty="0">
                <a:solidFill>
                  <a:schemeClr val="tx1"/>
                </a:solidFill>
                <a:latin typeface="Calibri" panose="020F0502020204030204" pitchFamily="34" charset="0"/>
              </a:endParaRPr>
            </a:p>
          </p:txBody>
        </p:sp>
        <p:sp>
          <p:nvSpPr>
            <p:cNvPr id="10" name="Oval 4"/>
            <p:cNvSpPr/>
            <p:nvPr/>
          </p:nvSpPr>
          <p:spPr>
            <a:xfrm>
              <a:off x="609599" y="739321"/>
              <a:ext cx="1950720" cy="258535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2222500">
                <a:lnSpc>
                  <a:spcPct val="90000"/>
                </a:lnSpc>
                <a:spcBef>
                  <a:spcPct val="0"/>
                </a:spcBef>
                <a:spcAft>
                  <a:spcPct val="35000"/>
                </a:spcAft>
              </a:pPr>
              <a:endParaRPr lang="tr-TR" sz="5000" kern="1200">
                <a:latin typeface="Cambria" panose="02040503050406030204" pitchFamily="18" charset="0"/>
              </a:endParaRPr>
            </a:p>
          </p:txBody>
        </p:sp>
      </p:grpSp>
      <p:grpSp>
        <p:nvGrpSpPr>
          <p:cNvPr id="18" name="Grup 17"/>
          <p:cNvGrpSpPr/>
          <p:nvPr/>
        </p:nvGrpSpPr>
        <p:grpSpPr>
          <a:xfrm>
            <a:off x="3591168" y="2454499"/>
            <a:ext cx="1551929" cy="1379632"/>
            <a:chOff x="1535842" y="1625599"/>
            <a:chExt cx="2438400" cy="2438400"/>
          </a:xfrm>
        </p:grpSpPr>
        <p:sp>
          <p:nvSpPr>
            <p:cNvPr id="19" name="Oval 18"/>
            <p:cNvSpPr/>
            <p:nvPr/>
          </p:nvSpPr>
          <p:spPr>
            <a:xfrm>
              <a:off x="1535842" y="1625599"/>
              <a:ext cx="2438400" cy="2438400"/>
            </a:xfrm>
            <a:prstGeom prst="ellipse">
              <a:avLst/>
            </a:prstGeom>
            <a:solidFill>
              <a:schemeClr val="accent4">
                <a:lumMod val="60000"/>
                <a:lumOff val="40000"/>
                <a:alpha val="50000"/>
              </a:schemeClr>
            </a:solidFill>
            <a:ln>
              <a:solidFill>
                <a:schemeClr val="bg1"/>
              </a:solidFill>
            </a:ln>
          </p:spPr>
          <p:style>
            <a:lnRef idx="2">
              <a:schemeClr val="lt1">
                <a:hueOff val="0"/>
                <a:satOff val="0"/>
                <a:lumOff val="0"/>
                <a:alphaOff val="0"/>
              </a:schemeClr>
            </a:lnRef>
            <a:fillRef idx="1">
              <a:schemeClr val="accent5">
                <a:alpha val="50000"/>
                <a:hueOff val="-9933876"/>
                <a:satOff val="39811"/>
                <a:lumOff val="8628"/>
                <a:alphaOff val="0"/>
              </a:schemeClr>
            </a:fillRef>
            <a:effectRef idx="0">
              <a:schemeClr val="accent5">
                <a:alpha val="50000"/>
                <a:hueOff val="-9933876"/>
                <a:satOff val="39811"/>
                <a:lumOff val="8628"/>
                <a:alphaOff val="0"/>
              </a:schemeClr>
            </a:effectRef>
            <a:fontRef idx="minor">
              <a:schemeClr val="tx1"/>
            </a:fontRef>
          </p:style>
          <p:txBody>
            <a:bodyPr/>
            <a:lstStyle/>
            <a:p>
              <a:pPr algn="ctr"/>
              <a:endParaRPr lang="tr-TR" sz="1600" dirty="0">
                <a:latin typeface="Cambria" panose="02040503050406030204" pitchFamily="18" charset="0"/>
              </a:endParaRPr>
            </a:p>
            <a:p>
              <a:pPr algn="ctr"/>
              <a:r>
                <a:rPr lang="tr-TR" sz="2000" b="1" dirty="0" smtClean="0">
                  <a:latin typeface="Cambria" panose="02040503050406030204" pitchFamily="18" charset="0"/>
                </a:rPr>
                <a:t>TTO</a:t>
              </a:r>
              <a:r>
                <a:rPr lang="en-US" sz="2000" b="1" dirty="0" smtClean="0">
                  <a:latin typeface="Cambria" panose="02040503050406030204" pitchFamily="18" charset="0"/>
                </a:rPr>
                <a:t>’s</a:t>
              </a:r>
              <a:endParaRPr lang="tr-TR" sz="2000" b="1" dirty="0">
                <a:latin typeface="Cambria" panose="02040503050406030204" pitchFamily="18" charset="0"/>
              </a:endParaRPr>
            </a:p>
          </p:txBody>
        </p:sp>
        <p:sp>
          <p:nvSpPr>
            <p:cNvPr id="20" name="Oval 4"/>
            <p:cNvSpPr/>
            <p:nvPr/>
          </p:nvSpPr>
          <p:spPr>
            <a:xfrm>
              <a:off x="1765458" y="2255519"/>
              <a:ext cx="1463040" cy="134112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644650">
                <a:lnSpc>
                  <a:spcPct val="90000"/>
                </a:lnSpc>
                <a:spcBef>
                  <a:spcPct val="0"/>
                </a:spcBef>
                <a:spcAft>
                  <a:spcPct val="35000"/>
                </a:spcAft>
              </a:pPr>
              <a:endParaRPr lang="tr-TR" sz="3700" kern="1200">
                <a:latin typeface="Cambria" panose="02040503050406030204" pitchFamily="18" charset="0"/>
              </a:endParaRPr>
            </a:p>
          </p:txBody>
        </p:sp>
      </p:grpSp>
      <p:sp>
        <p:nvSpPr>
          <p:cNvPr id="2" name="Metin kutusu 1"/>
          <p:cNvSpPr txBox="1"/>
          <p:nvPr/>
        </p:nvSpPr>
        <p:spPr>
          <a:xfrm>
            <a:off x="1049857" y="1667327"/>
            <a:ext cx="1560503" cy="369332"/>
          </a:xfrm>
          <a:prstGeom prst="rect">
            <a:avLst/>
          </a:prstGeom>
          <a:noFill/>
        </p:spPr>
        <p:txBody>
          <a:bodyPr wrap="square" rtlCol="0">
            <a:spAutoFit/>
          </a:bodyPr>
          <a:lstStyle/>
          <a:p>
            <a:r>
              <a:rPr lang="tr-TR" b="1" dirty="0" err="1" smtClean="0">
                <a:latin typeface="Calibri" panose="020F0502020204030204" pitchFamily="34" charset="0"/>
              </a:rPr>
              <a:t>Academia</a:t>
            </a:r>
            <a:endParaRPr lang="tr-TR" b="1" dirty="0">
              <a:latin typeface="Calibri" panose="020F0502020204030204" pitchFamily="34" charset="0"/>
            </a:endParaRPr>
          </a:p>
        </p:txBody>
      </p:sp>
      <p:sp>
        <p:nvSpPr>
          <p:cNvPr id="28" name="Metin kutusu 27"/>
          <p:cNvSpPr txBox="1"/>
          <p:nvPr/>
        </p:nvSpPr>
        <p:spPr>
          <a:xfrm>
            <a:off x="4316917" y="1969416"/>
            <a:ext cx="2792547" cy="369332"/>
          </a:xfrm>
          <a:prstGeom prst="rect">
            <a:avLst/>
          </a:prstGeom>
          <a:noFill/>
        </p:spPr>
        <p:txBody>
          <a:bodyPr wrap="square" rtlCol="0">
            <a:spAutoFit/>
          </a:bodyPr>
          <a:lstStyle/>
          <a:p>
            <a:r>
              <a:rPr lang="tr-TR" b="1" dirty="0" err="1" smtClean="0">
                <a:latin typeface="Calibri" panose="020F0502020204030204" pitchFamily="34" charset="0"/>
              </a:rPr>
              <a:t>Technopark</a:t>
            </a:r>
            <a:r>
              <a:rPr lang="tr-TR" b="1" dirty="0" smtClean="0">
                <a:latin typeface="Calibri" panose="020F0502020204030204" pitchFamily="34" charset="0"/>
              </a:rPr>
              <a:t> </a:t>
            </a:r>
            <a:r>
              <a:rPr lang="tr-TR" b="1" dirty="0" err="1" smtClean="0">
                <a:latin typeface="Calibri" panose="020F0502020204030204" pitchFamily="34" charset="0"/>
              </a:rPr>
              <a:t>Companies</a:t>
            </a:r>
            <a:endParaRPr lang="tr-TR" b="1" dirty="0">
              <a:latin typeface="Calibri" panose="020F0502020204030204" pitchFamily="34" charset="0"/>
            </a:endParaRPr>
          </a:p>
        </p:txBody>
      </p:sp>
      <p:sp>
        <p:nvSpPr>
          <p:cNvPr id="29" name="Metin kutusu 28"/>
          <p:cNvSpPr txBox="1"/>
          <p:nvPr/>
        </p:nvSpPr>
        <p:spPr>
          <a:xfrm>
            <a:off x="4387834" y="4494325"/>
            <a:ext cx="2391548" cy="369332"/>
          </a:xfrm>
          <a:prstGeom prst="rect">
            <a:avLst/>
          </a:prstGeom>
          <a:noFill/>
        </p:spPr>
        <p:txBody>
          <a:bodyPr wrap="square" rtlCol="0">
            <a:spAutoFit/>
          </a:bodyPr>
          <a:lstStyle/>
          <a:p>
            <a:pPr algn="ctr"/>
            <a:r>
              <a:rPr lang="tr-TR" b="1" dirty="0" err="1" smtClean="0">
                <a:latin typeface="Calibri" panose="020F0502020204030204" pitchFamily="34" charset="0"/>
              </a:rPr>
              <a:t>Companies</a:t>
            </a:r>
            <a:endParaRPr lang="tr-TR" b="1" dirty="0">
              <a:latin typeface="Calibri" panose="020F0502020204030204" pitchFamily="34" charset="0"/>
            </a:endParaRPr>
          </a:p>
        </p:txBody>
      </p:sp>
      <p:sp>
        <p:nvSpPr>
          <p:cNvPr id="3" name="Metin kutusu 2"/>
          <p:cNvSpPr txBox="1"/>
          <p:nvPr/>
        </p:nvSpPr>
        <p:spPr>
          <a:xfrm>
            <a:off x="5366845" y="2313567"/>
            <a:ext cx="1914737" cy="1384995"/>
          </a:xfrm>
          <a:prstGeom prst="rect">
            <a:avLst/>
          </a:prstGeom>
          <a:noFill/>
        </p:spPr>
        <p:txBody>
          <a:bodyPr wrap="square" rtlCol="0">
            <a:spAutoFit/>
          </a:bodyPr>
          <a:lstStyle/>
          <a:p>
            <a:pPr marL="92075" indent="-92075">
              <a:buFont typeface="Arial" panose="020B0604020202020204" pitchFamily="34" charset="0"/>
              <a:buChar char="•"/>
            </a:pPr>
            <a:r>
              <a:rPr lang="tr-TR" sz="1400" dirty="0" err="1" smtClean="0">
                <a:latin typeface="Calibri" panose="020F0502020204030204" pitchFamily="34" charset="0"/>
              </a:rPr>
              <a:t>Coordination</a:t>
            </a:r>
            <a:r>
              <a:rPr lang="tr-TR" sz="1400" dirty="0" smtClean="0">
                <a:latin typeface="Calibri" panose="020F0502020204030204" pitchFamily="34" charset="0"/>
              </a:rPr>
              <a:t> </a:t>
            </a:r>
            <a:r>
              <a:rPr lang="tr-TR" sz="1400" dirty="0" err="1" smtClean="0">
                <a:latin typeface="Calibri" panose="020F0502020204030204" pitchFamily="34" charset="0"/>
              </a:rPr>
              <a:t>and</a:t>
            </a:r>
            <a:r>
              <a:rPr lang="tr-TR" sz="1400" dirty="0" smtClean="0">
                <a:latin typeface="Calibri" panose="020F0502020204030204" pitchFamily="34" charset="0"/>
              </a:rPr>
              <a:t> Services </a:t>
            </a:r>
            <a:r>
              <a:rPr lang="tr-TR" sz="1400" dirty="0" err="1" smtClean="0">
                <a:latin typeface="Calibri" panose="020F0502020204030204" pitchFamily="34" charset="0"/>
              </a:rPr>
              <a:t>for</a:t>
            </a:r>
            <a:r>
              <a:rPr lang="tr-TR" sz="1400" dirty="0" smtClean="0">
                <a:latin typeface="Calibri" panose="020F0502020204030204" pitchFamily="34" charset="0"/>
              </a:rPr>
              <a:t> R&amp;D</a:t>
            </a:r>
          </a:p>
          <a:p>
            <a:pPr marL="92075" indent="-92075">
              <a:buFont typeface="Arial" panose="020B0604020202020204" pitchFamily="34" charset="0"/>
              <a:buChar char="•"/>
            </a:pPr>
            <a:r>
              <a:rPr lang="tr-TR" sz="1400" dirty="0" err="1" smtClean="0">
                <a:latin typeface="Calibri" panose="020F0502020204030204" pitchFamily="34" charset="0"/>
              </a:rPr>
              <a:t>Acess</a:t>
            </a:r>
            <a:r>
              <a:rPr lang="tr-TR" sz="1400" dirty="0" smtClean="0">
                <a:latin typeface="Calibri" panose="020F0502020204030204" pitchFamily="34" charset="0"/>
              </a:rPr>
              <a:t> </a:t>
            </a:r>
            <a:r>
              <a:rPr lang="tr-TR" sz="1400" dirty="0" err="1" smtClean="0">
                <a:latin typeface="Calibri" panose="020F0502020204030204" pitchFamily="34" charset="0"/>
              </a:rPr>
              <a:t>to</a:t>
            </a:r>
            <a:r>
              <a:rPr lang="tr-TR" sz="1400" dirty="0" smtClean="0">
                <a:latin typeface="Calibri" panose="020F0502020204030204" pitchFamily="34" charset="0"/>
              </a:rPr>
              <a:t> </a:t>
            </a:r>
            <a:r>
              <a:rPr lang="tr-TR" sz="1400" dirty="0" err="1" smtClean="0">
                <a:latin typeface="Calibri" panose="020F0502020204030204" pitchFamily="34" charset="0"/>
              </a:rPr>
              <a:t>Universities</a:t>
            </a:r>
            <a:r>
              <a:rPr lang="tr-TR" sz="1400" dirty="0" smtClean="0">
                <a:latin typeface="Calibri" panose="020F0502020204030204" pitchFamily="34" charset="0"/>
              </a:rPr>
              <a:t>’ </a:t>
            </a:r>
            <a:r>
              <a:rPr lang="tr-TR" sz="1400" dirty="0" err="1" smtClean="0">
                <a:latin typeface="Calibri" panose="020F0502020204030204" pitchFamily="34" charset="0"/>
              </a:rPr>
              <a:t>Infrastructure</a:t>
            </a:r>
            <a:endParaRPr lang="tr-TR" sz="1400" dirty="0" smtClean="0">
              <a:latin typeface="Calibri" panose="020F0502020204030204" pitchFamily="34" charset="0"/>
            </a:endParaRPr>
          </a:p>
          <a:p>
            <a:pPr marL="92075" indent="-92075">
              <a:buFont typeface="Arial" panose="020B0604020202020204" pitchFamily="34" charset="0"/>
              <a:buChar char="•"/>
            </a:pPr>
            <a:r>
              <a:rPr lang="tr-TR" sz="1400" dirty="0" err="1" smtClean="0">
                <a:latin typeface="Calibri" panose="020F0502020204030204" pitchFamily="34" charset="0"/>
              </a:rPr>
              <a:t>Acquisitions</a:t>
            </a:r>
            <a:r>
              <a:rPr lang="tr-TR" sz="1400" dirty="0" smtClean="0">
                <a:latin typeface="Calibri" panose="020F0502020204030204" pitchFamily="34" charset="0"/>
              </a:rPr>
              <a:t> &amp; </a:t>
            </a:r>
            <a:r>
              <a:rPr lang="tr-TR" sz="1400" dirty="0" err="1" smtClean="0">
                <a:latin typeface="Calibri" panose="020F0502020204030204" pitchFamily="34" charset="0"/>
              </a:rPr>
              <a:t>Mergers</a:t>
            </a:r>
            <a:r>
              <a:rPr lang="tr-TR" sz="1400" dirty="0" smtClean="0">
                <a:latin typeface="Calibri" panose="020F0502020204030204" pitchFamily="34" charset="0"/>
              </a:rPr>
              <a:t>, </a:t>
            </a:r>
            <a:r>
              <a:rPr lang="tr-TR" sz="1400" dirty="0" err="1" smtClean="0">
                <a:latin typeface="Calibri" panose="020F0502020204030204" pitchFamily="34" charset="0"/>
              </a:rPr>
              <a:t>Licensing</a:t>
            </a:r>
            <a:endParaRPr lang="tr-TR" sz="1400" dirty="0" smtClean="0">
              <a:latin typeface="Calibri" panose="020F0502020204030204" pitchFamily="34" charset="0"/>
            </a:endParaRPr>
          </a:p>
        </p:txBody>
      </p:sp>
      <p:sp>
        <p:nvSpPr>
          <p:cNvPr id="30" name="Metin kutusu 29"/>
          <p:cNvSpPr txBox="1"/>
          <p:nvPr/>
        </p:nvSpPr>
        <p:spPr>
          <a:xfrm>
            <a:off x="1414797" y="1873930"/>
            <a:ext cx="2176178" cy="1600438"/>
          </a:xfrm>
          <a:prstGeom prst="rect">
            <a:avLst/>
          </a:prstGeom>
          <a:noFill/>
        </p:spPr>
        <p:txBody>
          <a:bodyPr wrap="square" rtlCol="0">
            <a:spAutoFit/>
          </a:bodyPr>
          <a:lstStyle/>
          <a:p>
            <a:pPr marL="92075" indent="-92075" algn="r">
              <a:buFont typeface="Arial" panose="020B0604020202020204" pitchFamily="34" charset="0"/>
              <a:buChar char="•"/>
            </a:pPr>
            <a:r>
              <a:rPr lang="tr-TR" sz="1400" dirty="0" err="1" smtClean="0">
                <a:latin typeface="Calibri" panose="020F0502020204030204" pitchFamily="34" charset="0"/>
              </a:rPr>
              <a:t>Awareness</a:t>
            </a:r>
            <a:endParaRPr lang="tr-TR" sz="1400" dirty="0" smtClean="0">
              <a:latin typeface="Calibri" panose="020F0502020204030204" pitchFamily="34" charset="0"/>
            </a:endParaRPr>
          </a:p>
          <a:p>
            <a:pPr marL="92075" indent="-92075" algn="r">
              <a:buFont typeface="Arial" panose="020B0604020202020204" pitchFamily="34" charset="0"/>
              <a:buChar char="•"/>
            </a:pPr>
            <a:r>
              <a:rPr lang="tr-TR" sz="1400" dirty="0" smtClean="0">
                <a:latin typeface="Calibri" panose="020F0502020204030204" pitchFamily="34" charset="0"/>
              </a:rPr>
              <a:t>Project Development</a:t>
            </a:r>
          </a:p>
          <a:p>
            <a:pPr marL="92075" indent="-92075" algn="r">
              <a:buFont typeface="Arial" panose="020B0604020202020204" pitchFamily="34" charset="0"/>
              <a:buChar char="•"/>
            </a:pPr>
            <a:r>
              <a:rPr lang="tr-TR" sz="1400" dirty="0" err="1" smtClean="0">
                <a:latin typeface="Calibri" panose="020F0502020204030204" pitchFamily="34" charset="0"/>
              </a:rPr>
              <a:t>Industrial</a:t>
            </a:r>
            <a:r>
              <a:rPr lang="tr-TR" sz="1400" dirty="0" smtClean="0">
                <a:latin typeface="Calibri" panose="020F0502020204030204" pitchFamily="34" charset="0"/>
              </a:rPr>
              <a:t> Collaboration</a:t>
            </a:r>
          </a:p>
          <a:p>
            <a:pPr marL="92075" indent="-92075" algn="r">
              <a:buFont typeface="Arial" panose="020B0604020202020204" pitchFamily="34" charset="0"/>
              <a:buChar char="•"/>
            </a:pPr>
            <a:r>
              <a:rPr lang="tr-TR" sz="1400" dirty="0" err="1" smtClean="0">
                <a:latin typeface="Calibri" panose="020F0502020204030204" pitchFamily="34" charset="0"/>
              </a:rPr>
              <a:t>Contract</a:t>
            </a:r>
            <a:r>
              <a:rPr lang="tr-TR" sz="1400" dirty="0" smtClean="0">
                <a:latin typeface="Calibri" panose="020F0502020204030204" pitchFamily="34" charset="0"/>
              </a:rPr>
              <a:t> </a:t>
            </a:r>
            <a:r>
              <a:rPr lang="tr-TR" sz="1400" dirty="0" err="1" smtClean="0">
                <a:latin typeface="Calibri" panose="020F0502020204030204" pitchFamily="34" charset="0"/>
              </a:rPr>
              <a:t>Research</a:t>
            </a:r>
            <a:endParaRPr lang="tr-TR" sz="1400" dirty="0" smtClean="0">
              <a:latin typeface="Calibri" panose="020F0502020204030204" pitchFamily="34" charset="0"/>
            </a:endParaRPr>
          </a:p>
          <a:p>
            <a:pPr marL="92075" indent="-92075" algn="r">
              <a:buFont typeface="Arial" panose="020B0604020202020204" pitchFamily="34" charset="0"/>
              <a:buChar char="•"/>
            </a:pPr>
            <a:r>
              <a:rPr lang="tr-TR" sz="1400" dirty="0" smtClean="0">
                <a:latin typeface="Calibri" panose="020F0502020204030204" pitchFamily="34" charset="0"/>
              </a:rPr>
              <a:t>IPR</a:t>
            </a:r>
          </a:p>
          <a:p>
            <a:pPr marL="92075" indent="-92075" algn="r">
              <a:buFont typeface="Arial" panose="020B0604020202020204" pitchFamily="34" charset="0"/>
              <a:buChar char="•"/>
            </a:pPr>
            <a:r>
              <a:rPr lang="tr-TR" sz="1400" dirty="0" err="1" smtClean="0">
                <a:latin typeface="Calibri" panose="020F0502020204030204" pitchFamily="34" charset="0"/>
              </a:rPr>
              <a:t>Licensing</a:t>
            </a:r>
            <a:endParaRPr lang="tr-TR" sz="1400" dirty="0" smtClean="0">
              <a:latin typeface="Calibri" panose="020F0502020204030204" pitchFamily="34" charset="0"/>
            </a:endParaRPr>
          </a:p>
          <a:p>
            <a:pPr marL="92075" indent="-92075" algn="r">
              <a:buFont typeface="Arial" panose="020B0604020202020204" pitchFamily="34" charset="0"/>
              <a:buChar char="•"/>
            </a:pPr>
            <a:r>
              <a:rPr lang="tr-TR" sz="1400" dirty="0" err="1" smtClean="0">
                <a:latin typeface="Calibri" panose="020F0502020204030204" pitchFamily="34" charset="0"/>
              </a:rPr>
              <a:t>Entrpreneurship</a:t>
            </a:r>
            <a:endParaRPr lang="tr-TR" sz="1400" dirty="0" smtClean="0">
              <a:latin typeface="Calibri" panose="020F0502020204030204" pitchFamily="34" charset="0"/>
            </a:endParaRPr>
          </a:p>
        </p:txBody>
      </p:sp>
      <p:sp>
        <p:nvSpPr>
          <p:cNvPr id="31" name="Metin kutusu 30"/>
          <p:cNvSpPr txBox="1"/>
          <p:nvPr/>
        </p:nvSpPr>
        <p:spPr>
          <a:xfrm>
            <a:off x="3650799" y="5663224"/>
            <a:ext cx="2560228" cy="738664"/>
          </a:xfrm>
          <a:prstGeom prst="rect">
            <a:avLst/>
          </a:prstGeom>
          <a:noFill/>
        </p:spPr>
        <p:txBody>
          <a:bodyPr wrap="square" rtlCol="0">
            <a:spAutoFit/>
          </a:bodyPr>
          <a:lstStyle/>
          <a:p>
            <a:pPr marL="92075" indent="-92075">
              <a:buFont typeface="Arial" panose="020B0604020202020204" pitchFamily="34" charset="0"/>
              <a:buChar char="•"/>
            </a:pPr>
            <a:r>
              <a:rPr lang="tr-TR" sz="1400" dirty="0" smtClean="0">
                <a:latin typeface="Calibri" panose="020F0502020204030204" pitchFamily="34" charset="0"/>
              </a:rPr>
              <a:t>R&amp;D </a:t>
            </a:r>
            <a:r>
              <a:rPr lang="tr-TR" sz="1400" dirty="0" err="1" smtClean="0">
                <a:latin typeface="Calibri" panose="020F0502020204030204" pitchFamily="34" charset="0"/>
              </a:rPr>
              <a:t>Projects</a:t>
            </a:r>
            <a:endParaRPr lang="tr-TR" sz="1400" dirty="0" smtClean="0">
              <a:latin typeface="Calibri" panose="020F0502020204030204" pitchFamily="34" charset="0"/>
            </a:endParaRPr>
          </a:p>
          <a:p>
            <a:pPr marL="92075" indent="-92075">
              <a:buFont typeface="Arial" panose="020B0604020202020204" pitchFamily="34" charset="0"/>
              <a:buChar char="•"/>
            </a:pPr>
            <a:r>
              <a:rPr lang="tr-TR" sz="1400" dirty="0" smtClean="0">
                <a:latin typeface="Calibri" panose="020F0502020204030204" pitchFamily="34" charset="0"/>
              </a:rPr>
              <a:t>New Technologies</a:t>
            </a:r>
          </a:p>
          <a:p>
            <a:pPr marL="92075" indent="-92075">
              <a:buFont typeface="Arial" panose="020B0604020202020204" pitchFamily="34" charset="0"/>
              <a:buChar char="•"/>
            </a:pPr>
            <a:r>
              <a:rPr lang="tr-TR" sz="1400" dirty="0" smtClean="0">
                <a:latin typeface="Calibri" panose="020F0502020204030204" pitchFamily="34" charset="0"/>
              </a:rPr>
              <a:t>New </a:t>
            </a:r>
            <a:r>
              <a:rPr lang="tr-TR" sz="1400" dirty="0" err="1" smtClean="0">
                <a:latin typeface="Calibri" panose="020F0502020204030204" pitchFamily="34" charset="0"/>
              </a:rPr>
              <a:t>Patents</a:t>
            </a:r>
            <a:endParaRPr lang="tr-TR" sz="1400" dirty="0" smtClean="0">
              <a:latin typeface="Calibri" panose="020F0502020204030204" pitchFamily="34" charset="0"/>
            </a:endParaRPr>
          </a:p>
        </p:txBody>
      </p:sp>
      <p:sp>
        <p:nvSpPr>
          <p:cNvPr id="4" name="Metin kutusu 3"/>
          <p:cNvSpPr txBox="1"/>
          <p:nvPr/>
        </p:nvSpPr>
        <p:spPr>
          <a:xfrm>
            <a:off x="119318" y="431550"/>
            <a:ext cx="3480537" cy="923330"/>
          </a:xfrm>
          <a:prstGeom prst="rect">
            <a:avLst/>
          </a:prstGeom>
          <a:noFill/>
        </p:spPr>
        <p:txBody>
          <a:bodyPr wrap="square" rtlCol="0">
            <a:spAutoFit/>
          </a:bodyPr>
          <a:lstStyle/>
          <a:p>
            <a:r>
              <a:rPr lang="tr-TR" b="1" i="1" dirty="0" err="1" smtClean="0">
                <a:solidFill>
                  <a:schemeClr val="accent3">
                    <a:lumMod val="75000"/>
                  </a:schemeClr>
                </a:solidFill>
                <a:latin typeface="Calibri" panose="020F0502020204030204" pitchFamily="34" charset="0"/>
              </a:rPr>
              <a:t>Partially</a:t>
            </a:r>
            <a:r>
              <a:rPr lang="tr-TR" b="1" i="1" dirty="0" smtClean="0">
                <a:solidFill>
                  <a:schemeClr val="accent3">
                    <a:lumMod val="75000"/>
                  </a:schemeClr>
                </a:solidFill>
                <a:latin typeface="Calibri" panose="020F0502020204030204" pitchFamily="34" charset="0"/>
              </a:rPr>
              <a:t> in an </a:t>
            </a:r>
            <a:r>
              <a:rPr lang="tr-TR" b="1" i="1" dirty="0" err="1" smtClean="0">
                <a:solidFill>
                  <a:schemeClr val="accent3">
                    <a:lumMod val="75000"/>
                  </a:schemeClr>
                </a:solidFill>
                <a:latin typeface="Calibri" panose="020F0502020204030204" pitchFamily="34" charset="0"/>
              </a:rPr>
              <a:t>ivory</a:t>
            </a:r>
            <a:r>
              <a:rPr lang="tr-TR" b="1" i="1" dirty="0" smtClean="0">
                <a:solidFill>
                  <a:schemeClr val="accent3">
                    <a:lumMod val="75000"/>
                  </a:schemeClr>
                </a:solidFill>
                <a:latin typeface="Calibri" panose="020F0502020204030204" pitchFamily="34" charset="0"/>
              </a:rPr>
              <a:t> </a:t>
            </a:r>
            <a:r>
              <a:rPr lang="tr-TR" b="1" i="1" dirty="0" err="1" smtClean="0">
                <a:solidFill>
                  <a:schemeClr val="accent3">
                    <a:lumMod val="75000"/>
                  </a:schemeClr>
                </a:solidFill>
                <a:latin typeface="Calibri" panose="020F0502020204030204" pitchFamily="34" charset="0"/>
              </a:rPr>
              <a:t>tower</a:t>
            </a:r>
            <a:r>
              <a:rPr lang="tr-TR" b="1" i="1" dirty="0" smtClean="0">
                <a:solidFill>
                  <a:schemeClr val="accent3">
                    <a:lumMod val="75000"/>
                  </a:schemeClr>
                </a:solidFill>
                <a:latin typeface="Calibri" panose="020F0502020204030204" pitchFamily="34" charset="0"/>
              </a:rPr>
              <a:t> - </a:t>
            </a:r>
            <a:r>
              <a:rPr lang="tr-TR" b="1" i="1" dirty="0" err="1" smtClean="0">
                <a:solidFill>
                  <a:schemeClr val="accent3">
                    <a:lumMod val="75000"/>
                  </a:schemeClr>
                </a:solidFill>
                <a:latin typeface="Calibri" panose="020F0502020204030204" pitchFamily="34" charset="0"/>
              </a:rPr>
              <a:t>Need</a:t>
            </a:r>
            <a:r>
              <a:rPr lang="tr-TR" b="1" i="1" dirty="0" smtClean="0">
                <a:solidFill>
                  <a:schemeClr val="accent3">
                    <a:lumMod val="75000"/>
                  </a:schemeClr>
                </a:solidFill>
                <a:latin typeface="Calibri" panose="020F0502020204030204" pitchFamily="34" charset="0"/>
              </a:rPr>
              <a:t> </a:t>
            </a:r>
            <a:r>
              <a:rPr lang="tr-TR" b="1" i="1" dirty="0" err="1" smtClean="0">
                <a:solidFill>
                  <a:schemeClr val="accent3">
                    <a:lumMod val="75000"/>
                  </a:schemeClr>
                </a:solidFill>
                <a:latin typeface="Calibri" panose="020F0502020204030204" pitchFamily="34" charset="0"/>
              </a:rPr>
              <a:t>realistic</a:t>
            </a:r>
            <a:r>
              <a:rPr lang="tr-TR" b="1" i="1" dirty="0" smtClean="0">
                <a:solidFill>
                  <a:schemeClr val="accent3">
                    <a:lumMod val="75000"/>
                  </a:schemeClr>
                </a:solidFill>
                <a:latin typeface="Calibri" panose="020F0502020204030204" pitchFamily="34" charset="0"/>
              </a:rPr>
              <a:t> </a:t>
            </a:r>
            <a:r>
              <a:rPr lang="tr-TR" b="1" i="1" dirty="0" err="1" smtClean="0">
                <a:solidFill>
                  <a:schemeClr val="accent3">
                    <a:lumMod val="75000"/>
                  </a:schemeClr>
                </a:solidFill>
                <a:latin typeface="Calibri" panose="020F0502020204030204" pitchFamily="34" charset="0"/>
              </a:rPr>
              <a:t>projects</a:t>
            </a:r>
            <a:r>
              <a:rPr lang="tr-TR" b="1" i="1" dirty="0" smtClean="0">
                <a:solidFill>
                  <a:schemeClr val="accent3">
                    <a:lumMod val="75000"/>
                  </a:schemeClr>
                </a:solidFill>
                <a:latin typeface="Calibri" panose="020F0502020204030204" pitchFamily="34" charset="0"/>
              </a:rPr>
              <a:t> </a:t>
            </a:r>
            <a:r>
              <a:rPr lang="tr-TR" b="1" i="1" dirty="0" err="1" smtClean="0">
                <a:solidFill>
                  <a:schemeClr val="accent3">
                    <a:lumMod val="75000"/>
                  </a:schemeClr>
                </a:solidFill>
                <a:latin typeface="Calibri" panose="020F0502020204030204" pitchFamily="34" charset="0"/>
              </a:rPr>
              <a:t>for</a:t>
            </a:r>
            <a:r>
              <a:rPr lang="tr-TR" b="1" i="1" dirty="0" smtClean="0">
                <a:solidFill>
                  <a:schemeClr val="accent3">
                    <a:lumMod val="75000"/>
                  </a:schemeClr>
                </a:solidFill>
                <a:latin typeface="Calibri" panose="020F0502020204030204" pitchFamily="34" charset="0"/>
              </a:rPr>
              <a:t>  </a:t>
            </a:r>
            <a:r>
              <a:rPr lang="tr-TR" b="1" i="1" dirty="0" err="1" smtClean="0">
                <a:solidFill>
                  <a:schemeClr val="accent3">
                    <a:lumMod val="75000"/>
                  </a:schemeClr>
                </a:solidFill>
                <a:latin typeface="Calibri" panose="020F0502020204030204" pitchFamily="34" charset="0"/>
              </a:rPr>
              <a:t>patents</a:t>
            </a:r>
            <a:r>
              <a:rPr lang="tr-TR" b="1" i="1" dirty="0" smtClean="0">
                <a:solidFill>
                  <a:schemeClr val="accent3">
                    <a:lumMod val="75000"/>
                  </a:schemeClr>
                </a:solidFill>
                <a:latin typeface="Calibri" panose="020F0502020204030204" pitchFamily="34" charset="0"/>
              </a:rPr>
              <a:t> </a:t>
            </a:r>
            <a:r>
              <a:rPr lang="tr-TR" b="1" i="1" dirty="0" err="1" smtClean="0">
                <a:solidFill>
                  <a:schemeClr val="accent3">
                    <a:lumMod val="75000"/>
                  </a:schemeClr>
                </a:solidFill>
                <a:latin typeface="Calibri" panose="020F0502020204030204" pitchFamily="34" charset="0"/>
              </a:rPr>
              <a:t>with</a:t>
            </a:r>
            <a:r>
              <a:rPr lang="tr-TR" b="1" i="1" dirty="0" smtClean="0">
                <a:solidFill>
                  <a:schemeClr val="accent3">
                    <a:lumMod val="75000"/>
                  </a:schemeClr>
                </a:solidFill>
                <a:latin typeface="Calibri" panose="020F0502020204030204" pitchFamily="34" charset="0"/>
              </a:rPr>
              <a:t> </a:t>
            </a:r>
            <a:r>
              <a:rPr lang="tr-TR" b="1" i="1" dirty="0" err="1" smtClean="0">
                <a:solidFill>
                  <a:schemeClr val="accent3">
                    <a:lumMod val="75000"/>
                  </a:schemeClr>
                </a:solidFill>
                <a:latin typeface="Calibri" panose="020F0502020204030204" pitchFamily="34" charset="0"/>
              </a:rPr>
              <a:t>commercial</a:t>
            </a:r>
            <a:r>
              <a:rPr lang="tr-TR" b="1" i="1" dirty="0" smtClean="0">
                <a:solidFill>
                  <a:schemeClr val="accent3">
                    <a:lumMod val="75000"/>
                  </a:schemeClr>
                </a:solidFill>
                <a:latin typeface="Calibri" panose="020F0502020204030204" pitchFamily="34" charset="0"/>
              </a:rPr>
              <a:t> </a:t>
            </a:r>
            <a:r>
              <a:rPr lang="tr-TR" b="1" i="1" dirty="0" err="1" smtClean="0">
                <a:solidFill>
                  <a:schemeClr val="accent3">
                    <a:lumMod val="75000"/>
                  </a:schemeClr>
                </a:solidFill>
                <a:latin typeface="Calibri" panose="020F0502020204030204" pitchFamily="34" charset="0"/>
              </a:rPr>
              <a:t>value</a:t>
            </a:r>
            <a:endParaRPr lang="tr-TR" b="1" i="1" dirty="0">
              <a:solidFill>
                <a:schemeClr val="accent3">
                  <a:lumMod val="75000"/>
                </a:schemeClr>
              </a:solidFill>
              <a:latin typeface="Calibri" panose="020F0502020204030204" pitchFamily="34" charset="0"/>
            </a:endParaRPr>
          </a:p>
        </p:txBody>
      </p:sp>
      <p:sp>
        <p:nvSpPr>
          <p:cNvPr id="32" name="Metin kutusu 31"/>
          <p:cNvSpPr txBox="1"/>
          <p:nvPr/>
        </p:nvSpPr>
        <p:spPr>
          <a:xfrm>
            <a:off x="5358182" y="318784"/>
            <a:ext cx="3850618" cy="923330"/>
          </a:xfrm>
          <a:prstGeom prst="rect">
            <a:avLst/>
          </a:prstGeom>
          <a:noFill/>
        </p:spPr>
        <p:txBody>
          <a:bodyPr wrap="square" rtlCol="0">
            <a:spAutoFit/>
          </a:bodyPr>
          <a:lstStyle/>
          <a:p>
            <a:r>
              <a:rPr lang="tr-TR" b="1" i="1" dirty="0" err="1">
                <a:solidFill>
                  <a:schemeClr val="accent3">
                    <a:lumMod val="75000"/>
                  </a:schemeClr>
                </a:solidFill>
                <a:latin typeface="Calibri" panose="020F0502020204030204" pitchFamily="34" charset="0"/>
              </a:rPr>
              <a:t>Need</a:t>
            </a:r>
            <a:r>
              <a:rPr lang="tr-TR" b="1" i="1" dirty="0">
                <a:solidFill>
                  <a:schemeClr val="accent3">
                    <a:lumMod val="75000"/>
                  </a:schemeClr>
                </a:solidFill>
                <a:latin typeface="Calibri" panose="020F0502020204030204" pitchFamily="34" charset="0"/>
              </a:rPr>
              <a:t> </a:t>
            </a:r>
            <a:r>
              <a:rPr lang="tr-TR" b="1" i="1" dirty="0" err="1">
                <a:solidFill>
                  <a:schemeClr val="accent3">
                    <a:lumMod val="75000"/>
                  </a:schemeClr>
                </a:solidFill>
                <a:latin typeface="Calibri" panose="020F0502020204030204" pitchFamily="34" charset="0"/>
              </a:rPr>
              <a:t>collaborations</a:t>
            </a:r>
            <a:r>
              <a:rPr lang="tr-TR" b="1" i="1" dirty="0">
                <a:solidFill>
                  <a:schemeClr val="accent3">
                    <a:lumMod val="75000"/>
                  </a:schemeClr>
                </a:solidFill>
                <a:latin typeface="Calibri" panose="020F0502020204030204" pitchFamily="34" charset="0"/>
              </a:rPr>
              <a:t> </a:t>
            </a:r>
            <a:r>
              <a:rPr lang="tr-TR" b="1" i="1" dirty="0" err="1" smtClean="0">
                <a:solidFill>
                  <a:schemeClr val="accent3">
                    <a:lumMod val="75000"/>
                  </a:schemeClr>
                </a:solidFill>
                <a:latin typeface="Calibri" panose="020F0502020204030204" pitchFamily="34" charset="0"/>
              </a:rPr>
              <a:t>and</a:t>
            </a:r>
            <a:r>
              <a:rPr lang="tr-TR" b="1" i="1" dirty="0" smtClean="0">
                <a:solidFill>
                  <a:schemeClr val="accent3">
                    <a:lumMod val="75000"/>
                  </a:schemeClr>
                </a:solidFill>
                <a:latin typeface="Calibri" panose="020F0502020204030204" pitchFamily="34" charset="0"/>
              </a:rPr>
              <a:t> </a:t>
            </a:r>
            <a:r>
              <a:rPr lang="tr-TR" b="1" i="1" dirty="0" err="1" smtClean="0">
                <a:solidFill>
                  <a:schemeClr val="accent3">
                    <a:lumMod val="75000"/>
                  </a:schemeClr>
                </a:solidFill>
                <a:latin typeface="Calibri" panose="020F0502020204030204" pitchFamily="34" charset="0"/>
              </a:rPr>
              <a:t>networks</a:t>
            </a:r>
            <a:r>
              <a:rPr lang="tr-TR" b="1" i="1" dirty="0" smtClean="0">
                <a:solidFill>
                  <a:schemeClr val="accent3">
                    <a:lumMod val="75000"/>
                  </a:schemeClr>
                </a:solidFill>
                <a:latin typeface="Calibri" panose="020F0502020204030204" pitchFamily="34" charset="0"/>
              </a:rPr>
              <a:t> </a:t>
            </a:r>
            <a:r>
              <a:rPr lang="tr-TR" b="1" i="1" dirty="0" err="1" smtClean="0">
                <a:solidFill>
                  <a:schemeClr val="accent3">
                    <a:lumMod val="75000"/>
                  </a:schemeClr>
                </a:solidFill>
                <a:latin typeface="Calibri" panose="020F0502020204030204" pitchFamily="34" charset="0"/>
              </a:rPr>
              <a:t>to</a:t>
            </a:r>
            <a:r>
              <a:rPr lang="tr-TR" b="1" i="1" dirty="0" smtClean="0">
                <a:solidFill>
                  <a:schemeClr val="accent3">
                    <a:lumMod val="75000"/>
                  </a:schemeClr>
                </a:solidFill>
                <a:latin typeface="Calibri" panose="020F0502020204030204" pitchFamily="34" charset="0"/>
              </a:rPr>
              <a:t> </a:t>
            </a:r>
            <a:r>
              <a:rPr lang="tr-TR" b="1" i="1" dirty="0" err="1">
                <a:solidFill>
                  <a:schemeClr val="accent3">
                    <a:lumMod val="75000"/>
                  </a:schemeClr>
                </a:solidFill>
                <a:latin typeface="Calibri" panose="020F0502020204030204" pitchFamily="34" charset="0"/>
              </a:rPr>
              <a:t>improve</a:t>
            </a:r>
            <a:r>
              <a:rPr lang="tr-TR" b="1" i="1" dirty="0">
                <a:solidFill>
                  <a:schemeClr val="accent3">
                    <a:lumMod val="75000"/>
                  </a:schemeClr>
                </a:solidFill>
                <a:latin typeface="Calibri" panose="020F0502020204030204" pitchFamily="34" charset="0"/>
              </a:rPr>
              <a:t> </a:t>
            </a:r>
            <a:r>
              <a:rPr lang="tr-TR" b="1" i="1" dirty="0" err="1">
                <a:solidFill>
                  <a:schemeClr val="accent3">
                    <a:lumMod val="75000"/>
                  </a:schemeClr>
                </a:solidFill>
                <a:latin typeface="Calibri" panose="020F0502020204030204" pitchFamily="34" charset="0"/>
              </a:rPr>
              <a:t>the</a:t>
            </a:r>
            <a:r>
              <a:rPr lang="tr-TR" b="1" i="1" dirty="0">
                <a:solidFill>
                  <a:schemeClr val="accent3">
                    <a:lumMod val="75000"/>
                  </a:schemeClr>
                </a:solidFill>
                <a:latin typeface="Calibri" panose="020F0502020204030204" pitchFamily="34" charset="0"/>
              </a:rPr>
              <a:t> </a:t>
            </a:r>
            <a:r>
              <a:rPr lang="tr-TR" b="1" i="1" dirty="0" smtClean="0">
                <a:solidFill>
                  <a:schemeClr val="accent3">
                    <a:lumMod val="75000"/>
                  </a:schemeClr>
                </a:solidFill>
                <a:latin typeface="Calibri" panose="020F0502020204030204" pitchFamily="34" charset="0"/>
              </a:rPr>
              <a:t>R&amp;D&amp;I </a:t>
            </a:r>
            <a:r>
              <a:rPr lang="tr-TR" b="1" i="1" dirty="0" err="1" smtClean="0">
                <a:solidFill>
                  <a:schemeClr val="accent3">
                    <a:lumMod val="75000"/>
                  </a:schemeClr>
                </a:solidFill>
                <a:latin typeface="Calibri" panose="020F0502020204030204" pitchFamily="34" charset="0"/>
              </a:rPr>
              <a:t>capacity</a:t>
            </a:r>
            <a:r>
              <a:rPr lang="tr-TR" b="1" i="1" dirty="0" smtClean="0">
                <a:solidFill>
                  <a:schemeClr val="accent3">
                    <a:lumMod val="75000"/>
                  </a:schemeClr>
                </a:solidFill>
                <a:latin typeface="Calibri" panose="020F0502020204030204" pitchFamily="34" charset="0"/>
              </a:rPr>
              <a:t> </a:t>
            </a:r>
            <a:r>
              <a:rPr lang="tr-TR" b="1" i="1" dirty="0" err="1" smtClean="0">
                <a:solidFill>
                  <a:schemeClr val="accent3">
                    <a:lumMod val="75000"/>
                  </a:schemeClr>
                </a:solidFill>
                <a:latin typeface="Calibri" panose="020F0502020204030204" pitchFamily="34" charset="0"/>
              </a:rPr>
              <a:t>and</a:t>
            </a:r>
            <a:r>
              <a:rPr lang="tr-TR" b="1" i="1" dirty="0" smtClean="0">
                <a:solidFill>
                  <a:schemeClr val="accent3">
                    <a:lumMod val="75000"/>
                  </a:schemeClr>
                </a:solidFill>
                <a:latin typeface="Calibri" panose="020F0502020204030204" pitchFamily="34" charset="0"/>
              </a:rPr>
              <a:t> </a:t>
            </a:r>
            <a:r>
              <a:rPr lang="tr-TR" b="1" i="1" dirty="0" err="1" smtClean="0">
                <a:solidFill>
                  <a:schemeClr val="accent3">
                    <a:lumMod val="75000"/>
                  </a:schemeClr>
                </a:solidFill>
                <a:latin typeface="Calibri" panose="020F0502020204030204" pitchFamily="34" charset="0"/>
              </a:rPr>
              <a:t>competitiveness</a:t>
            </a:r>
            <a:r>
              <a:rPr lang="tr-TR" b="1" i="1" dirty="0" smtClean="0">
                <a:solidFill>
                  <a:schemeClr val="accent3">
                    <a:lumMod val="75000"/>
                  </a:schemeClr>
                </a:solidFill>
                <a:latin typeface="Calibri" panose="020F0502020204030204" pitchFamily="34" charset="0"/>
              </a:rPr>
              <a:t> </a:t>
            </a:r>
            <a:r>
              <a:rPr lang="tr-TR" b="1" i="1" dirty="0">
                <a:solidFill>
                  <a:schemeClr val="accent3">
                    <a:lumMod val="75000"/>
                  </a:schemeClr>
                </a:solidFill>
                <a:latin typeface="Calibri" panose="020F0502020204030204" pitchFamily="34" charset="0"/>
              </a:rPr>
              <a:t>of </a:t>
            </a:r>
            <a:r>
              <a:rPr lang="tr-TR" b="1" i="1" dirty="0" err="1">
                <a:solidFill>
                  <a:schemeClr val="accent3">
                    <a:lumMod val="75000"/>
                  </a:schemeClr>
                </a:solidFill>
                <a:latin typeface="Calibri" panose="020F0502020204030204" pitchFamily="34" charset="0"/>
              </a:rPr>
              <a:t>their</a:t>
            </a:r>
            <a:r>
              <a:rPr lang="tr-TR" b="1" i="1" dirty="0">
                <a:solidFill>
                  <a:schemeClr val="accent3">
                    <a:lumMod val="75000"/>
                  </a:schemeClr>
                </a:solidFill>
                <a:latin typeface="Calibri" panose="020F0502020204030204" pitchFamily="34" charset="0"/>
              </a:rPr>
              <a:t> </a:t>
            </a:r>
            <a:r>
              <a:rPr lang="tr-TR" b="1" i="1" dirty="0" err="1">
                <a:solidFill>
                  <a:schemeClr val="accent3">
                    <a:lumMod val="75000"/>
                  </a:schemeClr>
                </a:solidFill>
                <a:latin typeface="Calibri" panose="020F0502020204030204" pitchFamily="34" charset="0"/>
              </a:rPr>
              <a:t>clients</a:t>
            </a:r>
            <a:endParaRPr lang="tr-TR" b="1" i="1" dirty="0">
              <a:solidFill>
                <a:schemeClr val="accent3">
                  <a:lumMod val="75000"/>
                </a:schemeClr>
              </a:solidFill>
              <a:latin typeface="Calibri" panose="020F0502020204030204" pitchFamily="34" charset="0"/>
            </a:endParaRPr>
          </a:p>
        </p:txBody>
      </p:sp>
      <p:sp>
        <p:nvSpPr>
          <p:cNvPr id="33" name="Metin kutusu 32"/>
          <p:cNvSpPr txBox="1"/>
          <p:nvPr/>
        </p:nvSpPr>
        <p:spPr>
          <a:xfrm>
            <a:off x="5670077" y="5103823"/>
            <a:ext cx="3608583" cy="1200329"/>
          </a:xfrm>
          <a:prstGeom prst="rect">
            <a:avLst/>
          </a:prstGeom>
          <a:noFill/>
        </p:spPr>
        <p:txBody>
          <a:bodyPr wrap="square" rtlCol="0">
            <a:spAutoFit/>
          </a:bodyPr>
          <a:lstStyle/>
          <a:p>
            <a:r>
              <a:rPr lang="tr-TR" b="1" i="1" dirty="0" err="1" smtClean="0">
                <a:solidFill>
                  <a:schemeClr val="accent3">
                    <a:lumMod val="75000"/>
                  </a:schemeClr>
                </a:solidFill>
                <a:latin typeface="Calibri" panose="020F0502020204030204" pitchFamily="34" charset="0"/>
              </a:rPr>
              <a:t>Need</a:t>
            </a:r>
            <a:r>
              <a:rPr lang="tr-TR" b="1" i="1" dirty="0" smtClean="0">
                <a:solidFill>
                  <a:schemeClr val="accent3">
                    <a:lumMod val="75000"/>
                  </a:schemeClr>
                </a:solidFill>
                <a:latin typeface="Calibri" panose="020F0502020204030204" pitchFamily="34" charset="0"/>
              </a:rPr>
              <a:t> </a:t>
            </a:r>
            <a:r>
              <a:rPr lang="tr-TR" b="1" i="1" dirty="0" err="1" smtClean="0">
                <a:solidFill>
                  <a:schemeClr val="accent3">
                    <a:lumMod val="75000"/>
                  </a:schemeClr>
                </a:solidFill>
                <a:latin typeface="Calibri" panose="020F0502020204030204" pitchFamily="34" charset="0"/>
              </a:rPr>
              <a:t>new</a:t>
            </a:r>
            <a:r>
              <a:rPr lang="tr-TR" b="1" i="1" dirty="0" smtClean="0">
                <a:solidFill>
                  <a:schemeClr val="accent3">
                    <a:lumMod val="75000"/>
                  </a:schemeClr>
                </a:solidFill>
                <a:latin typeface="Calibri" panose="020F0502020204030204" pitchFamily="34" charset="0"/>
              </a:rPr>
              <a:t> </a:t>
            </a:r>
            <a:r>
              <a:rPr lang="tr-TR" b="1" i="1" dirty="0" err="1" smtClean="0">
                <a:solidFill>
                  <a:schemeClr val="accent3">
                    <a:lumMod val="75000"/>
                  </a:schemeClr>
                </a:solidFill>
                <a:latin typeface="Calibri" panose="020F0502020204030204" pitchFamily="34" charset="0"/>
              </a:rPr>
              <a:t>ideas</a:t>
            </a:r>
            <a:r>
              <a:rPr lang="tr-TR" b="1" i="1" dirty="0" smtClean="0">
                <a:solidFill>
                  <a:schemeClr val="accent3">
                    <a:lumMod val="75000"/>
                  </a:schemeClr>
                </a:solidFill>
                <a:latin typeface="Calibri" panose="020F0502020204030204" pitchFamily="34" charset="0"/>
              </a:rPr>
              <a:t> </a:t>
            </a:r>
            <a:r>
              <a:rPr lang="tr-TR" b="1" i="1" dirty="0" err="1" smtClean="0">
                <a:solidFill>
                  <a:schemeClr val="accent3">
                    <a:lumMod val="75000"/>
                  </a:schemeClr>
                </a:solidFill>
                <a:latin typeface="Calibri" panose="020F0502020204030204" pitchFamily="34" charset="0"/>
              </a:rPr>
              <a:t>and</a:t>
            </a:r>
            <a:r>
              <a:rPr lang="tr-TR" b="1" i="1" dirty="0" smtClean="0">
                <a:solidFill>
                  <a:schemeClr val="accent3">
                    <a:lumMod val="75000"/>
                  </a:schemeClr>
                </a:solidFill>
                <a:latin typeface="Calibri" panose="020F0502020204030204" pitchFamily="34" charset="0"/>
              </a:rPr>
              <a:t> </a:t>
            </a:r>
            <a:r>
              <a:rPr lang="tr-TR" b="1" i="1" dirty="0" err="1" smtClean="0">
                <a:solidFill>
                  <a:schemeClr val="accent3">
                    <a:lumMod val="75000"/>
                  </a:schemeClr>
                </a:solidFill>
                <a:latin typeface="Calibri" panose="020F0502020204030204" pitchFamily="34" charset="0"/>
              </a:rPr>
              <a:t>approaches</a:t>
            </a:r>
            <a:r>
              <a:rPr lang="tr-TR" b="1" i="1" dirty="0" smtClean="0">
                <a:solidFill>
                  <a:schemeClr val="accent3">
                    <a:lumMod val="75000"/>
                  </a:schemeClr>
                </a:solidFill>
                <a:latin typeface="Calibri" panose="020F0502020204030204" pitchFamily="34" charset="0"/>
              </a:rPr>
              <a:t> </a:t>
            </a:r>
            <a:r>
              <a:rPr lang="tr-TR" b="1" i="1" dirty="0" err="1" smtClean="0">
                <a:solidFill>
                  <a:schemeClr val="accent3">
                    <a:lumMod val="75000"/>
                  </a:schemeClr>
                </a:solidFill>
                <a:latin typeface="Calibri" panose="020F0502020204030204" pitchFamily="34" charset="0"/>
              </a:rPr>
              <a:t>and</a:t>
            </a:r>
            <a:r>
              <a:rPr lang="tr-TR" b="1" i="1" dirty="0" smtClean="0">
                <a:solidFill>
                  <a:schemeClr val="accent3">
                    <a:lumMod val="75000"/>
                  </a:schemeClr>
                </a:solidFill>
                <a:latin typeface="Calibri" panose="020F0502020204030204" pitchFamily="34" charset="0"/>
              </a:rPr>
              <a:t> Access </a:t>
            </a:r>
            <a:r>
              <a:rPr lang="tr-TR" b="1" i="1" dirty="0" err="1" smtClean="0">
                <a:solidFill>
                  <a:schemeClr val="accent3">
                    <a:lumMod val="75000"/>
                  </a:schemeClr>
                </a:solidFill>
                <a:latin typeface="Calibri" panose="020F0502020204030204" pitchFamily="34" charset="0"/>
              </a:rPr>
              <a:t>to</a:t>
            </a:r>
            <a:r>
              <a:rPr lang="tr-TR" b="1" i="1" dirty="0" smtClean="0">
                <a:solidFill>
                  <a:schemeClr val="accent3">
                    <a:lumMod val="75000"/>
                  </a:schemeClr>
                </a:solidFill>
                <a:latin typeface="Calibri" panose="020F0502020204030204" pitchFamily="34" charset="0"/>
              </a:rPr>
              <a:t> </a:t>
            </a:r>
            <a:r>
              <a:rPr lang="tr-TR" b="1" i="1" dirty="0" err="1" smtClean="0">
                <a:solidFill>
                  <a:schemeClr val="accent3">
                    <a:lumMod val="75000"/>
                  </a:schemeClr>
                </a:solidFill>
                <a:latin typeface="Calibri" panose="020F0502020204030204" pitchFamily="34" charset="0"/>
              </a:rPr>
              <a:t>basic</a:t>
            </a:r>
            <a:r>
              <a:rPr lang="tr-TR" b="1" i="1" dirty="0" smtClean="0">
                <a:solidFill>
                  <a:schemeClr val="accent3">
                    <a:lumMod val="75000"/>
                  </a:schemeClr>
                </a:solidFill>
                <a:latin typeface="Calibri" panose="020F0502020204030204" pitchFamily="34" charset="0"/>
              </a:rPr>
              <a:t> </a:t>
            </a:r>
            <a:r>
              <a:rPr lang="tr-TR" b="1" i="1" dirty="0" err="1" smtClean="0">
                <a:solidFill>
                  <a:schemeClr val="accent3">
                    <a:lumMod val="75000"/>
                  </a:schemeClr>
                </a:solidFill>
                <a:latin typeface="Calibri" panose="020F0502020204030204" pitchFamily="34" charset="0"/>
              </a:rPr>
              <a:t>science</a:t>
            </a:r>
            <a:r>
              <a:rPr lang="tr-TR" b="1" i="1" dirty="0" smtClean="0">
                <a:solidFill>
                  <a:schemeClr val="accent3">
                    <a:lumMod val="75000"/>
                  </a:schemeClr>
                </a:solidFill>
                <a:latin typeface="Calibri" panose="020F0502020204030204" pitchFamily="34" charset="0"/>
              </a:rPr>
              <a:t> </a:t>
            </a:r>
            <a:r>
              <a:rPr lang="tr-TR" b="1" i="1" dirty="0" err="1" smtClean="0">
                <a:solidFill>
                  <a:schemeClr val="accent3">
                    <a:lumMod val="75000"/>
                  </a:schemeClr>
                </a:solidFill>
                <a:latin typeface="Calibri" panose="020F0502020204030204" pitchFamily="34" charset="0"/>
              </a:rPr>
              <a:t>for</a:t>
            </a:r>
            <a:r>
              <a:rPr lang="tr-TR" b="1" i="1" dirty="0" smtClean="0">
                <a:solidFill>
                  <a:schemeClr val="accent3">
                    <a:lumMod val="75000"/>
                  </a:schemeClr>
                </a:solidFill>
                <a:latin typeface="Calibri" panose="020F0502020204030204" pitchFamily="34" charset="0"/>
              </a:rPr>
              <a:t> </a:t>
            </a:r>
            <a:r>
              <a:rPr lang="tr-TR" b="1" i="1" dirty="0" err="1" smtClean="0">
                <a:solidFill>
                  <a:schemeClr val="accent3">
                    <a:lumMod val="75000"/>
                  </a:schemeClr>
                </a:solidFill>
                <a:latin typeface="Calibri" panose="020F0502020204030204" pitchFamily="34" charset="0"/>
              </a:rPr>
              <a:t>development</a:t>
            </a:r>
            <a:r>
              <a:rPr lang="tr-TR" b="1" i="1" dirty="0" smtClean="0">
                <a:solidFill>
                  <a:schemeClr val="accent3">
                    <a:lumMod val="75000"/>
                  </a:schemeClr>
                </a:solidFill>
                <a:latin typeface="Calibri" panose="020F0502020204030204" pitchFamily="34" charset="0"/>
              </a:rPr>
              <a:t> of </a:t>
            </a:r>
            <a:r>
              <a:rPr lang="tr-TR" b="1" i="1" dirty="0" err="1" smtClean="0">
                <a:solidFill>
                  <a:schemeClr val="accent3">
                    <a:lumMod val="75000"/>
                  </a:schemeClr>
                </a:solidFill>
                <a:latin typeface="Calibri" panose="020F0502020204030204" pitchFamily="34" charset="0"/>
              </a:rPr>
              <a:t>new</a:t>
            </a:r>
            <a:r>
              <a:rPr lang="tr-TR" b="1" i="1" dirty="0" smtClean="0">
                <a:solidFill>
                  <a:schemeClr val="accent3">
                    <a:lumMod val="75000"/>
                  </a:schemeClr>
                </a:solidFill>
                <a:latin typeface="Calibri" panose="020F0502020204030204" pitchFamily="34" charset="0"/>
              </a:rPr>
              <a:t> </a:t>
            </a:r>
            <a:r>
              <a:rPr lang="tr-TR" b="1" i="1" dirty="0" err="1" smtClean="0">
                <a:solidFill>
                  <a:schemeClr val="accent3">
                    <a:lumMod val="75000"/>
                  </a:schemeClr>
                </a:solidFill>
                <a:latin typeface="Calibri" panose="020F0502020204030204" pitchFamily="34" charset="0"/>
              </a:rPr>
              <a:t>products</a:t>
            </a:r>
            <a:r>
              <a:rPr lang="tr-TR" b="1" i="1" dirty="0" smtClean="0">
                <a:solidFill>
                  <a:schemeClr val="accent3">
                    <a:lumMod val="75000"/>
                  </a:schemeClr>
                </a:solidFill>
                <a:latin typeface="Calibri" panose="020F0502020204030204" pitchFamily="34" charset="0"/>
              </a:rPr>
              <a:t> </a:t>
            </a:r>
            <a:r>
              <a:rPr lang="tr-TR" b="1" i="1" dirty="0" err="1" smtClean="0">
                <a:solidFill>
                  <a:schemeClr val="accent3">
                    <a:lumMod val="75000"/>
                  </a:schemeClr>
                </a:solidFill>
                <a:latin typeface="Calibri" panose="020F0502020204030204" pitchFamily="34" charset="0"/>
              </a:rPr>
              <a:t>and</a:t>
            </a:r>
            <a:r>
              <a:rPr lang="tr-TR" b="1" i="1" dirty="0" smtClean="0">
                <a:solidFill>
                  <a:schemeClr val="accent3">
                    <a:lumMod val="75000"/>
                  </a:schemeClr>
                </a:solidFill>
                <a:latin typeface="Calibri" panose="020F0502020204030204" pitchFamily="34" charset="0"/>
              </a:rPr>
              <a:t> </a:t>
            </a:r>
            <a:r>
              <a:rPr lang="tr-TR" b="1" i="1" dirty="0" err="1" smtClean="0">
                <a:solidFill>
                  <a:schemeClr val="accent3">
                    <a:lumMod val="75000"/>
                  </a:schemeClr>
                </a:solidFill>
                <a:latin typeface="Calibri" panose="020F0502020204030204" pitchFamily="34" charset="0"/>
              </a:rPr>
              <a:t>processes</a:t>
            </a:r>
            <a:endParaRPr lang="tr-TR" b="1" i="1" dirty="0">
              <a:solidFill>
                <a:schemeClr val="accent3">
                  <a:lumMod val="75000"/>
                </a:schemeClr>
              </a:solidFill>
              <a:latin typeface="Calibri" panose="020F0502020204030204" pitchFamily="34" charset="0"/>
            </a:endParaRPr>
          </a:p>
        </p:txBody>
      </p:sp>
      <p:sp>
        <p:nvSpPr>
          <p:cNvPr id="17" name="Metin kutusu 16"/>
          <p:cNvSpPr txBox="1"/>
          <p:nvPr/>
        </p:nvSpPr>
        <p:spPr>
          <a:xfrm>
            <a:off x="6971472" y="2961109"/>
            <a:ext cx="2431971" cy="1815882"/>
          </a:xfrm>
          <a:prstGeom prst="rect">
            <a:avLst/>
          </a:prstGeom>
          <a:noFill/>
        </p:spPr>
        <p:txBody>
          <a:bodyPr wrap="square" rtlCol="0">
            <a:spAutoFit/>
          </a:bodyPr>
          <a:lstStyle/>
          <a:p>
            <a:r>
              <a:rPr lang="tr-TR" sz="1600" b="1" u="sng" dirty="0">
                <a:latin typeface="Calibri" panose="020F0502020204030204" pitchFamily="34" charset="0"/>
              </a:rPr>
              <a:t>INDEX </a:t>
            </a:r>
            <a:r>
              <a:rPr lang="tr-TR" sz="1600" b="1" u="sng" dirty="0" err="1" smtClean="0">
                <a:latin typeface="Calibri" panose="020F0502020204030204" pitchFamily="34" charset="0"/>
              </a:rPr>
              <a:t>for</a:t>
            </a:r>
            <a:r>
              <a:rPr lang="tr-TR" sz="1600" b="1" u="sng" dirty="0" smtClean="0">
                <a:latin typeface="Calibri" panose="020F0502020204030204" pitchFamily="34" charset="0"/>
              </a:rPr>
              <a:t> </a:t>
            </a:r>
            <a:r>
              <a:rPr lang="tr-TR" sz="1600" b="1" u="sng" dirty="0" err="1" smtClean="0">
                <a:latin typeface="Calibri" panose="020F0502020204030204" pitchFamily="34" charset="0"/>
              </a:rPr>
              <a:t>TECHNOPARKs</a:t>
            </a:r>
            <a:endParaRPr lang="tr-TR" sz="1600" b="1" u="sng" dirty="0" smtClean="0">
              <a:latin typeface="Calibri" panose="020F0502020204030204" pitchFamily="34" charset="0"/>
            </a:endParaRPr>
          </a:p>
          <a:p>
            <a:pPr marL="85725" indent="-85725">
              <a:buFont typeface="Arial" panose="020B0604020202020204" pitchFamily="34" charset="0"/>
              <a:buChar char="•"/>
            </a:pPr>
            <a:r>
              <a:rPr lang="tr-TR" sz="1600" b="1" dirty="0" smtClean="0">
                <a:solidFill>
                  <a:srgbClr val="CC0000"/>
                </a:solidFill>
                <a:latin typeface="Calibri" panose="020F0502020204030204" pitchFamily="34" charset="0"/>
              </a:rPr>
              <a:t>R&amp;D </a:t>
            </a:r>
            <a:r>
              <a:rPr lang="tr-TR" sz="1600" b="1" dirty="0" err="1" smtClean="0">
                <a:solidFill>
                  <a:srgbClr val="CC0000"/>
                </a:solidFill>
                <a:latin typeface="Calibri" panose="020F0502020204030204" pitchFamily="34" charset="0"/>
              </a:rPr>
              <a:t>Performance</a:t>
            </a:r>
            <a:endParaRPr lang="tr-TR" sz="1600" b="1" dirty="0" smtClean="0">
              <a:solidFill>
                <a:srgbClr val="CC0000"/>
              </a:solidFill>
              <a:latin typeface="Calibri" panose="020F0502020204030204" pitchFamily="34" charset="0"/>
            </a:endParaRPr>
          </a:p>
          <a:p>
            <a:pPr marL="85725" indent="-85725">
              <a:buFont typeface="Arial" panose="020B0604020202020204" pitchFamily="34" charset="0"/>
              <a:buChar char="•"/>
            </a:pPr>
            <a:r>
              <a:rPr lang="tr-TR" sz="1600" b="1" dirty="0" err="1" smtClean="0">
                <a:solidFill>
                  <a:srgbClr val="CC0000"/>
                </a:solidFill>
                <a:latin typeface="Calibri" panose="020F0502020204030204" pitchFamily="34" charset="0"/>
              </a:rPr>
              <a:t>Investments</a:t>
            </a:r>
            <a:endParaRPr lang="tr-TR" sz="1600" b="1" dirty="0" smtClean="0">
              <a:solidFill>
                <a:srgbClr val="CC0000"/>
              </a:solidFill>
              <a:latin typeface="Calibri" panose="020F0502020204030204" pitchFamily="34" charset="0"/>
            </a:endParaRPr>
          </a:p>
          <a:p>
            <a:pPr marL="85725" indent="-85725">
              <a:buFont typeface="Arial" panose="020B0604020202020204" pitchFamily="34" charset="0"/>
              <a:buChar char="•"/>
            </a:pPr>
            <a:r>
              <a:rPr lang="tr-TR" sz="1600" b="1" dirty="0" err="1" smtClean="0">
                <a:solidFill>
                  <a:srgbClr val="CC0000"/>
                </a:solidFill>
                <a:latin typeface="Calibri" panose="020F0502020204030204" pitchFamily="34" charset="0"/>
              </a:rPr>
              <a:t>Exports</a:t>
            </a:r>
            <a:endParaRPr lang="tr-TR" sz="1600" b="1" dirty="0">
              <a:solidFill>
                <a:srgbClr val="CC0000"/>
              </a:solidFill>
              <a:latin typeface="Calibri" panose="020F0502020204030204" pitchFamily="34" charset="0"/>
            </a:endParaRPr>
          </a:p>
          <a:p>
            <a:pPr marL="85725" indent="-85725">
              <a:buFont typeface="Arial" panose="020B0604020202020204" pitchFamily="34" charset="0"/>
              <a:buChar char="•"/>
            </a:pPr>
            <a:r>
              <a:rPr lang="tr-TR" sz="1600" b="1" dirty="0" smtClean="0">
                <a:solidFill>
                  <a:srgbClr val="CC0000"/>
                </a:solidFill>
                <a:latin typeface="Calibri" panose="020F0502020204030204" pitchFamily="34" charset="0"/>
              </a:rPr>
              <a:t>IPR</a:t>
            </a:r>
          </a:p>
          <a:p>
            <a:pPr marL="85725" indent="-85725">
              <a:buFont typeface="Arial" panose="020B0604020202020204" pitchFamily="34" charset="0"/>
              <a:buChar char="•"/>
            </a:pPr>
            <a:r>
              <a:rPr lang="tr-TR" sz="1600" b="1" dirty="0" err="1" smtClean="0">
                <a:solidFill>
                  <a:srgbClr val="CC0000"/>
                </a:solidFill>
                <a:latin typeface="Calibri" panose="020F0502020204030204" pitchFamily="34" charset="0"/>
              </a:rPr>
              <a:t>Incubator</a:t>
            </a:r>
            <a:r>
              <a:rPr lang="tr-TR" sz="1600" b="1" dirty="0" smtClean="0">
                <a:solidFill>
                  <a:srgbClr val="CC0000"/>
                </a:solidFill>
                <a:latin typeface="Calibri" panose="020F0502020204030204" pitchFamily="34" charset="0"/>
              </a:rPr>
              <a:t> Services</a:t>
            </a:r>
            <a:endParaRPr lang="tr-TR" sz="1600" b="1" dirty="0">
              <a:solidFill>
                <a:srgbClr val="CC0000"/>
              </a:solidFill>
              <a:latin typeface="Calibri" panose="020F0502020204030204" pitchFamily="34" charset="0"/>
            </a:endParaRPr>
          </a:p>
          <a:p>
            <a:pPr marL="85725" indent="-85725">
              <a:buFont typeface="Arial" panose="020B0604020202020204" pitchFamily="34" charset="0"/>
              <a:buChar char="•"/>
            </a:pPr>
            <a:r>
              <a:rPr lang="tr-TR" sz="1600" b="1" dirty="0" err="1" smtClean="0">
                <a:solidFill>
                  <a:srgbClr val="CC0000"/>
                </a:solidFill>
                <a:latin typeface="Calibri" panose="020F0502020204030204" pitchFamily="34" charset="0"/>
              </a:rPr>
              <a:t>Collaborations</a:t>
            </a:r>
            <a:endParaRPr lang="tr-TR" sz="1600" b="1" dirty="0">
              <a:solidFill>
                <a:srgbClr val="CC0000"/>
              </a:solidFill>
              <a:latin typeface="Calibri" panose="020F0502020204030204" pitchFamily="34" charset="0"/>
            </a:endParaRPr>
          </a:p>
        </p:txBody>
      </p:sp>
      <p:sp>
        <p:nvSpPr>
          <p:cNvPr id="34" name="Metin kutusu 33"/>
          <p:cNvSpPr txBox="1"/>
          <p:nvPr/>
        </p:nvSpPr>
        <p:spPr>
          <a:xfrm>
            <a:off x="37379" y="2987508"/>
            <a:ext cx="2260644" cy="1569660"/>
          </a:xfrm>
          <a:prstGeom prst="rect">
            <a:avLst/>
          </a:prstGeom>
          <a:noFill/>
        </p:spPr>
        <p:txBody>
          <a:bodyPr wrap="square" rtlCol="0">
            <a:spAutoFit/>
          </a:bodyPr>
          <a:lstStyle/>
          <a:p>
            <a:r>
              <a:rPr lang="tr-TR" sz="1600" b="1" u="sng" dirty="0">
                <a:latin typeface="Calibri" panose="020F0502020204030204" pitchFamily="34" charset="0"/>
              </a:rPr>
              <a:t>INDEX </a:t>
            </a:r>
            <a:r>
              <a:rPr lang="tr-TR" sz="1600" b="1" u="sng" dirty="0" err="1" smtClean="0">
                <a:latin typeface="Calibri" panose="020F0502020204030204" pitchFamily="34" charset="0"/>
              </a:rPr>
              <a:t>for</a:t>
            </a:r>
            <a:r>
              <a:rPr lang="tr-TR" sz="1600" b="1" u="sng" dirty="0" smtClean="0">
                <a:latin typeface="Calibri" panose="020F0502020204030204" pitchFamily="34" charset="0"/>
              </a:rPr>
              <a:t> UNIVERSITIES</a:t>
            </a:r>
          </a:p>
          <a:p>
            <a:pPr marL="85725" indent="-85725">
              <a:buFont typeface="Arial" panose="020B0604020202020204" pitchFamily="34" charset="0"/>
              <a:buChar char="•"/>
            </a:pPr>
            <a:r>
              <a:rPr lang="tr-TR" sz="1600" b="1" dirty="0" smtClean="0">
                <a:solidFill>
                  <a:srgbClr val="CC0000"/>
                </a:solidFill>
                <a:latin typeface="Calibri" panose="020F0502020204030204" pitchFamily="34" charset="0"/>
              </a:rPr>
              <a:t>R&amp;D </a:t>
            </a:r>
            <a:r>
              <a:rPr lang="tr-TR" sz="1600" b="1" dirty="0" err="1" smtClean="0">
                <a:solidFill>
                  <a:srgbClr val="CC0000"/>
                </a:solidFill>
                <a:latin typeface="Calibri" panose="020F0502020204030204" pitchFamily="34" charset="0"/>
              </a:rPr>
              <a:t>Performance</a:t>
            </a:r>
            <a:endParaRPr lang="tr-TR" sz="1600" b="1" dirty="0" smtClean="0">
              <a:solidFill>
                <a:srgbClr val="CC0000"/>
              </a:solidFill>
              <a:latin typeface="Calibri" panose="020F0502020204030204" pitchFamily="34" charset="0"/>
            </a:endParaRPr>
          </a:p>
          <a:p>
            <a:pPr marL="85725" indent="-85725">
              <a:buFont typeface="Arial" panose="020B0604020202020204" pitchFamily="34" charset="0"/>
              <a:buChar char="•"/>
            </a:pPr>
            <a:r>
              <a:rPr lang="tr-TR" sz="1600" b="1" dirty="0" err="1" smtClean="0">
                <a:solidFill>
                  <a:srgbClr val="CC0000"/>
                </a:solidFill>
                <a:latin typeface="Calibri" panose="020F0502020204030204" pitchFamily="34" charset="0"/>
              </a:rPr>
              <a:t>Economic</a:t>
            </a:r>
            <a:r>
              <a:rPr lang="tr-TR" sz="1600" b="1" dirty="0" smtClean="0">
                <a:solidFill>
                  <a:srgbClr val="CC0000"/>
                </a:solidFill>
                <a:latin typeface="Calibri" panose="020F0502020204030204" pitchFamily="34" charset="0"/>
              </a:rPr>
              <a:t> </a:t>
            </a:r>
            <a:r>
              <a:rPr lang="tr-TR" sz="1600" b="1" dirty="0" err="1" smtClean="0">
                <a:solidFill>
                  <a:srgbClr val="CC0000"/>
                </a:solidFill>
                <a:latin typeface="Calibri" panose="020F0502020204030204" pitchFamily="34" charset="0"/>
              </a:rPr>
              <a:t>Impact</a:t>
            </a:r>
            <a:endParaRPr lang="tr-TR" sz="1600" b="1" dirty="0" smtClean="0">
              <a:solidFill>
                <a:srgbClr val="CC0000"/>
              </a:solidFill>
              <a:latin typeface="Calibri" panose="020F0502020204030204" pitchFamily="34" charset="0"/>
            </a:endParaRPr>
          </a:p>
          <a:p>
            <a:pPr marL="85725" indent="-85725">
              <a:buFont typeface="Arial" panose="020B0604020202020204" pitchFamily="34" charset="0"/>
              <a:buChar char="•"/>
            </a:pPr>
            <a:r>
              <a:rPr lang="tr-TR" sz="1600" b="1" dirty="0" smtClean="0">
                <a:solidFill>
                  <a:srgbClr val="CC0000"/>
                </a:solidFill>
                <a:latin typeface="Calibri" panose="020F0502020204030204" pitchFamily="34" charset="0"/>
              </a:rPr>
              <a:t>IPR</a:t>
            </a:r>
          </a:p>
          <a:p>
            <a:pPr marL="85725" indent="-85725">
              <a:buFont typeface="Arial" panose="020B0604020202020204" pitchFamily="34" charset="0"/>
              <a:buChar char="•"/>
            </a:pPr>
            <a:r>
              <a:rPr lang="tr-TR" sz="1600" b="1" dirty="0" err="1">
                <a:solidFill>
                  <a:srgbClr val="CC0000"/>
                </a:solidFill>
                <a:latin typeface="Calibri" panose="020F0502020204030204" pitchFamily="34" charset="0"/>
              </a:rPr>
              <a:t>Entrpreneurship</a:t>
            </a:r>
            <a:endParaRPr lang="tr-TR" sz="1600" b="1" dirty="0">
              <a:solidFill>
                <a:srgbClr val="CC0000"/>
              </a:solidFill>
              <a:latin typeface="Calibri" panose="020F0502020204030204" pitchFamily="34" charset="0"/>
            </a:endParaRPr>
          </a:p>
          <a:p>
            <a:pPr marL="85725" indent="-85725">
              <a:buFont typeface="Arial" panose="020B0604020202020204" pitchFamily="34" charset="0"/>
              <a:buChar char="•"/>
            </a:pPr>
            <a:r>
              <a:rPr lang="tr-TR" sz="1600" b="1" dirty="0" err="1" smtClean="0">
                <a:solidFill>
                  <a:srgbClr val="CC0000"/>
                </a:solidFill>
                <a:latin typeface="Calibri" panose="020F0502020204030204" pitchFamily="34" charset="0"/>
              </a:rPr>
              <a:t>Collaborations</a:t>
            </a:r>
            <a:endParaRPr lang="tr-TR" sz="1600" b="1" dirty="0">
              <a:solidFill>
                <a:srgbClr val="CC0000"/>
              </a:solidFill>
              <a:latin typeface="Calibri" panose="020F0502020204030204" pitchFamily="34" charset="0"/>
            </a:endParaRPr>
          </a:p>
        </p:txBody>
      </p:sp>
      <p:sp>
        <p:nvSpPr>
          <p:cNvPr id="35" name="Metin kutusu 34"/>
          <p:cNvSpPr txBox="1"/>
          <p:nvPr/>
        </p:nvSpPr>
        <p:spPr>
          <a:xfrm>
            <a:off x="182802" y="4870897"/>
            <a:ext cx="3345415" cy="1323439"/>
          </a:xfrm>
          <a:prstGeom prst="rect">
            <a:avLst/>
          </a:prstGeom>
          <a:noFill/>
        </p:spPr>
        <p:txBody>
          <a:bodyPr wrap="square" rtlCol="0">
            <a:spAutoFit/>
          </a:bodyPr>
          <a:lstStyle/>
          <a:p>
            <a:r>
              <a:rPr lang="tr-TR" sz="1600" b="1" u="sng" dirty="0" smtClean="0">
                <a:latin typeface="Calibri" panose="020F0502020204030204" pitchFamily="34" charset="0"/>
              </a:rPr>
              <a:t>INDEX </a:t>
            </a:r>
            <a:r>
              <a:rPr lang="tr-TR" sz="1600" b="1" u="sng" dirty="0" err="1" smtClean="0">
                <a:latin typeface="Calibri" panose="020F0502020204030204" pitchFamily="34" charset="0"/>
              </a:rPr>
              <a:t>for</a:t>
            </a:r>
            <a:r>
              <a:rPr lang="tr-TR" sz="1600" b="1" u="sng" dirty="0" smtClean="0">
                <a:latin typeface="Calibri" panose="020F0502020204030204" pitchFamily="34" charset="0"/>
              </a:rPr>
              <a:t> IND.  RESEARCH CENTRES</a:t>
            </a:r>
          </a:p>
          <a:p>
            <a:pPr marL="85725" indent="-85725">
              <a:buFont typeface="Arial" panose="020B0604020202020204" pitchFamily="34" charset="0"/>
              <a:buChar char="•"/>
            </a:pPr>
            <a:r>
              <a:rPr lang="tr-TR" sz="1600" b="1" u="sng" dirty="0" smtClean="0">
                <a:solidFill>
                  <a:srgbClr val="C00000"/>
                </a:solidFill>
                <a:latin typeface="Calibri" panose="020F0502020204030204" pitchFamily="34" charset="0"/>
              </a:rPr>
              <a:t> </a:t>
            </a:r>
            <a:r>
              <a:rPr lang="tr-TR" sz="1600" b="1" dirty="0" smtClean="0">
                <a:solidFill>
                  <a:srgbClr val="CC0000"/>
                </a:solidFill>
                <a:latin typeface="Calibri" panose="020F0502020204030204" pitchFamily="34" charset="0"/>
              </a:rPr>
              <a:t>R&amp;D </a:t>
            </a:r>
            <a:r>
              <a:rPr lang="tr-TR" sz="1600" b="1" dirty="0" err="1">
                <a:solidFill>
                  <a:srgbClr val="CC0000"/>
                </a:solidFill>
                <a:latin typeface="Calibri" panose="020F0502020204030204" pitchFamily="34" charset="0"/>
              </a:rPr>
              <a:t>Performance</a:t>
            </a:r>
            <a:endParaRPr lang="tr-TR" sz="1600" b="1" dirty="0">
              <a:solidFill>
                <a:srgbClr val="CC0000"/>
              </a:solidFill>
              <a:latin typeface="Calibri" panose="020F0502020204030204" pitchFamily="34" charset="0"/>
            </a:endParaRPr>
          </a:p>
          <a:p>
            <a:pPr marL="85725" indent="-85725">
              <a:buFont typeface="Arial" panose="020B0604020202020204" pitchFamily="34" charset="0"/>
              <a:buChar char="•"/>
            </a:pPr>
            <a:r>
              <a:rPr lang="tr-TR" sz="1600" b="1" dirty="0" err="1" smtClean="0">
                <a:solidFill>
                  <a:srgbClr val="CC0000"/>
                </a:solidFill>
                <a:latin typeface="Calibri" panose="020F0502020204030204" pitchFamily="34" charset="0"/>
              </a:rPr>
              <a:t>Number</a:t>
            </a:r>
            <a:r>
              <a:rPr lang="tr-TR" sz="1600" b="1" dirty="0" smtClean="0">
                <a:solidFill>
                  <a:srgbClr val="CC0000"/>
                </a:solidFill>
                <a:latin typeface="Calibri" panose="020F0502020204030204" pitchFamily="34" charset="0"/>
              </a:rPr>
              <a:t> of </a:t>
            </a:r>
            <a:r>
              <a:rPr lang="tr-TR" sz="1600" b="1" dirty="0" err="1" smtClean="0">
                <a:solidFill>
                  <a:srgbClr val="CC0000"/>
                </a:solidFill>
                <a:latin typeface="Calibri" panose="020F0502020204030204" pitchFamily="34" charset="0"/>
              </a:rPr>
              <a:t>Projects</a:t>
            </a:r>
            <a:endParaRPr lang="tr-TR" sz="1600" b="1" dirty="0">
              <a:solidFill>
                <a:srgbClr val="CC0000"/>
              </a:solidFill>
              <a:latin typeface="Calibri" panose="020F0502020204030204" pitchFamily="34" charset="0"/>
            </a:endParaRPr>
          </a:p>
          <a:p>
            <a:pPr marL="85725" indent="-85725">
              <a:buFont typeface="Arial" panose="020B0604020202020204" pitchFamily="34" charset="0"/>
              <a:buChar char="•"/>
            </a:pPr>
            <a:r>
              <a:rPr lang="tr-TR" sz="1600" b="1" dirty="0">
                <a:solidFill>
                  <a:srgbClr val="CC0000"/>
                </a:solidFill>
                <a:latin typeface="Calibri" panose="020F0502020204030204" pitchFamily="34" charset="0"/>
              </a:rPr>
              <a:t>IPR</a:t>
            </a:r>
          </a:p>
          <a:p>
            <a:pPr marL="85725" indent="-85725">
              <a:buFont typeface="Arial" panose="020B0604020202020204" pitchFamily="34" charset="0"/>
              <a:buChar char="•"/>
            </a:pPr>
            <a:r>
              <a:rPr lang="tr-TR" sz="1600" b="1" dirty="0" err="1" smtClean="0">
                <a:solidFill>
                  <a:srgbClr val="CC0000"/>
                </a:solidFill>
                <a:latin typeface="Calibri" panose="020F0502020204030204" pitchFamily="34" charset="0"/>
              </a:rPr>
              <a:t>Collaborations</a:t>
            </a:r>
            <a:endParaRPr lang="tr-TR" sz="1600" b="1" dirty="0">
              <a:solidFill>
                <a:srgbClr val="CC0000"/>
              </a:solidFill>
              <a:latin typeface="Calibri" panose="020F0502020204030204" pitchFamily="34" charset="0"/>
            </a:endParaRPr>
          </a:p>
        </p:txBody>
      </p:sp>
    </p:spTree>
    <p:extLst>
      <p:ext uri="{BB962C8B-B14F-4D97-AF65-F5344CB8AC3E}">
        <p14:creationId xmlns:p14="http://schemas.microsoft.com/office/powerpoint/2010/main" val="1038343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500" fill="hold"/>
                                        <p:tgtEl>
                                          <p:spTgt spid="28"/>
                                        </p:tgtEl>
                                        <p:attrNameLst>
                                          <p:attrName>ppt_x</p:attrName>
                                        </p:attrNameLst>
                                      </p:cBhvr>
                                      <p:tavLst>
                                        <p:tav tm="0">
                                          <p:val>
                                            <p:strVal val="#ppt_x"/>
                                          </p:val>
                                        </p:tav>
                                        <p:tav tm="100000">
                                          <p:val>
                                            <p:strVal val="#ppt_x"/>
                                          </p:val>
                                        </p:tav>
                                      </p:tavLst>
                                    </p:anim>
                                    <p:anim calcmode="lin" valueType="num">
                                      <p:cBhvr additive="base">
                                        <p:cTn id="42" dur="500" fill="hold"/>
                                        <p:tgtEl>
                                          <p:spTgt spid="2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fill="hold"/>
                                        <p:tgtEl>
                                          <p:spTgt spid="3"/>
                                        </p:tgtEl>
                                        <p:attrNameLst>
                                          <p:attrName>ppt_x</p:attrName>
                                        </p:attrNameLst>
                                      </p:cBhvr>
                                      <p:tavLst>
                                        <p:tav tm="0">
                                          <p:val>
                                            <p:strVal val="#ppt_x"/>
                                          </p:val>
                                        </p:tav>
                                        <p:tav tm="100000">
                                          <p:val>
                                            <p:strVal val="#ppt_x"/>
                                          </p:val>
                                        </p:tav>
                                      </p:tavLst>
                                    </p:anim>
                                    <p:anim calcmode="lin" valueType="num">
                                      <p:cBhvr additive="base">
                                        <p:cTn id="4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ppt_x"/>
                                          </p:val>
                                        </p:tav>
                                        <p:tav tm="100000">
                                          <p:val>
                                            <p:strVal val="#ppt_x"/>
                                          </p:val>
                                        </p:tav>
                                      </p:tavLst>
                                    </p:anim>
                                    <p:anim calcmode="lin" valueType="num">
                                      <p:cBhvr additive="base">
                                        <p:cTn id="52" dur="500" fill="hold"/>
                                        <p:tgtEl>
                                          <p:spTgt spid="2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500" fill="hold"/>
                                        <p:tgtEl>
                                          <p:spTgt spid="31"/>
                                        </p:tgtEl>
                                        <p:attrNameLst>
                                          <p:attrName>ppt_x</p:attrName>
                                        </p:attrNameLst>
                                      </p:cBhvr>
                                      <p:tavLst>
                                        <p:tav tm="0">
                                          <p:val>
                                            <p:strVal val="#ppt_x"/>
                                          </p:val>
                                        </p:tav>
                                        <p:tav tm="100000">
                                          <p:val>
                                            <p:strVal val="#ppt_x"/>
                                          </p:val>
                                        </p:tav>
                                      </p:tavLst>
                                    </p:anim>
                                    <p:anim calcmode="lin" valueType="num">
                                      <p:cBhvr additive="base">
                                        <p:cTn id="5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additive="base">
                                        <p:cTn id="61" dur="500" fill="hold"/>
                                        <p:tgtEl>
                                          <p:spTgt spid="34"/>
                                        </p:tgtEl>
                                        <p:attrNameLst>
                                          <p:attrName>ppt_x</p:attrName>
                                        </p:attrNameLst>
                                      </p:cBhvr>
                                      <p:tavLst>
                                        <p:tav tm="0">
                                          <p:val>
                                            <p:strVal val="#ppt_x"/>
                                          </p:val>
                                        </p:tav>
                                        <p:tav tm="100000">
                                          <p:val>
                                            <p:strVal val="#ppt_x"/>
                                          </p:val>
                                        </p:tav>
                                      </p:tavLst>
                                    </p:anim>
                                    <p:anim calcmode="lin" valueType="num">
                                      <p:cBhvr additive="base">
                                        <p:cTn id="62" dur="500" fill="hold"/>
                                        <p:tgtEl>
                                          <p:spTgt spid="34"/>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additive="base">
                                        <p:cTn id="65" dur="500" fill="hold"/>
                                        <p:tgtEl>
                                          <p:spTgt spid="35"/>
                                        </p:tgtEl>
                                        <p:attrNameLst>
                                          <p:attrName>ppt_x</p:attrName>
                                        </p:attrNameLst>
                                      </p:cBhvr>
                                      <p:tavLst>
                                        <p:tav tm="0">
                                          <p:val>
                                            <p:strVal val="#ppt_x"/>
                                          </p:val>
                                        </p:tav>
                                        <p:tav tm="100000">
                                          <p:val>
                                            <p:strVal val="#ppt_x"/>
                                          </p:val>
                                        </p:tav>
                                      </p:tavLst>
                                    </p:anim>
                                    <p:anim calcmode="lin" valueType="num">
                                      <p:cBhvr additive="base">
                                        <p:cTn id="66" dur="500" fill="hold"/>
                                        <p:tgtEl>
                                          <p:spTgt spid="35"/>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500" fill="hold"/>
                                        <p:tgtEl>
                                          <p:spTgt spid="17"/>
                                        </p:tgtEl>
                                        <p:attrNameLst>
                                          <p:attrName>ppt_x</p:attrName>
                                        </p:attrNameLst>
                                      </p:cBhvr>
                                      <p:tavLst>
                                        <p:tav tm="0">
                                          <p:val>
                                            <p:strVal val="#ppt_x"/>
                                          </p:val>
                                        </p:tav>
                                        <p:tav tm="100000">
                                          <p:val>
                                            <p:strVal val="#ppt_x"/>
                                          </p:val>
                                        </p:tav>
                                      </p:tavLst>
                                    </p:anim>
                                    <p:anim calcmode="lin" valueType="num">
                                      <p:cBhvr additive="base">
                                        <p:cTn id="7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4"/>
                                        </p:tgtEl>
                                        <p:attrNameLst>
                                          <p:attrName>style.visibility</p:attrName>
                                        </p:attrNameLst>
                                      </p:cBhvr>
                                      <p:to>
                                        <p:strVal val="visible"/>
                                      </p:to>
                                    </p:set>
                                    <p:anim calcmode="lin" valueType="num">
                                      <p:cBhvr additive="base">
                                        <p:cTn id="75" dur="500" fill="hold"/>
                                        <p:tgtEl>
                                          <p:spTgt spid="4"/>
                                        </p:tgtEl>
                                        <p:attrNameLst>
                                          <p:attrName>ppt_x</p:attrName>
                                        </p:attrNameLst>
                                      </p:cBhvr>
                                      <p:tavLst>
                                        <p:tav tm="0">
                                          <p:val>
                                            <p:strVal val="#ppt_x"/>
                                          </p:val>
                                        </p:tav>
                                        <p:tav tm="100000">
                                          <p:val>
                                            <p:strVal val="#ppt_x"/>
                                          </p:val>
                                        </p:tav>
                                      </p:tavLst>
                                    </p:anim>
                                    <p:anim calcmode="lin" valueType="num">
                                      <p:cBhvr additive="base">
                                        <p:cTn id="76" dur="500" fill="hold"/>
                                        <p:tgtEl>
                                          <p:spTgt spid="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500" fill="hold"/>
                                        <p:tgtEl>
                                          <p:spTgt spid="32"/>
                                        </p:tgtEl>
                                        <p:attrNameLst>
                                          <p:attrName>ppt_x</p:attrName>
                                        </p:attrNameLst>
                                      </p:cBhvr>
                                      <p:tavLst>
                                        <p:tav tm="0">
                                          <p:val>
                                            <p:strVal val="#ppt_x"/>
                                          </p:val>
                                        </p:tav>
                                        <p:tav tm="100000">
                                          <p:val>
                                            <p:strVal val="#ppt_x"/>
                                          </p:val>
                                        </p:tav>
                                      </p:tavLst>
                                    </p:anim>
                                    <p:anim calcmode="lin" valueType="num">
                                      <p:cBhvr additive="base">
                                        <p:cTn id="80" dur="5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500" fill="hold"/>
                                        <p:tgtEl>
                                          <p:spTgt spid="33"/>
                                        </p:tgtEl>
                                        <p:attrNameLst>
                                          <p:attrName>ppt_x</p:attrName>
                                        </p:attrNameLst>
                                      </p:cBhvr>
                                      <p:tavLst>
                                        <p:tav tm="0">
                                          <p:val>
                                            <p:strVal val="#ppt_x"/>
                                          </p:val>
                                        </p:tav>
                                        <p:tav tm="100000">
                                          <p:val>
                                            <p:strVal val="#ppt_x"/>
                                          </p:val>
                                        </p:tav>
                                      </p:tavLst>
                                    </p:anim>
                                    <p:anim calcmode="lin" valueType="num">
                                      <p:cBhvr additive="base">
                                        <p:cTn id="8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P spid="29" grpId="0"/>
      <p:bldP spid="3" grpId="0"/>
      <p:bldP spid="30" grpId="0"/>
      <p:bldP spid="31" grpId="0"/>
      <p:bldP spid="4" grpId="0"/>
      <p:bldP spid="32" grpId="0"/>
      <p:bldP spid="33" grpId="0"/>
      <p:bldP spid="17" grpId="0"/>
      <p:bldP spid="34"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303312"/>
          </a:xfrm>
        </p:spPr>
        <p:txBody>
          <a:bodyPr>
            <a:noAutofit/>
          </a:bodyPr>
          <a:lstStyle/>
          <a:p>
            <a:r>
              <a:rPr lang="en-US" sz="3200" dirty="0" smtClean="0"/>
              <a:t>Outputs of Research Results</a:t>
            </a:r>
            <a:endParaRPr lang="en-US" sz="3200" dirty="0"/>
          </a:p>
        </p:txBody>
      </p:sp>
      <p:graphicFrame>
        <p:nvGraphicFramePr>
          <p:cNvPr id="7" name="Tablo 1"/>
          <p:cNvGraphicFramePr>
            <a:graphicFrameLocks noGrp="1"/>
          </p:cNvGraphicFramePr>
          <p:nvPr>
            <p:extLst>
              <p:ext uri="{D42A27DB-BD31-4B8C-83A1-F6EECF244321}">
                <p14:modId xmlns:p14="http://schemas.microsoft.com/office/powerpoint/2010/main" val="1623407806"/>
              </p:ext>
            </p:extLst>
          </p:nvPr>
        </p:nvGraphicFramePr>
        <p:xfrm>
          <a:off x="484659" y="980728"/>
          <a:ext cx="7951812" cy="2372462"/>
        </p:xfrm>
        <a:graphic>
          <a:graphicData uri="http://schemas.openxmlformats.org/drawingml/2006/table">
            <a:tbl>
              <a:tblPr firstRow="1" bandRow="1">
                <a:tableStyleId>{5C22544A-7EE6-4342-B048-85BDC9FD1C3A}</a:tableStyleId>
              </a:tblPr>
              <a:tblGrid>
                <a:gridCol w="3221792">
                  <a:extLst>
                    <a:ext uri="{9D8B030D-6E8A-4147-A177-3AD203B41FA5}">
                      <a16:colId xmlns:a16="http://schemas.microsoft.com/office/drawing/2014/main" xmlns="" val="20000"/>
                    </a:ext>
                  </a:extLst>
                </a:gridCol>
                <a:gridCol w="2199898">
                  <a:extLst>
                    <a:ext uri="{9D8B030D-6E8A-4147-A177-3AD203B41FA5}">
                      <a16:colId xmlns:a16="http://schemas.microsoft.com/office/drawing/2014/main" xmlns="" val="20001"/>
                    </a:ext>
                  </a:extLst>
                </a:gridCol>
                <a:gridCol w="2530122">
                  <a:extLst>
                    <a:ext uri="{9D8B030D-6E8A-4147-A177-3AD203B41FA5}">
                      <a16:colId xmlns:a16="http://schemas.microsoft.com/office/drawing/2014/main" xmlns="" val="20002"/>
                    </a:ext>
                  </a:extLst>
                </a:gridCol>
              </a:tblGrid>
              <a:tr h="0">
                <a:tc>
                  <a:txBody>
                    <a:bodyPr/>
                    <a:lstStyle/>
                    <a:p>
                      <a:r>
                        <a:rPr lang="en-US" sz="2000" b="1" dirty="0" smtClean="0">
                          <a:latin typeface="Calibri" panose="020F0502020204030204" pitchFamily="34" charset="0"/>
                        </a:rPr>
                        <a:t>Publications</a:t>
                      </a:r>
                      <a:endParaRPr lang="tr-TR" sz="1800" i="1" dirty="0"/>
                    </a:p>
                  </a:txBody>
                  <a:tcPr>
                    <a:solidFill>
                      <a:schemeClr val="bg1">
                        <a:lumMod val="50000"/>
                      </a:schemeClr>
                    </a:solidFill>
                  </a:tcPr>
                </a:tc>
                <a:tc>
                  <a:txBody>
                    <a:bodyPr/>
                    <a:lstStyle/>
                    <a:p>
                      <a:pPr algn="ctr"/>
                      <a:r>
                        <a:rPr lang="en-US" sz="2000" b="1" dirty="0" smtClean="0">
                          <a:solidFill>
                            <a:schemeClr val="bg1"/>
                          </a:solidFill>
                          <a:latin typeface="Calibri" panose="020F0502020204030204" pitchFamily="34" charset="0"/>
                        </a:rPr>
                        <a:t>TR</a:t>
                      </a:r>
                      <a:endParaRPr lang="tr-TR" sz="2000" dirty="0">
                        <a:solidFill>
                          <a:schemeClr val="bg1"/>
                        </a:solidFill>
                        <a:latin typeface="Calibri" panose="020F0502020204030204" pitchFamily="34" charset="0"/>
                      </a:endParaRPr>
                    </a:p>
                  </a:txBody>
                  <a:tcPr anchor="ctr">
                    <a:solidFill>
                      <a:schemeClr val="bg1">
                        <a:lumMod val="50000"/>
                      </a:schemeClr>
                    </a:solidFill>
                  </a:tcPr>
                </a:tc>
                <a:tc>
                  <a:txBody>
                    <a:bodyPr/>
                    <a:lstStyle/>
                    <a:p>
                      <a:pPr algn="ctr"/>
                      <a:r>
                        <a:rPr lang="en-US" sz="2000" b="1" dirty="0" smtClean="0">
                          <a:solidFill>
                            <a:schemeClr val="bg1"/>
                          </a:solidFill>
                          <a:latin typeface="Calibri" panose="020F0502020204030204" pitchFamily="34" charset="0"/>
                        </a:rPr>
                        <a:t>World</a:t>
                      </a:r>
                      <a:endParaRPr lang="tr-TR" sz="2000" dirty="0">
                        <a:solidFill>
                          <a:schemeClr val="bg1"/>
                        </a:solidFill>
                        <a:latin typeface="Calibri" panose="020F0502020204030204" pitchFamily="34" charset="0"/>
                      </a:endParaRPr>
                    </a:p>
                  </a:txBody>
                  <a:tcPr anchor="ctr">
                    <a:solidFill>
                      <a:schemeClr val="bg1">
                        <a:lumMod val="50000"/>
                      </a:schemeClr>
                    </a:solidFill>
                  </a:tcPr>
                </a:tc>
                <a:extLst>
                  <a:ext uri="{0D108BD9-81ED-4DB2-BD59-A6C34878D82A}">
                    <a16:rowId xmlns:a16="http://schemas.microsoft.com/office/drawing/2014/main" xmlns="" val="10000"/>
                  </a:ext>
                </a:extLst>
              </a:tr>
              <a:tr h="449183">
                <a:tc>
                  <a:txBody>
                    <a:bodyPr/>
                    <a:lstStyle/>
                    <a:p>
                      <a:r>
                        <a:rPr lang="en-US" sz="1800" b="1" dirty="0" smtClean="0">
                          <a:latin typeface="Calibri" panose="020F0502020204030204" pitchFamily="34" charset="0"/>
                        </a:rPr>
                        <a:t>Top 25%</a:t>
                      </a:r>
                      <a:r>
                        <a:rPr lang="tr-TR" sz="1800" b="1" dirty="0" smtClean="0">
                          <a:latin typeface="Calibri" panose="020F0502020204030204" pitchFamily="34" charset="0"/>
                        </a:rPr>
                        <a:t>	</a:t>
                      </a:r>
                      <a:r>
                        <a:rPr lang="en-US" sz="1800" b="1" dirty="0" smtClean="0">
                          <a:latin typeface="Calibri" panose="020F0502020204030204" pitchFamily="34" charset="0"/>
                        </a:rPr>
                        <a:t> Impact Journals</a:t>
                      </a:r>
                      <a:endParaRPr lang="tr-TR" sz="1800" b="1" dirty="0">
                        <a:latin typeface="Calibri" panose="020F0502020204030204" pitchFamily="34" charset="0"/>
                      </a:endParaRPr>
                    </a:p>
                  </a:txBody>
                  <a:tcPr anchor="ctr">
                    <a:solidFill>
                      <a:schemeClr val="bg1">
                        <a:lumMod val="85000"/>
                      </a:schemeClr>
                    </a:solidFill>
                  </a:tcPr>
                </a:tc>
                <a:tc>
                  <a:txBody>
                    <a:bodyPr/>
                    <a:lstStyle/>
                    <a:p>
                      <a:pPr algn="ctr"/>
                      <a:r>
                        <a:rPr lang="en-US" sz="2000" dirty="0" smtClean="0">
                          <a:latin typeface="Calibri" panose="020F0502020204030204" pitchFamily="34" charset="0"/>
                        </a:rPr>
                        <a:t>21 </a:t>
                      </a:r>
                      <a:r>
                        <a:rPr lang="tr-TR" sz="2000" dirty="0" smtClean="0">
                          <a:latin typeface="Calibri" panose="020F0502020204030204" pitchFamily="34" charset="0"/>
                        </a:rPr>
                        <a:t>%</a:t>
                      </a:r>
                      <a:endParaRPr lang="tr-TR" sz="2000" dirty="0">
                        <a:latin typeface="Calibri" panose="020F0502020204030204" pitchFamily="34" charset="0"/>
                      </a:endParaRPr>
                    </a:p>
                  </a:txBody>
                  <a:tcPr anchor="ctr">
                    <a:solidFill>
                      <a:schemeClr val="bg1">
                        <a:lumMod val="85000"/>
                      </a:schemeClr>
                    </a:solidFill>
                  </a:tcPr>
                </a:tc>
                <a:tc>
                  <a:txBody>
                    <a:bodyPr/>
                    <a:lstStyle/>
                    <a:p>
                      <a:pPr algn="ctr"/>
                      <a:r>
                        <a:rPr lang="en-US" sz="2000" dirty="0" smtClean="0">
                          <a:latin typeface="Calibri" panose="020F0502020204030204" pitchFamily="34" charset="0"/>
                        </a:rPr>
                        <a:t>44</a:t>
                      </a:r>
                      <a:r>
                        <a:rPr lang="tr-TR" sz="2000" dirty="0" smtClean="0">
                          <a:latin typeface="Calibri" panose="020F0502020204030204" pitchFamily="34" charset="0"/>
                        </a:rPr>
                        <a:t>%</a:t>
                      </a:r>
                      <a:endParaRPr lang="tr-TR" sz="2000" dirty="0">
                        <a:latin typeface="Calibri" panose="020F0502020204030204" pitchFamily="34" charset="0"/>
                      </a:endParaRPr>
                    </a:p>
                  </a:txBody>
                  <a:tcPr anchor="ctr">
                    <a:solidFill>
                      <a:schemeClr val="bg1">
                        <a:lumMod val="85000"/>
                      </a:schemeClr>
                    </a:solidFill>
                  </a:tcPr>
                </a:tc>
                <a:extLst>
                  <a:ext uri="{0D108BD9-81ED-4DB2-BD59-A6C34878D82A}">
                    <a16:rowId xmlns:a16="http://schemas.microsoft.com/office/drawing/2014/main" xmlns="" val="10001"/>
                  </a:ext>
                </a:extLst>
              </a:tr>
              <a:tr h="538928">
                <a:tc>
                  <a:txBody>
                    <a:bodyPr/>
                    <a:lstStyle/>
                    <a:p>
                      <a:r>
                        <a:rPr lang="en-US" sz="1800" b="1" dirty="0" smtClean="0">
                          <a:latin typeface="Calibri" panose="020F0502020204030204" pitchFamily="34" charset="0"/>
                        </a:rPr>
                        <a:t>Second 25%</a:t>
                      </a:r>
                      <a:endParaRPr lang="tr-TR" sz="1800" b="1" dirty="0">
                        <a:latin typeface="Calibri" panose="020F0502020204030204" pitchFamily="34" charset="0"/>
                      </a:endParaRPr>
                    </a:p>
                  </a:txBody>
                  <a:tcPr anchor="ctr"/>
                </a:tc>
                <a:tc>
                  <a:txBody>
                    <a:bodyPr/>
                    <a:lstStyle/>
                    <a:p>
                      <a:pPr algn="ctr"/>
                      <a:r>
                        <a:rPr lang="tr-TR" sz="2000" dirty="0" smtClean="0">
                          <a:latin typeface="Calibri" panose="020F0502020204030204" pitchFamily="34" charset="0"/>
                        </a:rPr>
                        <a:t>2</a:t>
                      </a:r>
                      <a:r>
                        <a:rPr lang="en-US" sz="2000" dirty="0" smtClean="0">
                          <a:latin typeface="Calibri" panose="020F0502020204030204" pitchFamily="34" charset="0"/>
                        </a:rPr>
                        <a:t>2</a:t>
                      </a:r>
                      <a:r>
                        <a:rPr lang="tr-TR" sz="2000" dirty="0" smtClean="0">
                          <a:latin typeface="Calibri" panose="020F0502020204030204" pitchFamily="34" charset="0"/>
                        </a:rPr>
                        <a:t>%</a:t>
                      </a:r>
                      <a:endParaRPr lang="tr-TR" sz="2000" dirty="0">
                        <a:latin typeface="Calibri" panose="020F0502020204030204" pitchFamily="34" charset="0"/>
                      </a:endParaRPr>
                    </a:p>
                  </a:txBody>
                  <a:tcPr anchor="ctr"/>
                </a:tc>
                <a:tc>
                  <a:txBody>
                    <a:bodyPr/>
                    <a:lstStyle/>
                    <a:p>
                      <a:pPr algn="ctr"/>
                      <a:r>
                        <a:rPr lang="en-US" sz="2000" dirty="0" smtClean="0">
                          <a:latin typeface="Calibri" panose="020F0502020204030204" pitchFamily="34" charset="0"/>
                        </a:rPr>
                        <a:t>25</a:t>
                      </a:r>
                      <a:r>
                        <a:rPr lang="tr-TR" sz="2000" dirty="0" smtClean="0">
                          <a:latin typeface="Calibri" panose="020F0502020204030204" pitchFamily="34" charset="0"/>
                        </a:rPr>
                        <a:t>%</a:t>
                      </a:r>
                      <a:endParaRPr lang="tr-TR" sz="2000" dirty="0">
                        <a:latin typeface="Calibri" panose="020F0502020204030204" pitchFamily="34" charset="0"/>
                      </a:endParaRPr>
                    </a:p>
                  </a:txBody>
                  <a:tcPr anchor="ctr"/>
                </a:tc>
                <a:extLst>
                  <a:ext uri="{0D108BD9-81ED-4DB2-BD59-A6C34878D82A}">
                    <a16:rowId xmlns:a16="http://schemas.microsoft.com/office/drawing/2014/main" xmlns="" val="10002"/>
                  </a:ext>
                </a:extLst>
              </a:tr>
              <a:tr h="538928">
                <a:tc>
                  <a:txBody>
                    <a:bodyPr/>
                    <a:lstStyle/>
                    <a:p>
                      <a:r>
                        <a:rPr lang="en-US" sz="1800" b="1" dirty="0" smtClean="0">
                          <a:latin typeface="Calibri" panose="020F0502020204030204" pitchFamily="34" charset="0"/>
                        </a:rPr>
                        <a:t>Third 25%</a:t>
                      </a:r>
                      <a:endParaRPr lang="tr-TR" sz="1800" b="1" dirty="0">
                        <a:latin typeface="Calibri" panose="020F0502020204030204" pitchFamily="34" charset="0"/>
                      </a:endParaRPr>
                    </a:p>
                  </a:txBody>
                  <a:tcPr anchor="ctr">
                    <a:solidFill>
                      <a:schemeClr val="bg1">
                        <a:lumMod val="85000"/>
                      </a:schemeClr>
                    </a:solidFill>
                  </a:tcPr>
                </a:tc>
                <a:tc>
                  <a:txBody>
                    <a:bodyPr/>
                    <a:lstStyle/>
                    <a:p>
                      <a:pPr algn="ctr"/>
                      <a:r>
                        <a:rPr lang="tr-TR" sz="2000" dirty="0" smtClean="0">
                          <a:latin typeface="Calibri" panose="020F0502020204030204" pitchFamily="34" charset="0"/>
                        </a:rPr>
                        <a:t>2</a:t>
                      </a:r>
                      <a:r>
                        <a:rPr lang="en-US" sz="2000" dirty="0" smtClean="0">
                          <a:latin typeface="Calibri" panose="020F0502020204030204" pitchFamily="34" charset="0"/>
                        </a:rPr>
                        <a:t>3</a:t>
                      </a:r>
                      <a:r>
                        <a:rPr lang="tr-TR" sz="2000" dirty="0" smtClean="0">
                          <a:latin typeface="Calibri" panose="020F0502020204030204" pitchFamily="34" charset="0"/>
                        </a:rPr>
                        <a:t>%</a:t>
                      </a:r>
                      <a:endParaRPr lang="tr-TR" sz="2000" dirty="0">
                        <a:latin typeface="Calibri" panose="020F0502020204030204" pitchFamily="34" charset="0"/>
                      </a:endParaRPr>
                    </a:p>
                  </a:txBody>
                  <a:tcPr anchor="ctr">
                    <a:solidFill>
                      <a:schemeClr val="bg1">
                        <a:lumMod val="85000"/>
                      </a:schemeClr>
                    </a:solidFill>
                  </a:tcPr>
                </a:tc>
                <a:tc>
                  <a:txBody>
                    <a:bodyPr/>
                    <a:lstStyle/>
                    <a:p>
                      <a:pPr algn="ctr"/>
                      <a:r>
                        <a:rPr lang="en-US" sz="2000" dirty="0" smtClean="0">
                          <a:latin typeface="Calibri" panose="020F0502020204030204" pitchFamily="34" charset="0"/>
                        </a:rPr>
                        <a:t>18</a:t>
                      </a:r>
                      <a:r>
                        <a:rPr lang="tr-TR" sz="2000" dirty="0" smtClean="0">
                          <a:latin typeface="Calibri" panose="020F0502020204030204" pitchFamily="34" charset="0"/>
                        </a:rPr>
                        <a:t>%</a:t>
                      </a:r>
                      <a:endParaRPr lang="tr-TR" sz="2000" dirty="0">
                        <a:latin typeface="Calibri" panose="020F0502020204030204" pitchFamily="34" charset="0"/>
                      </a:endParaRPr>
                    </a:p>
                  </a:txBody>
                  <a:tcPr anchor="ctr">
                    <a:solidFill>
                      <a:schemeClr val="bg1">
                        <a:lumMod val="85000"/>
                      </a:schemeClr>
                    </a:solidFill>
                  </a:tcPr>
                </a:tc>
                <a:extLst>
                  <a:ext uri="{0D108BD9-81ED-4DB2-BD59-A6C34878D82A}">
                    <a16:rowId xmlns:a16="http://schemas.microsoft.com/office/drawing/2014/main" xmlns="" val="10003"/>
                  </a:ext>
                </a:extLst>
              </a:tr>
              <a:tr h="449183">
                <a:tc>
                  <a:txBody>
                    <a:bodyPr/>
                    <a:lstStyle/>
                    <a:p>
                      <a:r>
                        <a:rPr lang="en-US" sz="1800" b="1" dirty="0" smtClean="0">
                          <a:latin typeface="Calibri" panose="020F0502020204030204" pitchFamily="34" charset="0"/>
                        </a:rPr>
                        <a:t>Lowest Impact Journals 25%</a:t>
                      </a:r>
                      <a:endParaRPr lang="tr-TR" sz="1800" b="1" dirty="0">
                        <a:latin typeface="Calibri" panose="020F0502020204030204" pitchFamily="34" charset="0"/>
                      </a:endParaRPr>
                    </a:p>
                  </a:txBody>
                  <a:tcPr anchor="ctr"/>
                </a:tc>
                <a:tc>
                  <a:txBody>
                    <a:bodyPr/>
                    <a:lstStyle/>
                    <a:p>
                      <a:pPr algn="ctr"/>
                      <a:r>
                        <a:rPr lang="en-US" sz="2000" dirty="0" smtClean="0">
                          <a:latin typeface="Calibri" panose="020F0502020204030204" pitchFamily="34" charset="0"/>
                        </a:rPr>
                        <a:t>32</a:t>
                      </a:r>
                      <a:r>
                        <a:rPr lang="tr-TR" sz="2000" dirty="0" smtClean="0">
                          <a:latin typeface="Calibri" panose="020F0502020204030204" pitchFamily="34" charset="0"/>
                        </a:rPr>
                        <a:t>%</a:t>
                      </a:r>
                      <a:endParaRPr lang="tr-TR" sz="2000" dirty="0">
                        <a:latin typeface="Calibri" panose="020F0502020204030204" pitchFamily="34" charset="0"/>
                      </a:endParaRPr>
                    </a:p>
                  </a:txBody>
                  <a:tcPr anchor="ctr"/>
                </a:tc>
                <a:tc>
                  <a:txBody>
                    <a:bodyPr/>
                    <a:lstStyle/>
                    <a:p>
                      <a:pPr algn="ctr"/>
                      <a:r>
                        <a:rPr lang="en-US" sz="2000" dirty="0" smtClean="0">
                          <a:latin typeface="Calibri" panose="020F0502020204030204" pitchFamily="34" charset="0"/>
                        </a:rPr>
                        <a:t>14</a:t>
                      </a:r>
                      <a:r>
                        <a:rPr lang="tr-TR" sz="2000" dirty="0" smtClean="0">
                          <a:latin typeface="Calibri" panose="020F0502020204030204" pitchFamily="34" charset="0"/>
                        </a:rPr>
                        <a:t>%</a:t>
                      </a:r>
                      <a:endParaRPr lang="tr-TR" sz="2000" dirty="0">
                        <a:latin typeface="Calibri" panose="020F0502020204030204" pitchFamily="34" charset="0"/>
                      </a:endParaRPr>
                    </a:p>
                  </a:txBody>
                  <a:tcPr anchor="ctr"/>
                </a:tc>
                <a:extLst>
                  <a:ext uri="{0D108BD9-81ED-4DB2-BD59-A6C34878D82A}">
                    <a16:rowId xmlns:a16="http://schemas.microsoft.com/office/drawing/2014/main" xmlns="" val="10004"/>
                  </a:ext>
                </a:extLst>
              </a:tr>
            </a:tbl>
          </a:graphicData>
        </a:graphic>
      </p:graphicFrame>
      <p:graphicFrame>
        <p:nvGraphicFramePr>
          <p:cNvPr id="9" name="Tablo 1"/>
          <p:cNvGraphicFramePr>
            <a:graphicFrameLocks noGrp="1"/>
          </p:cNvGraphicFramePr>
          <p:nvPr>
            <p:extLst>
              <p:ext uri="{D42A27DB-BD31-4B8C-83A1-F6EECF244321}">
                <p14:modId xmlns:p14="http://schemas.microsoft.com/office/powerpoint/2010/main" val="2758849065"/>
              </p:ext>
            </p:extLst>
          </p:nvPr>
        </p:nvGraphicFramePr>
        <p:xfrm>
          <a:off x="514400" y="3609968"/>
          <a:ext cx="5117552" cy="2556562"/>
        </p:xfrm>
        <a:graphic>
          <a:graphicData uri="http://schemas.openxmlformats.org/drawingml/2006/table">
            <a:tbl>
              <a:tblPr firstRow="1" bandRow="1">
                <a:tableStyleId>{5C22544A-7EE6-4342-B048-85BDC9FD1C3A}</a:tableStyleId>
              </a:tblPr>
              <a:tblGrid>
                <a:gridCol w="1555088">
                  <a:extLst>
                    <a:ext uri="{9D8B030D-6E8A-4147-A177-3AD203B41FA5}">
                      <a16:colId xmlns:a16="http://schemas.microsoft.com/office/drawing/2014/main" xmlns="" val="20000"/>
                    </a:ext>
                  </a:extLst>
                </a:gridCol>
                <a:gridCol w="1061841">
                  <a:extLst>
                    <a:ext uri="{9D8B030D-6E8A-4147-A177-3AD203B41FA5}">
                      <a16:colId xmlns:a16="http://schemas.microsoft.com/office/drawing/2014/main" xmlns="" val="20001"/>
                    </a:ext>
                  </a:extLst>
                </a:gridCol>
                <a:gridCol w="1221233">
                  <a:extLst>
                    <a:ext uri="{9D8B030D-6E8A-4147-A177-3AD203B41FA5}">
                      <a16:colId xmlns:a16="http://schemas.microsoft.com/office/drawing/2014/main" xmlns="" val="20002"/>
                    </a:ext>
                  </a:extLst>
                </a:gridCol>
                <a:gridCol w="1279390">
                  <a:extLst>
                    <a:ext uri="{9D8B030D-6E8A-4147-A177-3AD203B41FA5}">
                      <a16:colId xmlns:a16="http://schemas.microsoft.com/office/drawing/2014/main" xmlns="" val="20003"/>
                    </a:ext>
                  </a:extLst>
                </a:gridCol>
              </a:tblGrid>
              <a:tr h="720079">
                <a:tc>
                  <a:txBody>
                    <a:bodyPr/>
                    <a:lstStyle/>
                    <a:p>
                      <a:r>
                        <a:rPr lang="en-US" sz="2000" b="1" dirty="0" smtClean="0">
                          <a:latin typeface="Calibri" panose="020F0502020204030204" pitchFamily="34" charset="0"/>
                        </a:rPr>
                        <a:t>Exports (</a:t>
                      </a:r>
                      <a:r>
                        <a:rPr lang="en-US" sz="1800" b="1" i="1" dirty="0" smtClean="0">
                          <a:latin typeface="Calibri" panose="020F0502020204030204" pitchFamily="34" charset="0"/>
                        </a:rPr>
                        <a:t>added-value)</a:t>
                      </a:r>
                      <a:endParaRPr lang="tr-TR" sz="1800" i="1" dirty="0"/>
                    </a:p>
                  </a:txBody>
                  <a:tcPr>
                    <a:solidFill>
                      <a:schemeClr val="bg1">
                        <a:lumMod val="50000"/>
                      </a:schemeClr>
                    </a:solidFill>
                  </a:tcPr>
                </a:tc>
                <a:tc>
                  <a:txBody>
                    <a:bodyPr/>
                    <a:lstStyle/>
                    <a:p>
                      <a:pPr algn="ctr"/>
                      <a:r>
                        <a:rPr lang="tr-TR" sz="2000" b="1" dirty="0" smtClean="0">
                          <a:solidFill>
                            <a:schemeClr val="bg1"/>
                          </a:solidFill>
                          <a:latin typeface="Calibri" panose="020F0502020204030204" pitchFamily="34" charset="0"/>
                        </a:rPr>
                        <a:t>200</a:t>
                      </a:r>
                      <a:r>
                        <a:rPr lang="en-US" sz="2000" b="1" dirty="0" smtClean="0">
                          <a:solidFill>
                            <a:schemeClr val="bg1"/>
                          </a:solidFill>
                          <a:latin typeface="Calibri" panose="020F0502020204030204" pitchFamily="34" charset="0"/>
                        </a:rPr>
                        <a:t>0</a:t>
                      </a:r>
                      <a:endParaRPr lang="tr-TR" sz="2000" dirty="0">
                        <a:solidFill>
                          <a:schemeClr val="bg1"/>
                        </a:solidFill>
                        <a:latin typeface="Calibri" panose="020F0502020204030204" pitchFamily="34" charset="0"/>
                      </a:endParaRPr>
                    </a:p>
                  </a:txBody>
                  <a:tcPr anchor="ctr">
                    <a:solidFill>
                      <a:schemeClr val="bg1">
                        <a:lumMod val="50000"/>
                      </a:schemeClr>
                    </a:solidFill>
                  </a:tcPr>
                </a:tc>
                <a:tc>
                  <a:txBody>
                    <a:bodyPr/>
                    <a:lstStyle/>
                    <a:p>
                      <a:pPr algn="ctr"/>
                      <a:r>
                        <a:rPr lang="tr-TR" sz="2000" b="1" dirty="0" smtClean="0">
                          <a:solidFill>
                            <a:schemeClr val="bg1"/>
                          </a:solidFill>
                          <a:latin typeface="Calibri" panose="020F0502020204030204" pitchFamily="34" charset="0"/>
                        </a:rPr>
                        <a:t>201</a:t>
                      </a:r>
                      <a:r>
                        <a:rPr lang="en-US" sz="2000" b="1" dirty="0" smtClean="0">
                          <a:solidFill>
                            <a:schemeClr val="bg1"/>
                          </a:solidFill>
                          <a:latin typeface="Calibri" panose="020F0502020204030204" pitchFamily="34" charset="0"/>
                        </a:rPr>
                        <a:t>7</a:t>
                      </a:r>
                      <a:endParaRPr lang="tr-TR" sz="2000" dirty="0">
                        <a:solidFill>
                          <a:schemeClr val="bg1"/>
                        </a:solidFill>
                        <a:latin typeface="Calibri" panose="020F0502020204030204" pitchFamily="34" charset="0"/>
                      </a:endParaRPr>
                    </a:p>
                  </a:txBody>
                  <a:tcPr anchor="ctr">
                    <a:solidFill>
                      <a:schemeClr val="bg1">
                        <a:lumMod val="50000"/>
                      </a:schemeClr>
                    </a:solidFill>
                  </a:tcPr>
                </a:tc>
                <a:tc>
                  <a:txBody>
                    <a:bodyPr/>
                    <a:lstStyle/>
                    <a:p>
                      <a:pPr algn="ctr"/>
                      <a:r>
                        <a:rPr lang="en-US" sz="1800" b="1" dirty="0" smtClean="0">
                          <a:solidFill>
                            <a:schemeClr val="bg1"/>
                          </a:solidFill>
                          <a:latin typeface="Calibri" panose="020F0502020204030204" pitchFamily="34" charset="0"/>
                        </a:rPr>
                        <a:t>Difference</a:t>
                      </a:r>
                      <a:endParaRPr lang="tr-TR" sz="1800" dirty="0">
                        <a:solidFill>
                          <a:schemeClr val="bg1"/>
                        </a:solidFill>
                        <a:latin typeface="Calibri" panose="020F0502020204030204" pitchFamily="34" charset="0"/>
                      </a:endParaRPr>
                    </a:p>
                  </a:txBody>
                  <a:tcPr anchor="ctr">
                    <a:solidFill>
                      <a:schemeClr val="bg1">
                        <a:lumMod val="50000"/>
                      </a:schemeClr>
                    </a:solidFill>
                  </a:tcPr>
                </a:tc>
                <a:extLst>
                  <a:ext uri="{0D108BD9-81ED-4DB2-BD59-A6C34878D82A}">
                    <a16:rowId xmlns:a16="http://schemas.microsoft.com/office/drawing/2014/main" xmlns="" val="10000"/>
                  </a:ext>
                </a:extLst>
              </a:tr>
              <a:tr h="351077">
                <a:tc>
                  <a:txBody>
                    <a:bodyPr/>
                    <a:lstStyle/>
                    <a:p>
                      <a:r>
                        <a:rPr lang="en-US" sz="1800" b="1" dirty="0" smtClean="0">
                          <a:latin typeface="Calibri" panose="020F0502020204030204" pitchFamily="34" charset="0"/>
                        </a:rPr>
                        <a:t>High </a:t>
                      </a:r>
                      <a:r>
                        <a:rPr lang="tr-TR" sz="1800" b="1" dirty="0" smtClean="0">
                          <a:latin typeface="Calibri" panose="020F0502020204030204" pitchFamily="34" charset="0"/>
                        </a:rPr>
                        <a:t>	</a:t>
                      </a:r>
                      <a:endParaRPr lang="tr-TR" sz="1800" b="1" dirty="0">
                        <a:latin typeface="Calibri" panose="020F0502020204030204" pitchFamily="34" charset="0"/>
                      </a:endParaRPr>
                    </a:p>
                  </a:txBody>
                  <a:tcPr anchor="ctr">
                    <a:solidFill>
                      <a:schemeClr val="bg1">
                        <a:lumMod val="85000"/>
                      </a:schemeClr>
                    </a:solidFill>
                  </a:tcPr>
                </a:tc>
                <a:tc>
                  <a:txBody>
                    <a:bodyPr/>
                    <a:lstStyle/>
                    <a:p>
                      <a:pPr algn="ctr"/>
                      <a:r>
                        <a:rPr lang="en-US" sz="2000" dirty="0" smtClean="0">
                          <a:latin typeface="Calibri" panose="020F0502020204030204" pitchFamily="34" charset="0"/>
                        </a:rPr>
                        <a:t>7.8</a:t>
                      </a:r>
                      <a:r>
                        <a:rPr lang="tr-TR" sz="2000" dirty="0" smtClean="0">
                          <a:latin typeface="Calibri" panose="020F0502020204030204" pitchFamily="34" charset="0"/>
                        </a:rPr>
                        <a:t> %</a:t>
                      </a:r>
                      <a:endParaRPr lang="tr-TR" sz="2000" dirty="0">
                        <a:latin typeface="Calibri" panose="020F0502020204030204" pitchFamily="34" charset="0"/>
                      </a:endParaRPr>
                    </a:p>
                  </a:txBody>
                  <a:tcPr anchor="ctr">
                    <a:solidFill>
                      <a:schemeClr val="bg1">
                        <a:lumMod val="85000"/>
                      </a:schemeClr>
                    </a:solidFill>
                  </a:tcPr>
                </a:tc>
                <a:tc>
                  <a:txBody>
                    <a:bodyPr/>
                    <a:lstStyle/>
                    <a:p>
                      <a:pPr algn="ctr"/>
                      <a:r>
                        <a:rPr lang="tr-TR" sz="2000" dirty="0" smtClean="0">
                          <a:latin typeface="Calibri" panose="020F0502020204030204" pitchFamily="34" charset="0"/>
                        </a:rPr>
                        <a:t>3.</a:t>
                      </a:r>
                      <a:r>
                        <a:rPr lang="en-US" sz="2000" dirty="0" smtClean="0">
                          <a:latin typeface="Calibri" panose="020F0502020204030204" pitchFamily="34" charset="0"/>
                        </a:rPr>
                        <a:t>8</a:t>
                      </a:r>
                      <a:r>
                        <a:rPr lang="tr-TR" sz="2000" dirty="0" smtClean="0">
                          <a:latin typeface="Calibri" panose="020F0502020204030204" pitchFamily="34" charset="0"/>
                        </a:rPr>
                        <a:t>%</a:t>
                      </a:r>
                      <a:endParaRPr lang="tr-TR" sz="2000" dirty="0">
                        <a:latin typeface="Calibri" panose="020F0502020204030204" pitchFamily="34" charset="0"/>
                      </a:endParaRP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dirty="0" smtClean="0">
                          <a:latin typeface="Calibri" panose="020F0502020204030204" pitchFamily="34" charset="0"/>
                        </a:rPr>
                        <a:t>-</a:t>
                      </a:r>
                      <a:r>
                        <a:rPr lang="en-US" sz="2000" dirty="0" smtClean="0">
                          <a:latin typeface="Calibri" panose="020F0502020204030204" pitchFamily="34" charset="0"/>
                        </a:rPr>
                        <a:t>4.0</a:t>
                      </a:r>
                      <a:r>
                        <a:rPr lang="tr-TR" sz="2000" dirty="0" smtClean="0">
                          <a:latin typeface="Calibri" panose="020F0502020204030204" pitchFamily="34" charset="0"/>
                        </a:rPr>
                        <a:t>%</a:t>
                      </a:r>
                    </a:p>
                  </a:txBody>
                  <a:tcPr anchor="ctr">
                    <a:solidFill>
                      <a:schemeClr val="bg1">
                        <a:lumMod val="85000"/>
                      </a:schemeClr>
                    </a:solidFill>
                  </a:tcPr>
                </a:tc>
                <a:extLst>
                  <a:ext uri="{0D108BD9-81ED-4DB2-BD59-A6C34878D82A}">
                    <a16:rowId xmlns:a16="http://schemas.microsoft.com/office/drawing/2014/main" xmlns="" val="10001"/>
                  </a:ext>
                </a:extLst>
              </a:tr>
              <a:tr h="539947">
                <a:tc>
                  <a:txBody>
                    <a:bodyPr/>
                    <a:lstStyle/>
                    <a:p>
                      <a:r>
                        <a:rPr lang="en-US" sz="1800" b="1" dirty="0" smtClean="0">
                          <a:latin typeface="Calibri" panose="020F0502020204030204" pitchFamily="34" charset="0"/>
                        </a:rPr>
                        <a:t>High-Medium</a:t>
                      </a:r>
                      <a:endParaRPr lang="tr-TR" sz="1800" b="1" dirty="0">
                        <a:latin typeface="Calibri" panose="020F0502020204030204" pitchFamily="34" charset="0"/>
                      </a:endParaRPr>
                    </a:p>
                  </a:txBody>
                  <a:tcPr anchor="ctr"/>
                </a:tc>
                <a:tc>
                  <a:txBody>
                    <a:bodyPr/>
                    <a:lstStyle/>
                    <a:p>
                      <a:pPr algn="ctr"/>
                      <a:r>
                        <a:rPr lang="tr-TR" sz="2000" dirty="0" smtClean="0">
                          <a:latin typeface="Calibri" panose="020F0502020204030204" pitchFamily="34" charset="0"/>
                        </a:rPr>
                        <a:t>2</a:t>
                      </a:r>
                      <a:r>
                        <a:rPr lang="en-US" sz="2000" dirty="0" smtClean="0">
                          <a:latin typeface="Calibri" panose="020F0502020204030204" pitchFamily="34" charset="0"/>
                        </a:rPr>
                        <a:t>0</a:t>
                      </a:r>
                      <a:r>
                        <a:rPr lang="tr-TR" sz="2000" dirty="0" smtClean="0">
                          <a:latin typeface="Calibri" panose="020F0502020204030204" pitchFamily="34" charset="0"/>
                        </a:rPr>
                        <a:t>.</a:t>
                      </a:r>
                      <a:r>
                        <a:rPr lang="en-US" sz="2000" dirty="0" smtClean="0">
                          <a:latin typeface="Calibri" panose="020F0502020204030204" pitchFamily="34" charset="0"/>
                        </a:rPr>
                        <a:t>4</a:t>
                      </a:r>
                      <a:r>
                        <a:rPr lang="tr-TR" sz="2000" dirty="0" smtClean="0">
                          <a:latin typeface="Calibri" panose="020F0502020204030204" pitchFamily="34" charset="0"/>
                        </a:rPr>
                        <a:t>%</a:t>
                      </a:r>
                      <a:endParaRPr lang="tr-TR" sz="2000" dirty="0">
                        <a:latin typeface="Calibri" panose="020F0502020204030204" pitchFamily="34" charset="0"/>
                      </a:endParaRPr>
                    </a:p>
                  </a:txBody>
                  <a:tcPr anchor="ctr"/>
                </a:tc>
                <a:tc>
                  <a:txBody>
                    <a:bodyPr/>
                    <a:lstStyle/>
                    <a:p>
                      <a:pPr algn="ctr"/>
                      <a:r>
                        <a:rPr lang="tr-TR" sz="2000" dirty="0" smtClean="0">
                          <a:latin typeface="Calibri" panose="020F0502020204030204" pitchFamily="34" charset="0"/>
                        </a:rPr>
                        <a:t>3</a:t>
                      </a:r>
                      <a:r>
                        <a:rPr lang="en-US" sz="2000" dirty="0" smtClean="0">
                          <a:latin typeface="Calibri" panose="020F0502020204030204" pitchFamily="34" charset="0"/>
                        </a:rPr>
                        <a:t>4</a:t>
                      </a:r>
                      <a:r>
                        <a:rPr lang="tr-TR" sz="2000" dirty="0" smtClean="0">
                          <a:latin typeface="Calibri" panose="020F0502020204030204" pitchFamily="34" charset="0"/>
                        </a:rPr>
                        <a:t>.2%</a:t>
                      </a:r>
                      <a:endParaRPr lang="tr-TR" sz="2000" dirty="0">
                        <a:latin typeface="Calibri" panose="020F0502020204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dirty="0" smtClean="0">
                          <a:latin typeface="Calibri" panose="020F0502020204030204" pitchFamily="34" charset="0"/>
                        </a:rPr>
                        <a:t>+</a:t>
                      </a:r>
                      <a:r>
                        <a:rPr lang="en-US" sz="2000" dirty="0" smtClean="0">
                          <a:latin typeface="Calibri" panose="020F0502020204030204" pitchFamily="34" charset="0"/>
                        </a:rPr>
                        <a:t>14</a:t>
                      </a:r>
                      <a:r>
                        <a:rPr lang="tr-TR" sz="2000" dirty="0" smtClean="0">
                          <a:latin typeface="Calibri" panose="020F0502020204030204" pitchFamily="34" charset="0"/>
                        </a:rPr>
                        <a:t>.</a:t>
                      </a:r>
                      <a:r>
                        <a:rPr lang="en-US" sz="2000" dirty="0" smtClean="0">
                          <a:latin typeface="Calibri" panose="020F0502020204030204" pitchFamily="34" charset="0"/>
                        </a:rPr>
                        <a:t>2</a:t>
                      </a:r>
                      <a:r>
                        <a:rPr lang="tr-TR" sz="2000" dirty="0" smtClean="0">
                          <a:latin typeface="Calibri" panose="020F0502020204030204" pitchFamily="34" charset="0"/>
                        </a:rPr>
                        <a:t>%</a:t>
                      </a:r>
                    </a:p>
                  </a:txBody>
                  <a:tcPr anchor="ctr"/>
                </a:tc>
                <a:extLst>
                  <a:ext uri="{0D108BD9-81ED-4DB2-BD59-A6C34878D82A}">
                    <a16:rowId xmlns:a16="http://schemas.microsoft.com/office/drawing/2014/main" xmlns="" val="10002"/>
                  </a:ext>
                </a:extLst>
              </a:tr>
              <a:tr h="504056">
                <a:tc>
                  <a:txBody>
                    <a:bodyPr/>
                    <a:lstStyle/>
                    <a:p>
                      <a:r>
                        <a:rPr lang="en-US" sz="1800" b="1" dirty="0" smtClean="0">
                          <a:latin typeface="Calibri" panose="020F0502020204030204" pitchFamily="34" charset="0"/>
                        </a:rPr>
                        <a:t>Medium-Low</a:t>
                      </a:r>
                      <a:endParaRPr lang="tr-TR" sz="1800" b="1" dirty="0">
                        <a:latin typeface="Calibri" panose="020F0502020204030204" pitchFamily="34" charset="0"/>
                      </a:endParaRPr>
                    </a:p>
                  </a:txBody>
                  <a:tcPr anchor="ctr">
                    <a:solidFill>
                      <a:schemeClr val="bg1">
                        <a:lumMod val="85000"/>
                      </a:schemeClr>
                    </a:solidFill>
                  </a:tcPr>
                </a:tc>
                <a:tc>
                  <a:txBody>
                    <a:bodyPr/>
                    <a:lstStyle/>
                    <a:p>
                      <a:pPr algn="ctr"/>
                      <a:r>
                        <a:rPr lang="tr-TR" sz="2000" dirty="0" smtClean="0">
                          <a:latin typeface="Calibri" panose="020F0502020204030204" pitchFamily="34" charset="0"/>
                        </a:rPr>
                        <a:t>2</a:t>
                      </a:r>
                      <a:r>
                        <a:rPr lang="en-US" sz="2000" dirty="0" smtClean="0">
                          <a:latin typeface="Calibri" panose="020F0502020204030204" pitchFamily="34" charset="0"/>
                        </a:rPr>
                        <a:t>0</a:t>
                      </a:r>
                      <a:r>
                        <a:rPr lang="tr-TR" sz="2000" dirty="0" smtClean="0">
                          <a:latin typeface="Calibri" panose="020F0502020204030204" pitchFamily="34" charset="0"/>
                        </a:rPr>
                        <a:t>.</a:t>
                      </a:r>
                      <a:r>
                        <a:rPr lang="en-US" sz="2000" dirty="0" smtClean="0">
                          <a:latin typeface="Calibri" panose="020F0502020204030204" pitchFamily="34" charset="0"/>
                        </a:rPr>
                        <a:t>5</a:t>
                      </a:r>
                      <a:r>
                        <a:rPr lang="tr-TR" sz="2000" dirty="0" smtClean="0">
                          <a:latin typeface="Calibri" panose="020F0502020204030204" pitchFamily="34" charset="0"/>
                        </a:rPr>
                        <a:t>%</a:t>
                      </a:r>
                      <a:endParaRPr lang="tr-TR" sz="2000" dirty="0">
                        <a:latin typeface="Calibri" panose="020F0502020204030204" pitchFamily="34" charset="0"/>
                      </a:endParaRPr>
                    </a:p>
                  </a:txBody>
                  <a:tcPr anchor="ctr">
                    <a:solidFill>
                      <a:schemeClr val="bg1">
                        <a:lumMod val="85000"/>
                      </a:schemeClr>
                    </a:solidFill>
                  </a:tcPr>
                </a:tc>
                <a:tc>
                  <a:txBody>
                    <a:bodyPr/>
                    <a:lstStyle/>
                    <a:p>
                      <a:pPr algn="ctr"/>
                      <a:r>
                        <a:rPr lang="en-US" sz="2000" dirty="0" smtClean="0">
                          <a:latin typeface="Calibri" panose="020F0502020204030204" pitchFamily="34" charset="0"/>
                        </a:rPr>
                        <a:t>28</a:t>
                      </a:r>
                      <a:r>
                        <a:rPr lang="tr-TR" sz="2000" dirty="0" smtClean="0">
                          <a:latin typeface="Calibri" panose="020F0502020204030204" pitchFamily="34" charset="0"/>
                        </a:rPr>
                        <a:t>.</a:t>
                      </a:r>
                      <a:r>
                        <a:rPr lang="en-US" sz="2000" dirty="0" smtClean="0">
                          <a:latin typeface="Calibri" panose="020F0502020204030204" pitchFamily="34" charset="0"/>
                        </a:rPr>
                        <a:t>7</a:t>
                      </a:r>
                      <a:r>
                        <a:rPr lang="tr-TR" sz="2000" dirty="0" smtClean="0">
                          <a:latin typeface="Calibri" panose="020F0502020204030204" pitchFamily="34" charset="0"/>
                        </a:rPr>
                        <a:t>%</a:t>
                      </a:r>
                      <a:endParaRPr lang="tr-TR" sz="2000" dirty="0">
                        <a:latin typeface="Calibri" panose="020F0502020204030204" pitchFamily="34" charset="0"/>
                      </a:endParaRP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dirty="0" smtClean="0">
                          <a:latin typeface="Calibri" panose="020F0502020204030204" pitchFamily="34" charset="0"/>
                        </a:rPr>
                        <a:t>+</a:t>
                      </a:r>
                      <a:r>
                        <a:rPr lang="en-US" sz="2000" dirty="0" smtClean="0">
                          <a:latin typeface="Calibri" panose="020F0502020204030204" pitchFamily="34" charset="0"/>
                        </a:rPr>
                        <a:t>8</a:t>
                      </a:r>
                      <a:r>
                        <a:rPr lang="tr-TR" sz="2000" dirty="0" smtClean="0">
                          <a:latin typeface="Calibri" panose="020F0502020204030204" pitchFamily="34" charset="0"/>
                        </a:rPr>
                        <a:t>.</a:t>
                      </a:r>
                      <a:r>
                        <a:rPr lang="en-US" sz="2000" dirty="0" smtClean="0">
                          <a:latin typeface="Calibri" panose="020F0502020204030204" pitchFamily="34" charset="0"/>
                        </a:rPr>
                        <a:t>2</a:t>
                      </a:r>
                      <a:r>
                        <a:rPr lang="tr-TR" sz="2000" dirty="0" smtClean="0">
                          <a:latin typeface="Calibri" panose="020F0502020204030204" pitchFamily="34" charset="0"/>
                        </a:rPr>
                        <a:t>%</a:t>
                      </a:r>
                    </a:p>
                  </a:txBody>
                  <a:tcPr anchor="ctr">
                    <a:solidFill>
                      <a:schemeClr val="bg1">
                        <a:lumMod val="85000"/>
                      </a:schemeClr>
                    </a:solidFill>
                  </a:tcPr>
                </a:tc>
                <a:extLst>
                  <a:ext uri="{0D108BD9-81ED-4DB2-BD59-A6C34878D82A}">
                    <a16:rowId xmlns:a16="http://schemas.microsoft.com/office/drawing/2014/main" xmlns="" val="10003"/>
                  </a:ext>
                </a:extLst>
              </a:tr>
              <a:tr h="351077">
                <a:tc>
                  <a:txBody>
                    <a:bodyPr/>
                    <a:lstStyle/>
                    <a:p>
                      <a:r>
                        <a:rPr lang="en-US" sz="1800" b="1" dirty="0" smtClean="0">
                          <a:latin typeface="Calibri" panose="020F0502020204030204" pitchFamily="34" charset="0"/>
                        </a:rPr>
                        <a:t>Low</a:t>
                      </a:r>
                      <a:r>
                        <a:rPr lang="tr-TR" sz="1800" b="1" dirty="0" smtClean="0">
                          <a:latin typeface="Calibri" panose="020F0502020204030204" pitchFamily="34" charset="0"/>
                        </a:rPr>
                        <a:t>	</a:t>
                      </a:r>
                      <a:endParaRPr lang="tr-TR" sz="1800" b="1" dirty="0">
                        <a:latin typeface="Calibri" panose="020F0502020204030204" pitchFamily="34" charset="0"/>
                      </a:endParaRPr>
                    </a:p>
                  </a:txBody>
                  <a:tcPr anchor="ctr"/>
                </a:tc>
                <a:tc>
                  <a:txBody>
                    <a:bodyPr/>
                    <a:lstStyle/>
                    <a:p>
                      <a:pPr algn="ctr"/>
                      <a:r>
                        <a:rPr lang="en-US" sz="2000" dirty="0" smtClean="0">
                          <a:latin typeface="Calibri" panose="020F0502020204030204" pitchFamily="34" charset="0"/>
                        </a:rPr>
                        <a:t>51</a:t>
                      </a:r>
                      <a:r>
                        <a:rPr lang="tr-TR" sz="2000" dirty="0" smtClean="0">
                          <a:latin typeface="Calibri" panose="020F0502020204030204" pitchFamily="34" charset="0"/>
                        </a:rPr>
                        <a:t>.</a:t>
                      </a:r>
                      <a:r>
                        <a:rPr lang="en-US" sz="2000" dirty="0" smtClean="0">
                          <a:latin typeface="Calibri" panose="020F0502020204030204" pitchFamily="34" charset="0"/>
                        </a:rPr>
                        <a:t>3</a:t>
                      </a:r>
                      <a:r>
                        <a:rPr lang="tr-TR" sz="2000" dirty="0" smtClean="0">
                          <a:latin typeface="Calibri" panose="020F0502020204030204" pitchFamily="34" charset="0"/>
                        </a:rPr>
                        <a:t> %</a:t>
                      </a:r>
                      <a:endParaRPr lang="tr-TR" sz="2000" dirty="0">
                        <a:latin typeface="Calibri" panose="020F0502020204030204" pitchFamily="34" charset="0"/>
                      </a:endParaRPr>
                    </a:p>
                  </a:txBody>
                  <a:tcPr anchor="ctr"/>
                </a:tc>
                <a:tc>
                  <a:txBody>
                    <a:bodyPr/>
                    <a:lstStyle/>
                    <a:p>
                      <a:pPr algn="ctr"/>
                      <a:r>
                        <a:rPr lang="tr-TR" sz="2000" dirty="0" smtClean="0">
                          <a:latin typeface="Calibri" panose="020F0502020204030204" pitchFamily="34" charset="0"/>
                        </a:rPr>
                        <a:t>3</a:t>
                      </a:r>
                      <a:r>
                        <a:rPr lang="en-US" sz="2000" dirty="0" smtClean="0">
                          <a:latin typeface="Calibri" panose="020F0502020204030204" pitchFamily="34" charset="0"/>
                        </a:rPr>
                        <a:t>3</a:t>
                      </a:r>
                      <a:r>
                        <a:rPr lang="tr-TR" sz="2000" dirty="0" smtClean="0">
                          <a:latin typeface="Calibri" panose="020F0502020204030204" pitchFamily="34" charset="0"/>
                        </a:rPr>
                        <a:t>.</a:t>
                      </a:r>
                      <a:r>
                        <a:rPr lang="en-US" sz="2000" dirty="0" smtClean="0">
                          <a:latin typeface="Calibri" panose="020F0502020204030204" pitchFamily="34" charset="0"/>
                        </a:rPr>
                        <a:t>3</a:t>
                      </a:r>
                      <a:r>
                        <a:rPr lang="tr-TR" sz="2000" dirty="0" smtClean="0">
                          <a:latin typeface="Calibri" panose="020F0502020204030204" pitchFamily="34" charset="0"/>
                        </a:rPr>
                        <a:t>%</a:t>
                      </a:r>
                      <a:endParaRPr lang="tr-TR" sz="2000" dirty="0">
                        <a:latin typeface="Calibri" panose="020F0502020204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dirty="0" smtClean="0">
                          <a:latin typeface="Calibri" panose="020F0502020204030204" pitchFamily="34" charset="0"/>
                        </a:rPr>
                        <a:t>-1</a:t>
                      </a:r>
                      <a:r>
                        <a:rPr lang="en-US" sz="2000" dirty="0" smtClean="0">
                          <a:latin typeface="Calibri" panose="020F0502020204030204" pitchFamily="34" charset="0"/>
                        </a:rPr>
                        <a:t>8.0</a:t>
                      </a:r>
                      <a:r>
                        <a:rPr lang="tr-TR" sz="2000" dirty="0" smtClean="0">
                          <a:latin typeface="Calibri" panose="020F0502020204030204" pitchFamily="34" charset="0"/>
                        </a:rPr>
                        <a:t>%</a:t>
                      </a:r>
                    </a:p>
                  </a:txBody>
                  <a:tcPr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432476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b="10127"/>
          <a:stretch/>
        </p:blipFill>
        <p:spPr>
          <a:xfrm>
            <a:off x="21230" y="1772816"/>
            <a:ext cx="5752393" cy="4608512"/>
          </a:xfrm>
          <a:prstGeom prst="rect">
            <a:avLst/>
          </a:prstGeom>
        </p:spPr>
      </p:pic>
      <p:sp>
        <p:nvSpPr>
          <p:cNvPr id="2" name="Title 1"/>
          <p:cNvSpPr>
            <a:spLocks noGrp="1"/>
          </p:cNvSpPr>
          <p:nvPr>
            <p:ph type="title"/>
          </p:nvPr>
        </p:nvSpPr>
        <p:spPr>
          <a:xfrm>
            <a:off x="323528" y="515541"/>
            <a:ext cx="8229600" cy="447328"/>
          </a:xfrm>
        </p:spPr>
        <p:txBody>
          <a:bodyPr>
            <a:normAutofit fontScale="90000"/>
          </a:bodyPr>
          <a:lstStyle/>
          <a:p>
            <a:r>
              <a:rPr lang="en-US" dirty="0" smtClean="0">
                <a:solidFill>
                  <a:schemeClr val="tx1"/>
                </a:solidFill>
              </a:rPr>
              <a:t>Turkey is a Moderate Innovator </a:t>
            </a:r>
            <a:r>
              <a:rPr lang="en-US" sz="2200" dirty="0" smtClean="0">
                <a:solidFill>
                  <a:schemeClr val="tx1"/>
                </a:solidFill>
              </a:rPr>
              <a:t>– </a:t>
            </a:r>
            <a:r>
              <a:rPr lang="en-US" sz="2000" b="0" i="1" dirty="0" smtClean="0">
                <a:solidFill>
                  <a:schemeClr val="tx1"/>
                </a:solidFill>
              </a:rPr>
              <a:t>performance increased by 13.2% relative that of the EU in 2010</a:t>
            </a:r>
            <a:endParaRPr lang="en-US" sz="2000" b="0" i="1" dirty="0">
              <a:solidFill>
                <a:schemeClr val="tx1"/>
              </a:solidFill>
            </a:endParaRPr>
          </a:p>
        </p:txBody>
      </p:sp>
      <p:pic>
        <p:nvPicPr>
          <p:cNvPr id="4" name="Content Placeholder 3"/>
          <p:cNvPicPr>
            <a:picLocks noGrp="1" noChangeAspect="1"/>
          </p:cNvPicPr>
          <p:nvPr>
            <p:ph sz="half" idx="1"/>
          </p:nvPr>
        </p:nvPicPr>
        <p:blipFill>
          <a:blip r:embed="rId3"/>
          <a:stretch>
            <a:fillRect/>
          </a:stretch>
        </p:blipFill>
        <p:spPr>
          <a:xfrm>
            <a:off x="4932040" y="951781"/>
            <a:ext cx="4160899" cy="2592288"/>
          </a:xfrm>
          <a:prstGeom prst="rect">
            <a:avLst/>
          </a:prstGeom>
        </p:spPr>
      </p:pic>
      <p:sp>
        <p:nvSpPr>
          <p:cNvPr id="3" name="TextBox 2"/>
          <p:cNvSpPr txBox="1"/>
          <p:nvPr/>
        </p:nvSpPr>
        <p:spPr>
          <a:xfrm>
            <a:off x="2098068" y="-36576"/>
            <a:ext cx="4680520" cy="400110"/>
          </a:xfrm>
          <a:prstGeom prst="rect">
            <a:avLst/>
          </a:prstGeom>
          <a:noFill/>
        </p:spPr>
        <p:txBody>
          <a:bodyPr wrap="square" rtlCol="0">
            <a:spAutoFit/>
          </a:bodyPr>
          <a:lstStyle/>
          <a:p>
            <a:pPr algn="ctr"/>
            <a:r>
              <a:rPr lang="en-US" sz="2000" b="1" dirty="0" smtClean="0">
                <a:solidFill>
                  <a:schemeClr val="bg1"/>
                </a:solidFill>
                <a:latin typeface="Calibri" panose="020F0502020204030204" pitchFamily="34" charset="0"/>
                <a:cs typeface="Calibri" panose="020F0502020204030204" pitchFamily="34" charset="0"/>
              </a:rPr>
              <a:t>European Innovation Scoreboard - 2016</a:t>
            </a:r>
            <a:endParaRPr lang="en-US" sz="2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8059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650" y="0"/>
            <a:ext cx="8229600" cy="447328"/>
          </a:xfrm>
        </p:spPr>
        <p:txBody>
          <a:bodyPr>
            <a:noAutofit/>
          </a:bodyPr>
          <a:lstStyle/>
          <a:p>
            <a:pPr algn="ctr"/>
            <a:r>
              <a:rPr lang="en-US" sz="2400" dirty="0" smtClean="0">
                <a:solidFill>
                  <a:schemeClr val="bg1"/>
                </a:solidFill>
              </a:rPr>
              <a:t>Global Competitiveness Index -2017-2018</a:t>
            </a:r>
            <a:endParaRPr lang="en-US" sz="2400" dirty="0">
              <a:solidFill>
                <a:schemeClr val="bg1"/>
              </a:solidFill>
            </a:endParaRPr>
          </a:p>
        </p:txBody>
      </p:sp>
      <p:pic>
        <p:nvPicPr>
          <p:cNvPr id="4" name="Content Placeholder 3"/>
          <p:cNvPicPr>
            <a:picLocks noGrp="1" noChangeAspect="1"/>
          </p:cNvPicPr>
          <p:nvPr>
            <p:ph idx="1"/>
          </p:nvPr>
        </p:nvPicPr>
        <p:blipFill rotWithShape="1">
          <a:blip r:embed="rId2"/>
          <a:srcRect l="22001" t="12959" r="3626" b="4626"/>
          <a:stretch/>
        </p:blipFill>
        <p:spPr>
          <a:xfrm>
            <a:off x="419493" y="620688"/>
            <a:ext cx="8314887" cy="5184576"/>
          </a:xfrm>
          <a:prstGeom prst="rect">
            <a:avLst/>
          </a:prstGeom>
        </p:spPr>
      </p:pic>
    </p:spTree>
    <p:extLst>
      <p:ext uri="{BB962C8B-B14F-4D97-AF65-F5344CB8AC3E}">
        <p14:creationId xmlns:p14="http://schemas.microsoft.com/office/powerpoint/2010/main" val="28661337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47328"/>
          </a:xfrm>
        </p:spPr>
        <p:txBody>
          <a:bodyPr>
            <a:normAutofit fontScale="90000"/>
          </a:bodyPr>
          <a:lstStyle/>
          <a:p>
            <a:r>
              <a:rPr lang="en-US" dirty="0" smtClean="0"/>
              <a:t>Major Problems</a:t>
            </a:r>
            <a:endParaRPr lang="en-US" dirty="0"/>
          </a:p>
        </p:txBody>
      </p:sp>
      <p:sp>
        <p:nvSpPr>
          <p:cNvPr id="3" name="Content Placeholder 2"/>
          <p:cNvSpPr>
            <a:spLocks noGrp="1"/>
          </p:cNvSpPr>
          <p:nvPr>
            <p:ph idx="1"/>
          </p:nvPr>
        </p:nvSpPr>
        <p:spPr>
          <a:xfrm>
            <a:off x="457200" y="1268760"/>
            <a:ext cx="8229600" cy="5208240"/>
          </a:xfrm>
        </p:spPr>
        <p:txBody>
          <a:bodyPr>
            <a:normAutofit fontScale="92500" lnSpcReduction="10000"/>
          </a:bodyPr>
          <a:lstStyle/>
          <a:p>
            <a:pPr>
              <a:lnSpc>
                <a:spcPct val="110000"/>
              </a:lnSpc>
              <a:spcBef>
                <a:spcPts val="600"/>
              </a:spcBef>
              <a:spcAft>
                <a:spcPts val="600"/>
              </a:spcAft>
            </a:pPr>
            <a:r>
              <a:rPr lang="en-US" dirty="0" smtClean="0"/>
              <a:t>R&amp;D Supports lacking in </a:t>
            </a:r>
            <a:r>
              <a:rPr lang="en-US" b="1" dirty="0" smtClean="0"/>
              <a:t>thematic / sectoral / output focus</a:t>
            </a:r>
            <a:endParaRPr lang="en-US" b="1" dirty="0"/>
          </a:p>
          <a:p>
            <a:pPr>
              <a:lnSpc>
                <a:spcPct val="110000"/>
              </a:lnSpc>
              <a:spcBef>
                <a:spcPts val="600"/>
              </a:spcBef>
              <a:spcAft>
                <a:spcPts val="600"/>
              </a:spcAft>
            </a:pPr>
            <a:r>
              <a:rPr lang="en-US" dirty="0" smtClean="0"/>
              <a:t>Input oriented R&amp;D Support mechanisms </a:t>
            </a:r>
            <a:r>
              <a:rPr lang="en-US" b="1" dirty="0" smtClean="0"/>
              <a:t>not measuring outputs </a:t>
            </a:r>
            <a:r>
              <a:rPr lang="en-US" dirty="0" smtClean="0"/>
              <a:t>leading to low commercialization of R&amp;D results,</a:t>
            </a:r>
          </a:p>
          <a:p>
            <a:pPr>
              <a:lnSpc>
                <a:spcPct val="110000"/>
              </a:lnSpc>
              <a:spcBef>
                <a:spcPts val="600"/>
              </a:spcBef>
              <a:spcAft>
                <a:spcPts val="600"/>
              </a:spcAft>
            </a:pPr>
            <a:r>
              <a:rPr lang="en-US" dirty="0" smtClean="0"/>
              <a:t>Insufficient Supports</a:t>
            </a:r>
            <a:r>
              <a:rPr lang="en-US" i="1" dirty="0"/>
              <a:t> </a:t>
            </a:r>
            <a:r>
              <a:rPr lang="en-US" dirty="0" smtClean="0"/>
              <a:t>for </a:t>
            </a:r>
            <a:r>
              <a:rPr lang="en-US" b="1" dirty="0"/>
              <a:t>multi-disciplinary large projects </a:t>
            </a:r>
            <a:r>
              <a:rPr lang="en-US" dirty="0"/>
              <a:t>involving cross-sectoral </a:t>
            </a:r>
            <a:r>
              <a:rPr lang="en-US" dirty="0" smtClean="0"/>
              <a:t>collaborations, thus insufficient </a:t>
            </a:r>
            <a:r>
              <a:rPr lang="en-US" i="1" dirty="0" smtClean="0"/>
              <a:t>validation </a:t>
            </a:r>
            <a:r>
              <a:rPr lang="en-US" dirty="0"/>
              <a:t>for transforming prototypes into production </a:t>
            </a:r>
            <a:endParaRPr lang="en-US" i="1" dirty="0" smtClean="0"/>
          </a:p>
          <a:p>
            <a:pPr>
              <a:lnSpc>
                <a:spcPct val="110000"/>
              </a:lnSpc>
              <a:spcBef>
                <a:spcPts val="600"/>
              </a:spcBef>
              <a:spcAft>
                <a:spcPts val="600"/>
              </a:spcAft>
            </a:pPr>
            <a:r>
              <a:rPr lang="en-US" dirty="0" smtClean="0"/>
              <a:t>Lack of  Multi-stage </a:t>
            </a:r>
            <a:r>
              <a:rPr lang="en-US" dirty="0"/>
              <a:t>R&amp;D supports with </a:t>
            </a:r>
            <a:r>
              <a:rPr lang="en-US" b="1" dirty="0"/>
              <a:t>feedback loops </a:t>
            </a:r>
            <a:r>
              <a:rPr lang="en-US" b="1" dirty="0" smtClean="0"/>
              <a:t>facilitating the reiteration</a:t>
            </a:r>
            <a:r>
              <a:rPr lang="en-US" dirty="0" smtClean="0"/>
              <a:t> of </a:t>
            </a:r>
            <a:r>
              <a:rPr lang="en-US" dirty="0"/>
              <a:t>intermediate outputs of </a:t>
            </a:r>
            <a:r>
              <a:rPr lang="en-US" dirty="0" smtClean="0"/>
              <a:t>projects</a:t>
            </a:r>
            <a:endParaRPr lang="en-US" dirty="0"/>
          </a:p>
          <a:p>
            <a:pPr>
              <a:lnSpc>
                <a:spcPct val="110000"/>
              </a:lnSpc>
              <a:spcBef>
                <a:spcPts val="600"/>
              </a:spcBef>
              <a:spcAft>
                <a:spcPts val="600"/>
              </a:spcAft>
            </a:pPr>
            <a:r>
              <a:rPr lang="en-US" dirty="0"/>
              <a:t>Insufficient funds available for </a:t>
            </a:r>
            <a:r>
              <a:rPr lang="en-US" b="1" dirty="0"/>
              <a:t>mobilizing critical mass </a:t>
            </a:r>
            <a:r>
              <a:rPr lang="en-US" dirty="0"/>
              <a:t>of qualified human resources in priority areas</a:t>
            </a:r>
          </a:p>
          <a:p>
            <a:pPr>
              <a:lnSpc>
                <a:spcPct val="110000"/>
              </a:lnSpc>
              <a:spcBef>
                <a:spcPts val="600"/>
              </a:spcBef>
              <a:spcAft>
                <a:spcPts val="600"/>
              </a:spcAft>
            </a:pPr>
            <a:r>
              <a:rPr lang="en-US" dirty="0" smtClean="0"/>
              <a:t>Insufficient funds for </a:t>
            </a:r>
            <a:r>
              <a:rPr lang="en-US" b="1" dirty="0" smtClean="0"/>
              <a:t>early stage start-ups </a:t>
            </a:r>
            <a:r>
              <a:rPr lang="en-US" dirty="0" smtClean="0"/>
              <a:t>and lack of country and sector planning in international collaborations</a:t>
            </a:r>
          </a:p>
        </p:txBody>
      </p:sp>
    </p:spTree>
    <p:extLst>
      <p:ext uri="{BB962C8B-B14F-4D97-AF65-F5344CB8AC3E}">
        <p14:creationId xmlns:p14="http://schemas.microsoft.com/office/powerpoint/2010/main" val="11736729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2692896"/>
          </a:xfrm>
        </p:spPr>
        <p:txBody>
          <a:bodyPr/>
          <a:lstStyle/>
          <a:p>
            <a:r>
              <a:rPr lang="en-US" dirty="0"/>
              <a:t>Lack of a </a:t>
            </a:r>
            <a:r>
              <a:rPr lang="en-US" b="1" dirty="0"/>
              <a:t>national R&amp;D&amp;I Strategy </a:t>
            </a:r>
            <a:r>
              <a:rPr lang="en-US" i="1" dirty="0"/>
              <a:t>– no positive discrimination in R&amp;D Supports for high technologies</a:t>
            </a:r>
          </a:p>
          <a:p>
            <a:r>
              <a:rPr lang="en-US" dirty="0" smtClean="0"/>
              <a:t>A </a:t>
            </a:r>
            <a:r>
              <a:rPr lang="en-US" b="1" dirty="0" smtClean="0"/>
              <a:t>knowledge asymmetry </a:t>
            </a:r>
            <a:r>
              <a:rPr lang="en-US" dirty="0" smtClean="0"/>
              <a:t>existing between large companies and SMEs </a:t>
            </a:r>
          </a:p>
          <a:p>
            <a:r>
              <a:rPr lang="en-US" dirty="0"/>
              <a:t>Not enough demand from companies for </a:t>
            </a:r>
            <a:r>
              <a:rPr lang="en-US" b="1" dirty="0"/>
              <a:t>science graduates or doctorates</a:t>
            </a:r>
          </a:p>
          <a:p>
            <a:endParaRPr lang="en-US" i="1" dirty="0"/>
          </a:p>
        </p:txBody>
      </p:sp>
      <p:sp>
        <p:nvSpPr>
          <p:cNvPr id="4" name="Title 1"/>
          <p:cNvSpPr>
            <a:spLocks noGrp="1"/>
          </p:cNvSpPr>
          <p:nvPr>
            <p:ph type="title"/>
          </p:nvPr>
        </p:nvSpPr>
        <p:spPr>
          <a:xfrm>
            <a:off x="457200" y="533400"/>
            <a:ext cx="8229600" cy="990600"/>
          </a:xfrm>
        </p:spPr>
        <p:txBody>
          <a:bodyPr/>
          <a:lstStyle/>
          <a:p>
            <a:r>
              <a:rPr lang="en-US" dirty="0" smtClean="0"/>
              <a:t>Major Problems</a:t>
            </a:r>
            <a:endParaRPr lang="en-US" dirty="0"/>
          </a:p>
        </p:txBody>
      </p:sp>
    </p:spTree>
    <p:extLst>
      <p:ext uri="{BB962C8B-B14F-4D97-AF65-F5344CB8AC3E}">
        <p14:creationId xmlns:p14="http://schemas.microsoft.com/office/powerpoint/2010/main" val="2385665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1052736"/>
            <a:ext cx="8136904" cy="5370701"/>
          </a:xfrm>
          <a:prstGeom prst="rect">
            <a:avLst/>
          </a:prstGeom>
        </p:spPr>
        <p:txBody>
          <a:bodyPr wrap="square">
            <a:spAutoFit/>
          </a:bodyPr>
          <a:lstStyle/>
          <a:p>
            <a:pPr>
              <a:spcBef>
                <a:spcPts val="300"/>
              </a:spcBef>
              <a:spcAft>
                <a:spcPts val="300"/>
              </a:spcAft>
              <a:buClr>
                <a:srgbClr val="C00000"/>
              </a:buClr>
            </a:pPr>
            <a:r>
              <a:rPr lang="tr-TR" b="1" dirty="0" smtClean="0">
                <a:latin typeface="Calibri" panose="020F0502020204030204" pitchFamily="34" charset="0"/>
              </a:rPr>
              <a:t>An </a:t>
            </a:r>
            <a:r>
              <a:rPr lang="tr-TR" b="1" dirty="0" err="1" smtClean="0">
                <a:latin typeface="Calibri" panose="020F0502020204030204" pitchFamily="34" charset="0"/>
              </a:rPr>
              <a:t>academician</a:t>
            </a:r>
            <a:r>
              <a:rPr lang="tr-TR" b="1" dirty="0" smtClean="0">
                <a:latin typeface="Calibri" panose="020F0502020204030204" pitchFamily="34" charset="0"/>
              </a:rPr>
              <a:t> of 35 </a:t>
            </a:r>
            <a:r>
              <a:rPr lang="tr-TR" b="1" dirty="0" err="1" smtClean="0">
                <a:latin typeface="Calibri" panose="020F0502020204030204" pitchFamily="34" charset="0"/>
              </a:rPr>
              <a:t>years</a:t>
            </a:r>
            <a:r>
              <a:rPr lang="tr-TR" b="1" dirty="0" smtClean="0">
                <a:latin typeface="Calibri" panose="020F0502020204030204" pitchFamily="34" charset="0"/>
              </a:rPr>
              <a:t> </a:t>
            </a:r>
            <a:r>
              <a:rPr lang="tr-TR" b="1" dirty="0" err="1" smtClean="0">
                <a:latin typeface="Calibri" panose="020F0502020204030204" pitchFamily="34" charset="0"/>
              </a:rPr>
              <a:t>with</a:t>
            </a:r>
            <a:r>
              <a:rPr lang="tr-TR" b="1" dirty="0" smtClean="0">
                <a:latin typeface="Calibri" panose="020F0502020204030204" pitchFamily="34" charset="0"/>
              </a:rPr>
              <a:t> </a:t>
            </a:r>
            <a:r>
              <a:rPr lang="tr-TR" b="1" dirty="0" err="1" smtClean="0">
                <a:latin typeface="Calibri" panose="020F0502020204030204" pitchFamily="34" charset="0"/>
              </a:rPr>
              <a:t>experience</a:t>
            </a:r>
            <a:r>
              <a:rPr lang="tr-TR" b="1" dirty="0" smtClean="0">
                <a:latin typeface="Calibri" panose="020F0502020204030204" pitchFamily="34" charset="0"/>
              </a:rPr>
              <a:t> in R&amp;D&amp;I arena </a:t>
            </a:r>
            <a:r>
              <a:rPr lang="tr-TR" b="1" dirty="0" err="1" smtClean="0">
                <a:latin typeface="Calibri" panose="020F0502020204030204" pitchFamily="34" charset="0"/>
              </a:rPr>
              <a:t>and</a:t>
            </a:r>
            <a:r>
              <a:rPr lang="tr-TR" b="1" dirty="0" smtClean="0">
                <a:latin typeface="Calibri" panose="020F0502020204030204" pitchFamily="34" charset="0"/>
              </a:rPr>
              <a:t> </a:t>
            </a:r>
            <a:r>
              <a:rPr lang="tr-TR" b="1" dirty="0" err="1" smtClean="0">
                <a:latin typeface="Calibri" panose="020F0502020204030204" pitchFamily="34" charset="0"/>
              </a:rPr>
              <a:t>University</a:t>
            </a:r>
            <a:r>
              <a:rPr lang="tr-TR" b="1" dirty="0" smtClean="0">
                <a:latin typeface="Calibri" panose="020F0502020204030204" pitchFamily="34" charset="0"/>
              </a:rPr>
              <a:t> </a:t>
            </a:r>
            <a:r>
              <a:rPr lang="tr-TR" b="1" dirty="0" err="1" smtClean="0">
                <a:latin typeface="Calibri" panose="020F0502020204030204" pitchFamily="34" charset="0"/>
              </a:rPr>
              <a:t>administration</a:t>
            </a:r>
            <a:r>
              <a:rPr lang="en-US" b="1" dirty="0" smtClean="0">
                <a:latin typeface="Calibri" panose="020F0502020204030204" pitchFamily="34" charset="0"/>
              </a:rPr>
              <a:t>.</a:t>
            </a:r>
            <a:endParaRPr lang="tr-TR" b="1" dirty="0" smtClean="0">
              <a:latin typeface="Calibri" panose="020F0502020204030204" pitchFamily="34" charset="0"/>
            </a:endParaRPr>
          </a:p>
          <a:p>
            <a:pPr>
              <a:spcBef>
                <a:spcPts val="300"/>
              </a:spcBef>
              <a:spcAft>
                <a:spcPts val="300"/>
              </a:spcAft>
              <a:buClr>
                <a:srgbClr val="C00000"/>
              </a:buClr>
            </a:pPr>
            <a:r>
              <a:rPr lang="en-US" b="1" dirty="0" smtClean="0">
                <a:latin typeface="Calibri" panose="020F0502020204030204" pitchFamily="34" charset="0"/>
              </a:rPr>
              <a:t>Currently,  </a:t>
            </a:r>
          </a:p>
          <a:p>
            <a:pPr marL="342900" indent="-342900">
              <a:spcBef>
                <a:spcPts val="300"/>
              </a:spcBef>
              <a:spcAft>
                <a:spcPts val="300"/>
              </a:spcAft>
              <a:buClr>
                <a:srgbClr val="C00000"/>
              </a:buClr>
              <a:buFont typeface="Arial" panose="020B0604020202020204" pitchFamily="34" charset="0"/>
              <a:buChar char="•"/>
            </a:pPr>
            <a:r>
              <a:rPr lang="en-US" dirty="0" smtClean="0">
                <a:latin typeface="Calibri" panose="020F0502020204030204" pitchFamily="34" charset="0"/>
                <a:cs typeface="Calibri" panose="020F0502020204030204" pitchFamily="34" charset="0"/>
              </a:rPr>
              <a:t>Director </a:t>
            </a:r>
            <a:r>
              <a:rPr lang="en-US" dirty="0">
                <a:latin typeface="Calibri" panose="020F0502020204030204" pitchFamily="34" charset="0"/>
                <a:cs typeface="Calibri" panose="020F0502020204030204" pitchFamily="34" charset="0"/>
              </a:rPr>
              <a:t>of </a:t>
            </a:r>
            <a:r>
              <a:rPr lang="en-US" dirty="0" smtClean="0">
                <a:latin typeface="Calibri" panose="020F0502020204030204" pitchFamily="34" charset="0"/>
                <a:cs typeface="Calibri" panose="020F0502020204030204" pitchFamily="34" charset="0"/>
              </a:rPr>
              <a:t>SUNUM </a:t>
            </a:r>
            <a:r>
              <a:rPr lang="en-US" dirty="0" err="1" smtClean="0">
                <a:latin typeface="Calibri" panose="020F0502020204030204" pitchFamily="34" charset="0"/>
                <a:cs typeface="Calibri" panose="020F0502020204030204" pitchFamily="34" charset="0"/>
              </a:rPr>
              <a:t>Sabanci</a:t>
            </a: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University Nanotechnology Research </a:t>
            </a:r>
            <a:r>
              <a:rPr lang="en-US" dirty="0" smtClean="0">
                <a:latin typeface="Calibri" panose="020F0502020204030204" pitchFamily="34" charset="0"/>
                <a:cs typeface="Calibri" panose="020F0502020204030204" pitchFamily="34" charset="0"/>
              </a:rPr>
              <a:t>Center (2017 - )</a:t>
            </a:r>
          </a:p>
          <a:p>
            <a:pPr marL="342900" indent="-342900">
              <a:spcBef>
                <a:spcPts val="300"/>
              </a:spcBef>
              <a:spcAft>
                <a:spcPts val="300"/>
              </a:spcAft>
              <a:buClr>
                <a:srgbClr val="C00000"/>
              </a:buClr>
              <a:buFont typeface="Arial" panose="020B0604020202020204" pitchFamily="34" charset="0"/>
              <a:buChar char="•"/>
            </a:pPr>
            <a:r>
              <a:rPr lang="tr-TR" dirty="0" err="1">
                <a:latin typeface="Calibri" panose="020F0502020204030204" pitchFamily="34" charset="0"/>
              </a:rPr>
              <a:t>Vice-President</a:t>
            </a:r>
            <a:r>
              <a:rPr lang="tr-TR" dirty="0">
                <a:latin typeface="Calibri" panose="020F0502020204030204" pitchFamily="34" charset="0"/>
              </a:rPr>
              <a:t> of USIMP –</a:t>
            </a:r>
            <a:r>
              <a:rPr lang="tr-TR" dirty="0" err="1">
                <a:latin typeface="Calibri" panose="020F0502020204030204" pitchFamily="34" charset="0"/>
              </a:rPr>
              <a:t>University</a:t>
            </a:r>
            <a:r>
              <a:rPr lang="tr-TR" dirty="0">
                <a:latin typeface="Calibri" panose="020F0502020204030204" pitchFamily="34" charset="0"/>
              </a:rPr>
              <a:t> </a:t>
            </a:r>
            <a:r>
              <a:rPr lang="tr-TR" dirty="0" err="1">
                <a:latin typeface="Calibri" panose="020F0502020204030204" pitchFamily="34" charset="0"/>
              </a:rPr>
              <a:t>Industry</a:t>
            </a:r>
            <a:r>
              <a:rPr lang="tr-TR" dirty="0">
                <a:latin typeface="Calibri" panose="020F0502020204030204" pitchFamily="34" charset="0"/>
              </a:rPr>
              <a:t> </a:t>
            </a:r>
            <a:r>
              <a:rPr lang="tr-TR" dirty="0" err="1">
                <a:latin typeface="Calibri" panose="020F0502020204030204" pitchFamily="34" charset="0"/>
              </a:rPr>
              <a:t>Collaborations</a:t>
            </a:r>
            <a:r>
              <a:rPr lang="tr-TR" dirty="0">
                <a:latin typeface="Calibri" panose="020F0502020204030204" pitchFamily="34" charset="0"/>
              </a:rPr>
              <a:t> Platform of </a:t>
            </a:r>
            <a:r>
              <a:rPr lang="tr-TR" dirty="0" err="1">
                <a:latin typeface="Calibri" panose="020F0502020204030204" pitchFamily="34" charset="0"/>
              </a:rPr>
              <a:t>Turkey</a:t>
            </a:r>
            <a:r>
              <a:rPr lang="en-US" dirty="0">
                <a:latin typeface="Calibri" panose="020F0502020204030204" pitchFamily="34" charset="0"/>
              </a:rPr>
              <a:t> (2008 -  </a:t>
            </a:r>
            <a:r>
              <a:rPr lang="en-US" dirty="0" smtClean="0">
                <a:latin typeface="Calibri" panose="020F0502020204030204" pitchFamily="34" charset="0"/>
              </a:rPr>
              <a:t>), Representative of USIMP on International Platforms</a:t>
            </a:r>
          </a:p>
          <a:p>
            <a:pPr marL="342900" indent="-342900">
              <a:spcBef>
                <a:spcPts val="300"/>
              </a:spcBef>
              <a:spcAft>
                <a:spcPts val="300"/>
              </a:spcAft>
              <a:buClr>
                <a:srgbClr val="C00000"/>
              </a:buClr>
              <a:buFont typeface="Arial" panose="020B0604020202020204" pitchFamily="34" charset="0"/>
              <a:buChar char="•"/>
            </a:pPr>
            <a:r>
              <a:rPr lang="tr-TR" dirty="0" err="1" smtClean="0">
                <a:latin typeface="Calibri" panose="020F0502020204030204" pitchFamily="34" charset="0"/>
              </a:rPr>
              <a:t>Representative</a:t>
            </a:r>
            <a:r>
              <a:rPr lang="tr-TR" dirty="0" smtClean="0">
                <a:latin typeface="Calibri" panose="020F0502020204030204" pitchFamily="34" charset="0"/>
              </a:rPr>
              <a:t> </a:t>
            </a:r>
            <a:r>
              <a:rPr lang="tr-TR" dirty="0">
                <a:latin typeface="Calibri" panose="020F0502020204030204" pitchFamily="34" charset="0"/>
              </a:rPr>
              <a:t>in </a:t>
            </a:r>
            <a:r>
              <a:rPr lang="tr-TR" dirty="0" err="1">
                <a:latin typeface="Calibri" panose="020F0502020204030204" pitchFamily="34" charset="0"/>
              </a:rPr>
              <a:t>international</a:t>
            </a:r>
            <a:r>
              <a:rPr lang="tr-TR" dirty="0">
                <a:latin typeface="Calibri" panose="020F0502020204030204" pitchFamily="34" charset="0"/>
              </a:rPr>
              <a:t> </a:t>
            </a:r>
            <a:r>
              <a:rPr lang="tr-TR" dirty="0" err="1">
                <a:latin typeface="Calibri" panose="020F0502020204030204" pitchFamily="34" charset="0"/>
              </a:rPr>
              <a:t>organisations</a:t>
            </a:r>
            <a:r>
              <a:rPr lang="tr-TR" dirty="0">
                <a:latin typeface="Calibri" panose="020F0502020204030204" pitchFamily="34" charset="0"/>
              </a:rPr>
              <a:t> (ASTP, ATTP, AUTM, </a:t>
            </a:r>
            <a:r>
              <a:rPr lang="tr-TR" dirty="0" err="1">
                <a:latin typeface="Calibri" panose="020F0502020204030204" pitchFamily="34" charset="0"/>
              </a:rPr>
              <a:t>EuKTS</a:t>
            </a:r>
            <a:r>
              <a:rPr lang="tr-TR" dirty="0">
                <a:latin typeface="Calibri" panose="020F0502020204030204" pitchFamily="34" charset="0"/>
              </a:rPr>
              <a:t>, EPO </a:t>
            </a:r>
            <a:r>
              <a:rPr lang="tr-TR" dirty="0" smtClean="0">
                <a:latin typeface="Calibri" panose="020F0502020204030204" pitchFamily="34" charset="0"/>
              </a:rPr>
              <a:t>Academy)</a:t>
            </a:r>
            <a:endParaRPr lang="en-US" dirty="0" smtClean="0">
              <a:latin typeface="Calibri" panose="020F0502020204030204" pitchFamily="34" charset="0"/>
            </a:endParaRPr>
          </a:p>
          <a:p>
            <a:pPr marL="342900" indent="-342900">
              <a:spcBef>
                <a:spcPts val="300"/>
              </a:spcBef>
              <a:spcAft>
                <a:spcPts val="300"/>
              </a:spcAft>
              <a:buClr>
                <a:srgbClr val="C00000"/>
              </a:buClr>
              <a:buFont typeface="Arial" panose="020B0604020202020204" pitchFamily="34" charset="0"/>
              <a:buChar char="•"/>
            </a:pPr>
            <a:r>
              <a:rPr lang="tr-TR" dirty="0" smtClean="0">
                <a:latin typeface="Calibri" panose="020F0502020204030204" pitchFamily="34" charset="0"/>
              </a:rPr>
              <a:t>RTTP-</a:t>
            </a:r>
            <a:r>
              <a:rPr lang="tr-TR" dirty="0" err="1" smtClean="0">
                <a:latin typeface="Calibri" panose="020F0502020204030204" pitchFamily="34" charset="0"/>
              </a:rPr>
              <a:t>Registered</a:t>
            </a:r>
            <a:r>
              <a:rPr lang="tr-TR" dirty="0" smtClean="0">
                <a:latin typeface="Calibri" panose="020F0502020204030204" pitchFamily="34" charset="0"/>
              </a:rPr>
              <a:t> </a:t>
            </a:r>
            <a:r>
              <a:rPr lang="tr-TR" dirty="0" err="1">
                <a:latin typeface="Calibri" panose="020F0502020204030204" pitchFamily="34" charset="0"/>
              </a:rPr>
              <a:t>Technology</a:t>
            </a:r>
            <a:r>
              <a:rPr lang="tr-TR" dirty="0">
                <a:latin typeface="Calibri" panose="020F0502020204030204" pitchFamily="34" charset="0"/>
              </a:rPr>
              <a:t> Transfer Professional</a:t>
            </a:r>
            <a:r>
              <a:rPr lang="en-US" dirty="0">
                <a:latin typeface="Calibri" panose="020F0502020204030204" pitchFamily="34" charset="0"/>
              </a:rPr>
              <a:t> -</a:t>
            </a:r>
            <a:r>
              <a:rPr lang="en-US" dirty="0" smtClean="0">
                <a:latin typeface="Calibri" panose="020F0502020204030204" pitchFamily="34" charset="0"/>
              </a:rPr>
              <a:t>2016</a:t>
            </a:r>
          </a:p>
          <a:p>
            <a:pPr marL="342900" indent="-342900">
              <a:spcBef>
                <a:spcPts val="300"/>
              </a:spcBef>
              <a:spcAft>
                <a:spcPts val="300"/>
              </a:spcAft>
              <a:buClr>
                <a:srgbClr val="C00000"/>
              </a:buClr>
              <a:buFont typeface="Arial" panose="020B0604020202020204" pitchFamily="34" charset="0"/>
              <a:buChar char="•"/>
            </a:pPr>
            <a:r>
              <a:rPr lang="en-US" dirty="0" err="1" smtClean="0">
                <a:latin typeface="Calibri" panose="020F0502020204030204" pitchFamily="34" charset="0"/>
              </a:rPr>
              <a:t>EuKTS</a:t>
            </a:r>
            <a:r>
              <a:rPr lang="en-US" dirty="0" smtClean="0">
                <a:latin typeface="Calibri" panose="020F0502020204030204" pitchFamily="34" charset="0"/>
              </a:rPr>
              <a:t> </a:t>
            </a:r>
            <a:r>
              <a:rPr lang="en-US" dirty="0">
                <a:latin typeface="Calibri" panose="020F0502020204030204" pitchFamily="34" charset="0"/>
              </a:rPr>
              <a:t>Grandfather certificate -2016</a:t>
            </a:r>
            <a:endParaRPr lang="tr-TR" dirty="0">
              <a:latin typeface="Calibri" panose="020F0502020204030204" pitchFamily="34" charset="0"/>
            </a:endParaRPr>
          </a:p>
          <a:p>
            <a:pPr>
              <a:spcBef>
                <a:spcPts val="300"/>
              </a:spcBef>
              <a:spcAft>
                <a:spcPts val="300"/>
              </a:spcAft>
              <a:buClr>
                <a:srgbClr val="C00000"/>
              </a:buClr>
            </a:pPr>
            <a:r>
              <a:rPr lang="en-US" b="1" dirty="0" smtClean="0">
                <a:latin typeface="Calibri" panose="020F0502020204030204" pitchFamily="34" charset="0"/>
              </a:rPr>
              <a:t>Previously,</a:t>
            </a:r>
          </a:p>
          <a:p>
            <a:pPr marL="342900" indent="-342900">
              <a:spcBef>
                <a:spcPts val="300"/>
              </a:spcBef>
              <a:spcAft>
                <a:spcPts val="300"/>
              </a:spcAft>
              <a:buClr>
                <a:srgbClr val="C00000"/>
              </a:buClr>
              <a:buFont typeface="Arial" panose="020B0604020202020204" pitchFamily="34" charset="0"/>
              <a:buChar char="•"/>
            </a:pPr>
            <a:r>
              <a:rPr lang="tr-TR" dirty="0" err="1" smtClean="0">
                <a:latin typeface="Calibri" panose="020F0502020204030204" pitchFamily="34" charset="0"/>
              </a:rPr>
              <a:t>Director</a:t>
            </a:r>
            <a:r>
              <a:rPr lang="tr-TR" dirty="0" smtClean="0">
                <a:latin typeface="Calibri" panose="020F0502020204030204" pitchFamily="34" charset="0"/>
              </a:rPr>
              <a:t> of Ege </a:t>
            </a:r>
            <a:r>
              <a:rPr lang="tr-TR" dirty="0" err="1">
                <a:latin typeface="Calibri" panose="020F0502020204030204" pitchFamily="34" charset="0"/>
              </a:rPr>
              <a:t>University</a:t>
            </a:r>
            <a:r>
              <a:rPr lang="tr-TR" dirty="0">
                <a:latin typeface="Calibri" panose="020F0502020204030204" pitchFamily="34" charset="0"/>
              </a:rPr>
              <a:t> </a:t>
            </a:r>
            <a:r>
              <a:rPr lang="tr-TR" dirty="0" err="1">
                <a:latin typeface="Calibri" panose="020F0502020204030204" pitchFamily="34" charset="0"/>
              </a:rPr>
              <a:t>Technology</a:t>
            </a:r>
            <a:r>
              <a:rPr lang="tr-TR" dirty="0">
                <a:latin typeface="Calibri" panose="020F0502020204030204" pitchFamily="34" charset="0"/>
              </a:rPr>
              <a:t> Transfer Office </a:t>
            </a:r>
            <a:r>
              <a:rPr lang="tr-TR" dirty="0" smtClean="0">
                <a:latin typeface="Calibri" panose="020F0502020204030204" pitchFamily="34" charset="0"/>
              </a:rPr>
              <a:t>EBILTEM-TTO</a:t>
            </a:r>
            <a:r>
              <a:rPr lang="en-US" dirty="0" smtClean="0">
                <a:latin typeface="Calibri" panose="020F0502020204030204" pitchFamily="34" charset="0"/>
              </a:rPr>
              <a:t> (1998-2017)</a:t>
            </a:r>
            <a:endParaRPr lang="en-US" dirty="0">
              <a:latin typeface="Calibri" panose="020F0502020204030204" pitchFamily="34" charset="0"/>
            </a:endParaRPr>
          </a:p>
          <a:p>
            <a:pPr marL="342900" indent="-342900">
              <a:spcBef>
                <a:spcPts val="300"/>
              </a:spcBef>
              <a:spcAft>
                <a:spcPts val="300"/>
              </a:spcAft>
              <a:buClr>
                <a:srgbClr val="C00000"/>
              </a:buClr>
              <a:buFont typeface="Arial" panose="020B0604020202020204" pitchFamily="34" charset="0"/>
              <a:buChar char="•"/>
            </a:pPr>
            <a:r>
              <a:rPr lang="tr-TR" dirty="0" err="1" smtClean="0">
                <a:latin typeface="Calibri" panose="020F0502020204030204" pitchFamily="34" charset="0"/>
              </a:rPr>
              <a:t>Vice-President</a:t>
            </a:r>
            <a:r>
              <a:rPr lang="tr-TR" dirty="0" smtClean="0">
                <a:latin typeface="Calibri" panose="020F0502020204030204" pitchFamily="34" charset="0"/>
              </a:rPr>
              <a:t> of Ege </a:t>
            </a:r>
            <a:r>
              <a:rPr lang="tr-TR" dirty="0" err="1" smtClean="0">
                <a:latin typeface="Calibri" panose="020F0502020204030204" pitchFamily="34" charset="0"/>
              </a:rPr>
              <a:t>University</a:t>
            </a:r>
            <a:r>
              <a:rPr lang="tr-TR" dirty="0" smtClean="0">
                <a:latin typeface="Calibri" panose="020F0502020204030204" pitchFamily="34" charset="0"/>
              </a:rPr>
              <a:t> </a:t>
            </a:r>
            <a:r>
              <a:rPr lang="tr-TR" dirty="0" err="1" smtClean="0">
                <a:latin typeface="Calibri" panose="020F0502020204030204" pitchFamily="34" charset="0"/>
              </a:rPr>
              <a:t>Technopark</a:t>
            </a:r>
            <a:r>
              <a:rPr lang="tr-TR" dirty="0" smtClean="0">
                <a:latin typeface="Calibri" panose="020F0502020204030204" pitchFamily="34" charset="0"/>
              </a:rPr>
              <a:t> </a:t>
            </a:r>
            <a:r>
              <a:rPr lang="tr-TR" dirty="0" err="1" smtClean="0">
                <a:latin typeface="Calibri" panose="020F0502020204030204" pitchFamily="34" charset="0"/>
              </a:rPr>
              <a:t>Executive</a:t>
            </a:r>
            <a:r>
              <a:rPr lang="tr-TR" dirty="0" smtClean="0">
                <a:latin typeface="Calibri" panose="020F0502020204030204" pitchFamily="34" charset="0"/>
              </a:rPr>
              <a:t> Board</a:t>
            </a:r>
            <a:r>
              <a:rPr lang="en-US" dirty="0">
                <a:latin typeface="Calibri" panose="020F0502020204030204" pitchFamily="34" charset="0"/>
              </a:rPr>
              <a:t> </a:t>
            </a:r>
            <a:r>
              <a:rPr lang="en-US" dirty="0" smtClean="0">
                <a:latin typeface="Calibri" panose="020F0502020204030204" pitchFamily="34" charset="0"/>
              </a:rPr>
              <a:t>(2015-2018)</a:t>
            </a:r>
          </a:p>
          <a:p>
            <a:pPr marL="342900" indent="-342900">
              <a:spcBef>
                <a:spcPts val="300"/>
              </a:spcBef>
              <a:spcAft>
                <a:spcPts val="300"/>
              </a:spcAft>
              <a:buClr>
                <a:srgbClr val="C00000"/>
              </a:buClr>
              <a:buFont typeface="Arial" panose="020B0604020202020204" pitchFamily="34" charset="0"/>
              <a:buChar char="•"/>
            </a:pPr>
            <a:r>
              <a:rPr lang="en-US" dirty="0" smtClean="0">
                <a:latin typeface="Calibri" panose="020F0502020204030204" pitchFamily="34" charset="0"/>
              </a:rPr>
              <a:t>Founding </a:t>
            </a:r>
            <a:r>
              <a:rPr lang="tr-TR" dirty="0" err="1" smtClean="0">
                <a:latin typeface="Calibri" panose="020F0502020204030204" pitchFamily="34" charset="0"/>
              </a:rPr>
              <a:t>Head</a:t>
            </a:r>
            <a:r>
              <a:rPr lang="tr-TR" dirty="0" smtClean="0">
                <a:latin typeface="Calibri" panose="020F0502020204030204" pitchFamily="34" charset="0"/>
              </a:rPr>
              <a:t> of </a:t>
            </a:r>
            <a:r>
              <a:rPr lang="tr-TR" dirty="0" err="1" smtClean="0">
                <a:latin typeface="Calibri" panose="020F0502020204030204" pitchFamily="34" charset="0"/>
              </a:rPr>
              <a:t>Department</a:t>
            </a:r>
            <a:r>
              <a:rPr lang="tr-TR" dirty="0" smtClean="0">
                <a:latin typeface="Calibri" panose="020F0502020204030204" pitchFamily="34" charset="0"/>
              </a:rPr>
              <a:t> of </a:t>
            </a:r>
            <a:r>
              <a:rPr lang="tr-TR" dirty="0" err="1" smtClean="0">
                <a:latin typeface="Calibri" panose="020F0502020204030204" pitchFamily="34" charset="0"/>
              </a:rPr>
              <a:t>Bioengineering</a:t>
            </a:r>
            <a:r>
              <a:rPr lang="en-US" dirty="0">
                <a:latin typeface="Calibri" panose="020F0502020204030204" pitchFamily="34" charset="0"/>
              </a:rPr>
              <a:t> </a:t>
            </a:r>
            <a:r>
              <a:rPr lang="en-US" dirty="0" smtClean="0">
                <a:latin typeface="Calibri" panose="020F0502020204030204" pitchFamily="34" charset="0"/>
              </a:rPr>
              <a:t>(2000-2017)</a:t>
            </a:r>
          </a:p>
          <a:p>
            <a:pPr marL="342900" indent="-342900">
              <a:spcBef>
                <a:spcPts val="300"/>
              </a:spcBef>
              <a:spcAft>
                <a:spcPts val="300"/>
              </a:spcAft>
              <a:buClr>
                <a:srgbClr val="C00000"/>
              </a:buClr>
              <a:buFont typeface="Arial" panose="020B0604020202020204" pitchFamily="34" charset="0"/>
              <a:buChar char="•"/>
            </a:pPr>
            <a:r>
              <a:rPr lang="en-US" dirty="0" smtClean="0">
                <a:latin typeface="Calibri" panose="020F0502020204030204" pitchFamily="34" charset="0"/>
              </a:rPr>
              <a:t>National Coordinator </a:t>
            </a:r>
            <a:r>
              <a:rPr lang="tr-TR" dirty="0" err="1" smtClean="0">
                <a:latin typeface="Calibri" panose="020F0502020204030204" pitchFamily="34" charset="0"/>
                <a:cs typeface="Calibri" panose="020F0502020204030204" pitchFamily="34" charset="0"/>
              </a:rPr>
              <a:t>for</a:t>
            </a:r>
            <a:r>
              <a:rPr lang="tr-TR" dirty="0" smtClean="0">
                <a:latin typeface="Calibri" panose="020F0502020204030204" pitchFamily="34" charset="0"/>
                <a:cs typeface="Calibri" panose="020F0502020204030204" pitchFamily="34" charset="0"/>
              </a:rPr>
              <a:t> </a:t>
            </a:r>
            <a:r>
              <a:rPr lang="tr-TR" dirty="0" err="1">
                <a:latin typeface="Calibri" panose="020F0502020204030204" pitchFamily="34" charset="0"/>
                <a:cs typeface="Calibri" panose="020F0502020204030204" pitchFamily="34" charset="0"/>
              </a:rPr>
              <a:t>the</a:t>
            </a:r>
            <a:r>
              <a:rPr lang="tr-TR"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EPO </a:t>
            </a:r>
            <a:r>
              <a:rPr lang="tr-TR" dirty="0" smtClean="0">
                <a:latin typeface="Calibri" panose="020F0502020204030204" pitchFamily="34" charset="0"/>
                <a:cs typeface="Calibri" panose="020F0502020204030204" pitchFamily="34" charset="0"/>
              </a:rPr>
              <a:t>Project </a:t>
            </a:r>
            <a:r>
              <a:rPr lang="tr-TR" i="1" dirty="0">
                <a:latin typeface="Calibri" panose="020F0502020204030204" pitchFamily="34" charset="0"/>
                <a:cs typeface="Calibri" panose="020F0502020204030204" pitchFamily="34" charset="0"/>
              </a:rPr>
              <a:t>«</a:t>
            </a:r>
            <a:r>
              <a:rPr lang="tr-TR" i="1" dirty="0" err="1">
                <a:latin typeface="Calibri" panose="020F0502020204030204" pitchFamily="34" charset="0"/>
                <a:cs typeface="Calibri" panose="020F0502020204030204" pitchFamily="34" charset="0"/>
              </a:rPr>
              <a:t>The</a:t>
            </a:r>
            <a:r>
              <a:rPr lang="tr-TR" i="1" dirty="0">
                <a:latin typeface="Calibri" panose="020F0502020204030204" pitchFamily="34" charset="0"/>
                <a:cs typeface="Calibri" panose="020F0502020204030204" pitchFamily="34" charset="0"/>
              </a:rPr>
              <a:t> </a:t>
            </a:r>
            <a:r>
              <a:rPr lang="tr-TR" i="1" dirty="0" err="1">
                <a:latin typeface="Calibri" panose="020F0502020204030204" pitchFamily="34" charset="0"/>
                <a:cs typeface="Calibri" panose="020F0502020204030204" pitchFamily="34" charset="0"/>
              </a:rPr>
              <a:t>Dissemination</a:t>
            </a:r>
            <a:r>
              <a:rPr lang="tr-TR" i="1" dirty="0">
                <a:latin typeface="Calibri" panose="020F0502020204030204" pitchFamily="34" charset="0"/>
                <a:cs typeface="Calibri" panose="020F0502020204030204" pitchFamily="34" charset="0"/>
              </a:rPr>
              <a:t> of IP Knowledge i</a:t>
            </a:r>
            <a:r>
              <a:rPr lang="en-US" i="1" dirty="0">
                <a:latin typeface="Calibri" panose="020F0502020204030204" pitchFamily="34" charset="0"/>
                <a:cs typeface="Calibri" panose="020F0502020204030204" pitchFamily="34" charset="0"/>
              </a:rPr>
              <a:t>n Universities</a:t>
            </a:r>
            <a:r>
              <a:rPr lang="tr-TR" i="1" dirty="0" smtClean="0">
                <a:latin typeface="Calibri" panose="020F0502020204030204" pitchFamily="34" charset="0"/>
                <a:cs typeface="Calibri" panose="020F0502020204030204" pitchFamily="34" charset="0"/>
              </a:rPr>
              <a:t>»</a:t>
            </a:r>
            <a:r>
              <a:rPr lang="en-US" i="1" dirty="0" smtClean="0">
                <a:latin typeface="Calibri" panose="020F0502020204030204" pitchFamily="34" charset="0"/>
                <a:cs typeface="Calibri" panose="020F0502020204030204" pitchFamily="34" charset="0"/>
              </a:rPr>
              <a:t> (2011-2012)</a:t>
            </a:r>
            <a:endParaRPr lang="tr-TR" i="1" dirty="0" smtClean="0">
              <a:latin typeface="Calibri" panose="020F0502020204030204" pitchFamily="34" charset="0"/>
              <a:cs typeface="Calibri" panose="020F0502020204030204" pitchFamily="34" charset="0"/>
            </a:endParaRPr>
          </a:p>
        </p:txBody>
      </p:sp>
      <p:sp>
        <p:nvSpPr>
          <p:cNvPr id="4" name="Metin kutusu 3"/>
          <p:cNvSpPr txBox="1"/>
          <p:nvPr/>
        </p:nvSpPr>
        <p:spPr>
          <a:xfrm>
            <a:off x="683568" y="590140"/>
            <a:ext cx="5112568" cy="461665"/>
          </a:xfrm>
          <a:prstGeom prst="rect">
            <a:avLst/>
          </a:prstGeom>
          <a:noFill/>
        </p:spPr>
        <p:txBody>
          <a:bodyPr wrap="square" rtlCol="0">
            <a:spAutoFit/>
          </a:bodyPr>
          <a:lstStyle/>
          <a:p>
            <a:r>
              <a:rPr lang="tr-TR" sz="2400" b="1" dirty="0" smtClean="0">
                <a:solidFill>
                  <a:srgbClr val="C00000"/>
                </a:solidFill>
                <a:latin typeface="Calibri" panose="020F0502020204030204" pitchFamily="34" charset="0"/>
              </a:rPr>
              <a:t>A </a:t>
            </a:r>
            <a:r>
              <a:rPr lang="tr-TR" sz="2400" b="1" dirty="0" err="1" smtClean="0">
                <a:solidFill>
                  <a:srgbClr val="C00000"/>
                </a:solidFill>
                <a:latin typeface="Calibri" panose="020F0502020204030204" pitchFamily="34" charset="0"/>
              </a:rPr>
              <a:t>short</a:t>
            </a:r>
            <a:r>
              <a:rPr lang="tr-TR" sz="2400" b="1" dirty="0" smtClean="0">
                <a:solidFill>
                  <a:srgbClr val="C00000"/>
                </a:solidFill>
                <a:latin typeface="Calibri" panose="020F0502020204030204" pitchFamily="34" charset="0"/>
              </a:rPr>
              <a:t> </a:t>
            </a:r>
            <a:r>
              <a:rPr lang="tr-TR" sz="2400" b="1" dirty="0" err="1" smtClean="0">
                <a:solidFill>
                  <a:srgbClr val="C00000"/>
                </a:solidFill>
                <a:latin typeface="Calibri" panose="020F0502020204030204" pitchFamily="34" charset="0"/>
              </a:rPr>
              <a:t>Introduction</a:t>
            </a:r>
            <a:endParaRPr lang="tr-TR" sz="2400" b="1" dirty="0">
              <a:solidFill>
                <a:srgbClr val="C00000"/>
              </a:solidFill>
              <a:latin typeface="Calibri" panose="020F0502020204030204" pitchFamily="34" charset="0"/>
            </a:endParaRPr>
          </a:p>
        </p:txBody>
      </p:sp>
    </p:spTree>
    <p:extLst>
      <p:ext uri="{BB962C8B-B14F-4D97-AF65-F5344CB8AC3E}">
        <p14:creationId xmlns:p14="http://schemas.microsoft.com/office/powerpoint/2010/main" val="26561926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Trends</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Customer or end-user oriented </a:t>
            </a:r>
            <a:r>
              <a:rPr lang="en-US" dirty="0" smtClean="0"/>
              <a:t>R&amp;D collaborations with special emphasis on commercialization of Research results</a:t>
            </a:r>
          </a:p>
          <a:p>
            <a:r>
              <a:rPr lang="en-US" dirty="0" smtClean="0"/>
              <a:t>Distributed production and increasing specialization amongst companies </a:t>
            </a:r>
            <a:r>
              <a:rPr lang="en-US" b="1" dirty="0" smtClean="0"/>
              <a:t>highlighting local needs &amp; expertise</a:t>
            </a:r>
          </a:p>
          <a:p>
            <a:r>
              <a:rPr lang="en-US" dirty="0" smtClean="0"/>
              <a:t>High correlations between </a:t>
            </a:r>
            <a:r>
              <a:rPr lang="en-US" b="1" dirty="0" smtClean="0"/>
              <a:t>governance of companies and R&amp;D&amp;I inputs</a:t>
            </a:r>
          </a:p>
          <a:p>
            <a:r>
              <a:rPr lang="en-US" dirty="0" smtClean="0"/>
              <a:t>Support </a:t>
            </a:r>
            <a:r>
              <a:rPr lang="en-US" dirty="0" err="1" smtClean="0"/>
              <a:t>programmes</a:t>
            </a:r>
            <a:r>
              <a:rPr lang="en-US" dirty="0" smtClean="0"/>
              <a:t> for pioneering research at </a:t>
            </a:r>
            <a:r>
              <a:rPr lang="en-US" b="1" dirty="0" smtClean="0"/>
              <a:t>frontiers of science</a:t>
            </a:r>
          </a:p>
          <a:p>
            <a:r>
              <a:rPr lang="en-US" dirty="0" err="1" smtClean="0"/>
              <a:t>Specialised</a:t>
            </a:r>
            <a:r>
              <a:rPr lang="en-US" dirty="0" smtClean="0"/>
              <a:t> </a:t>
            </a:r>
            <a:r>
              <a:rPr lang="en-US" dirty="0" err="1" smtClean="0"/>
              <a:t>centres</a:t>
            </a:r>
            <a:r>
              <a:rPr lang="en-US" dirty="0" smtClean="0"/>
              <a:t> of excellence for clustering of </a:t>
            </a:r>
            <a:r>
              <a:rPr lang="en-US" b="1" dirty="0" smtClean="0"/>
              <a:t>high </a:t>
            </a:r>
            <a:r>
              <a:rPr lang="en-US" b="1" dirty="0" err="1" smtClean="0"/>
              <a:t>calibre</a:t>
            </a:r>
            <a:r>
              <a:rPr lang="en-US" b="1" dirty="0" smtClean="0"/>
              <a:t> researchers</a:t>
            </a:r>
          </a:p>
          <a:p>
            <a:r>
              <a:rPr lang="en-US" b="1" dirty="0" smtClean="0"/>
              <a:t>Early-stage investments </a:t>
            </a:r>
            <a:r>
              <a:rPr lang="en-US" dirty="0" smtClean="0"/>
              <a:t>coordinated by Science parks or </a:t>
            </a:r>
            <a:r>
              <a:rPr lang="en-US" dirty="0" err="1" smtClean="0"/>
              <a:t>specialised</a:t>
            </a:r>
            <a:r>
              <a:rPr lang="en-US" dirty="0" smtClean="0"/>
              <a:t> TTOs</a:t>
            </a:r>
          </a:p>
          <a:p>
            <a:r>
              <a:rPr lang="en-US" dirty="0"/>
              <a:t>N</a:t>
            </a:r>
            <a:r>
              <a:rPr lang="en-US" dirty="0" smtClean="0"/>
              <a:t>ational sectoral focus in </a:t>
            </a:r>
            <a:r>
              <a:rPr lang="en-US" b="1" dirty="0" smtClean="0"/>
              <a:t>Strategy Documents </a:t>
            </a:r>
            <a:r>
              <a:rPr lang="en-US" dirty="0" smtClean="0"/>
              <a:t>leading to mega-projects</a:t>
            </a:r>
          </a:p>
          <a:p>
            <a:r>
              <a:rPr lang="en-US" b="1" dirty="0" smtClean="0"/>
              <a:t>Pre-competitive research </a:t>
            </a:r>
            <a:r>
              <a:rPr lang="en-US" dirty="0" smtClean="0"/>
              <a:t>encouraged within collaborative networks</a:t>
            </a:r>
          </a:p>
          <a:p>
            <a:endParaRPr lang="en-US" dirty="0" smtClean="0"/>
          </a:p>
          <a:p>
            <a:endParaRPr lang="en-US" dirty="0"/>
          </a:p>
        </p:txBody>
      </p:sp>
    </p:spTree>
    <p:extLst>
      <p:ext uri="{BB962C8B-B14F-4D97-AF65-F5344CB8AC3E}">
        <p14:creationId xmlns:p14="http://schemas.microsoft.com/office/powerpoint/2010/main" val="2288111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340768"/>
            <a:ext cx="8229600" cy="990600"/>
          </a:xfrm>
        </p:spPr>
        <p:txBody>
          <a:bodyPr>
            <a:normAutofit/>
          </a:bodyPr>
          <a:lstStyle/>
          <a:p>
            <a:r>
              <a:rPr lang="en-US" sz="3200" dirty="0" smtClean="0"/>
              <a:t>How Can University Patenting Be Encouraged?</a:t>
            </a:r>
            <a:endParaRPr lang="en-US" sz="3200" dirty="0"/>
          </a:p>
        </p:txBody>
      </p:sp>
      <p:sp>
        <p:nvSpPr>
          <p:cNvPr id="3" name="Content Placeholder 2"/>
          <p:cNvSpPr>
            <a:spLocks noGrp="1"/>
          </p:cNvSpPr>
          <p:nvPr>
            <p:ph idx="1"/>
          </p:nvPr>
        </p:nvSpPr>
        <p:spPr>
          <a:xfrm>
            <a:off x="323528" y="3501008"/>
            <a:ext cx="8229600" cy="576064"/>
          </a:xfrm>
        </p:spPr>
        <p:txBody>
          <a:bodyPr>
            <a:normAutofit/>
          </a:bodyPr>
          <a:lstStyle/>
          <a:p>
            <a:pPr marL="0" indent="0" algn="r">
              <a:buNone/>
            </a:pPr>
            <a:r>
              <a:rPr lang="en-US" sz="2800" b="1" dirty="0" smtClean="0"/>
              <a:t>WHAT HAS BEEN DONE SO FAR?</a:t>
            </a:r>
            <a:endParaRPr lang="en-US" sz="2800" b="1" dirty="0"/>
          </a:p>
        </p:txBody>
      </p:sp>
    </p:spTree>
    <p:extLst>
      <p:ext uri="{BB962C8B-B14F-4D97-AF65-F5344CB8AC3E}">
        <p14:creationId xmlns:p14="http://schemas.microsoft.com/office/powerpoint/2010/main" val="16930194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2060848"/>
            <a:ext cx="6624736" cy="3077766"/>
          </a:xfrm>
          <a:prstGeom prst="rect">
            <a:avLst/>
          </a:prstGeom>
          <a:noFill/>
        </p:spPr>
        <p:txBody>
          <a:bodyPr wrap="square" rtlCol="0">
            <a:spAutoFit/>
          </a:bodyPr>
          <a:lstStyle/>
          <a:p>
            <a:pPr>
              <a:spcBef>
                <a:spcPts val="600"/>
              </a:spcBef>
              <a:spcAft>
                <a:spcPts val="600"/>
              </a:spcAft>
            </a:pPr>
            <a:r>
              <a:rPr lang="en-US" sz="2400" b="1" dirty="0" smtClean="0">
                <a:latin typeface="Calibri" panose="020F0502020204030204" pitchFamily="34" charset="0"/>
                <a:cs typeface="Calibri" panose="020F0502020204030204" pitchFamily="34" charset="0"/>
              </a:rPr>
              <a:t>4691</a:t>
            </a:r>
            <a:r>
              <a:rPr lang="en-US" sz="2400" dirty="0" smtClean="0">
                <a:latin typeface="Calibri" panose="020F0502020204030204" pitchFamily="34" charset="0"/>
                <a:cs typeface="Calibri" panose="020F0502020204030204" pitchFamily="34" charset="0"/>
              </a:rPr>
              <a:t> – </a:t>
            </a:r>
            <a:r>
              <a:rPr lang="en-US" sz="2400" dirty="0" err="1" smtClean="0">
                <a:latin typeface="Calibri" panose="020F0502020204030204" pitchFamily="34" charset="0"/>
                <a:cs typeface="Calibri" panose="020F0502020204030204" pitchFamily="34" charset="0"/>
              </a:rPr>
              <a:t>Techoparks</a:t>
            </a:r>
            <a:r>
              <a:rPr lang="en-US" sz="2400" dirty="0" smtClean="0">
                <a:latin typeface="Calibri" panose="020F0502020204030204" pitchFamily="34" charset="0"/>
                <a:cs typeface="Calibri" panose="020F0502020204030204" pitchFamily="34" charset="0"/>
              </a:rPr>
              <a:t>, </a:t>
            </a:r>
            <a:r>
              <a:rPr lang="en-US" sz="2400" i="1" dirty="0" smtClean="0">
                <a:latin typeface="Calibri" panose="020F0502020204030204" pitchFamily="34" charset="0"/>
                <a:cs typeface="Calibri" panose="020F0502020204030204" pitchFamily="34" charset="0"/>
              </a:rPr>
              <a:t>26 June 2001</a:t>
            </a:r>
            <a:r>
              <a:rPr lang="en-US" sz="2400" i="1" dirty="0">
                <a:latin typeface="Calibri" panose="020F0502020204030204" pitchFamily="34" charset="0"/>
                <a:cs typeface="Calibri" panose="020F0502020204030204" pitchFamily="34" charset="0"/>
              </a:rPr>
              <a:t>.</a:t>
            </a:r>
            <a:endParaRPr lang="en-US" sz="2400" i="1" dirty="0" smtClean="0">
              <a:latin typeface="Calibri" panose="020F0502020204030204" pitchFamily="34" charset="0"/>
              <a:cs typeface="Calibri" panose="020F0502020204030204" pitchFamily="34" charset="0"/>
            </a:endParaRPr>
          </a:p>
          <a:p>
            <a:pPr>
              <a:spcBef>
                <a:spcPts val="600"/>
              </a:spcBef>
              <a:spcAft>
                <a:spcPts val="600"/>
              </a:spcAft>
            </a:pPr>
            <a:r>
              <a:rPr lang="en-US" sz="2400" b="1" dirty="0" smtClean="0">
                <a:latin typeface="Calibri" panose="020F0502020204030204" pitchFamily="34" charset="0"/>
                <a:cs typeface="Calibri" panose="020F0502020204030204" pitchFamily="34" charset="0"/>
              </a:rPr>
              <a:t>5746</a:t>
            </a:r>
            <a:r>
              <a:rPr lang="en-US" sz="2400" dirty="0" smtClean="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a:t>
            </a:r>
            <a:r>
              <a:rPr lang="en-US" sz="2400" dirty="0" smtClean="0">
                <a:latin typeface="Calibri" panose="020F0502020204030204" pitchFamily="34" charset="0"/>
                <a:cs typeface="Calibri" panose="020F0502020204030204" pitchFamily="34" charset="0"/>
              </a:rPr>
              <a:t> Industrial R&amp;D </a:t>
            </a:r>
            <a:r>
              <a:rPr lang="en-US" sz="2400" dirty="0" err="1" smtClean="0">
                <a:latin typeface="Calibri" panose="020F0502020204030204" pitchFamily="34" charset="0"/>
                <a:cs typeface="Calibri" panose="020F0502020204030204" pitchFamily="34" charset="0"/>
              </a:rPr>
              <a:t>Centres</a:t>
            </a:r>
            <a:r>
              <a:rPr lang="en-US" sz="2400" dirty="0" smtClean="0">
                <a:latin typeface="Calibri" panose="020F0502020204030204" pitchFamily="34" charset="0"/>
                <a:cs typeface="Calibri" panose="020F0502020204030204" pitchFamily="34" charset="0"/>
              </a:rPr>
              <a:t>, </a:t>
            </a:r>
            <a:r>
              <a:rPr lang="en-US" sz="2400" i="1" dirty="0">
                <a:latin typeface="Calibri" panose="020F0502020204030204" pitchFamily="34" charset="0"/>
                <a:cs typeface="Calibri" panose="020F0502020204030204" pitchFamily="34" charset="0"/>
              </a:rPr>
              <a:t>12 </a:t>
            </a:r>
            <a:r>
              <a:rPr lang="en-US" sz="2400" i="1" dirty="0" smtClean="0">
                <a:latin typeface="Calibri" panose="020F0502020204030204" pitchFamily="34" charset="0"/>
                <a:cs typeface="Calibri" panose="020F0502020204030204" pitchFamily="34" charset="0"/>
              </a:rPr>
              <a:t>March </a:t>
            </a:r>
            <a:r>
              <a:rPr lang="en-US" sz="2400" i="1" dirty="0">
                <a:latin typeface="Calibri" panose="020F0502020204030204" pitchFamily="34" charset="0"/>
                <a:cs typeface="Calibri" panose="020F0502020204030204" pitchFamily="34" charset="0"/>
              </a:rPr>
              <a:t>2008</a:t>
            </a:r>
            <a:endParaRPr lang="en-US" sz="2400" i="1" dirty="0" smtClean="0">
              <a:latin typeface="Calibri" panose="020F0502020204030204" pitchFamily="34" charset="0"/>
              <a:cs typeface="Calibri" panose="020F0502020204030204" pitchFamily="34" charset="0"/>
            </a:endParaRPr>
          </a:p>
          <a:p>
            <a:pPr>
              <a:spcBef>
                <a:spcPts val="600"/>
              </a:spcBef>
              <a:spcAft>
                <a:spcPts val="600"/>
              </a:spcAft>
            </a:pPr>
            <a:r>
              <a:rPr lang="en-US" sz="2400" b="1" dirty="0" smtClean="0">
                <a:latin typeface="Calibri" panose="020F0502020204030204" pitchFamily="34" charset="0"/>
                <a:cs typeface="Calibri" panose="020F0502020204030204" pitchFamily="34" charset="0"/>
              </a:rPr>
              <a:t>6550</a:t>
            </a:r>
            <a:r>
              <a:rPr lang="en-US" sz="2400" dirty="0" smtClean="0">
                <a:latin typeface="Calibri" panose="020F0502020204030204" pitchFamily="34" charset="0"/>
                <a:cs typeface="Calibri" panose="020F0502020204030204" pitchFamily="34" charset="0"/>
              </a:rPr>
              <a:t> – Research Infrastructures, </a:t>
            </a:r>
            <a:r>
              <a:rPr lang="en-US" sz="2400" i="1" dirty="0">
                <a:latin typeface="Calibri" panose="020F0502020204030204" pitchFamily="34" charset="0"/>
                <a:cs typeface="Calibri" panose="020F0502020204030204" pitchFamily="34" charset="0"/>
              </a:rPr>
              <a:t>10 </a:t>
            </a:r>
            <a:r>
              <a:rPr lang="en-US" sz="2400" i="1" dirty="0" smtClean="0">
                <a:latin typeface="Calibri" panose="020F0502020204030204" pitchFamily="34" charset="0"/>
                <a:cs typeface="Calibri" panose="020F0502020204030204" pitchFamily="34" charset="0"/>
              </a:rPr>
              <a:t>July 2014</a:t>
            </a:r>
          </a:p>
          <a:p>
            <a:pPr>
              <a:spcBef>
                <a:spcPts val="600"/>
              </a:spcBef>
              <a:spcAft>
                <a:spcPts val="600"/>
              </a:spcAft>
            </a:pPr>
            <a:r>
              <a:rPr lang="en-US" sz="2400" b="1" dirty="0">
                <a:latin typeface="Calibri" panose="020F0502020204030204" pitchFamily="34" charset="0"/>
                <a:cs typeface="Calibri" panose="020F0502020204030204" pitchFamily="34" charset="0"/>
              </a:rPr>
              <a:t>6676</a:t>
            </a:r>
            <a:r>
              <a:rPr lang="en-US" sz="2400" dirty="0">
                <a:latin typeface="Calibri" panose="020F0502020204030204" pitchFamily="34" charset="0"/>
                <a:cs typeface="Calibri" panose="020F0502020204030204" pitchFamily="34" charset="0"/>
              </a:rPr>
              <a:t> – </a:t>
            </a:r>
            <a:r>
              <a:rPr lang="en-US" sz="2400" dirty="0" smtClean="0">
                <a:latin typeface="Calibri" panose="020F0502020204030204" pitchFamily="34" charset="0"/>
                <a:cs typeface="Calibri" panose="020F0502020204030204" pitchFamily="34" charset="0"/>
              </a:rPr>
              <a:t>R&amp;D Incentives, </a:t>
            </a:r>
            <a:r>
              <a:rPr lang="en-US" sz="2400" i="1" dirty="0">
                <a:latin typeface="Calibri" panose="020F0502020204030204" pitchFamily="34" charset="0"/>
                <a:cs typeface="Calibri" panose="020F0502020204030204" pitchFamily="34" charset="0"/>
              </a:rPr>
              <a:t>16 </a:t>
            </a:r>
            <a:r>
              <a:rPr lang="en-US" sz="2400" i="1" dirty="0" smtClean="0">
                <a:latin typeface="Calibri" panose="020F0502020204030204" pitchFamily="34" charset="0"/>
                <a:cs typeface="Calibri" panose="020F0502020204030204" pitchFamily="34" charset="0"/>
              </a:rPr>
              <a:t>February </a:t>
            </a:r>
            <a:r>
              <a:rPr lang="en-US" sz="2400" i="1" dirty="0">
                <a:latin typeface="Calibri" panose="020F0502020204030204" pitchFamily="34" charset="0"/>
                <a:cs typeface="Calibri" panose="020F0502020204030204" pitchFamily="34" charset="0"/>
              </a:rPr>
              <a:t>2016</a:t>
            </a:r>
          </a:p>
          <a:p>
            <a:pPr>
              <a:spcBef>
                <a:spcPts val="600"/>
              </a:spcBef>
              <a:spcAft>
                <a:spcPts val="600"/>
              </a:spcAft>
            </a:pPr>
            <a:r>
              <a:rPr lang="en-US" sz="2400" b="1" dirty="0" smtClean="0">
                <a:latin typeface="Calibri" panose="020F0502020204030204" pitchFamily="34" charset="0"/>
                <a:cs typeface="Calibri" panose="020F0502020204030204" pitchFamily="34" charset="0"/>
              </a:rPr>
              <a:t>6769</a:t>
            </a:r>
            <a:r>
              <a:rPr lang="en-US" sz="2400" dirty="0" smtClean="0"/>
              <a:t> </a:t>
            </a:r>
            <a:r>
              <a:rPr lang="en-US" sz="2400" dirty="0">
                <a:latin typeface="Calibri" panose="020F0502020204030204" pitchFamily="34" charset="0"/>
                <a:cs typeface="Calibri" panose="020F0502020204030204" pitchFamily="34" charset="0"/>
              </a:rPr>
              <a:t>– </a:t>
            </a:r>
            <a:r>
              <a:rPr lang="en-US" sz="2400" dirty="0" smtClean="0">
                <a:latin typeface="Calibri" panose="020F0502020204030204" pitchFamily="34" charset="0"/>
                <a:cs typeface="Calibri" panose="020F0502020204030204" pitchFamily="34" charset="0"/>
              </a:rPr>
              <a:t>New IPR Law</a:t>
            </a:r>
            <a:r>
              <a:rPr lang="en-US" sz="2400" dirty="0" smtClean="0"/>
              <a:t>, </a:t>
            </a:r>
            <a:r>
              <a:rPr lang="en-US" sz="2400" i="1" dirty="0">
                <a:latin typeface="Calibri" panose="020F0502020204030204" pitchFamily="34" charset="0"/>
                <a:cs typeface="Calibri" panose="020F0502020204030204" pitchFamily="34" charset="0"/>
              </a:rPr>
              <a:t>10 </a:t>
            </a:r>
            <a:r>
              <a:rPr lang="en-US" sz="2400" i="1" dirty="0" smtClean="0">
                <a:latin typeface="Calibri" panose="020F0502020204030204" pitchFamily="34" charset="0"/>
                <a:cs typeface="Calibri" panose="020F0502020204030204" pitchFamily="34" charset="0"/>
              </a:rPr>
              <a:t>January </a:t>
            </a:r>
            <a:r>
              <a:rPr lang="en-US" sz="2400" i="1" dirty="0">
                <a:latin typeface="Calibri" panose="020F0502020204030204" pitchFamily="34" charset="0"/>
                <a:cs typeface="Calibri" panose="020F0502020204030204" pitchFamily="34" charset="0"/>
              </a:rPr>
              <a:t>2017</a:t>
            </a:r>
          </a:p>
          <a:p>
            <a:pPr>
              <a:spcBef>
                <a:spcPts val="600"/>
              </a:spcBef>
              <a:spcAft>
                <a:spcPts val="600"/>
              </a:spcAft>
            </a:pPr>
            <a:r>
              <a:rPr lang="en-US" sz="2400" b="1" dirty="0" smtClean="0">
                <a:latin typeface="Calibri" panose="020F0502020204030204" pitchFamily="34" charset="0"/>
                <a:cs typeface="Calibri" panose="020F0502020204030204" pitchFamily="34" charset="0"/>
              </a:rPr>
              <a:t>7033</a:t>
            </a:r>
            <a:r>
              <a:rPr lang="en-US" sz="2400" dirty="0" smtClean="0">
                <a:latin typeface="Calibri" panose="020F0502020204030204" pitchFamily="34" charset="0"/>
                <a:cs typeface="Calibri" panose="020F0502020204030204" pitchFamily="34" charset="0"/>
              </a:rPr>
              <a:t> – Production Package, </a:t>
            </a:r>
            <a:r>
              <a:rPr lang="en-US" sz="2400" i="1" dirty="0" smtClean="0">
                <a:latin typeface="Calibri" panose="020F0502020204030204" pitchFamily="34" charset="0"/>
                <a:cs typeface="Calibri" panose="020F0502020204030204" pitchFamily="34" charset="0"/>
              </a:rPr>
              <a:t>18 June 2017</a:t>
            </a:r>
          </a:p>
        </p:txBody>
      </p:sp>
      <p:sp>
        <p:nvSpPr>
          <p:cNvPr id="4" name="TextBox 3"/>
          <p:cNvSpPr txBox="1"/>
          <p:nvPr/>
        </p:nvSpPr>
        <p:spPr>
          <a:xfrm>
            <a:off x="1547664" y="1052736"/>
            <a:ext cx="5904656" cy="523220"/>
          </a:xfrm>
          <a:prstGeom prst="rect">
            <a:avLst/>
          </a:prstGeom>
          <a:noFill/>
        </p:spPr>
        <p:txBody>
          <a:bodyPr wrap="square" rtlCol="0">
            <a:spAutoFit/>
          </a:bodyPr>
          <a:lstStyle/>
          <a:p>
            <a:pPr algn="ctr"/>
            <a:r>
              <a:rPr lang="en-US" sz="2800" b="1" dirty="0" smtClean="0">
                <a:solidFill>
                  <a:srgbClr val="C00000"/>
                </a:solidFill>
              </a:rPr>
              <a:t>Major Laws</a:t>
            </a:r>
            <a:endParaRPr lang="en-US" sz="2800" b="1" dirty="0">
              <a:solidFill>
                <a:srgbClr val="C00000"/>
              </a:solidFill>
            </a:endParaRPr>
          </a:p>
        </p:txBody>
      </p:sp>
    </p:spTree>
    <p:extLst>
      <p:ext uri="{BB962C8B-B14F-4D97-AF65-F5344CB8AC3E}">
        <p14:creationId xmlns:p14="http://schemas.microsoft.com/office/powerpoint/2010/main" val="42352451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375320"/>
          </a:xfrm>
        </p:spPr>
        <p:txBody>
          <a:bodyPr>
            <a:normAutofit fontScale="90000"/>
          </a:bodyPr>
          <a:lstStyle/>
          <a:p>
            <a:r>
              <a:rPr lang="en-US" dirty="0" smtClean="0"/>
              <a:t>New Model for Turkey - </a:t>
            </a:r>
            <a:r>
              <a:rPr lang="en-US" i="1" dirty="0" smtClean="0"/>
              <a:t>proposed</a:t>
            </a:r>
            <a:endParaRPr lang="en-US" i="1" dirty="0"/>
          </a:p>
        </p:txBody>
      </p:sp>
      <p:pic>
        <p:nvPicPr>
          <p:cNvPr id="4" name="Content Placeholder 3"/>
          <p:cNvPicPr>
            <a:picLocks noGrp="1" noChangeAspect="1"/>
          </p:cNvPicPr>
          <p:nvPr>
            <p:ph idx="1"/>
          </p:nvPr>
        </p:nvPicPr>
        <p:blipFill rotWithShape="1">
          <a:blip r:embed="rId2"/>
          <a:srcRect l="42002" t="40575" r="3745" b="3635"/>
          <a:stretch/>
        </p:blipFill>
        <p:spPr>
          <a:xfrm>
            <a:off x="5868144" y="4725144"/>
            <a:ext cx="3111618" cy="1656184"/>
          </a:xfrm>
          <a:prstGeom prst="rect">
            <a:avLst/>
          </a:prstGeom>
        </p:spPr>
      </p:pic>
      <p:sp>
        <p:nvSpPr>
          <p:cNvPr id="5" name="TextBox 4"/>
          <p:cNvSpPr txBox="1"/>
          <p:nvPr/>
        </p:nvSpPr>
        <p:spPr>
          <a:xfrm>
            <a:off x="518278" y="1774557"/>
            <a:ext cx="2371034" cy="646331"/>
          </a:xfrm>
          <a:prstGeom prst="rect">
            <a:avLst/>
          </a:prstGeom>
          <a:noFill/>
          <a:ln w="28575">
            <a:solidFill>
              <a:schemeClr val="accent1"/>
            </a:solidFill>
          </a:ln>
        </p:spPr>
        <p:txBody>
          <a:bodyPr wrap="none" rtlCol="0">
            <a:spAutoFit/>
          </a:bodyPr>
          <a:lstStyle/>
          <a:p>
            <a:pPr algn="ctr"/>
            <a:r>
              <a:rPr lang="en-US" dirty="0" smtClean="0">
                <a:latin typeface="Calibri" panose="020F0502020204030204" pitchFamily="34" charset="0"/>
                <a:cs typeface="Calibri" panose="020F0502020204030204" pitchFamily="34" charset="0"/>
              </a:rPr>
              <a:t>Phase 1: </a:t>
            </a:r>
          </a:p>
          <a:p>
            <a:pPr algn="ctr"/>
            <a:r>
              <a:rPr lang="en-US" dirty="0" smtClean="0">
                <a:latin typeface="Calibri" panose="020F0502020204030204" pitchFamily="34" charset="0"/>
                <a:cs typeface="Calibri" panose="020F0502020204030204" pitchFamily="34" charset="0"/>
              </a:rPr>
              <a:t>Collaborative Networks</a:t>
            </a:r>
            <a:endParaRPr lang="en-US" dirty="0">
              <a:latin typeface="Calibri" panose="020F0502020204030204" pitchFamily="34" charset="0"/>
              <a:cs typeface="Calibri" panose="020F0502020204030204" pitchFamily="34" charset="0"/>
            </a:endParaRPr>
          </a:p>
        </p:txBody>
      </p:sp>
      <p:sp>
        <p:nvSpPr>
          <p:cNvPr id="6" name="TextBox 5"/>
          <p:cNvSpPr txBox="1"/>
          <p:nvPr/>
        </p:nvSpPr>
        <p:spPr>
          <a:xfrm>
            <a:off x="3851920" y="1774557"/>
            <a:ext cx="1878784" cy="646331"/>
          </a:xfrm>
          <a:prstGeom prst="rect">
            <a:avLst/>
          </a:prstGeom>
          <a:noFill/>
          <a:ln w="28575">
            <a:solidFill>
              <a:schemeClr val="accent1"/>
            </a:solidFill>
          </a:ln>
        </p:spPr>
        <p:txBody>
          <a:bodyPr wrap="none" rtlCol="0">
            <a:spAutoFit/>
          </a:bodyPr>
          <a:lstStyle/>
          <a:p>
            <a:pPr algn="ctr"/>
            <a:r>
              <a:rPr lang="en-US" dirty="0" smtClean="0">
                <a:latin typeface="Calibri" panose="020F0502020204030204" pitchFamily="34" charset="0"/>
                <a:cs typeface="Calibri" panose="020F0502020204030204" pitchFamily="34" charset="0"/>
              </a:rPr>
              <a:t>Phase 2: </a:t>
            </a:r>
          </a:p>
          <a:p>
            <a:pPr algn="ctr"/>
            <a:r>
              <a:rPr lang="en-US" dirty="0" smtClean="0">
                <a:latin typeface="Calibri" panose="020F0502020204030204" pitchFamily="34" charset="0"/>
                <a:cs typeface="Calibri" panose="020F0502020204030204" pitchFamily="34" charset="0"/>
              </a:rPr>
              <a:t>Strategic Products</a:t>
            </a:r>
            <a:endParaRPr lang="en-US" dirty="0">
              <a:latin typeface="Calibri" panose="020F0502020204030204" pitchFamily="34" charset="0"/>
              <a:cs typeface="Calibri" panose="020F0502020204030204" pitchFamily="34" charset="0"/>
            </a:endParaRPr>
          </a:p>
        </p:txBody>
      </p:sp>
      <p:sp>
        <p:nvSpPr>
          <p:cNvPr id="7" name="TextBox 6"/>
          <p:cNvSpPr txBox="1"/>
          <p:nvPr/>
        </p:nvSpPr>
        <p:spPr>
          <a:xfrm>
            <a:off x="755576" y="2771636"/>
            <a:ext cx="1914820" cy="369332"/>
          </a:xfrm>
          <a:prstGeom prst="rect">
            <a:avLst/>
          </a:prstGeom>
          <a:noFill/>
        </p:spPr>
        <p:txBody>
          <a:bodyPr wrap="none" rtlCol="0">
            <a:spAutoFit/>
          </a:bodyPr>
          <a:lstStyle/>
          <a:p>
            <a:pPr algn="ctr"/>
            <a:r>
              <a:rPr lang="en-US" dirty="0" smtClean="0">
                <a:latin typeface="Calibri" panose="020F0502020204030204" pitchFamily="34" charset="0"/>
                <a:cs typeface="Calibri" panose="020F0502020204030204" pitchFamily="34" charset="0"/>
              </a:rPr>
              <a:t>Interface Supports</a:t>
            </a:r>
            <a:endParaRPr lang="en-US" dirty="0">
              <a:latin typeface="Calibri" panose="020F0502020204030204" pitchFamily="34" charset="0"/>
              <a:cs typeface="Calibri" panose="020F0502020204030204" pitchFamily="34" charset="0"/>
            </a:endParaRPr>
          </a:p>
        </p:txBody>
      </p:sp>
      <p:sp>
        <p:nvSpPr>
          <p:cNvPr id="8" name="TextBox 7"/>
          <p:cNvSpPr txBox="1"/>
          <p:nvPr/>
        </p:nvSpPr>
        <p:spPr>
          <a:xfrm>
            <a:off x="6444208" y="1641574"/>
            <a:ext cx="2126416" cy="923330"/>
          </a:xfrm>
          <a:prstGeom prst="rect">
            <a:avLst/>
          </a:prstGeom>
          <a:noFill/>
          <a:ln w="28575">
            <a:solidFill>
              <a:schemeClr val="accent1"/>
            </a:solidFill>
          </a:ln>
        </p:spPr>
        <p:txBody>
          <a:bodyPr wrap="none" rtlCol="0">
            <a:spAutoFit/>
          </a:bodyPr>
          <a:lstStyle/>
          <a:p>
            <a:pPr algn="ctr"/>
            <a:r>
              <a:rPr lang="en-US" dirty="0" smtClean="0">
                <a:latin typeface="Calibri" panose="020F0502020204030204" pitchFamily="34" charset="0"/>
                <a:cs typeface="Calibri" panose="020F0502020204030204" pitchFamily="34" charset="0"/>
              </a:rPr>
              <a:t>Phase 3: </a:t>
            </a:r>
          </a:p>
          <a:p>
            <a:pPr algn="ctr"/>
            <a:r>
              <a:rPr lang="en-US" dirty="0" smtClean="0">
                <a:latin typeface="Calibri" panose="020F0502020204030204" pitchFamily="34" charset="0"/>
                <a:cs typeface="Calibri" panose="020F0502020204030204" pitchFamily="34" charset="0"/>
              </a:rPr>
              <a:t>Industrial Innovation</a:t>
            </a:r>
          </a:p>
          <a:p>
            <a:pPr algn="ctr"/>
            <a:r>
              <a:rPr lang="en-US" dirty="0" smtClean="0">
                <a:latin typeface="Calibri" panose="020F0502020204030204" pitchFamily="34" charset="0"/>
                <a:cs typeface="Calibri" panose="020F0502020204030204" pitchFamily="34" charset="0"/>
              </a:rPr>
              <a:t>Partnerships</a:t>
            </a:r>
            <a:endParaRPr lang="en-US" dirty="0">
              <a:latin typeface="Calibri" panose="020F0502020204030204" pitchFamily="34" charset="0"/>
              <a:cs typeface="Calibri" panose="020F0502020204030204" pitchFamily="34" charset="0"/>
            </a:endParaRPr>
          </a:p>
        </p:txBody>
      </p:sp>
      <p:sp>
        <p:nvSpPr>
          <p:cNvPr id="9" name="TextBox 8"/>
          <p:cNvSpPr txBox="1"/>
          <p:nvPr/>
        </p:nvSpPr>
        <p:spPr>
          <a:xfrm>
            <a:off x="3749745" y="2788185"/>
            <a:ext cx="2083134" cy="369332"/>
          </a:xfrm>
          <a:prstGeom prst="rect">
            <a:avLst/>
          </a:prstGeom>
          <a:noFill/>
        </p:spPr>
        <p:txBody>
          <a:bodyPr wrap="none" rtlCol="0">
            <a:spAutoFit/>
          </a:bodyPr>
          <a:lstStyle/>
          <a:p>
            <a:pPr algn="ctr"/>
            <a:r>
              <a:rPr lang="en-US" dirty="0" smtClean="0">
                <a:latin typeface="Calibri" panose="020F0502020204030204" pitchFamily="34" charset="0"/>
                <a:cs typeface="Calibri" panose="020F0502020204030204" pitchFamily="34" charset="0"/>
              </a:rPr>
              <a:t>Mega R&amp;D Supports</a:t>
            </a:r>
            <a:endParaRPr lang="en-US" dirty="0">
              <a:latin typeface="Calibri" panose="020F0502020204030204" pitchFamily="34" charset="0"/>
              <a:cs typeface="Calibri" panose="020F0502020204030204" pitchFamily="34" charset="0"/>
            </a:endParaRPr>
          </a:p>
        </p:txBody>
      </p:sp>
      <p:sp>
        <p:nvSpPr>
          <p:cNvPr id="10" name="TextBox 9"/>
          <p:cNvSpPr txBox="1"/>
          <p:nvPr/>
        </p:nvSpPr>
        <p:spPr>
          <a:xfrm>
            <a:off x="6300192" y="2708920"/>
            <a:ext cx="2681696" cy="646331"/>
          </a:xfrm>
          <a:prstGeom prst="rect">
            <a:avLst/>
          </a:prstGeom>
          <a:noFill/>
        </p:spPr>
        <p:txBody>
          <a:bodyPr wrap="none" rtlCol="0">
            <a:spAutoFit/>
          </a:bodyPr>
          <a:lstStyle/>
          <a:p>
            <a:pPr algn="ctr"/>
            <a:r>
              <a:rPr lang="en-US" dirty="0" smtClean="0">
                <a:latin typeface="Calibri" panose="020F0502020204030204" pitchFamily="34" charset="0"/>
                <a:cs typeface="Calibri" panose="020F0502020204030204" pitchFamily="34" charset="0"/>
              </a:rPr>
              <a:t>R&amp;D Supports for</a:t>
            </a:r>
          </a:p>
          <a:p>
            <a:pPr algn="ctr"/>
            <a:r>
              <a:rPr lang="en-US" dirty="0" smtClean="0">
                <a:latin typeface="Calibri" panose="020F0502020204030204" pitchFamily="34" charset="0"/>
                <a:cs typeface="Calibri" panose="020F0502020204030204" pitchFamily="34" charset="0"/>
              </a:rPr>
              <a:t> Networks in Priority Areas</a:t>
            </a:r>
            <a:endParaRPr lang="en-US" dirty="0">
              <a:latin typeface="Calibri" panose="020F0502020204030204" pitchFamily="34" charset="0"/>
              <a:cs typeface="Calibri" panose="020F0502020204030204" pitchFamily="34" charset="0"/>
            </a:endParaRPr>
          </a:p>
        </p:txBody>
      </p:sp>
      <p:sp>
        <p:nvSpPr>
          <p:cNvPr id="11" name="TextBox 10"/>
          <p:cNvSpPr txBox="1"/>
          <p:nvPr/>
        </p:nvSpPr>
        <p:spPr>
          <a:xfrm>
            <a:off x="395536" y="3729806"/>
            <a:ext cx="2691763" cy="923330"/>
          </a:xfrm>
          <a:prstGeom prst="rect">
            <a:avLst/>
          </a:prstGeom>
          <a:noFill/>
        </p:spPr>
        <p:txBody>
          <a:bodyPr wrap="none" rtlCol="0">
            <a:spAutoFit/>
          </a:bodyPr>
          <a:lstStyle/>
          <a:p>
            <a:pPr algn="ctr"/>
            <a:r>
              <a:rPr lang="en-US" dirty="0" smtClean="0">
                <a:latin typeface="Calibri" panose="020F0502020204030204" pitchFamily="34" charset="0"/>
                <a:cs typeface="Calibri" panose="020F0502020204030204" pitchFamily="34" charset="0"/>
              </a:rPr>
              <a:t>OUTPUTS:</a:t>
            </a:r>
          </a:p>
          <a:p>
            <a:pPr algn="ctr"/>
            <a:r>
              <a:rPr lang="en-US" dirty="0" smtClean="0">
                <a:latin typeface="Calibri" panose="020F0502020204030204" pitchFamily="34" charset="0"/>
                <a:cs typeface="Calibri" panose="020F0502020204030204" pitchFamily="34" charset="0"/>
              </a:rPr>
              <a:t>Product/Theme Roadmaps</a:t>
            </a:r>
          </a:p>
          <a:p>
            <a:pPr algn="ctr"/>
            <a:r>
              <a:rPr lang="en-US" dirty="0" smtClean="0">
                <a:latin typeface="Calibri" panose="020F0502020204030204" pitchFamily="34" charset="0"/>
                <a:cs typeface="Calibri" panose="020F0502020204030204" pitchFamily="34" charset="0"/>
              </a:rPr>
              <a:t>Strategic Partnerships</a:t>
            </a:r>
            <a:endParaRPr lang="en-US" dirty="0">
              <a:latin typeface="Calibri" panose="020F0502020204030204" pitchFamily="34" charset="0"/>
              <a:cs typeface="Calibri" panose="020F0502020204030204" pitchFamily="34" charset="0"/>
            </a:endParaRPr>
          </a:p>
        </p:txBody>
      </p:sp>
      <p:sp>
        <p:nvSpPr>
          <p:cNvPr id="12" name="TextBox 11"/>
          <p:cNvSpPr txBox="1"/>
          <p:nvPr/>
        </p:nvSpPr>
        <p:spPr>
          <a:xfrm>
            <a:off x="3275856" y="3668831"/>
            <a:ext cx="3184270" cy="1200329"/>
          </a:xfrm>
          <a:prstGeom prst="rect">
            <a:avLst/>
          </a:prstGeom>
          <a:noFill/>
        </p:spPr>
        <p:txBody>
          <a:bodyPr wrap="none" rtlCol="0">
            <a:spAutoFit/>
          </a:bodyPr>
          <a:lstStyle/>
          <a:p>
            <a:pPr algn="ctr"/>
            <a:r>
              <a:rPr lang="en-US" dirty="0" smtClean="0">
                <a:latin typeface="Calibri" panose="020F0502020204030204" pitchFamily="34" charset="0"/>
                <a:cs typeface="Calibri" panose="020F0502020204030204" pitchFamily="34" charset="0"/>
              </a:rPr>
              <a:t>OUTPUTS:</a:t>
            </a:r>
          </a:p>
          <a:p>
            <a:pPr algn="ctr"/>
            <a:r>
              <a:rPr lang="en-US" dirty="0" smtClean="0">
                <a:latin typeface="Calibri" panose="020F0502020204030204" pitchFamily="34" charset="0"/>
                <a:cs typeface="Calibri" panose="020F0502020204030204" pitchFamily="34" charset="0"/>
              </a:rPr>
              <a:t>Strategic Products</a:t>
            </a:r>
          </a:p>
          <a:p>
            <a:pPr algn="ctr"/>
            <a:r>
              <a:rPr lang="en-US" dirty="0" smtClean="0">
                <a:latin typeface="Calibri" panose="020F0502020204030204" pitchFamily="34" charset="0"/>
                <a:cs typeface="Calibri" panose="020F0502020204030204" pitchFamily="34" charset="0"/>
              </a:rPr>
              <a:t>Strategic Technologies</a:t>
            </a:r>
          </a:p>
          <a:p>
            <a:pPr algn="ctr"/>
            <a:r>
              <a:rPr lang="en-US" dirty="0" smtClean="0">
                <a:latin typeface="Calibri" panose="020F0502020204030204" pitchFamily="34" charset="0"/>
                <a:cs typeface="Calibri" panose="020F0502020204030204" pitchFamily="34" charset="0"/>
              </a:rPr>
              <a:t>Sharing Knowledge/Experiences</a:t>
            </a:r>
            <a:endParaRPr lang="en-US" dirty="0">
              <a:latin typeface="Calibri" panose="020F0502020204030204" pitchFamily="34" charset="0"/>
              <a:cs typeface="Calibri" panose="020F0502020204030204" pitchFamily="34" charset="0"/>
            </a:endParaRPr>
          </a:p>
        </p:txBody>
      </p:sp>
      <p:sp>
        <p:nvSpPr>
          <p:cNvPr id="13" name="Down Arrow 12"/>
          <p:cNvSpPr/>
          <p:nvPr/>
        </p:nvSpPr>
        <p:spPr>
          <a:xfrm>
            <a:off x="7265100" y="344559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4572000" y="3261177"/>
            <a:ext cx="462367" cy="3118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1472611" y="3261177"/>
            <a:ext cx="462367" cy="3118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47967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Belirtme Çizgisi 2"/>
          <p:cNvSpPr/>
          <p:nvPr/>
        </p:nvSpPr>
        <p:spPr>
          <a:xfrm>
            <a:off x="724781" y="2421731"/>
            <a:ext cx="1188244" cy="791766"/>
          </a:xfrm>
          <a:prstGeom prst="wedgeEllipseCallout">
            <a:avLst/>
          </a:prstGeom>
          <a:solidFill>
            <a:srgbClr val="FF6D6D"/>
          </a:solidFill>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tr-TR" sz="1350"/>
          </a:p>
        </p:txBody>
      </p:sp>
      <p:sp>
        <p:nvSpPr>
          <p:cNvPr id="18" name="17 Sağ Ok"/>
          <p:cNvSpPr/>
          <p:nvPr/>
        </p:nvSpPr>
        <p:spPr>
          <a:xfrm>
            <a:off x="1843928" y="3429000"/>
            <a:ext cx="1503936" cy="864096"/>
          </a:xfrm>
          <a:prstGeom prst="rightArrow">
            <a:avLst/>
          </a:prstGeom>
          <a:solidFill>
            <a:schemeClr val="accent5">
              <a:lumMod val="75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350" b="1" dirty="0">
                <a:solidFill>
                  <a:schemeClr val="bg1"/>
                </a:solidFill>
              </a:rPr>
              <a:t>RESEARCH</a:t>
            </a:r>
            <a:endParaRPr lang="tr-TR" sz="1350" b="1" dirty="0">
              <a:solidFill>
                <a:schemeClr val="bg1"/>
              </a:solidFill>
            </a:endParaRPr>
          </a:p>
        </p:txBody>
      </p:sp>
      <p:sp>
        <p:nvSpPr>
          <p:cNvPr id="48130" name="AutoShape 2"/>
          <p:cNvSpPr>
            <a:spLocks noChangeArrowheads="1"/>
          </p:cNvSpPr>
          <p:nvPr/>
        </p:nvSpPr>
        <p:spPr bwMode="auto">
          <a:xfrm rot="5400000">
            <a:off x="3224579" y="3305716"/>
            <a:ext cx="1581894" cy="1256963"/>
          </a:xfrm>
          <a:prstGeom prst="triangle">
            <a:avLst>
              <a:gd name="adj" fmla="val 50000"/>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rot="10800000" vert="eaVert" wrap="none" anchor="ctr"/>
          <a:lstStyle/>
          <a:p>
            <a:pPr>
              <a:spcBef>
                <a:spcPct val="20000"/>
              </a:spcBef>
              <a:buClr>
                <a:schemeClr val="tx2"/>
              </a:buClr>
              <a:buSzPct val="80000"/>
              <a:tabLst>
                <a:tab pos="539354" algn="l"/>
              </a:tabLst>
              <a:defRPr/>
            </a:pPr>
            <a:r>
              <a:rPr lang="en-US" sz="1200" b="1" dirty="0">
                <a:solidFill>
                  <a:schemeClr val="bg1"/>
                </a:solidFill>
              </a:rPr>
              <a:t>Technology </a:t>
            </a:r>
          </a:p>
          <a:p>
            <a:pPr>
              <a:spcBef>
                <a:spcPct val="20000"/>
              </a:spcBef>
              <a:buClr>
                <a:schemeClr val="tx2"/>
              </a:buClr>
              <a:buSzPct val="80000"/>
              <a:tabLst>
                <a:tab pos="539354" algn="l"/>
              </a:tabLst>
              <a:defRPr/>
            </a:pPr>
            <a:r>
              <a:rPr lang="en-US" sz="1200" b="1" dirty="0">
                <a:solidFill>
                  <a:schemeClr val="bg1"/>
                </a:solidFill>
              </a:rPr>
              <a:t>Development</a:t>
            </a:r>
          </a:p>
        </p:txBody>
      </p:sp>
      <p:sp>
        <p:nvSpPr>
          <p:cNvPr id="48131" name="AutoShape 3"/>
          <p:cNvSpPr>
            <a:spLocks noChangeArrowheads="1"/>
          </p:cNvSpPr>
          <p:nvPr/>
        </p:nvSpPr>
        <p:spPr bwMode="auto">
          <a:xfrm rot="5400000">
            <a:off x="4304699" y="3332190"/>
            <a:ext cx="1581894" cy="1256963"/>
          </a:xfrm>
          <a:prstGeom prst="triangle">
            <a:avLst>
              <a:gd name="adj" fmla="val 50000"/>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rot="10800000" vert="eaVert" wrap="none" anchor="ctr"/>
          <a:lstStyle/>
          <a:p>
            <a:pPr>
              <a:defRPr/>
            </a:pPr>
            <a:r>
              <a:rPr lang="tr-TR" sz="1200" b="1" dirty="0">
                <a:solidFill>
                  <a:schemeClr val="bg1"/>
                </a:solidFill>
              </a:rPr>
              <a:t>   </a:t>
            </a:r>
            <a:r>
              <a:rPr lang="en-US" sz="1200" b="1" dirty="0">
                <a:solidFill>
                  <a:schemeClr val="bg1"/>
                </a:solidFill>
              </a:rPr>
              <a:t>New </a:t>
            </a:r>
          </a:p>
          <a:p>
            <a:pPr>
              <a:defRPr/>
            </a:pPr>
            <a:r>
              <a:rPr lang="en-US" sz="1200" b="1" dirty="0">
                <a:solidFill>
                  <a:schemeClr val="bg1"/>
                </a:solidFill>
              </a:rPr>
              <a:t>Product</a:t>
            </a:r>
          </a:p>
          <a:p>
            <a:pPr algn="ctr">
              <a:defRPr/>
            </a:pPr>
            <a:endParaRPr lang="en-US" sz="1200" b="1" dirty="0">
              <a:solidFill>
                <a:schemeClr val="bg1"/>
              </a:solidFill>
              <a:latin typeface="Times New Roman" pitchFamily="18" charset="0"/>
            </a:endParaRPr>
          </a:p>
        </p:txBody>
      </p:sp>
      <p:sp>
        <p:nvSpPr>
          <p:cNvPr id="48132" name="AutoShape 4"/>
          <p:cNvSpPr>
            <a:spLocks noChangeArrowheads="1"/>
          </p:cNvSpPr>
          <p:nvPr/>
        </p:nvSpPr>
        <p:spPr bwMode="auto">
          <a:xfrm rot="5400000">
            <a:off x="5384819" y="3248566"/>
            <a:ext cx="1581894" cy="1256963"/>
          </a:xfrm>
          <a:prstGeom prst="triangle">
            <a:avLst>
              <a:gd name="adj" fmla="val 50000"/>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rot="10800000" vert="eaVert" wrap="none" anchor="ctr"/>
          <a:lstStyle/>
          <a:p>
            <a:pPr>
              <a:defRPr/>
            </a:pPr>
            <a:r>
              <a:rPr lang="en-US" sz="1200" b="1" dirty="0">
                <a:solidFill>
                  <a:schemeClr val="bg1"/>
                </a:solidFill>
              </a:rPr>
              <a:t>Product </a:t>
            </a:r>
          </a:p>
          <a:p>
            <a:pPr>
              <a:defRPr/>
            </a:pPr>
            <a:r>
              <a:rPr lang="en-US" sz="1200" b="1" dirty="0">
                <a:solidFill>
                  <a:schemeClr val="bg1"/>
                </a:solidFill>
              </a:rPr>
              <a:t>Development</a:t>
            </a:r>
          </a:p>
        </p:txBody>
      </p:sp>
      <p:sp>
        <p:nvSpPr>
          <p:cNvPr id="48133" name="AutoShape 5"/>
          <p:cNvSpPr>
            <a:spLocks noChangeArrowheads="1"/>
          </p:cNvSpPr>
          <p:nvPr/>
        </p:nvSpPr>
        <p:spPr bwMode="auto">
          <a:xfrm rot="5400000">
            <a:off x="6464939" y="3290378"/>
            <a:ext cx="1581894" cy="1256963"/>
          </a:xfrm>
          <a:prstGeom prst="triangle">
            <a:avLst>
              <a:gd name="adj" fmla="val 50000"/>
            </a:avLst>
          </a:prstGeom>
          <a:solidFill>
            <a:schemeClr val="bg1">
              <a:lumMod val="65000"/>
            </a:schemeClr>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rot="10800000" vert="eaVert" wrap="none" anchor="ctr"/>
          <a:lstStyle/>
          <a:p>
            <a:pPr>
              <a:defRPr/>
            </a:pPr>
            <a:r>
              <a:rPr lang="en-US" sz="1200" b="1" dirty="0" smtClean="0">
                <a:solidFill>
                  <a:schemeClr val="bg1"/>
                </a:solidFill>
              </a:rPr>
              <a:t>Prototyping</a:t>
            </a:r>
            <a:endParaRPr lang="en-US" sz="1200" b="1" dirty="0">
              <a:solidFill>
                <a:schemeClr val="bg1"/>
              </a:solidFill>
            </a:endParaRPr>
          </a:p>
        </p:txBody>
      </p:sp>
      <p:sp>
        <p:nvSpPr>
          <p:cNvPr id="16403" name="Rectangle 6"/>
          <p:cNvSpPr>
            <a:spLocks noChangeArrowheads="1"/>
          </p:cNvSpPr>
          <p:nvPr/>
        </p:nvSpPr>
        <p:spPr bwMode="auto">
          <a:xfrm>
            <a:off x="1543050" y="1200150"/>
            <a:ext cx="58293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tr-TR" altLang="tr-TR" sz="3000" i="1">
              <a:solidFill>
                <a:schemeClr val="tx2"/>
              </a:solidFill>
              <a:latin typeface="Times New Roman" pitchFamily="18" charset="0"/>
            </a:endParaRPr>
          </a:p>
        </p:txBody>
      </p:sp>
      <p:sp>
        <p:nvSpPr>
          <p:cNvPr id="16407" name="Text Box 10"/>
          <p:cNvSpPr txBox="1">
            <a:spLocks noChangeArrowheads="1"/>
          </p:cNvSpPr>
          <p:nvPr/>
        </p:nvSpPr>
        <p:spPr bwMode="auto">
          <a:xfrm>
            <a:off x="318381" y="1334403"/>
            <a:ext cx="1200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tr-TR" sz="2400" b="1" dirty="0"/>
              <a:t>IDEA</a:t>
            </a:r>
          </a:p>
        </p:txBody>
      </p:sp>
      <p:sp>
        <p:nvSpPr>
          <p:cNvPr id="16408" name="Text Box 11"/>
          <p:cNvSpPr txBox="1">
            <a:spLocks noChangeArrowheads="1"/>
          </p:cNvSpPr>
          <p:nvPr/>
        </p:nvSpPr>
        <p:spPr bwMode="auto">
          <a:xfrm>
            <a:off x="7491586" y="4845359"/>
            <a:ext cx="14777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tr-TR" sz="2000" b="1" dirty="0" smtClean="0">
                <a:latin typeface="+mn-lt"/>
              </a:rPr>
              <a:t>MARKET</a:t>
            </a:r>
            <a:endParaRPr lang="en-US" altLang="tr-TR" sz="2000" b="1" dirty="0">
              <a:latin typeface="+mn-lt"/>
            </a:endParaRPr>
          </a:p>
        </p:txBody>
      </p:sp>
      <p:grpSp>
        <p:nvGrpSpPr>
          <p:cNvPr id="2" name="Group 12"/>
          <p:cNvGrpSpPr>
            <a:grpSpLocks/>
          </p:cNvGrpSpPr>
          <p:nvPr/>
        </p:nvGrpSpPr>
        <p:grpSpPr bwMode="auto">
          <a:xfrm>
            <a:off x="3444350" y="2101819"/>
            <a:ext cx="3000126" cy="1024276"/>
            <a:chOff x="864" y="1248"/>
            <a:chExt cx="3222" cy="789"/>
          </a:xfrm>
          <a:solidFill>
            <a:schemeClr val="tx2">
              <a:lumMod val="40000"/>
              <a:lumOff val="60000"/>
            </a:schemeClr>
          </a:solidFill>
        </p:grpSpPr>
        <p:sp>
          <p:nvSpPr>
            <p:cNvPr id="48141" name="AutoShape 13"/>
            <p:cNvSpPr>
              <a:spLocks noChangeArrowheads="1"/>
            </p:cNvSpPr>
            <p:nvPr/>
          </p:nvSpPr>
          <p:spPr bwMode="auto">
            <a:xfrm>
              <a:off x="1178" y="1549"/>
              <a:ext cx="384" cy="480"/>
            </a:xfrm>
            <a:prstGeom prst="downArrow">
              <a:avLst>
                <a:gd name="adj1" fmla="val 50000"/>
                <a:gd name="adj2" fmla="val 31250"/>
              </a:avLst>
            </a:prstGeom>
            <a:ln>
              <a:headEnd type="none" w="sm" len="sm"/>
              <a:tailEnd type="none" w="sm" len="sm"/>
            </a:ln>
          </p:spPr>
          <p:style>
            <a:lnRef idx="3">
              <a:schemeClr val="lt1"/>
            </a:lnRef>
            <a:fillRef idx="1">
              <a:schemeClr val="accent1"/>
            </a:fillRef>
            <a:effectRef idx="1">
              <a:schemeClr val="accent1"/>
            </a:effectRef>
            <a:fontRef idx="minor">
              <a:schemeClr val="lt1"/>
            </a:fontRef>
          </p:style>
          <p:txBody>
            <a:bodyPr rot="10800000" vert="eaVert" wrap="none" anchor="ctr"/>
            <a:lstStyle/>
            <a:p>
              <a:pPr>
                <a:defRPr/>
              </a:pPr>
              <a:endParaRPr lang="tr-TR" sz="1200"/>
            </a:p>
          </p:txBody>
        </p:sp>
        <p:sp>
          <p:nvSpPr>
            <p:cNvPr id="48142" name="Text Box 14"/>
            <p:cNvSpPr txBox="1">
              <a:spLocks noChangeArrowheads="1"/>
            </p:cNvSpPr>
            <p:nvPr/>
          </p:nvSpPr>
          <p:spPr bwMode="auto">
            <a:xfrm>
              <a:off x="864" y="1248"/>
              <a:ext cx="3222" cy="288"/>
            </a:xfrm>
            <a:prstGeom prst="rect">
              <a:avLst/>
            </a:prstGeom>
            <a:ln>
              <a:headEnd type="none" w="sm" len="sm"/>
              <a:tailEnd type="none" w="sm" len="sm"/>
            </a:ln>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en-US" sz="1200" b="1" dirty="0"/>
                <a:t>MARKET DEMANDS</a:t>
              </a:r>
            </a:p>
          </p:txBody>
        </p:sp>
        <p:sp>
          <p:nvSpPr>
            <p:cNvPr id="48143" name="AutoShape 15"/>
            <p:cNvSpPr>
              <a:spLocks noChangeArrowheads="1"/>
            </p:cNvSpPr>
            <p:nvPr/>
          </p:nvSpPr>
          <p:spPr bwMode="auto">
            <a:xfrm>
              <a:off x="2243" y="1549"/>
              <a:ext cx="384" cy="480"/>
            </a:xfrm>
            <a:prstGeom prst="downArrow">
              <a:avLst>
                <a:gd name="adj1" fmla="val 50000"/>
                <a:gd name="adj2" fmla="val 31250"/>
              </a:avLst>
            </a:prstGeom>
            <a:ln>
              <a:headEnd type="none" w="sm" len="sm"/>
              <a:tailEnd type="none" w="sm" len="sm"/>
            </a:ln>
          </p:spPr>
          <p:style>
            <a:lnRef idx="3">
              <a:schemeClr val="lt1"/>
            </a:lnRef>
            <a:fillRef idx="1">
              <a:schemeClr val="accent1"/>
            </a:fillRef>
            <a:effectRef idx="1">
              <a:schemeClr val="accent1"/>
            </a:effectRef>
            <a:fontRef idx="minor">
              <a:schemeClr val="lt1"/>
            </a:fontRef>
          </p:style>
          <p:txBody>
            <a:bodyPr rot="10800000" vert="eaVert" wrap="none" anchor="ctr"/>
            <a:lstStyle/>
            <a:p>
              <a:pPr>
                <a:defRPr/>
              </a:pPr>
              <a:endParaRPr lang="tr-TR" sz="1200"/>
            </a:p>
          </p:txBody>
        </p:sp>
        <p:sp>
          <p:nvSpPr>
            <p:cNvPr id="48144" name="AutoShape 16"/>
            <p:cNvSpPr>
              <a:spLocks noChangeArrowheads="1"/>
            </p:cNvSpPr>
            <p:nvPr/>
          </p:nvSpPr>
          <p:spPr bwMode="auto">
            <a:xfrm>
              <a:off x="3351" y="1557"/>
              <a:ext cx="384" cy="480"/>
            </a:xfrm>
            <a:prstGeom prst="downArrow">
              <a:avLst>
                <a:gd name="adj1" fmla="val 50000"/>
                <a:gd name="adj2" fmla="val 31250"/>
              </a:avLst>
            </a:prstGeom>
            <a:ln>
              <a:headEnd type="none" w="sm" len="sm"/>
              <a:tailEnd type="none" w="sm" len="sm"/>
            </a:ln>
          </p:spPr>
          <p:style>
            <a:lnRef idx="3">
              <a:schemeClr val="lt1"/>
            </a:lnRef>
            <a:fillRef idx="1">
              <a:schemeClr val="accent1"/>
            </a:fillRef>
            <a:effectRef idx="1">
              <a:schemeClr val="accent1"/>
            </a:effectRef>
            <a:fontRef idx="minor">
              <a:schemeClr val="lt1"/>
            </a:fontRef>
          </p:style>
          <p:txBody>
            <a:bodyPr rot="10800000" vert="eaVert" wrap="none" anchor="ctr"/>
            <a:lstStyle/>
            <a:p>
              <a:pPr>
                <a:defRPr/>
              </a:pPr>
              <a:endParaRPr lang="tr-TR" sz="1200"/>
            </a:p>
          </p:txBody>
        </p:sp>
      </p:grpSp>
      <p:sp>
        <p:nvSpPr>
          <p:cNvPr id="16410" name="Metin kutusu 3"/>
          <p:cNvSpPr txBox="1">
            <a:spLocks noChangeArrowheads="1"/>
          </p:cNvSpPr>
          <p:nvPr/>
        </p:nvSpPr>
        <p:spPr bwMode="auto">
          <a:xfrm>
            <a:off x="611560" y="2664922"/>
            <a:ext cx="140255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990600" algn="l"/>
              </a:tabLst>
              <a:defRPr>
                <a:solidFill>
                  <a:schemeClr val="tx1"/>
                </a:solidFill>
                <a:latin typeface="Arial" pitchFamily="34" charset="0"/>
                <a:cs typeface="Arial" pitchFamily="34" charset="0"/>
              </a:defRPr>
            </a:lvl1pPr>
            <a:lvl2pPr marL="742950" indent="-285750" eaLnBrk="0" hangingPunct="0">
              <a:tabLst>
                <a:tab pos="990600" algn="l"/>
              </a:tabLst>
              <a:defRPr>
                <a:solidFill>
                  <a:schemeClr val="tx1"/>
                </a:solidFill>
                <a:latin typeface="Arial" pitchFamily="34" charset="0"/>
                <a:cs typeface="Arial" pitchFamily="34" charset="0"/>
              </a:defRPr>
            </a:lvl2pPr>
            <a:lvl3pPr marL="1143000" indent="-228600" eaLnBrk="0" hangingPunct="0">
              <a:tabLst>
                <a:tab pos="990600" algn="l"/>
              </a:tabLst>
              <a:defRPr>
                <a:solidFill>
                  <a:schemeClr val="tx1"/>
                </a:solidFill>
                <a:latin typeface="Arial" pitchFamily="34" charset="0"/>
                <a:cs typeface="Arial" pitchFamily="34" charset="0"/>
              </a:defRPr>
            </a:lvl3pPr>
            <a:lvl4pPr marL="1600200" indent="-228600" eaLnBrk="0" hangingPunct="0">
              <a:tabLst>
                <a:tab pos="990600" algn="l"/>
              </a:tabLst>
              <a:defRPr>
                <a:solidFill>
                  <a:schemeClr val="tx1"/>
                </a:solidFill>
                <a:latin typeface="Arial" pitchFamily="34" charset="0"/>
                <a:cs typeface="Arial" pitchFamily="34" charset="0"/>
              </a:defRPr>
            </a:lvl4pPr>
            <a:lvl5pPr marL="2057400" indent="-228600" eaLnBrk="0" hangingPunct="0">
              <a:tabLst>
                <a:tab pos="9906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9906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9906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9906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990600" algn="l"/>
              </a:tabLst>
              <a:defRPr>
                <a:solidFill>
                  <a:schemeClr val="tx1"/>
                </a:solidFill>
                <a:latin typeface="Arial" pitchFamily="34" charset="0"/>
                <a:cs typeface="Arial" pitchFamily="34" charset="0"/>
              </a:defRPr>
            </a:lvl9pPr>
          </a:lstStyle>
          <a:p>
            <a:pPr algn="ctr" eaLnBrk="1" hangingPunct="1"/>
            <a:r>
              <a:rPr lang="en-US" altLang="tr-TR" sz="1350" b="1" dirty="0">
                <a:solidFill>
                  <a:schemeClr val="bg1"/>
                </a:solidFill>
              </a:rPr>
              <a:t>IDEA</a:t>
            </a:r>
            <a:endParaRPr lang="tr-TR" altLang="tr-TR" sz="1350" b="1" dirty="0">
              <a:solidFill>
                <a:schemeClr val="bg1"/>
              </a:solidFill>
            </a:endParaRPr>
          </a:p>
        </p:txBody>
      </p:sp>
      <p:sp>
        <p:nvSpPr>
          <p:cNvPr id="5" name="Dikdörtgen 4"/>
          <p:cNvSpPr/>
          <p:nvPr/>
        </p:nvSpPr>
        <p:spPr>
          <a:xfrm>
            <a:off x="107504" y="3418628"/>
            <a:ext cx="1640018" cy="966141"/>
          </a:xfrm>
          <a:prstGeom prst="rect">
            <a:avLst/>
          </a:prstGeom>
          <a:solidFill>
            <a:srgbClr val="C00000"/>
          </a:solidFill>
          <a:ln>
            <a:solidFill>
              <a:srgbClr val="C00000"/>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tr-TR" sz="1350">
              <a:solidFill>
                <a:schemeClr val="bg1"/>
              </a:solidFill>
            </a:endParaRPr>
          </a:p>
        </p:txBody>
      </p:sp>
      <p:sp>
        <p:nvSpPr>
          <p:cNvPr id="16415" name="Metin kutusu 5"/>
          <p:cNvSpPr txBox="1">
            <a:spLocks noChangeArrowheads="1"/>
          </p:cNvSpPr>
          <p:nvPr/>
        </p:nvSpPr>
        <p:spPr bwMode="auto">
          <a:xfrm>
            <a:off x="135133" y="3692381"/>
            <a:ext cx="140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tr-TR" b="1" dirty="0">
                <a:solidFill>
                  <a:schemeClr val="bg1"/>
                </a:solidFill>
              </a:rPr>
              <a:t>SCIENCE</a:t>
            </a:r>
            <a:endParaRPr lang="tr-TR" altLang="tr-TR" b="1" dirty="0">
              <a:solidFill>
                <a:schemeClr val="bg1"/>
              </a:solidFill>
            </a:endParaRPr>
          </a:p>
        </p:txBody>
      </p:sp>
      <p:sp>
        <p:nvSpPr>
          <p:cNvPr id="7" name="Curved Left Arrow 6"/>
          <p:cNvSpPr/>
          <p:nvPr/>
        </p:nvSpPr>
        <p:spPr>
          <a:xfrm rot="5906193">
            <a:off x="2319910" y="3598267"/>
            <a:ext cx="533012" cy="241312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9" name="Curved Left Arrow 28"/>
          <p:cNvSpPr/>
          <p:nvPr/>
        </p:nvSpPr>
        <p:spPr>
          <a:xfrm rot="5906193">
            <a:off x="3866939" y="3662366"/>
            <a:ext cx="533012" cy="252843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0" name="Curved Left Arrow 29"/>
          <p:cNvSpPr/>
          <p:nvPr/>
        </p:nvSpPr>
        <p:spPr>
          <a:xfrm rot="5906193">
            <a:off x="3241384" y="3631880"/>
            <a:ext cx="533012" cy="241312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48136" name="AutoShape 8"/>
          <p:cNvSpPr>
            <a:spLocks noChangeArrowheads="1"/>
          </p:cNvSpPr>
          <p:nvPr/>
        </p:nvSpPr>
        <p:spPr bwMode="auto">
          <a:xfrm rot="5400000">
            <a:off x="7512156" y="3287673"/>
            <a:ext cx="1540084" cy="1220563"/>
          </a:xfrm>
          <a:prstGeom prst="triangle">
            <a:avLst>
              <a:gd name="adj" fmla="val 50000"/>
            </a:avLst>
          </a:prstGeom>
          <a:solidFill>
            <a:schemeClr val="bg1">
              <a:lumMod val="65000"/>
            </a:schemeClr>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rot="10800000" vert="eaVert" wrap="none" anchor="ctr"/>
          <a:lstStyle/>
          <a:p>
            <a:pPr>
              <a:defRPr/>
            </a:pPr>
            <a:r>
              <a:rPr lang="en-US" sz="1200" b="1" dirty="0">
                <a:solidFill>
                  <a:schemeClr val="bg1"/>
                </a:solidFill>
              </a:rPr>
              <a:t>Production</a:t>
            </a:r>
          </a:p>
        </p:txBody>
      </p:sp>
      <p:sp>
        <p:nvSpPr>
          <p:cNvPr id="4" name="TextBox 3"/>
          <p:cNvSpPr txBox="1"/>
          <p:nvPr/>
        </p:nvSpPr>
        <p:spPr>
          <a:xfrm>
            <a:off x="2595896" y="562521"/>
            <a:ext cx="3776304" cy="584775"/>
          </a:xfrm>
          <a:prstGeom prst="rect">
            <a:avLst/>
          </a:prstGeom>
          <a:noFill/>
        </p:spPr>
        <p:txBody>
          <a:bodyPr wrap="square" rtlCol="0">
            <a:spAutoFit/>
          </a:bodyPr>
          <a:lstStyle/>
          <a:p>
            <a:r>
              <a:rPr lang="en-US" sz="3200" b="1" dirty="0" smtClean="0">
                <a:solidFill>
                  <a:srgbClr val="C00000"/>
                </a:solidFill>
                <a:latin typeface="Calibri" panose="020F0502020204030204" pitchFamily="34" charset="0"/>
                <a:cs typeface="Calibri" panose="020F0502020204030204" pitchFamily="34" charset="0"/>
              </a:rPr>
              <a:t>The Approach</a:t>
            </a:r>
            <a:endParaRPr lang="en-US" sz="32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0135697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408483" y="-69531"/>
            <a:ext cx="8229600" cy="504056"/>
          </a:xfrm>
        </p:spPr>
        <p:txBody>
          <a:bodyPr>
            <a:normAutofit fontScale="90000"/>
          </a:bodyPr>
          <a:lstStyle/>
          <a:p>
            <a:pPr algn="ctr"/>
            <a:r>
              <a:rPr lang="tr-TR" sz="3200" b="1" dirty="0" err="1" smtClean="0">
                <a:solidFill>
                  <a:schemeClr val="bg1"/>
                </a:solidFill>
              </a:rPr>
              <a:t>Options</a:t>
            </a:r>
            <a:r>
              <a:rPr lang="tr-TR" sz="3200" b="1" dirty="0" smtClean="0">
                <a:solidFill>
                  <a:schemeClr val="bg1"/>
                </a:solidFill>
              </a:rPr>
              <a:t> </a:t>
            </a:r>
            <a:r>
              <a:rPr lang="tr-TR" sz="3200" b="1" dirty="0" err="1" smtClean="0">
                <a:solidFill>
                  <a:schemeClr val="bg1"/>
                </a:solidFill>
              </a:rPr>
              <a:t>for</a:t>
            </a:r>
            <a:r>
              <a:rPr lang="tr-TR" sz="3200" b="1" dirty="0" smtClean="0">
                <a:solidFill>
                  <a:schemeClr val="bg1"/>
                </a:solidFill>
              </a:rPr>
              <a:t> </a:t>
            </a:r>
            <a:r>
              <a:rPr lang="tr-TR" sz="3200" b="1" dirty="0" err="1" smtClean="0">
                <a:solidFill>
                  <a:schemeClr val="bg1"/>
                </a:solidFill>
              </a:rPr>
              <a:t>Universities</a:t>
            </a:r>
            <a:endParaRPr lang="en-US" sz="3200" b="1" dirty="0">
              <a:solidFill>
                <a:schemeClr val="bg1"/>
              </a:solidFill>
            </a:endParaRPr>
          </a:p>
        </p:txBody>
      </p:sp>
      <p:graphicFrame>
        <p:nvGraphicFramePr>
          <p:cNvPr id="2" name="Diyagram 1"/>
          <p:cNvGraphicFramePr/>
          <p:nvPr>
            <p:extLst/>
          </p:nvPr>
        </p:nvGraphicFramePr>
        <p:xfrm>
          <a:off x="373765" y="1052736"/>
          <a:ext cx="8568952" cy="4126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el 1"/>
          <p:cNvSpPr txBox="1">
            <a:spLocks/>
          </p:cNvSpPr>
          <p:nvPr/>
        </p:nvSpPr>
        <p:spPr>
          <a:xfrm>
            <a:off x="-108520" y="3171864"/>
            <a:ext cx="1058416" cy="905207"/>
          </a:xfrm>
          <a:prstGeom prst="rect">
            <a:avLst/>
          </a:prstGeom>
        </p:spPr>
        <p:txBody>
          <a:bodyPr/>
          <a:lstStyle>
            <a:lvl1pPr algn="l" defTabSz="914400" rtl="0" eaLnBrk="1" latinLnBrk="0" hangingPunct="1">
              <a:spcBef>
                <a:spcPct val="0"/>
              </a:spcBef>
              <a:buNone/>
              <a:defRPr sz="3600" kern="1200">
                <a:solidFill>
                  <a:schemeClr val="tx1"/>
                </a:solidFill>
                <a:latin typeface="+mj-lt"/>
                <a:ea typeface="+mj-ea"/>
                <a:cs typeface="+mj-cs"/>
              </a:defRPr>
            </a:lvl1pPr>
          </a:lstStyle>
          <a:p>
            <a:pPr algn="ctr"/>
            <a:r>
              <a:rPr lang="tr-TR" sz="2000" b="1" dirty="0" smtClean="0">
                <a:solidFill>
                  <a:srgbClr val="C00000"/>
                </a:solidFill>
                <a:latin typeface="Calibri" pitchFamily="34" charset="0"/>
              </a:rPr>
              <a:t>IP </a:t>
            </a:r>
          </a:p>
          <a:p>
            <a:pPr algn="ctr"/>
            <a:r>
              <a:rPr lang="tr-TR" sz="2000" b="1" dirty="0" err="1" smtClean="0">
                <a:solidFill>
                  <a:srgbClr val="C00000"/>
                </a:solidFill>
                <a:latin typeface="Calibri" pitchFamily="34" charset="0"/>
              </a:rPr>
              <a:t>Process</a:t>
            </a:r>
            <a:endParaRPr lang="en-US" sz="2000" b="1" dirty="0">
              <a:solidFill>
                <a:srgbClr val="C00000"/>
              </a:solidFill>
              <a:latin typeface="Calibri" pitchFamily="34" charset="0"/>
            </a:endParaRPr>
          </a:p>
        </p:txBody>
      </p:sp>
      <p:pic>
        <p:nvPicPr>
          <p:cNvPr id="6" name="Resim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139" y="836712"/>
            <a:ext cx="620688" cy="620688"/>
          </a:xfrm>
          <a:prstGeom prst="rect">
            <a:avLst/>
          </a:prstGeom>
        </p:spPr>
      </p:pic>
      <p:pic>
        <p:nvPicPr>
          <p:cNvPr id="7" name="Resim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139" y="1556792"/>
            <a:ext cx="657437" cy="588098"/>
          </a:xfrm>
          <a:prstGeom prst="rect">
            <a:avLst/>
          </a:prstGeom>
        </p:spPr>
      </p:pic>
      <p:pic>
        <p:nvPicPr>
          <p:cNvPr id="9" name="Resim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5744" y="4293096"/>
            <a:ext cx="620688" cy="620688"/>
          </a:xfrm>
          <a:prstGeom prst="rect">
            <a:avLst/>
          </a:prstGeom>
        </p:spPr>
      </p:pic>
      <p:pic>
        <p:nvPicPr>
          <p:cNvPr id="10" name="Resim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5744" y="5085184"/>
            <a:ext cx="657437" cy="588098"/>
          </a:xfrm>
          <a:prstGeom prst="rect">
            <a:avLst/>
          </a:prstGeom>
        </p:spPr>
      </p:pic>
      <p:sp>
        <p:nvSpPr>
          <p:cNvPr id="8" name="Sağ Ok 7"/>
          <p:cNvSpPr/>
          <p:nvPr/>
        </p:nvSpPr>
        <p:spPr>
          <a:xfrm>
            <a:off x="1036238" y="4511926"/>
            <a:ext cx="7704856" cy="1234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Sağ Ok 11"/>
          <p:cNvSpPr/>
          <p:nvPr/>
        </p:nvSpPr>
        <p:spPr>
          <a:xfrm>
            <a:off x="1036238" y="5197453"/>
            <a:ext cx="7704856" cy="123460"/>
          </a:xfrm>
          <a:prstGeom prst="righ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Sağ Ok 12"/>
          <p:cNvSpPr/>
          <p:nvPr/>
        </p:nvSpPr>
        <p:spPr>
          <a:xfrm>
            <a:off x="966799" y="1095604"/>
            <a:ext cx="3135705" cy="1234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Sağ Ok 13"/>
          <p:cNvSpPr/>
          <p:nvPr/>
        </p:nvSpPr>
        <p:spPr>
          <a:xfrm flipV="1">
            <a:off x="6652862" y="1769327"/>
            <a:ext cx="2088232" cy="121434"/>
          </a:xfrm>
          <a:prstGeom prst="righ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Titel 1"/>
          <p:cNvSpPr txBox="1">
            <a:spLocks/>
          </p:cNvSpPr>
          <p:nvPr/>
        </p:nvSpPr>
        <p:spPr>
          <a:xfrm>
            <a:off x="3059832" y="4657698"/>
            <a:ext cx="3384376" cy="452603"/>
          </a:xfrm>
          <a:prstGeom prst="rect">
            <a:avLst/>
          </a:prstGeom>
        </p:spPr>
        <p:txBody>
          <a:bodyPr/>
          <a:lstStyle>
            <a:lvl1pPr algn="l" defTabSz="914400" rtl="0" eaLnBrk="1" latinLnBrk="0" hangingPunct="1">
              <a:spcBef>
                <a:spcPct val="0"/>
              </a:spcBef>
              <a:buNone/>
              <a:defRPr sz="3600" kern="1200">
                <a:solidFill>
                  <a:schemeClr val="tx1"/>
                </a:solidFill>
                <a:latin typeface="+mj-lt"/>
                <a:ea typeface="+mj-ea"/>
                <a:cs typeface="+mj-cs"/>
              </a:defRPr>
            </a:lvl1pPr>
          </a:lstStyle>
          <a:p>
            <a:pPr algn="ctr"/>
            <a:r>
              <a:rPr lang="tr-TR" sz="2000" b="1" dirty="0" err="1" smtClean="0"/>
              <a:t>Collaborative</a:t>
            </a:r>
            <a:r>
              <a:rPr lang="tr-TR" sz="2000" b="1" dirty="0" smtClean="0"/>
              <a:t> </a:t>
            </a:r>
            <a:r>
              <a:rPr lang="tr-TR" sz="2000" b="1" dirty="0" err="1" smtClean="0"/>
              <a:t>research</a:t>
            </a:r>
            <a:endParaRPr lang="en-US" sz="2000" b="1" dirty="0"/>
          </a:p>
        </p:txBody>
      </p:sp>
      <p:sp>
        <p:nvSpPr>
          <p:cNvPr id="16" name="Titel 1"/>
          <p:cNvSpPr txBox="1">
            <a:spLocks/>
          </p:cNvSpPr>
          <p:nvPr/>
        </p:nvSpPr>
        <p:spPr>
          <a:xfrm>
            <a:off x="2843808" y="1303106"/>
            <a:ext cx="3384376" cy="452603"/>
          </a:xfrm>
          <a:prstGeom prst="rect">
            <a:avLst/>
          </a:prstGeom>
        </p:spPr>
        <p:txBody>
          <a:bodyPr/>
          <a:lstStyle>
            <a:lvl1pPr algn="l" defTabSz="914400" rtl="0" eaLnBrk="1" latinLnBrk="0" hangingPunct="1">
              <a:spcBef>
                <a:spcPct val="0"/>
              </a:spcBef>
              <a:buNone/>
              <a:defRPr sz="3600" kern="1200">
                <a:solidFill>
                  <a:schemeClr val="tx1"/>
                </a:solidFill>
                <a:latin typeface="+mj-lt"/>
                <a:ea typeface="+mj-ea"/>
                <a:cs typeface="+mj-cs"/>
              </a:defRPr>
            </a:lvl1pPr>
          </a:lstStyle>
          <a:p>
            <a:pPr algn="ctr"/>
            <a:r>
              <a:rPr lang="tr-TR" sz="2000" b="1" dirty="0" smtClean="0"/>
              <a:t>IP </a:t>
            </a:r>
            <a:r>
              <a:rPr lang="tr-TR" sz="2000" b="1" dirty="0" err="1" smtClean="0"/>
              <a:t>Commercialization</a:t>
            </a:r>
            <a:endParaRPr lang="en-US" sz="2000" b="1" dirty="0"/>
          </a:p>
        </p:txBody>
      </p:sp>
      <p:sp>
        <p:nvSpPr>
          <p:cNvPr id="18" name="Sağ Ok 17"/>
          <p:cNvSpPr/>
          <p:nvPr/>
        </p:nvSpPr>
        <p:spPr>
          <a:xfrm>
            <a:off x="4102504" y="1098378"/>
            <a:ext cx="2644431" cy="132309"/>
          </a:xfrm>
          <a:prstGeom prst="rightArrow">
            <a:avLst/>
          </a:prstGeom>
          <a:solidFill>
            <a:schemeClr val="accent1">
              <a:lumMod val="40000"/>
              <a:lumOff val="60000"/>
            </a:schemeClr>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Sağ Ok 18"/>
          <p:cNvSpPr/>
          <p:nvPr/>
        </p:nvSpPr>
        <p:spPr>
          <a:xfrm>
            <a:off x="3995936" y="1758452"/>
            <a:ext cx="2644431" cy="132309"/>
          </a:xfrm>
          <a:prstGeom prst="rightArrow">
            <a:avLst/>
          </a:prstGeom>
          <a:solidFill>
            <a:schemeClr val="tx1">
              <a:lumMod val="50000"/>
              <a:lumOff val="50000"/>
            </a:schemeClr>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p:cNvSpPr txBox="1"/>
          <p:nvPr/>
        </p:nvSpPr>
        <p:spPr>
          <a:xfrm>
            <a:off x="7020272" y="2855029"/>
            <a:ext cx="1872208" cy="1107996"/>
          </a:xfrm>
          <a:prstGeom prst="rect">
            <a:avLst/>
          </a:prstGeom>
          <a:noFill/>
        </p:spPr>
        <p:txBody>
          <a:bodyPr wrap="square" rtlCol="0">
            <a:spAutoFit/>
          </a:bodyPr>
          <a:lstStyle/>
          <a:p>
            <a:pPr lvl="0" algn="ctr"/>
            <a:r>
              <a:rPr lang="tr-TR" sz="1600" b="1" dirty="0">
                <a:solidFill>
                  <a:schemeClr val="bg1"/>
                </a:solidFill>
                <a:latin typeface="Calibri" pitchFamily="34" charset="0"/>
              </a:rPr>
              <a:t>Development</a:t>
            </a:r>
          </a:p>
          <a:p>
            <a:pPr lvl="0" algn="ctr"/>
            <a:r>
              <a:rPr lang="tr-TR" sz="1600" b="1" dirty="0" err="1">
                <a:solidFill>
                  <a:schemeClr val="bg1"/>
                </a:solidFill>
                <a:latin typeface="Calibri" pitchFamily="34" charset="0"/>
              </a:rPr>
              <a:t>and</a:t>
            </a:r>
            <a:endParaRPr lang="tr-TR" sz="1600" b="1" dirty="0">
              <a:solidFill>
                <a:schemeClr val="bg1"/>
              </a:solidFill>
              <a:latin typeface="Calibri" pitchFamily="34" charset="0"/>
            </a:endParaRPr>
          </a:p>
          <a:p>
            <a:pPr lvl="0" algn="ctr"/>
            <a:r>
              <a:rPr lang="tr-TR" sz="1600" b="1" dirty="0" err="1">
                <a:solidFill>
                  <a:schemeClr val="bg1"/>
                </a:solidFill>
                <a:latin typeface="Calibri" pitchFamily="34" charset="0"/>
              </a:rPr>
              <a:t>Commercialization</a:t>
            </a:r>
            <a:endParaRPr lang="tr-TR" sz="1600" b="1" dirty="0">
              <a:solidFill>
                <a:schemeClr val="bg1"/>
              </a:solidFill>
              <a:latin typeface="Calibri" pitchFamily="34" charset="0"/>
            </a:endParaRPr>
          </a:p>
          <a:p>
            <a:endParaRPr lang="tr-TR" dirty="0"/>
          </a:p>
        </p:txBody>
      </p:sp>
      <p:sp>
        <p:nvSpPr>
          <p:cNvPr id="11" name="Metin kutusu 10"/>
          <p:cNvSpPr txBox="1"/>
          <p:nvPr/>
        </p:nvSpPr>
        <p:spPr>
          <a:xfrm>
            <a:off x="1027505" y="1328410"/>
            <a:ext cx="356572" cy="400110"/>
          </a:xfrm>
          <a:prstGeom prst="rect">
            <a:avLst/>
          </a:prstGeom>
          <a:solidFill>
            <a:schemeClr val="accent1"/>
          </a:solidFill>
        </p:spPr>
        <p:txBody>
          <a:bodyPr wrap="square" rtlCol="0">
            <a:spAutoFit/>
          </a:bodyPr>
          <a:lstStyle/>
          <a:p>
            <a:r>
              <a:rPr lang="tr-TR" sz="2000" b="1" dirty="0" smtClean="0">
                <a:solidFill>
                  <a:schemeClr val="bg1"/>
                </a:solidFill>
                <a:latin typeface="Cambria" pitchFamily="18" charset="0"/>
              </a:rPr>
              <a:t>1</a:t>
            </a:r>
            <a:endParaRPr lang="tr-TR" sz="2000" b="1" dirty="0">
              <a:solidFill>
                <a:schemeClr val="bg1"/>
              </a:solidFill>
              <a:latin typeface="Cambria" pitchFamily="18" charset="0"/>
            </a:endParaRPr>
          </a:p>
        </p:txBody>
      </p:sp>
      <p:sp>
        <p:nvSpPr>
          <p:cNvPr id="20" name="Metin kutusu 19"/>
          <p:cNvSpPr txBox="1"/>
          <p:nvPr/>
        </p:nvSpPr>
        <p:spPr>
          <a:xfrm>
            <a:off x="1166934" y="4710191"/>
            <a:ext cx="356572" cy="400110"/>
          </a:xfrm>
          <a:prstGeom prst="rect">
            <a:avLst/>
          </a:prstGeom>
          <a:solidFill>
            <a:schemeClr val="accent1"/>
          </a:solidFill>
        </p:spPr>
        <p:txBody>
          <a:bodyPr wrap="square" rtlCol="0">
            <a:spAutoFit/>
          </a:bodyPr>
          <a:lstStyle/>
          <a:p>
            <a:r>
              <a:rPr lang="tr-TR" sz="2000" b="1" dirty="0" smtClean="0">
                <a:solidFill>
                  <a:schemeClr val="bg1"/>
                </a:solidFill>
                <a:latin typeface="Cambria" pitchFamily="18" charset="0"/>
              </a:rPr>
              <a:t>2</a:t>
            </a:r>
            <a:endParaRPr lang="tr-TR" sz="2000" b="1" dirty="0">
              <a:solidFill>
                <a:schemeClr val="bg1"/>
              </a:solidFill>
              <a:latin typeface="Cambria" pitchFamily="18" charset="0"/>
            </a:endParaRPr>
          </a:p>
        </p:txBody>
      </p:sp>
      <p:sp>
        <p:nvSpPr>
          <p:cNvPr id="21" name="Metin kutusu 20"/>
          <p:cNvSpPr txBox="1"/>
          <p:nvPr/>
        </p:nvSpPr>
        <p:spPr>
          <a:xfrm>
            <a:off x="803181" y="5414990"/>
            <a:ext cx="8340819" cy="584775"/>
          </a:xfrm>
          <a:prstGeom prst="rect">
            <a:avLst/>
          </a:prstGeom>
          <a:noFill/>
        </p:spPr>
        <p:txBody>
          <a:bodyPr wrap="square" rtlCol="0">
            <a:spAutoFit/>
          </a:bodyPr>
          <a:lstStyle/>
          <a:p>
            <a:pPr>
              <a:spcBef>
                <a:spcPts val="600"/>
              </a:spcBef>
              <a:spcAft>
                <a:spcPts val="600"/>
              </a:spcAft>
              <a:buClr>
                <a:srgbClr val="C00000"/>
              </a:buClr>
            </a:pPr>
            <a:r>
              <a:rPr lang="tr-TR" sz="1600" dirty="0" err="1"/>
              <a:t>Industry</a:t>
            </a:r>
            <a:r>
              <a:rPr lang="tr-TR" sz="1600" dirty="0"/>
              <a:t> </a:t>
            </a:r>
            <a:r>
              <a:rPr lang="tr-TR" sz="1600" dirty="0" err="1"/>
              <a:t>brings</a:t>
            </a:r>
            <a:r>
              <a:rPr lang="tr-TR" sz="1600" dirty="0"/>
              <a:t> </a:t>
            </a:r>
            <a:r>
              <a:rPr lang="tr-TR" sz="1600" dirty="0" err="1"/>
              <a:t>funding</a:t>
            </a:r>
            <a:r>
              <a:rPr lang="tr-TR" sz="1600" dirty="0"/>
              <a:t> </a:t>
            </a:r>
            <a:r>
              <a:rPr lang="tr-TR" sz="1600" dirty="0" err="1"/>
              <a:t>and</a:t>
            </a:r>
            <a:r>
              <a:rPr lang="tr-TR" sz="1600" dirty="0"/>
              <a:t> </a:t>
            </a:r>
            <a:r>
              <a:rPr lang="tr-TR" sz="1600" dirty="0" smtClean="0">
                <a:solidFill>
                  <a:srgbClr val="C00000"/>
                </a:solidFill>
              </a:rPr>
              <a:t>«</a:t>
            </a:r>
            <a:r>
              <a:rPr lang="tr-TR" sz="1600" dirty="0" err="1" smtClean="0">
                <a:solidFill>
                  <a:srgbClr val="C00000"/>
                </a:solidFill>
              </a:rPr>
              <a:t>real</a:t>
            </a:r>
            <a:r>
              <a:rPr lang="tr-TR" sz="1600" dirty="0" smtClean="0">
                <a:solidFill>
                  <a:srgbClr val="C00000"/>
                </a:solidFill>
              </a:rPr>
              <a:t> </a:t>
            </a:r>
            <a:r>
              <a:rPr lang="tr-TR" sz="1600" dirty="0" err="1">
                <a:solidFill>
                  <a:srgbClr val="C00000"/>
                </a:solidFill>
              </a:rPr>
              <a:t>problems</a:t>
            </a:r>
            <a:r>
              <a:rPr lang="tr-TR" sz="1600" dirty="0">
                <a:solidFill>
                  <a:srgbClr val="C00000"/>
                </a:solidFill>
              </a:rPr>
              <a:t>» </a:t>
            </a:r>
            <a:r>
              <a:rPr lang="tr-TR" sz="1600" dirty="0" err="1"/>
              <a:t>to</a:t>
            </a:r>
            <a:r>
              <a:rPr lang="tr-TR" sz="1600" dirty="0"/>
              <a:t> </a:t>
            </a:r>
            <a:r>
              <a:rPr lang="tr-TR" sz="1600" dirty="0" err="1" smtClean="0"/>
              <a:t>research</a:t>
            </a:r>
            <a:r>
              <a:rPr lang="tr-TR" sz="1600" dirty="0" smtClean="0"/>
              <a:t>.</a:t>
            </a:r>
            <a:r>
              <a:rPr lang="tr-TR" sz="1600" dirty="0">
                <a:solidFill>
                  <a:schemeClr val="accent5">
                    <a:lumMod val="75000"/>
                  </a:schemeClr>
                </a:solidFill>
              </a:rPr>
              <a:t> </a:t>
            </a:r>
            <a:r>
              <a:rPr lang="tr-TR" sz="1600" dirty="0" err="1" smtClean="0"/>
              <a:t>Research</a:t>
            </a:r>
            <a:r>
              <a:rPr lang="tr-TR" sz="1600" dirty="0" smtClean="0"/>
              <a:t> </a:t>
            </a:r>
            <a:r>
              <a:rPr lang="tr-TR" sz="1600" dirty="0" err="1"/>
              <a:t>with</a:t>
            </a:r>
            <a:r>
              <a:rPr lang="tr-TR" sz="1600" dirty="0"/>
              <a:t> </a:t>
            </a:r>
            <a:r>
              <a:rPr lang="tr-TR" sz="1600" dirty="0" err="1"/>
              <a:t>industrial</a:t>
            </a:r>
            <a:r>
              <a:rPr lang="tr-TR" sz="1600" dirty="0"/>
              <a:t> </a:t>
            </a:r>
            <a:r>
              <a:rPr lang="tr-TR" sz="1600" dirty="0" err="1"/>
              <a:t>partners</a:t>
            </a:r>
            <a:r>
              <a:rPr lang="tr-TR" sz="1600" dirty="0"/>
              <a:t> </a:t>
            </a:r>
            <a:r>
              <a:rPr lang="tr-TR" sz="1600" dirty="0" err="1"/>
              <a:t>solves</a:t>
            </a:r>
            <a:r>
              <a:rPr lang="tr-TR" sz="1600" dirty="0"/>
              <a:t> </a:t>
            </a:r>
            <a:r>
              <a:rPr lang="tr-TR" sz="1600" dirty="0" err="1"/>
              <a:t>real</a:t>
            </a:r>
            <a:r>
              <a:rPr lang="tr-TR" sz="1600" dirty="0"/>
              <a:t> </a:t>
            </a:r>
            <a:r>
              <a:rPr lang="tr-TR" sz="1600" dirty="0" err="1"/>
              <a:t>problems</a:t>
            </a:r>
            <a:r>
              <a:rPr lang="tr-TR" sz="1600" dirty="0"/>
              <a:t> </a:t>
            </a:r>
            <a:r>
              <a:rPr lang="tr-TR" sz="1600" dirty="0" err="1" smtClean="0"/>
              <a:t>and</a:t>
            </a:r>
            <a:r>
              <a:rPr lang="tr-TR" sz="1600" dirty="0" smtClean="0">
                <a:solidFill>
                  <a:schemeClr val="accent5">
                    <a:lumMod val="75000"/>
                  </a:schemeClr>
                </a:solidFill>
              </a:rPr>
              <a:t> </a:t>
            </a:r>
            <a:r>
              <a:rPr lang="tr-TR" sz="1600" dirty="0">
                <a:solidFill>
                  <a:schemeClr val="accent5">
                    <a:lumMod val="75000"/>
                  </a:schemeClr>
                </a:solidFill>
              </a:rPr>
              <a:t> </a:t>
            </a:r>
            <a:r>
              <a:rPr lang="tr-TR" sz="1600" dirty="0" err="1" smtClean="0">
                <a:solidFill>
                  <a:srgbClr val="C00000"/>
                </a:solidFill>
              </a:rPr>
              <a:t>naturally</a:t>
            </a:r>
            <a:r>
              <a:rPr lang="tr-TR" sz="1600" dirty="0" smtClean="0">
                <a:solidFill>
                  <a:srgbClr val="C00000"/>
                </a:solidFill>
              </a:rPr>
              <a:t> </a:t>
            </a:r>
            <a:r>
              <a:rPr lang="tr-TR" sz="1600" dirty="0" err="1" smtClean="0">
                <a:solidFill>
                  <a:srgbClr val="C00000"/>
                </a:solidFill>
              </a:rPr>
              <a:t>leads</a:t>
            </a:r>
            <a:r>
              <a:rPr lang="tr-TR" sz="1600" dirty="0" smtClean="0">
                <a:solidFill>
                  <a:srgbClr val="C00000"/>
                </a:solidFill>
              </a:rPr>
              <a:t> </a:t>
            </a:r>
            <a:r>
              <a:rPr lang="tr-TR" sz="1600" dirty="0" err="1" smtClean="0">
                <a:solidFill>
                  <a:srgbClr val="C00000"/>
                </a:solidFill>
              </a:rPr>
              <a:t>to</a:t>
            </a:r>
            <a:r>
              <a:rPr lang="tr-TR" sz="1600" dirty="0" smtClean="0">
                <a:solidFill>
                  <a:srgbClr val="C00000"/>
                </a:solidFill>
              </a:rPr>
              <a:t> </a:t>
            </a:r>
            <a:r>
              <a:rPr lang="tr-TR" sz="1600" dirty="0" err="1" smtClean="0">
                <a:solidFill>
                  <a:srgbClr val="C00000"/>
                </a:solidFill>
              </a:rPr>
              <a:t>licensing</a:t>
            </a:r>
            <a:r>
              <a:rPr lang="tr-TR" sz="1600" dirty="0" smtClean="0">
                <a:solidFill>
                  <a:srgbClr val="C00000"/>
                </a:solidFill>
              </a:rPr>
              <a:t>.</a:t>
            </a:r>
          </a:p>
        </p:txBody>
      </p:sp>
    </p:spTree>
    <p:extLst>
      <p:ext uri="{BB962C8B-B14F-4D97-AF65-F5344CB8AC3E}">
        <p14:creationId xmlns:p14="http://schemas.microsoft.com/office/powerpoint/2010/main" val="26552998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504" y="692696"/>
            <a:ext cx="8820473" cy="5616624"/>
          </a:xfrm>
          <a:prstGeom prst="rect">
            <a:avLst/>
          </a:prstGeom>
        </p:spPr>
      </p:pic>
      <p:sp>
        <p:nvSpPr>
          <p:cNvPr id="3" name="TextBox 2"/>
          <p:cNvSpPr txBox="1"/>
          <p:nvPr/>
        </p:nvSpPr>
        <p:spPr>
          <a:xfrm>
            <a:off x="827585" y="5229200"/>
            <a:ext cx="8100392" cy="923330"/>
          </a:xfrm>
          <a:prstGeom prst="rect">
            <a:avLst/>
          </a:prstGeom>
          <a:noFill/>
        </p:spPr>
        <p:txBody>
          <a:bodyPr wrap="square" rtlCol="0">
            <a:spAutoFit/>
          </a:bodyPr>
          <a:lstStyle/>
          <a:p>
            <a:r>
              <a:rPr lang="en-US" dirty="0"/>
              <a:t>Better alignment of the </a:t>
            </a:r>
            <a:r>
              <a:rPr lang="en-US" dirty="0" smtClean="0"/>
              <a:t>well-intentioned, but </a:t>
            </a:r>
            <a:r>
              <a:rPr lang="en-US" dirty="0"/>
              <a:t>often separate, efforts of the many </a:t>
            </a:r>
            <a:r>
              <a:rPr lang="en-US" dirty="0" smtClean="0"/>
              <a:t>players may  </a:t>
            </a:r>
            <a:r>
              <a:rPr lang="en-US" dirty="0"/>
              <a:t>be necessary </a:t>
            </a:r>
            <a:r>
              <a:rPr lang="en-US" dirty="0" smtClean="0"/>
              <a:t>…</a:t>
            </a:r>
            <a:r>
              <a:rPr lang="en-US" dirty="0"/>
              <a:t/>
            </a:r>
            <a:br>
              <a:rPr lang="en-US" dirty="0"/>
            </a:br>
            <a:endParaRPr lang="en-US" dirty="0"/>
          </a:p>
        </p:txBody>
      </p:sp>
      <p:sp>
        <p:nvSpPr>
          <p:cNvPr id="4" name="TextBox 3"/>
          <p:cNvSpPr txBox="1"/>
          <p:nvPr/>
        </p:nvSpPr>
        <p:spPr>
          <a:xfrm>
            <a:off x="827584" y="548680"/>
            <a:ext cx="7200800" cy="461665"/>
          </a:xfrm>
          <a:prstGeom prst="rect">
            <a:avLst/>
          </a:prstGeom>
          <a:noFill/>
        </p:spPr>
        <p:txBody>
          <a:bodyPr wrap="square" rtlCol="0">
            <a:spAutoFit/>
          </a:bodyPr>
          <a:lstStyle/>
          <a:p>
            <a:r>
              <a:rPr lang="en-US" sz="2400" b="1" dirty="0" smtClean="0">
                <a:solidFill>
                  <a:srgbClr val="C00000"/>
                </a:solidFill>
                <a:latin typeface="Calibri" panose="020F0502020204030204" pitchFamily="34" charset="0"/>
                <a:cs typeface="Calibri" panose="020F0502020204030204" pitchFamily="34" charset="0"/>
              </a:rPr>
              <a:t>R&amp;D SUPPORTS – Seamless Chain of Funding</a:t>
            </a:r>
            <a:endParaRPr lang="en-US" sz="24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10596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548680"/>
            <a:ext cx="8568952" cy="715962"/>
          </a:xfrm>
        </p:spPr>
        <p:txBody>
          <a:bodyPr>
            <a:normAutofit fontScale="90000"/>
          </a:bodyPr>
          <a:lstStyle/>
          <a:p>
            <a:r>
              <a:rPr lang="en-US" sz="3100" dirty="0">
                <a:cs typeface="Calibri" panose="020F0502020204030204" pitchFamily="34" charset="0"/>
              </a:rPr>
              <a:t>EPO </a:t>
            </a:r>
            <a:r>
              <a:rPr lang="tr-TR" sz="3100" dirty="0" err="1">
                <a:cs typeface="Calibri" panose="020F0502020204030204" pitchFamily="34" charset="0"/>
              </a:rPr>
              <a:t>for</a:t>
            </a:r>
            <a:r>
              <a:rPr lang="tr-TR" sz="3100" dirty="0">
                <a:cs typeface="Calibri" panose="020F0502020204030204" pitchFamily="34" charset="0"/>
              </a:rPr>
              <a:t> </a:t>
            </a:r>
            <a:r>
              <a:rPr lang="tr-TR" sz="3100" dirty="0" err="1">
                <a:cs typeface="Calibri" panose="020F0502020204030204" pitchFamily="34" charset="0"/>
              </a:rPr>
              <a:t>the</a:t>
            </a:r>
            <a:r>
              <a:rPr lang="tr-TR" sz="3100" dirty="0">
                <a:cs typeface="Calibri" panose="020F0502020204030204" pitchFamily="34" charset="0"/>
              </a:rPr>
              <a:t> Project </a:t>
            </a:r>
            <a:r>
              <a:rPr lang="en-US" sz="3100" dirty="0" smtClean="0">
                <a:cs typeface="Calibri" panose="020F0502020204030204" pitchFamily="34" charset="0"/>
              </a:rPr>
              <a:t>“</a:t>
            </a:r>
            <a:r>
              <a:rPr lang="tr-TR" sz="3100" i="1" dirty="0" err="1" smtClean="0">
                <a:cs typeface="Calibri" panose="020F0502020204030204" pitchFamily="34" charset="0"/>
              </a:rPr>
              <a:t>The</a:t>
            </a:r>
            <a:r>
              <a:rPr lang="tr-TR" sz="3100" i="1" dirty="0" smtClean="0">
                <a:cs typeface="Calibri" panose="020F0502020204030204" pitchFamily="34" charset="0"/>
              </a:rPr>
              <a:t> </a:t>
            </a:r>
            <a:r>
              <a:rPr lang="tr-TR" sz="3100" i="1" dirty="0" err="1">
                <a:cs typeface="Calibri" panose="020F0502020204030204" pitchFamily="34" charset="0"/>
              </a:rPr>
              <a:t>Dissemination</a:t>
            </a:r>
            <a:r>
              <a:rPr lang="tr-TR" sz="3100" i="1" dirty="0">
                <a:cs typeface="Calibri" panose="020F0502020204030204" pitchFamily="34" charset="0"/>
              </a:rPr>
              <a:t> of IP Knowledge i</a:t>
            </a:r>
            <a:r>
              <a:rPr lang="en-US" sz="3100" i="1" dirty="0">
                <a:cs typeface="Calibri" panose="020F0502020204030204" pitchFamily="34" charset="0"/>
              </a:rPr>
              <a:t>n </a:t>
            </a:r>
            <a:r>
              <a:rPr lang="en-US" sz="3100" i="1" dirty="0" smtClean="0">
                <a:cs typeface="Calibri" panose="020F0502020204030204" pitchFamily="34" charset="0"/>
              </a:rPr>
              <a:t>Universities”</a:t>
            </a:r>
            <a:r>
              <a:rPr lang="tr-TR" sz="2000" dirty="0" smtClean="0">
                <a:solidFill>
                  <a:schemeClr val="tx1"/>
                </a:solidFill>
                <a:cs typeface="Calibri" panose="020F0502020204030204" pitchFamily="34" charset="0"/>
              </a:rPr>
              <a:t> </a:t>
            </a:r>
            <a:r>
              <a:rPr lang="en-US" sz="2000" dirty="0" smtClean="0">
                <a:solidFill>
                  <a:schemeClr val="tx1"/>
                </a:solidFill>
                <a:cs typeface="Calibri" panose="020F0502020204030204" pitchFamily="34" charset="0"/>
              </a:rPr>
              <a:t>-  </a:t>
            </a:r>
            <a:r>
              <a:rPr lang="tr-TR" sz="2000" dirty="0" err="1" smtClean="0">
                <a:solidFill>
                  <a:schemeClr val="tx1"/>
                </a:solidFill>
                <a:cs typeface="Calibri" panose="020F0502020204030204" pitchFamily="34" charset="0"/>
              </a:rPr>
              <a:t>March</a:t>
            </a:r>
            <a:r>
              <a:rPr lang="tr-TR" sz="2000" dirty="0" smtClean="0">
                <a:solidFill>
                  <a:schemeClr val="tx1"/>
                </a:solidFill>
                <a:cs typeface="Calibri" panose="020F0502020204030204" pitchFamily="34" charset="0"/>
              </a:rPr>
              <a:t> </a:t>
            </a:r>
            <a:r>
              <a:rPr lang="tr-TR" sz="2000" dirty="0">
                <a:solidFill>
                  <a:schemeClr val="tx1"/>
                </a:solidFill>
                <a:cs typeface="Calibri" panose="020F0502020204030204" pitchFamily="34" charset="0"/>
              </a:rPr>
              <a:t>2011- </a:t>
            </a:r>
            <a:r>
              <a:rPr lang="tr-TR" sz="2000" dirty="0" err="1">
                <a:solidFill>
                  <a:schemeClr val="tx1"/>
                </a:solidFill>
                <a:cs typeface="Calibri" panose="020F0502020204030204" pitchFamily="34" charset="0"/>
              </a:rPr>
              <a:t>December</a:t>
            </a:r>
            <a:r>
              <a:rPr lang="tr-TR" sz="2000" dirty="0">
                <a:solidFill>
                  <a:schemeClr val="tx1"/>
                </a:solidFill>
                <a:cs typeface="Calibri" panose="020F0502020204030204" pitchFamily="34" charset="0"/>
              </a:rPr>
              <a:t> </a:t>
            </a:r>
            <a:r>
              <a:rPr lang="tr-TR" sz="2000" dirty="0" smtClean="0">
                <a:solidFill>
                  <a:schemeClr val="tx1"/>
                </a:solidFill>
                <a:cs typeface="Calibri" panose="020F0502020204030204" pitchFamily="34" charset="0"/>
              </a:rPr>
              <a:t>2012</a:t>
            </a:r>
            <a:r>
              <a:rPr lang="en-US" sz="2000" dirty="0" smtClean="0">
                <a:solidFill>
                  <a:schemeClr val="tx1"/>
                </a:solidFill>
                <a:cs typeface="Calibri" panose="020F0502020204030204" pitchFamily="34" charset="0"/>
              </a:rPr>
              <a:t>  </a:t>
            </a:r>
            <a:endParaRPr lang="tr-TR" sz="3600" b="1" dirty="0">
              <a:solidFill>
                <a:schemeClr val="tx1"/>
              </a:solidFill>
              <a:cs typeface="Calibri" panose="020F0502020204030204" pitchFamily="34" charset="0"/>
            </a:endParaRPr>
          </a:p>
        </p:txBody>
      </p:sp>
      <p:sp>
        <p:nvSpPr>
          <p:cNvPr id="4" name="Dikdörtgen 10"/>
          <p:cNvSpPr>
            <a:spLocks noGrp="1" noChangeArrowheads="1"/>
          </p:cNvSpPr>
          <p:nvPr>
            <p:ph idx="1"/>
          </p:nvPr>
        </p:nvSpPr>
        <p:spPr bwMode="auto">
          <a:xfrm>
            <a:off x="626740" y="1484784"/>
            <a:ext cx="7962528"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Clr>
                <a:srgbClr val="C00000"/>
              </a:buClr>
              <a:buSzPct val="100000"/>
              <a:defRPr/>
            </a:pPr>
            <a:r>
              <a:rPr lang="tr-TR" sz="2000" dirty="0">
                <a:cs typeface="Calibri" panose="020F0502020204030204" pitchFamily="34" charset="0"/>
              </a:rPr>
              <a:t>First </a:t>
            </a:r>
            <a:r>
              <a:rPr lang="tr-TR" sz="2000" dirty="0" err="1" smtClean="0">
                <a:cs typeface="Calibri" panose="020F0502020204030204" pitchFamily="34" charset="0"/>
              </a:rPr>
              <a:t>initiation</a:t>
            </a:r>
            <a:r>
              <a:rPr lang="en-US" sz="2000" dirty="0" smtClean="0">
                <a:cs typeface="Calibri" panose="020F0502020204030204" pitchFamily="34" charset="0"/>
              </a:rPr>
              <a:t> - 21 </a:t>
            </a:r>
            <a:r>
              <a:rPr lang="en-US" sz="2000" dirty="0">
                <a:cs typeface="Calibri" panose="020F0502020204030204" pitchFamily="34" charset="0"/>
              </a:rPr>
              <a:t>February </a:t>
            </a:r>
            <a:r>
              <a:rPr lang="en-US" sz="2000" dirty="0" smtClean="0">
                <a:cs typeface="Calibri" panose="020F0502020204030204" pitchFamily="34" charset="0"/>
              </a:rPr>
              <a:t>2008</a:t>
            </a:r>
            <a:r>
              <a:rPr lang="tr-TR" sz="2000" dirty="0" smtClean="0">
                <a:cs typeface="Calibri" panose="020F0502020204030204" pitchFamily="34" charset="0"/>
              </a:rPr>
              <a:t> EPO </a:t>
            </a:r>
            <a:r>
              <a:rPr lang="en-US" sz="2000" dirty="0" smtClean="0">
                <a:cs typeface="Calibri" panose="020F0502020204030204" pitchFamily="34" charset="0"/>
              </a:rPr>
              <a:t>Roving workshop</a:t>
            </a:r>
          </a:p>
          <a:p>
            <a:pPr>
              <a:buClr>
                <a:srgbClr val="C00000"/>
              </a:buClr>
              <a:buSzPct val="100000"/>
              <a:defRPr/>
            </a:pPr>
            <a:r>
              <a:rPr lang="en-US" sz="2000" dirty="0">
                <a:cs typeface="Calibri" panose="020F0502020204030204" pitchFamily="34" charset="0"/>
              </a:rPr>
              <a:t>I</a:t>
            </a:r>
            <a:r>
              <a:rPr lang="tr-TR" sz="2000" dirty="0" err="1" smtClean="0">
                <a:cs typeface="Calibri" panose="020F0502020204030204" pitchFamily="34" charset="0"/>
              </a:rPr>
              <a:t>mplemented</a:t>
            </a:r>
            <a:r>
              <a:rPr lang="tr-TR" sz="2000" dirty="0" smtClean="0">
                <a:cs typeface="Calibri" panose="020F0502020204030204" pitchFamily="34" charset="0"/>
              </a:rPr>
              <a:t> in </a:t>
            </a:r>
            <a:r>
              <a:rPr lang="tr-TR" sz="2000" dirty="0" err="1">
                <a:cs typeface="Calibri" panose="020F0502020204030204" pitchFamily="34" charset="0"/>
              </a:rPr>
              <a:t>cooperation</a:t>
            </a:r>
            <a:r>
              <a:rPr lang="tr-TR" sz="2000" dirty="0">
                <a:cs typeface="Calibri" panose="020F0502020204030204" pitchFamily="34" charset="0"/>
              </a:rPr>
              <a:t> </a:t>
            </a:r>
            <a:r>
              <a:rPr lang="tr-TR" sz="2000" dirty="0" err="1">
                <a:cs typeface="Calibri" panose="020F0502020204030204" pitchFamily="34" charset="0"/>
              </a:rPr>
              <a:t>with</a:t>
            </a:r>
            <a:r>
              <a:rPr lang="tr-TR" sz="2000" dirty="0">
                <a:cs typeface="Calibri" panose="020F0502020204030204" pitchFamily="34" charset="0"/>
              </a:rPr>
              <a:t> </a:t>
            </a:r>
            <a:r>
              <a:rPr lang="en-US" sz="2000" dirty="0" smtClean="0">
                <a:cs typeface="Calibri" panose="020F0502020204030204" pitchFamily="34" charset="0"/>
              </a:rPr>
              <a:t>EPO</a:t>
            </a:r>
            <a:r>
              <a:rPr lang="tr-TR" sz="2000" dirty="0" smtClean="0">
                <a:cs typeface="Calibri" panose="020F0502020204030204" pitchFamily="34" charset="0"/>
              </a:rPr>
              <a:t>, </a:t>
            </a:r>
            <a:r>
              <a:rPr lang="tr-TR" sz="2000" dirty="0">
                <a:cs typeface="Calibri" panose="020F0502020204030204" pitchFamily="34" charset="0"/>
              </a:rPr>
              <a:t>OHIM,</a:t>
            </a:r>
            <a:r>
              <a:rPr lang="en-US" sz="2000" dirty="0">
                <a:cs typeface="Calibri" panose="020F0502020204030204" pitchFamily="34" charset="0"/>
              </a:rPr>
              <a:t> </a:t>
            </a:r>
            <a:r>
              <a:rPr lang="en-US" sz="2000" dirty="0" smtClean="0">
                <a:cs typeface="Calibri" panose="020F0502020204030204" pitchFamily="34" charset="0"/>
              </a:rPr>
              <a:t>TURKPATENT</a:t>
            </a:r>
          </a:p>
          <a:p>
            <a:pPr>
              <a:buClr>
                <a:srgbClr val="C00000"/>
              </a:buClr>
              <a:buSzPct val="100000"/>
              <a:defRPr/>
            </a:pPr>
            <a:r>
              <a:rPr lang="en-US" sz="2000" dirty="0" smtClean="0">
                <a:solidFill>
                  <a:schemeClr val="tx1">
                    <a:lumMod val="75000"/>
                    <a:lumOff val="25000"/>
                  </a:schemeClr>
                </a:solidFill>
                <a:cs typeface="Calibri" panose="020F0502020204030204" pitchFamily="34" charset="0"/>
              </a:rPr>
              <a:t>Goals</a:t>
            </a:r>
          </a:p>
          <a:p>
            <a:pPr lvl="2" algn="just">
              <a:spcBef>
                <a:spcPts val="400"/>
              </a:spcBef>
              <a:spcAft>
                <a:spcPts val="400"/>
              </a:spcAft>
              <a:buClr>
                <a:srgbClr val="C00000"/>
              </a:buClr>
              <a:buSzPct val="100000"/>
              <a:buFont typeface="Courier New" panose="02070309020205020404" pitchFamily="49" charset="0"/>
              <a:buChar char="o"/>
              <a:defRPr/>
            </a:pPr>
            <a:r>
              <a:rPr lang="tr-TR" sz="1400" b="1" dirty="0"/>
              <a:t>R</a:t>
            </a:r>
            <a:r>
              <a:rPr lang="en-US" sz="1400" b="1" dirty="0" err="1"/>
              <a:t>ais</a:t>
            </a:r>
            <a:r>
              <a:rPr lang="tr-TR" sz="1400" b="1" dirty="0" err="1"/>
              <a:t>ing</a:t>
            </a:r>
            <a:r>
              <a:rPr lang="en-US" sz="1400" b="1" dirty="0"/>
              <a:t> the current level of awareness and knowledge on IPR in Turkish Universities</a:t>
            </a:r>
            <a:r>
              <a:rPr lang="en-US" sz="1400" dirty="0"/>
              <a:t>. </a:t>
            </a:r>
            <a:endParaRPr lang="tr-TR" sz="1400" dirty="0"/>
          </a:p>
          <a:p>
            <a:pPr lvl="3" algn="just">
              <a:spcBef>
                <a:spcPts val="400"/>
              </a:spcBef>
              <a:spcAft>
                <a:spcPts val="400"/>
              </a:spcAft>
              <a:buClr>
                <a:srgbClr val="C00000"/>
              </a:buClr>
              <a:buSzPct val="100000"/>
              <a:buFont typeface="Wingdings" panose="05000000000000000000" pitchFamily="2" charset="2"/>
              <a:buChar char="ü"/>
              <a:defRPr/>
            </a:pPr>
            <a:r>
              <a:rPr lang="en-US" sz="1400" dirty="0"/>
              <a:t>Sharing of Best Practices, Coordination of </a:t>
            </a:r>
            <a:r>
              <a:rPr lang="tr-TR" sz="1400" dirty="0"/>
              <a:t> </a:t>
            </a:r>
            <a:r>
              <a:rPr lang="en-US" sz="1400" dirty="0"/>
              <a:t>Inter-University </a:t>
            </a:r>
            <a:r>
              <a:rPr lang="tr-TR" sz="1400" dirty="0"/>
              <a:t>	</a:t>
            </a:r>
            <a:r>
              <a:rPr lang="en-US" sz="1400" dirty="0"/>
              <a:t>Communication For Building On Experiences And Supporting Excellence</a:t>
            </a:r>
            <a:endParaRPr lang="tr-TR" sz="1400" dirty="0"/>
          </a:p>
          <a:p>
            <a:pPr lvl="3" algn="just">
              <a:spcBef>
                <a:spcPts val="400"/>
              </a:spcBef>
              <a:spcAft>
                <a:spcPts val="400"/>
              </a:spcAft>
              <a:buClr>
                <a:srgbClr val="C00000"/>
              </a:buClr>
              <a:buSzPct val="100000"/>
              <a:buFont typeface="Wingdings" panose="05000000000000000000" pitchFamily="2" charset="2"/>
              <a:buChar char="ü"/>
              <a:defRPr/>
            </a:pPr>
            <a:r>
              <a:rPr lang="en-US" sz="1400" dirty="0"/>
              <a:t>Establishment of IPR Policy and Increasing Awareness of </a:t>
            </a:r>
            <a:r>
              <a:rPr lang="tr-TR" sz="1400" dirty="0"/>
              <a:t> </a:t>
            </a:r>
            <a:r>
              <a:rPr lang="en-US" sz="1400" dirty="0"/>
              <a:t>IPR at </a:t>
            </a:r>
            <a:r>
              <a:rPr lang="en-US" sz="1400" dirty="0" err="1"/>
              <a:t>Universitie</a:t>
            </a:r>
            <a:r>
              <a:rPr lang="tr-TR" sz="1400" dirty="0"/>
              <a:t>s</a:t>
            </a:r>
            <a:endParaRPr lang="en-US" sz="1400" dirty="0"/>
          </a:p>
          <a:p>
            <a:pPr lvl="2" algn="just">
              <a:spcBef>
                <a:spcPts val="400"/>
              </a:spcBef>
              <a:spcAft>
                <a:spcPts val="400"/>
              </a:spcAft>
              <a:buClr>
                <a:srgbClr val="C00000"/>
              </a:buClr>
              <a:buSzPct val="100000"/>
              <a:buFont typeface="Courier New" panose="02070309020205020404" pitchFamily="49" charset="0"/>
              <a:buChar char="o"/>
              <a:defRPr/>
            </a:pPr>
            <a:r>
              <a:rPr lang="en-US" sz="1400" b="1" dirty="0"/>
              <a:t>Integration of  IP </a:t>
            </a:r>
            <a:r>
              <a:rPr lang="tr-TR" sz="1400" b="1" dirty="0" err="1"/>
              <a:t>courses</a:t>
            </a:r>
            <a:r>
              <a:rPr lang="en-US" sz="1400" b="1" dirty="0"/>
              <a:t> </a:t>
            </a:r>
            <a:r>
              <a:rPr lang="tr-TR" sz="1400" b="1" dirty="0"/>
              <a:t>at</a:t>
            </a:r>
            <a:r>
              <a:rPr lang="en-US" sz="1400" b="1" dirty="0"/>
              <a:t> different levels into university </a:t>
            </a:r>
            <a:r>
              <a:rPr lang="en-US" sz="1400" b="1" dirty="0" err="1"/>
              <a:t>curricul</a:t>
            </a:r>
            <a:r>
              <a:rPr lang="tr-TR" sz="1400" b="1" dirty="0"/>
              <a:t>a</a:t>
            </a:r>
          </a:p>
          <a:p>
            <a:pPr lvl="3" algn="just">
              <a:spcBef>
                <a:spcPts val="400"/>
              </a:spcBef>
              <a:spcAft>
                <a:spcPts val="400"/>
              </a:spcAft>
              <a:buClr>
                <a:srgbClr val="C00000"/>
              </a:buClr>
              <a:buSzPct val="100000"/>
              <a:buFont typeface="Wingdings" panose="05000000000000000000" pitchFamily="2" charset="2"/>
              <a:buChar char="ü"/>
              <a:defRPr/>
            </a:pPr>
            <a:r>
              <a:rPr lang="en-US" sz="1400" dirty="0"/>
              <a:t>Short Training Modules (Certificate </a:t>
            </a:r>
            <a:r>
              <a:rPr lang="en-US" sz="1400" dirty="0" err="1"/>
              <a:t>Programmes</a:t>
            </a:r>
            <a:r>
              <a:rPr lang="en-US" sz="1400" dirty="0"/>
              <a:t>)</a:t>
            </a:r>
            <a:endParaRPr lang="tr-TR" sz="1400" dirty="0"/>
          </a:p>
          <a:p>
            <a:pPr lvl="3" algn="just">
              <a:spcBef>
                <a:spcPts val="400"/>
              </a:spcBef>
              <a:spcAft>
                <a:spcPts val="400"/>
              </a:spcAft>
              <a:buClr>
                <a:srgbClr val="C00000"/>
              </a:buClr>
              <a:buSzPct val="100000"/>
              <a:buFont typeface="Wingdings" panose="05000000000000000000" pitchFamily="2" charset="2"/>
              <a:buChar char="ü"/>
              <a:defRPr/>
            </a:pPr>
            <a:r>
              <a:rPr lang="en-US" sz="1400" dirty="0"/>
              <a:t>Multidisciplinary Advanced </a:t>
            </a:r>
            <a:r>
              <a:rPr lang="en-US" sz="1400" dirty="0" err="1"/>
              <a:t>Programmes</a:t>
            </a:r>
            <a:r>
              <a:rPr lang="en-US" sz="1400" dirty="0"/>
              <a:t> Leading to IP Specialists</a:t>
            </a:r>
          </a:p>
          <a:p>
            <a:pPr lvl="2" algn="just">
              <a:spcBef>
                <a:spcPts val="400"/>
              </a:spcBef>
              <a:spcAft>
                <a:spcPts val="400"/>
              </a:spcAft>
              <a:buClr>
                <a:srgbClr val="C00000"/>
              </a:buClr>
              <a:buSzPct val="100000"/>
              <a:buFont typeface="Courier New" panose="02070309020205020404" pitchFamily="49" charset="0"/>
              <a:buChar char="o"/>
              <a:defRPr/>
            </a:pPr>
            <a:r>
              <a:rPr lang="en-US" sz="1400" b="1" dirty="0" err="1"/>
              <a:t>Integrat</a:t>
            </a:r>
            <a:r>
              <a:rPr lang="tr-TR" sz="1400" b="1" dirty="0" err="1"/>
              <a:t>ion</a:t>
            </a:r>
            <a:r>
              <a:rPr lang="tr-TR" sz="1400" b="1" dirty="0"/>
              <a:t>  of </a:t>
            </a:r>
            <a:r>
              <a:rPr lang="en-US" sz="1400" b="1" dirty="0"/>
              <a:t>IP in knowledge transfer activities of the universities</a:t>
            </a:r>
            <a:endParaRPr lang="tr-TR" sz="1400" b="1" dirty="0"/>
          </a:p>
          <a:p>
            <a:pPr lvl="2" algn="just">
              <a:spcBef>
                <a:spcPts val="400"/>
              </a:spcBef>
              <a:spcAft>
                <a:spcPts val="400"/>
              </a:spcAft>
              <a:buClr>
                <a:srgbClr val="C00000"/>
              </a:buClr>
              <a:buSzPct val="100000"/>
              <a:buFont typeface="Courier New" panose="02070309020205020404" pitchFamily="49" charset="0"/>
              <a:buChar char="o"/>
              <a:defRPr/>
            </a:pPr>
            <a:r>
              <a:rPr lang="en-US" sz="1400" b="1" dirty="0"/>
              <a:t>Establishment and improvement of IP Offices and TT Offices within the universities. </a:t>
            </a:r>
            <a:endParaRPr lang="tr-TR" sz="1400" b="1" dirty="0"/>
          </a:p>
          <a:p>
            <a:pPr lvl="2" algn="just">
              <a:spcBef>
                <a:spcPts val="400"/>
              </a:spcBef>
              <a:spcAft>
                <a:spcPts val="400"/>
              </a:spcAft>
              <a:buClr>
                <a:srgbClr val="C00000"/>
              </a:buClr>
              <a:buSzPct val="100000"/>
              <a:buFont typeface="Courier New" panose="02070309020205020404" pitchFamily="49" charset="0"/>
              <a:buChar char="o"/>
              <a:defRPr/>
            </a:pPr>
            <a:r>
              <a:rPr lang="en-US" sz="1400" b="1" dirty="0"/>
              <a:t>Simplifying the Procedures for the Commercialization of Inventions Generated By Universities</a:t>
            </a:r>
            <a:endParaRPr lang="tr-TR" sz="1400" b="1" dirty="0"/>
          </a:p>
          <a:p>
            <a:pPr>
              <a:buClr>
                <a:srgbClr val="C00000"/>
              </a:buClr>
              <a:buSzPct val="200000"/>
              <a:defRPr/>
            </a:pPr>
            <a:endParaRPr lang="en-US" sz="2000" dirty="0">
              <a:solidFill>
                <a:schemeClr val="tx1">
                  <a:lumMod val="75000"/>
                  <a:lumOff val="25000"/>
                </a:schemeClr>
              </a:solidFill>
              <a:cs typeface="Calibri" panose="020F0502020204030204" pitchFamily="34" charset="0"/>
            </a:endParaRPr>
          </a:p>
          <a:p>
            <a:pPr algn="ctr">
              <a:buClr>
                <a:srgbClr val="C00000"/>
              </a:buClr>
              <a:defRPr/>
            </a:pPr>
            <a:endParaRPr lang="tr-TR" sz="2000" dirty="0">
              <a:solidFill>
                <a:schemeClr val="tx1">
                  <a:lumMod val="75000"/>
                  <a:lumOff val="25000"/>
                </a:schemeClr>
              </a:solidFill>
              <a:cs typeface="Calibri" pitchFamily="34" charset="0"/>
            </a:endParaRPr>
          </a:p>
          <a:p>
            <a:pPr algn="just">
              <a:buClr>
                <a:srgbClr val="C00000"/>
              </a:buClr>
              <a:defRPr/>
            </a:pPr>
            <a:endParaRPr lang="tr-TR" sz="2000" dirty="0">
              <a:solidFill>
                <a:schemeClr val="tx1">
                  <a:lumMod val="75000"/>
                  <a:lumOff val="25000"/>
                </a:schemeClr>
              </a:solidFill>
              <a:cs typeface="Calibri" pitchFamily="34" charset="0"/>
            </a:endParaRPr>
          </a:p>
        </p:txBody>
      </p:sp>
    </p:spTree>
    <p:extLst>
      <p:ext uri="{BB962C8B-B14F-4D97-AF65-F5344CB8AC3E}">
        <p14:creationId xmlns:p14="http://schemas.microsoft.com/office/powerpoint/2010/main" val="40650376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25859" y="361544"/>
            <a:ext cx="5105400" cy="586968"/>
          </a:xfrm>
        </p:spPr>
        <p:txBody>
          <a:bodyPr>
            <a:normAutofit/>
          </a:bodyPr>
          <a:lstStyle/>
          <a:p>
            <a:pPr algn="l"/>
            <a:r>
              <a:rPr lang="tr-TR" sz="3200" b="1" dirty="0" smtClean="0"/>
              <a:t>ACHIEVEMENTS</a:t>
            </a:r>
            <a:endParaRPr lang="tr-TR" sz="3200" b="1" dirty="0"/>
          </a:p>
        </p:txBody>
      </p:sp>
      <p:sp>
        <p:nvSpPr>
          <p:cNvPr id="3" name="İçerik Yer Tutucusu 2"/>
          <p:cNvSpPr>
            <a:spLocks noGrp="1"/>
          </p:cNvSpPr>
          <p:nvPr>
            <p:ph idx="1"/>
          </p:nvPr>
        </p:nvSpPr>
        <p:spPr>
          <a:xfrm>
            <a:off x="323528" y="1772816"/>
            <a:ext cx="8475861" cy="4320480"/>
          </a:xfrm>
        </p:spPr>
        <p:txBody>
          <a:bodyPr>
            <a:normAutofit fontScale="40000" lnSpcReduction="20000"/>
          </a:bodyPr>
          <a:lstStyle/>
          <a:p>
            <a:pPr marL="0" lvl="2" indent="0">
              <a:lnSpc>
                <a:spcPct val="120000"/>
              </a:lnSpc>
              <a:spcBef>
                <a:spcPts val="300"/>
              </a:spcBef>
              <a:spcAft>
                <a:spcPts val="300"/>
              </a:spcAft>
              <a:buClr>
                <a:srgbClr val="C00000"/>
              </a:buClr>
              <a:buNone/>
            </a:pPr>
            <a:r>
              <a:rPr lang="en-US" sz="4800" b="1" dirty="0" smtClean="0"/>
              <a:t>ESTABLISHMENT OF NETWORK</a:t>
            </a:r>
          </a:p>
          <a:p>
            <a:pPr marL="171450" lvl="2" indent="-171450">
              <a:lnSpc>
                <a:spcPct val="120000"/>
              </a:lnSpc>
              <a:spcBef>
                <a:spcPts val="300"/>
              </a:spcBef>
              <a:spcAft>
                <a:spcPts val="300"/>
              </a:spcAft>
              <a:buClr>
                <a:srgbClr val="C00000"/>
              </a:buClr>
            </a:pPr>
            <a:r>
              <a:rPr lang="en-US" sz="4800" dirty="0" smtClean="0"/>
              <a:t>A </a:t>
            </a:r>
            <a:r>
              <a:rPr lang="tr-TR" sz="4800" dirty="0" err="1" smtClean="0"/>
              <a:t>Steering</a:t>
            </a:r>
            <a:r>
              <a:rPr lang="tr-TR" sz="4800" dirty="0" smtClean="0"/>
              <a:t> </a:t>
            </a:r>
            <a:r>
              <a:rPr lang="tr-TR" sz="4800" dirty="0" err="1" smtClean="0"/>
              <a:t>Committee</a:t>
            </a:r>
            <a:r>
              <a:rPr lang="tr-TR" sz="4800" dirty="0" smtClean="0"/>
              <a:t> </a:t>
            </a:r>
            <a:r>
              <a:rPr lang="tr-TR" sz="4800" dirty="0" err="1" smtClean="0">
                <a:cs typeface="Calibri" pitchFamily="34" charset="0"/>
              </a:rPr>
              <a:t>chaired</a:t>
            </a:r>
            <a:r>
              <a:rPr lang="tr-TR" sz="4800" dirty="0" smtClean="0">
                <a:cs typeface="Calibri" pitchFamily="34" charset="0"/>
              </a:rPr>
              <a:t> </a:t>
            </a:r>
            <a:r>
              <a:rPr lang="tr-TR" sz="4800" dirty="0" err="1">
                <a:cs typeface="Calibri" pitchFamily="34" charset="0"/>
              </a:rPr>
              <a:t>by</a:t>
            </a:r>
            <a:r>
              <a:rPr lang="tr-TR" sz="4800" dirty="0">
                <a:cs typeface="Calibri" pitchFamily="34" charset="0"/>
              </a:rPr>
              <a:t> </a:t>
            </a:r>
            <a:r>
              <a:rPr lang="tr-TR" sz="4800" dirty="0" err="1">
                <a:cs typeface="Calibri" pitchFamily="34" charset="0"/>
              </a:rPr>
              <a:t>the</a:t>
            </a:r>
            <a:r>
              <a:rPr lang="tr-TR" sz="4800" dirty="0">
                <a:cs typeface="Calibri" pitchFamily="34" charset="0"/>
              </a:rPr>
              <a:t> </a:t>
            </a:r>
            <a:r>
              <a:rPr lang="en-GB" sz="4800" dirty="0" smtClean="0">
                <a:cs typeface="Calibri" pitchFamily="34" charset="0"/>
              </a:rPr>
              <a:t>TURKPATENT President</a:t>
            </a:r>
            <a:r>
              <a:rPr lang="tr-TR" sz="4800" dirty="0" smtClean="0">
                <a:cs typeface="Calibri" pitchFamily="34" charset="0"/>
              </a:rPr>
              <a:t>, </a:t>
            </a:r>
            <a:endParaRPr lang="en-US" sz="4800" dirty="0" smtClean="0">
              <a:cs typeface="Calibri" pitchFamily="34" charset="0"/>
            </a:endParaRPr>
          </a:p>
          <a:p>
            <a:pPr marL="171450" lvl="2" indent="-171450">
              <a:lnSpc>
                <a:spcPct val="120000"/>
              </a:lnSpc>
              <a:spcBef>
                <a:spcPts val="300"/>
              </a:spcBef>
              <a:spcAft>
                <a:spcPts val="300"/>
              </a:spcAft>
              <a:buClr>
                <a:srgbClr val="C00000"/>
              </a:buClr>
            </a:pPr>
            <a:r>
              <a:rPr lang="tr-TR" sz="4800" dirty="0" smtClean="0"/>
              <a:t>40</a:t>
            </a:r>
            <a:r>
              <a:rPr lang="en-US" sz="4800" dirty="0" smtClean="0"/>
              <a:t> </a:t>
            </a:r>
            <a:r>
              <a:rPr lang="tr-TR" sz="4800" dirty="0" err="1" smtClean="0"/>
              <a:t>members</a:t>
            </a:r>
            <a:r>
              <a:rPr lang="tr-TR" sz="4800" dirty="0" smtClean="0"/>
              <a:t>: </a:t>
            </a:r>
            <a:r>
              <a:rPr lang="en-GB" sz="4800" dirty="0">
                <a:cs typeface="Calibri" pitchFamily="34" charset="0"/>
              </a:rPr>
              <a:t>7 Regional </a:t>
            </a:r>
            <a:r>
              <a:rPr lang="en-GB" sz="4800" dirty="0" smtClean="0">
                <a:cs typeface="Calibri" pitchFamily="34" charset="0"/>
              </a:rPr>
              <a:t>Coordinators</a:t>
            </a:r>
            <a:r>
              <a:rPr lang="tr-TR" sz="4800" dirty="0" smtClean="0">
                <a:cs typeface="Calibri" pitchFamily="34" charset="0"/>
              </a:rPr>
              <a:t>, 26 </a:t>
            </a:r>
            <a:r>
              <a:rPr lang="tr-TR" sz="4800" dirty="0" err="1" smtClean="0">
                <a:cs typeface="Calibri" pitchFamily="34" charset="0"/>
              </a:rPr>
              <a:t>Representatives</a:t>
            </a:r>
            <a:r>
              <a:rPr lang="tr-TR" sz="4800" dirty="0" smtClean="0">
                <a:cs typeface="Calibri" pitchFamily="34" charset="0"/>
              </a:rPr>
              <a:t>, </a:t>
            </a:r>
            <a:endParaRPr lang="en-US" sz="4800" dirty="0" smtClean="0">
              <a:cs typeface="Calibri" pitchFamily="34" charset="0"/>
            </a:endParaRPr>
          </a:p>
          <a:p>
            <a:pPr marL="0" indent="0">
              <a:lnSpc>
                <a:spcPct val="120000"/>
              </a:lnSpc>
              <a:spcBef>
                <a:spcPts val="300"/>
              </a:spcBef>
              <a:spcAft>
                <a:spcPts val="300"/>
              </a:spcAft>
              <a:buClr>
                <a:srgbClr val="1F8BA1"/>
              </a:buClr>
              <a:buSzPct val="200000"/>
              <a:buNone/>
            </a:pPr>
            <a:r>
              <a:rPr lang="en-US" sz="4800" b="1" dirty="0" smtClean="0"/>
              <a:t>AWARENESS ACTIVITIES:</a:t>
            </a:r>
          </a:p>
          <a:p>
            <a:pPr>
              <a:lnSpc>
                <a:spcPct val="120000"/>
              </a:lnSpc>
              <a:spcBef>
                <a:spcPts val="300"/>
              </a:spcBef>
              <a:spcAft>
                <a:spcPts val="300"/>
              </a:spcAft>
              <a:buClr>
                <a:srgbClr val="C00000"/>
              </a:buClr>
              <a:buSzPct val="100000"/>
            </a:pPr>
            <a:r>
              <a:rPr lang="en-US" sz="4800" dirty="0"/>
              <a:t>E</a:t>
            </a:r>
            <a:r>
              <a:rPr lang="en-US" sz="4800" dirty="0" smtClean="0"/>
              <a:t>vents organized</a:t>
            </a:r>
            <a:r>
              <a:rPr lang="tr-TR" sz="4800" dirty="0" smtClean="0"/>
              <a:t> at </a:t>
            </a:r>
            <a:r>
              <a:rPr lang="en-US" sz="4800" dirty="0" smtClean="0"/>
              <a:t>2</a:t>
            </a:r>
            <a:r>
              <a:rPr lang="tr-TR" sz="4800" dirty="0" smtClean="0"/>
              <a:t>3</a:t>
            </a:r>
            <a:r>
              <a:rPr lang="en-US" sz="4800" dirty="0" smtClean="0"/>
              <a:t> </a:t>
            </a:r>
            <a:r>
              <a:rPr lang="tr-TR" sz="4800" dirty="0" err="1" smtClean="0"/>
              <a:t>different</a:t>
            </a:r>
            <a:r>
              <a:rPr lang="tr-TR" sz="4800" dirty="0" smtClean="0"/>
              <a:t> </a:t>
            </a:r>
            <a:r>
              <a:rPr lang="tr-TR" sz="4800" dirty="0" err="1" smtClean="0"/>
              <a:t>Universities</a:t>
            </a:r>
            <a:r>
              <a:rPr lang="tr-TR" sz="4800" dirty="0" smtClean="0"/>
              <a:t>.</a:t>
            </a:r>
          </a:p>
          <a:p>
            <a:pPr>
              <a:lnSpc>
                <a:spcPct val="120000"/>
              </a:lnSpc>
              <a:spcBef>
                <a:spcPts val="300"/>
              </a:spcBef>
              <a:spcAft>
                <a:spcPts val="300"/>
              </a:spcAft>
              <a:buClr>
                <a:srgbClr val="C00000"/>
              </a:buClr>
              <a:buSzPct val="100000"/>
            </a:pPr>
            <a:r>
              <a:rPr lang="en-US" sz="4800" dirty="0" smtClean="0"/>
              <a:t>Presentations to </a:t>
            </a:r>
            <a:r>
              <a:rPr lang="en-US" sz="4800" dirty="0"/>
              <a:t>University Senates</a:t>
            </a:r>
            <a:r>
              <a:rPr lang="tr-TR" sz="4800" dirty="0"/>
              <a:t>, </a:t>
            </a:r>
            <a:r>
              <a:rPr lang="en-US" sz="4800" dirty="0"/>
              <a:t>Engineering Deans’ Council </a:t>
            </a:r>
            <a:endParaRPr lang="en-US" sz="4800" dirty="0" smtClean="0"/>
          </a:p>
          <a:p>
            <a:pPr>
              <a:lnSpc>
                <a:spcPct val="120000"/>
              </a:lnSpc>
              <a:spcBef>
                <a:spcPts val="300"/>
              </a:spcBef>
              <a:spcAft>
                <a:spcPts val="300"/>
              </a:spcAft>
              <a:buClr>
                <a:srgbClr val="C00000"/>
              </a:buClr>
              <a:buSzPct val="100000"/>
            </a:pPr>
            <a:r>
              <a:rPr lang="en-US" sz="4800" dirty="0"/>
              <a:t>IPR awareness activities incorporate</a:t>
            </a:r>
            <a:r>
              <a:rPr lang="tr-TR" sz="4800" dirty="0"/>
              <a:t>d </a:t>
            </a:r>
            <a:r>
              <a:rPr lang="tr-TR" sz="4800" dirty="0" smtClean="0"/>
              <a:t>i</a:t>
            </a:r>
            <a:r>
              <a:rPr lang="en-US" sz="4800" dirty="0" err="1" smtClean="0"/>
              <a:t>nto</a:t>
            </a:r>
            <a:r>
              <a:rPr lang="en-US" sz="4800" dirty="0" smtClean="0"/>
              <a:t> activities </a:t>
            </a:r>
            <a:r>
              <a:rPr lang="en-US" sz="4800" dirty="0"/>
              <a:t>organized </a:t>
            </a:r>
            <a:r>
              <a:rPr lang="en-US" sz="4800" dirty="0" smtClean="0"/>
              <a:t>by </a:t>
            </a:r>
            <a:r>
              <a:rPr lang="tr-TR" sz="4800" dirty="0" err="1"/>
              <a:t>universities</a:t>
            </a:r>
            <a:r>
              <a:rPr lang="tr-TR" sz="4800" dirty="0"/>
              <a:t>  </a:t>
            </a:r>
            <a:endParaRPr lang="tr-TR" sz="4800" i="1" dirty="0"/>
          </a:p>
          <a:p>
            <a:pPr>
              <a:lnSpc>
                <a:spcPct val="120000"/>
              </a:lnSpc>
              <a:spcBef>
                <a:spcPts val="300"/>
              </a:spcBef>
              <a:spcAft>
                <a:spcPts val="300"/>
              </a:spcAft>
              <a:buClr>
                <a:srgbClr val="C00000"/>
              </a:buClr>
              <a:buSzPct val="100000"/>
            </a:pPr>
            <a:r>
              <a:rPr lang="tr-TR" sz="4800" dirty="0" smtClean="0"/>
              <a:t>F</a:t>
            </a:r>
            <a:r>
              <a:rPr lang="en-US" sz="4800" dirty="0" err="1"/>
              <a:t>ree</a:t>
            </a:r>
            <a:r>
              <a:rPr lang="en-US" sz="4800" dirty="0"/>
              <a:t> seminars and certificate programs </a:t>
            </a:r>
            <a:r>
              <a:rPr lang="tr-TR" sz="4800" dirty="0"/>
              <a:t> </a:t>
            </a:r>
            <a:r>
              <a:rPr lang="tr-TR" sz="4800" dirty="0" err="1"/>
              <a:t>organised</a:t>
            </a:r>
            <a:r>
              <a:rPr lang="tr-TR" sz="4800" dirty="0"/>
              <a:t>  </a:t>
            </a:r>
            <a:r>
              <a:rPr lang="tr-TR" sz="4800" dirty="0" err="1"/>
              <a:t>by</a:t>
            </a:r>
            <a:r>
              <a:rPr lang="tr-TR" sz="4800" dirty="0"/>
              <a:t> </a:t>
            </a:r>
            <a:r>
              <a:rPr lang="tr-TR" sz="4800" dirty="0" err="1" smtClean="0"/>
              <a:t>differ</a:t>
            </a:r>
            <a:r>
              <a:rPr lang="en-US" sz="4800" dirty="0" smtClean="0"/>
              <a:t>e</a:t>
            </a:r>
            <a:r>
              <a:rPr lang="tr-TR" sz="4800" dirty="0" err="1" smtClean="0"/>
              <a:t>nt</a:t>
            </a:r>
            <a:r>
              <a:rPr lang="tr-TR" sz="4800" dirty="0" smtClean="0"/>
              <a:t> </a:t>
            </a:r>
            <a:r>
              <a:rPr lang="tr-TR" sz="4800" dirty="0" err="1"/>
              <a:t>institutions</a:t>
            </a:r>
            <a:r>
              <a:rPr lang="tr-TR" sz="4800" dirty="0"/>
              <a:t>,</a:t>
            </a:r>
          </a:p>
          <a:p>
            <a:pPr marL="0" lvl="2" indent="0">
              <a:lnSpc>
                <a:spcPct val="120000"/>
              </a:lnSpc>
              <a:spcBef>
                <a:spcPts val="300"/>
              </a:spcBef>
              <a:spcAft>
                <a:spcPts val="300"/>
              </a:spcAft>
              <a:buClr>
                <a:srgbClr val="C00000"/>
              </a:buClr>
              <a:buNone/>
            </a:pPr>
            <a:r>
              <a:rPr lang="en-US" sz="4800" b="1" dirty="0" smtClean="0"/>
              <a:t>INSTITUTIONAL SYNERGIES CREATED:</a:t>
            </a:r>
          </a:p>
          <a:p>
            <a:pPr marL="0" lvl="2" indent="0">
              <a:lnSpc>
                <a:spcPct val="120000"/>
              </a:lnSpc>
              <a:spcBef>
                <a:spcPts val="300"/>
              </a:spcBef>
              <a:spcAft>
                <a:spcPts val="300"/>
              </a:spcAft>
              <a:buClr>
                <a:srgbClr val="C00000"/>
              </a:buClr>
              <a:buNone/>
            </a:pPr>
            <a:r>
              <a:rPr lang="en-US" sz="4800" dirty="0" smtClean="0"/>
              <a:t>Liaisons </a:t>
            </a:r>
            <a:r>
              <a:rPr lang="en-US" sz="4800" dirty="0"/>
              <a:t>with </a:t>
            </a:r>
            <a:r>
              <a:rPr lang="tr-TR" sz="4800" dirty="0"/>
              <a:t> </a:t>
            </a:r>
            <a:r>
              <a:rPr lang="en-US" sz="4800" i="1" dirty="0" smtClean="0"/>
              <a:t>University </a:t>
            </a:r>
            <a:r>
              <a:rPr lang="en-US" sz="4800" i="1" dirty="0"/>
              <a:t>– Industry Centers Platform (USIMP), Research based Intangible Assets Platform (ARTEV), Association of University Technology Managers (AUTM</a:t>
            </a:r>
            <a:r>
              <a:rPr lang="tr-TR" sz="4800" i="1" dirty="0"/>
              <a:t>), </a:t>
            </a:r>
            <a:r>
              <a:rPr lang="tr-TR" sz="4800" i="1" dirty="0" err="1" smtClean="0"/>
              <a:t>etc</a:t>
            </a:r>
            <a:endParaRPr lang="en-US" sz="4800" i="1" dirty="0"/>
          </a:p>
        </p:txBody>
      </p:sp>
      <p:pic>
        <p:nvPicPr>
          <p:cNvPr id="4" name="Picture 2" descr="C:\Users\mustafa.cakir\Desktop\PATENT\IPR Road Map Project\Yönlendirme Komitesi Liste\harita_yıldızl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25144" y="384936"/>
            <a:ext cx="3218856" cy="1519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40526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25859" y="361544"/>
            <a:ext cx="5105400" cy="586968"/>
          </a:xfrm>
        </p:spPr>
        <p:txBody>
          <a:bodyPr>
            <a:normAutofit/>
          </a:bodyPr>
          <a:lstStyle/>
          <a:p>
            <a:pPr algn="l"/>
            <a:r>
              <a:rPr lang="tr-TR" sz="3200" b="1" dirty="0" smtClean="0"/>
              <a:t>ACHIEVEMENTS</a:t>
            </a:r>
            <a:r>
              <a:rPr lang="en-US" sz="3200" b="1" dirty="0" smtClean="0"/>
              <a:t>-2</a:t>
            </a:r>
            <a:endParaRPr lang="tr-TR" sz="3200" b="1" dirty="0"/>
          </a:p>
        </p:txBody>
      </p:sp>
      <p:sp>
        <p:nvSpPr>
          <p:cNvPr id="3" name="İçerik Yer Tutucusu 2"/>
          <p:cNvSpPr>
            <a:spLocks noGrp="1"/>
          </p:cNvSpPr>
          <p:nvPr>
            <p:ph idx="1"/>
          </p:nvPr>
        </p:nvSpPr>
        <p:spPr>
          <a:xfrm>
            <a:off x="323528" y="948512"/>
            <a:ext cx="8475861" cy="5144784"/>
          </a:xfrm>
        </p:spPr>
        <p:txBody>
          <a:bodyPr>
            <a:noAutofit/>
          </a:bodyPr>
          <a:lstStyle/>
          <a:p>
            <a:pPr marL="0" lvl="2" indent="0">
              <a:lnSpc>
                <a:spcPct val="120000"/>
              </a:lnSpc>
              <a:spcBef>
                <a:spcPts val="300"/>
              </a:spcBef>
              <a:spcAft>
                <a:spcPts val="300"/>
              </a:spcAft>
              <a:buClr>
                <a:srgbClr val="C00000"/>
              </a:buClr>
              <a:buNone/>
            </a:pPr>
            <a:r>
              <a:rPr lang="en-US" b="1" dirty="0" smtClean="0"/>
              <a:t>DUE DILIGENCE SURVEY: A</a:t>
            </a:r>
            <a:r>
              <a:rPr lang="tr-TR" dirty="0" smtClean="0"/>
              <a:t>n </a:t>
            </a:r>
            <a:r>
              <a:rPr lang="tr-TR" dirty="0"/>
              <a:t>on-</a:t>
            </a:r>
            <a:r>
              <a:rPr lang="tr-TR" dirty="0" err="1"/>
              <a:t>line</a:t>
            </a:r>
            <a:r>
              <a:rPr lang="tr-TR" dirty="0"/>
              <a:t> </a:t>
            </a:r>
            <a:r>
              <a:rPr lang="en-US" dirty="0" smtClean="0"/>
              <a:t>for </a:t>
            </a:r>
            <a:r>
              <a:rPr lang="en-US" b="1" i="1" dirty="0" smtClean="0"/>
              <a:t>“Awareness of Industrial </a:t>
            </a:r>
            <a:r>
              <a:rPr lang="en-US" b="1" i="1" dirty="0"/>
              <a:t>Property Rights (IPR) in the Turkish Universities” </a:t>
            </a:r>
            <a:endParaRPr lang="en-US" b="1" i="1" dirty="0" smtClean="0"/>
          </a:p>
          <a:p>
            <a:pPr marL="182880" lvl="2">
              <a:lnSpc>
                <a:spcPct val="120000"/>
              </a:lnSpc>
              <a:spcBef>
                <a:spcPts val="300"/>
              </a:spcBef>
              <a:spcAft>
                <a:spcPts val="300"/>
              </a:spcAft>
              <a:buClr>
                <a:srgbClr val="C00000"/>
              </a:buClr>
              <a:buSzPct val="100000"/>
            </a:pPr>
            <a:r>
              <a:rPr lang="en-US" dirty="0"/>
              <a:t>University Rectors </a:t>
            </a:r>
            <a:r>
              <a:rPr lang="en-US" dirty="0" smtClean="0"/>
              <a:t>mobilized, the </a:t>
            </a:r>
            <a:r>
              <a:rPr lang="en-US" dirty="0"/>
              <a:t>Heads of Departments completed the </a:t>
            </a:r>
            <a:r>
              <a:rPr lang="en-US" dirty="0" smtClean="0"/>
              <a:t>survey and 2985 </a:t>
            </a:r>
            <a:r>
              <a:rPr lang="en-US" dirty="0"/>
              <a:t>responses </a:t>
            </a:r>
            <a:r>
              <a:rPr lang="tr-TR" dirty="0" err="1"/>
              <a:t>were</a:t>
            </a:r>
            <a:r>
              <a:rPr lang="tr-TR" dirty="0"/>
              <a:t> </a:t>
            </a:r>
            <a:r>
              <a:rPr lang="tr-TR" dirty="0" err="1"/>
              <a:t>collected</a:t>
            </a:r>
            <a:r>
              <a:rPr lang="tr-TR" dirty="0"/>
              <a:t> (82% </a:t>
            </a:r>
            <a:r>
              <a:rPr lang="tr-TR" dirty="0" err="1"/>
              <a:t>response</a:t>
            </a:r>
            <a:r>
              <a:rPr lang="tr-TR" dirty="0"/>
              <a:t> rate) </a:t>
            </a:r>
            <a:endParaRPr lang="en-US" dirty="0" smtClean="0"/>
          </a:p>
          <a:p>
            <a:pPr marL="182880" lvl="2">
              <a:lnSpc>
                <a:spcPct val="120000"/>
              </a:lnSpc>
              <a:spcBef>
                <a:spcPts val="300"/>
              </a:spcBef>
              <a:spcAft>
                <a:spcPts val="300"/>
              </a:spcAft>
              <a:buClr>
                <a:srgbClr val="C00000"/>
              </a:buClr>
              <a:buSzPct val="100000"/>
            </a:pPr>
            <a:r>
              <a:rPr lang="en-US" dirty="0" smtClean="0"/>
              <a:t>A comprehensive final </a:t>
            </a:r>
            <a:r>
              <a:rPr lang="en-US" dirty="0"/>
              <a:t>report </a:t>
            </a:r>
            <a:r>
              <a:rPr lang="tr-TR" dirty="0" err="1"/>
              <a:t>was</a:t>
            </a:r>
            <a:r>
              <a:rPr lang="tr-TR" dirty="0"/>
              <a:t> </a:t>
            </a:r>
            <a:r>
              <a:rPr lang="en-US" dirty="0"/>
              <a:t>prepared in June 2012</a:t>
            </a:r>
            <a:r>
              <a:rPr lang="en-US" dirty="0" smtClean="0"/>
              <a:t>.</a:t>
            </a:r>
            <a:endParaRPr lang="en-US" dirty="0"/>
          </a:p>
          <a:p>
            <a:pPr marL="0" indent="0">
              <a:lnSpc>
                <a:spcPct val="120000"/>
              </a:lnSpc>
              <a:spcBef>
                <a:spcPts val="300"/>
              </a:spcBef>
              <a:spcAft>
                <a:spcPts val="300"/>
              </a:spcAft>
              <a:buClr>
                <a:srgbClr val="1F8BA1"/>
              </a:buClr>
              <a:buSzPct val="200000"/>
              <a:buNone/>
            </a:pPr>
            <a:r>
              <a:rPr lang="en-US" sz="1800" b="1" dirty="0" smtClean="0"/>
              <a:t>TEACHING:</a:t>
            </a:r>
          </a:p>
          <a:p>
            <a:pPr marL="182880" lvl="2">
              <a:lnSpc>
                <a:spcPct val="120000"/>
              </a:lnSpc>
              <a:spcBef>
                <a:spcPts val="300"/>
              </a:spcBef>
              <a:spcAft>
                <a:spcPts val="300"/>
              </a:spcAft>
              <a:buClr>
                <a:srgbClr val="C00000"/>
              </a:buClr>
              <a:buSzPct val="100000"/>
            </a:pPr>
            <a:r>
              <a:rPr lang="tr-TR" dirty="0" err="1"/>
              <a:t>Over</a:t>
            </a:r>
            <a:r>
              <a:rPr lang="tr-TR" dirty="0"/>
              <a:t> 400 </a:t>
            </a:r>
            <a:r>
              <a:rPr lang="en-US" dirty="0"/>
              <a:t>Volunteers from universities as trainers </a:t>
            </a:r>
            <a:r>
              <a:rPr lang="tr-TR" dirty="0" err="1"/>
              <a:t>were</a:t>
            </a:r>
            <a:r>
              <a:rPr lang="tr-TR" dirty="0"/>
              <a:t> </a:t>
            </a:r>
            <a:r>
              <a:rPr lang="en-US" dirty="0"/>
              <a:t>identified in 4 regions. </a:t>
            </a:r>
            <a:endParaRPr lang="tr-TR" dirty="0"/>
          </a:p>
          <a:p>
            <a:pPr marL="182880" lvl="2">
              <a:lnSpc>
                <a:spcPct val="120000"/>
              </a:lnSpc>
              <a:spcBef>
                <a:spcPts val="300"/>
              </a:spcBef>
              <a:spcAft>
                <a:spcPts val="300"/>
              </a:spcAft>
              <a:buClr>
                <a:srgbClr val="C00000"/>
              </a:buClr>
              <a:buSzPct val="100000"/>
            </a:pPr>
            <a:r>
              <a:rPr lang="en-US" dirty="0"/>
              <a:t>Translation of EPO teaching kit </a:t>
            </a:r>
            <a:r>
              <a:rPr lang="tr-TR" dirty="0" err="1"/>
              <a:t>was</a:t>
            </a:r>
            <a:r>
              <a:rPr lang="en-US" dirty="0"/>
              <a:t> completed</a:t>
            </a:r>
          </a:p>
          <a:p>
            <a:pPr marL="182880" lvl="2">
              <a:lnSpc>
                <a:spcPct val="120000"/>
              </a:lnSpc>
              <a:spcBef>
                <a:spcPts val="300"/>
              </a:spcBef>
              <a:spcAft>
                <a:spcPts val="300"/>
              </a:spcAft>
              <a:buClr>
                <a:srgbClr val="C00000"/>
              </a:buClr>
              <a:buSzPct val="100000"/>
            </a:pPr>
            <a:r>
              <a:rPr lang="tr-TR" dirty="0"/>
              <a:t>T</a:t>
            </a:r>
            <a:r>
              <a:rPr lang="en-US" dirty="0"/>
              <a:t>raining </a:t>
            </a:r>
            <a:r>
              <a:rPr lang="en-US" dirty="0" err="1"/>
              <a:t>programmes</a:t>
            </a:r>
            <a:r>
              <a:rPr lang="en-US" dirty="0"/>
              <a:t> for trainers</a:t>
            </a:r>
            <a:r>
              <a:rPr lang="tr-TR" dirty="0"/>
              <a:t>  </a:t>
            </a:r>
            <a:r>
              <a:rPr lang="tr-TR" dirty="0" smtClean="0"/>
              <a:t>on IPR  </a:t>
            </a:r>
            <a:r>
              <a:rPr lang="tr-TR" dirty="0" err="1" smtClean="0"/>
              <a:t>and</a:t>
            </a:r>
            <a:r>
              <a:rPr lang="tr-TR" dirty="0" smtClean="0"/>
              <a:t> </a:t>
            </a:r>
            <a:r>
              <a:rPr lang="tr-TR" dirty="0" err="1" smtClean="0"/>
              <a:t>Technology</a:t>
            </a:r>
            <a:r>
              <a:rPr lang="tr-TR" dirty="0" smtClean="0"/>
              <a:t> Transfer </a:t>
            </a:r>
            <a:r>
              <a:rPr lang="tr-TR" dirty="0" err="1" smtClean="0"/>
              <a:t>were</a:t>
            </a:r>
            <a:r>
              <a:rPr lang="tr-TR" dirty="0" smtClean="0"/>
              <a:t> </a:t>
            </a:r>
            <a:r>
              <a:rPr lang="tr-TR" dirty="0" err="1"/>
              <a:t>organised</a:t>
            </a:r>
            <a:r>
              <a:rPr lang="tr-TR" dirty="0"/>
              <a:t>.</a:t>
            </a:r>
          </a:p>
          <a:p>
            <a:pPr marL="0" indent="0">
              <a:lnSpc>
                <a:spcPct val="120000"/>
              </a:lnSpc>
              <a:spcBef>
                <a:spcPts val="300"/>
              </a:spcBef>
              <a:spcAft>
                <a:spcPts val="300"/>
              </a:spcAft>
              <a:buClr>
                <a:srgbClr val="1F8BA1"/>
              </a:buClr>
              <a:buSzPct val="200000"/>
              <a:buNone/>
            </a:pPr>
            <a:r>
              <a:rPr lang="en-US" sz="1800" b="1" dirty="0" smtClean="0"/>
              <a:t>PATENT APPOINTMENT SYSTEM: </a:t>
            </a:r>
            <a:r>
              <a:rPr lang="tr-TR" sz="1800" dirty="0" err="1" smtClean="0"/>
              <a:t>face-to-face</a:t>
            </a:r>
            <a:r>
              <a:rPr lang="tr-TR" sz="1800" dirty="0" smtClean="0"/>
              <a:t> </a:t>
            </a:r>
            <a:r>
              <a:rPr lang="tr-TR" sz="1800" dirty="0" err="1"/>
              <a:t>appointments</a:t>
            </a:r>
            <a:r>
              <a:rPr lang="tr-TR" sz="1800" dirty="0"/>
              <a:t> </a:t>
            </a:r>
            <a:r>
              <a:rPr lang="en-US" sz="1800" dirty="0"/>
              <a:t>initiated</a:t>
            </a:r>
            <a:r>
              <a:rPr lang="tr-TR" sz="1800" dirty="0"/>
              <a:t> </a:t>
            </a:r>
            <a:r>
              <a:rPr lang="tr-TR" sz="1800" dirty="0" err="1"/>
              <a:t>by</a:t>
            </a:r>
            <a:r>
              <a:rPr lang="tr-TR" sz="1800" dirty="0"/>
              <a:t> </a:t>
            </a:r>
            <a:r>
              <a:rPr lang="en-US" sz="1800" dirty="0" smtClean="0"/>
              <a:t>TURKPATENT</a:t>
            </a:r>
            <a:endParaRPr lang="tr-TR" sz="1800" dirty="0"/>
          </a:p>
          <a:p>
            <a:pPr marL="0" lvl="2" indent="0">
              <a:lnSpc>
                <a:spcPct val="120000"/>
              </a:lnSpc>
              <a:spcBef>
                <a:spcPts val="300"/>
              </a:spcBef>
              <a:spcAft>
                <a:spcPts val="300"/>
              </a:spcAft>
              <a:buNone/>
            </a:pPr>
            <a:r>
              <a:rPr lang="en-US" b="1" dirty="0" smtClean="0"/>
              <a:t>ESTABLISHMENT OF TTOs: </a:t>
            </a:r>
            <a:r>
              <a:rPr lang="en-US" dirty="0" smtClean="0"/>
              <a:t>A TUBITAK</a:t>
            </a:r>
            <a:r>
              <a:rPr lang="tr-TR" dirty="0" smtClean="0"/>
              <a:t> </a:t>
            </a:r>
            <a:r>
              <a:rPr lang="tr-TR" dirty="0" err="1" smtClean="0"/>
              <a:t>initiated</a:t>
            </a:r>
            <a:r>
              <a:rPr lang="tr-TR" dirty="0" smtClean="0"/>
              <a:t> </a:t>
            </a:r>
            <a:r>
              <a:rPr lang="tr-TR" dirty="0"/>
              <a:t>a </a:t>
            </a:r>
            <a:r>
              <a:rPr lang="tr-TR" dirty="0" err="1"/>
              <a:t>spec</a:t>
            </a:r>
            <a:r>
              <a:rPr lang="en-US" dirty="0" err="1"/>
              <a:t>ia</a:t>
            </a:r>
            <a:r>
              <a:rPr lang="tr-TR" dirty="0"/>
              <a:t>l </a:t>
            </a:r>
            <a:r>
              <a:rPr lang="tr-TR" dirty="0" err="1"/>
              <a:t>support</a:t>
            </a:r>
            <a:r>
              <a:rPr lang="tr-TR" dirty="0"/>
              <a:t> program f</a:t>
            </a:r>
            <a:r>
              <a:rPr lang="en-US" dirty="0"/>
              <a:t>or the establishment of </a:t>
            </a:r>
            <a:r>
              <a:rPr lang="en-US" dirty="0" smtClean="0"/>
              <a:t>TTOs </a:t>
            </a:r>
            <a:endParaRPr lang="en-US" dirty="0"/>
          </a:p>
          <a:p>
            <a:pPr marL="0" indent="0">
              <a:lnSpc>
                <a:spcPct val="120000"/>
              </a:lnSpc>
              <a:spcBef>
                <a:spcPts val="300"/>
              </a:spcBef>
              <a:spcAft>
                <a:spcPts val="300"/>
              </a:spcAft>
              <a:buClr>
                <a:srgbClr val="1F8BA1"/>
              </a:buClr>
              <a:buSzPct val="200000"/>
              <a:buNone/>
              <a:defRPr/>
            </a:pPr>
            <a:r>
              <a:rPr lang="en-US" sz="1800" b="1" dirty="0"/>
              <a:t>UNIVERSITY IPR </a:t>
            </a:r>
            <a:r>
              <a:rPr lang="en-US" sz="1800" b="1" dirty="0" smtClean="0"/>
              <a:t>POLICIES: </a:t>
            </a:r>
            <a:r>
              <a:rPr lang="en-US" sz="1800" dirty="0" smtClean="0"/>
              <a:t>A </a:t>
            </a:r>
            <a:r>
              <a:rPr lang="en-US" sz="1800" dirty="0"/>
              <a:t>sample document </a:t>
            </a:r>
            <a:r>
              <a:rPr lang="tr-TR" sz="1800" dirty="0"/>
              <a:t> </a:t>
            </a:r>
            <a:r>
              <a:rPr lang="en-US" sz="1800" dirty="0"/>
              <a:t>developed as a template </a:t>
            </a:r>
          </a:p>
        </p:txBody>
      </p:sp>
    </p:spTree>
    <p:extLst>
      <p:ext uri="{BB962C8B-B14F-4D97-AF65-F5344CB8AC3E}">
        <p14:creationId xmlns:p14="http://schemas.microsoft.com/office/powerpoint/2010/main" val="2559616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tent_1985_2016_v2">
            <a:hlinkClick r:id="" action="ppaction://media"/>
            <a:extLst>
              <a:ext uri="{FF2B5EF4-FFF2-40B4-BE49-F238E27FC236}">
                <a16:creationId xmlns:a16="http://schemas.microsoft.com/office/drawing/2014/main" xmlns="" id="{67386FD4-BFB5-B040-A51A-F3C2220429B8}"/>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6808" r="6176"/>
          <a:stretch/>
        </p:blipFill>
        <p:spPr>
          <a:xfrm>
            <a:off x="-1" y="-1"/>
            <a:ext cx="9157397" cy="5919537"/>
          </a:xfrm>
          <a:prstGeom prst="rect">
            <a:avLst/>
          </a:prstGeom>
        </p:spPr>
      </p:pic>
      <p:sp>
        <p:nvSpPr>
          <p:cNvPr id="8" name="Metin kutusu 7">
            <a:extLst>
              <a:ext uri="{FF2B5EF4-FFF2-40B4-BE49-F238E27FC236}">
                <a16:creationId xmlns:a16="http://schemas.microsoft.com/office/drawing/2014/main" xmlns="" id="{ED2A4B52-CD68-AD4E-B0A1-D38BEF0ED75E}"/>
              </a:ext>
            </a:extLst>
          </p:cNvPr>
          <p:cNvSpPr txBox="1"/>
          <p:nvPr/>
        </p:nvSpPr>
        <p:spPr>
          <a:xfrm>
            <a:off x="1074821" y="6368716"/>
            <a:ext cx="184731" cy="369332"/>
          </a:xfrm>
          <a:prstGeom prst="rect">
            <a:avLst/>
          </a:prstGeom>
          <a:noFill/>
        </p:spPr>
        <p:txBody>
          <a:bodyPr wrap="none" rtlCol="0">
            <a:spAutoFit/>
          </a:bodyPr>
          <a:lstStyle/>
          <a:p>
            <a:endParaRPr lang="tr-TR" dirty="0"/>
          </a:p>
        </p:txBody>
      </p:sp>
      <p:sp>
        <p:nvSpPr>
          <p:cNvPr id="2" name="Metin kutusu 1">
            <a:extLst>
              <a:ext uri="{FF2B5EF4-FFF2-40B4-BE49-F238E27FC236}">
                <a16:creationId xmlns:a16="http://schemas.microsoft.com/office/drawing/2014/main" xmlns="" id="{1D31BAFB-87DA-7C47-B5EB-9EFEC49BB807}"/>
              </a:ext>
            </a:extLst>
          </p:cNvPr>
          <p:cNvSpPr txBox="1"/>
          <p:nvPr/>
        </p:nvSpPr>
        <p:spPr>
          <a:xfrm>
            <a:off x="2166365" y="404664"/>
            <a:ext cx="5501979" cy="369332"/>
          </a:xfrm>
          <a:prstGeom prst="rect">
            <a:avLst/>
          </a:prstGeom>
          <a:noFill/>
        </p:spPr>
        <p:txBody>
          <a:bodyPr wrap="square" rtlCol="0">
            <a:spAutoFit/>
          </a:bodyPr>
          <a:lstStyle/>
          <a:p>
            <a:r>
              <a:rPr lang="tr-TR" dirty="0" err="1"/>
              <a:t>Resident</a:t>
            </a:r>
            <a:r>
              <a:rPr lang="tr-TR" dirty="0"/>
              <a:t> patent </a:t>
            </a:r>
            <a:r>
              <a:rPr lang="tr-TR" dirty="0" err="1"/>
              <a:t>applications</a:t>
            </a:r>
            <a:r>
              <a:rPr lang="tr-TR" dirty="0"/>
              <a:t> </a:t>
            </a:r>
            <a:r>
              <a:rPr lang="tr-TR" dirty="0" err="1"/>
              <a:t>between</a:t>
            </a:r>
            <a:r>
              <a:rPr lang="tr-TR" dirty="0"/>
              <a:t> 1985-2016</a:t>
            </a:r>
          </a:p>
        </p:txBody>
      </p:sp>
    </p:spTree>
    <p:extLst>
      <p:ext uri="{BB962C8B-B14F-4D97-AF65-F5344CB8AC3E}">
        <p14:creationId xmlns:p14="http://schemas.microsoft.com/office/powerpoint/2010/main" val="256757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94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19336"/>
          </a:xfrm>
        </p:spPr>
        <p:txBody>
          <a:bodyPr>
            <a:normAutofit fontScale="90000"/>
          </a:bodyPr>
          <a:lstStyle/>
          <a:p>
            <a:r>
              <a:rPr lang="en-US" sz="3200" dirty="0" smtClean="0"/>
              <a:t>Improving the Ecosystem – USIMP National Patent Fair</a:t>
            </a:r>
            <a:endParaRPr lang="en-US" sz="3200" dirty="0"/>
          </a:p>
        </p:txBody>
      </p:sp>
      <p:pic>
        <p:nvPicPr>
          <p:cNvPr id="4" name="Content Placeholder 3"/>
          <p:cNvPicPr>
            <a:picLocks noGrp="1" noChangeAspect="1"/>
          </p:cNvPicPr>
          <p:nvPr>
            <p:ph idx="1"/>
          </p:nvPr>
        </p:nvPicPr>
        <p:blipFill>
          <a:blip r:embed="rId2"/>
          <a:stretch>
            <a:fillRect/>
          </a:stretch>
        </p:blipFill>
        <p:spPr>
          <a:xfrm>
            <a:off x="5580112" y="1501924"/>
            <a:ext cx="3448755" cy="4876800"/>
          </a:xfrm>
          <a:prstGeom prst="rect">
            <a:avLst/>
          </a:prstGeom>
        </p:spPr>
      </p:pic>
      <p:sp>
        <p:nvSpPr>
          <p:cNvPr id="3" name="TextBox 2"/>
          <p:cNvSpPr txBox="1"/>
          <p:nvPr/>
        </p:nvSpPr>
        <p:spPr>
          <a:xfrm>
            <a:off x="611560" y="1340768"/>
            <a:ext cx="3960440" cy="369332"/>
          </a:xfrm>
          <a:prstGeom prst="rect">
            <a:avLst/>
          </a:prstGeom>
          <a:noFill/>
        </p:spPr>
        <p:txBody>
          <a:bodyPr wrap="square" rtlCol="0">
            <a:spAutoFit/>
          </a:bodyPr>
          <a:lstStyle/>
          <a:p>
            <a:r>
              <a:rPr lang="en-US" dirty="0" smtClean="0"/>
              <a:t>In November each year since 2015…</a:t>
            </a:r>
            <a:endParaRPr lang="en-US" dirty="0"/>
          </a:p>
        </p:txBody>
      </p:sp>
      <p:sp>
        <p:nvSpPr>
          <p:cNvPr id="6" name="TextBox 5"/>
          <p:cNvSpPr txBox="1"/>
          <p:nvPr/>
        </p:nvSpPr>
        <p:spPr>
          <a:xfrm>
            <a:off x="1403648" y="1764858"/>
            <a:ext cx="4572396" cy="400110"/>
          </a:xfrm>
          <a:prstGeom prst="rect">
            <a:avLst/>
          </a:prstGeom>
          <a:noFill/>
        </p:spPr>
        <p:txBody>
          <a:bodyPr wrap="square" rtlCol="0">
            <a:spAutoFit/>
          </a:bodyPr>
          <a:lstStyle/>
          <a:p>
            <a:r>
              <a:rPr lang="en-US" sz="2000" b="1" dirty="0" smtClean="0">
                <a:latin typeface="Calibri" panose="020F0502020204030204" pitchFamily="34" charset="0"/>
                <a:cs typeface="Calibri" panose="020F0502020204030204" pitchFamily="34" charset="0"/>
              </a:rPr>
              <a:t>Only University originated Patents…</a:t>
            </a:r>
            <a:endParaRPr lang="en-US" sz="2000" b="1"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3"/>
          <a:stretch>
            <a:fillRect/>
          </a:stretch>
        </p:blipFill>
        <p:spPr>
          <a:xfrm>
            <a:off x="611560" y="2422222"/>
            <a:ext cx="4572396" cy="3292125"/>
          </a:xfrm>
          <a:prstGeom prst="rect">
            <a:avLst/>
          </a:prstGeom>
        </p:spPr>
      </p:pic>
    </p:spTree>
    <p:extLst>
      <p:ext uri="{BB962C8B-B14F-4D97-AF65-F5344CB8AC3E}">
        <p14:creationId xmlns:p14="http://schemas.microsoft.com/office/powerpoint/2010/main" val="6801656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392" y="188640"/>
            <a:ext cx="8229600" cy="990600"/>
          </a:xfrm>
        </p:spPr>
        <p:txBody>
          <a:bodyPr/>
          <a:lstStyle/>
          <a:p>
            <a:r>
              <a:rPr lang="en-US" dirty="0" smtClean="0"/>
              <a:t>Initiatives from TURKPATENT</a:t>
            </a:r>
            <a:endParaRPr lang="en-US" dirty="0"/>
          </a:p>
        </p:txBody>
      </p:sp>
      <p:sp>
        <p:nvSpPr>
          <p:cNvPr id="3" name="Content Placeholder 2"/>
          <p:cNvSpPr>
            <a:spLocks noGrp="1"/>
          </p:cNvSpPr>
          <p:nvPr>
            <p:ph idx="1"/>
          </p:nvPr>
        </p:nvSpPr>
        <p:spPr>
          <a:xfrm>
            <a:off x="459392" y="1340768"/>
            <a:ext cx="8433088" cy="4876800"/>
          </a:xfrm>
        </p:spPr>
        <p:txBody>
          <a:bodyPr>
            <a:normAutofit fontScale="92500" lnSpcReduction="20000"/>
          </a:bodyPr>
          <a:lstStyle/>
          <a:p>
            <a:pPr marL="0" indent="0">
              <a:buNone/>
            </a:pPr>
            <a:r>
              <a:rPr lang="en-US" dirty="0" smtClean="0"/>
              <a:t>In addition to numerous awareness activities and active contributions to various events…</a:t>
            </a:r>
          </a:p>
          <a:p>
            <a:endParaRPr lang="en-US" b="1" dirty="0" smtClean="0"/>
          </a:p>
          <a:p>
            <a:r>
              <a:rPr lang="en-US" b="1" dirty="0" smtClean="0"/>
              <a:t>ISIF </a:t>
            </a:r>
            <a:r>
              <a:rPr lang="en-US" b="1" dirty="0"/>
              <a:t>Istanbul International Inventions Fair </a:t>
            </a:r>
            <a:r>
              <a:rPr lang="en-US" i="1" dirty="0"/>
              <a:t>– Open to </a:t>
            </a:r>
            <a:r>
              <a:rPr lang="en-US" i="1" dirty="0" smtClean="0"/>
              <a:t>all</a:t>
            </a:r>
          </a:p>
          <a:p>
            <a:endParaRPr lang="en-US" i="1" dirty="0"/>
          </a:p>
          <a:p>
            <a:r>
              <a:rPr lang="en-US" b="1" dirty="0" smtClean="0"/>
              <a:t>An on-line Technology </a:t>
            </a:r>
            <a:r>
              <a:rPr lang="en-US" b="1" dirty="0"/>
              <a:t>Platform – </a:t>
            </a:r>
            <a:r>
              <a:rPr lang="en-US" i="1" dirty="0" smtClean="0"/>
              <a:t>announcing licensing opportunities </a:t>
            </a:r>
            <a:r>
              <a:rPr lang="en-US" sz="1600" b="1" i="1" dirty="0" smtClean="0">
                <a:hlinkClick r:id="rId2"/>
              </a:rPr>
              <a:t>http</a:t>
            </a:r>
            <a:r>
              <a:rPr lang="en-US" sz="1600" b="1" i="1" dirty="0">
                <a:hlinkClick r:id="rId2"/>
              </a:rPr>
              <a:t>://www.teknolojitransferi.gov.tr/TeknolojiTransferPlatformu</a:t>
            </a:r>
            <a:r>
              <a:rPr lang="en-US" sz="1600" b="1" i="1" dirty="0" smtClean="0">
                <a:hlinkClick r:id="rId2"/>
              </a:rPr>
              <a:t>/</a:t>
            </a:r>
            <a:endParaRPr lang="en-US" sz="1600" b="1" i="1" dirty="0" smtClean="0"/>
          </a:p>
          <a:p>
            <a:endParaRPr lang="en-US" b="1" dirty="0"/>
          </a:p>
          <a:p>
            <a:r>
              <a:rPr lang="en-US" b="1" dirty="0" smtClean="0"/>
              <a:t>A patent Competition for University Students – “PATENTLE TÜRKİYE” </a:t>
            </a:r>
            <a:r>
              <a:rPr lang="en-US" dirty="0" smtClean="0"/>
              <a:t>– </a:t>
            </a:r>
            <a:r>
              <a:rPr lang="en-US" i="1" dirty="0" smtClean="0"/>
              <a:t>ideas with no protection ? </a:t>
            </a:r>
          </a:p>
          <a:p>
            <a:endParaRPr lang="en-US" b="1" i="1" dirty="0"/>
          </a:p>
          <a:p>
            <a:r>
              <a:rPr lang="en-US" b="1" dirty="0" smtClean="0"/>
              <a:t>A Patent Valuation Platform </a:t>
            </a:r>
            <a:r>
              <a:rPr lang="en-US" i="1" dirty="0" smtClean="0"/>
              <a:t>-  a possible conflict of interest ?</a:t>
            </a:r>
          </a:p>
          <a:p>
            <a:endParaRPr lang="en-US" i="1" dirty="0"/>
          </a:p>
        </p:txBody>
      </p:sp>
    </p:spTree>
    <p:extLst>
      <p:ext uri="{BB962C8B-B14F-4D97-AF65-F5344CB8AC3E}">
        <p14:creationId xmlns:p14="http://schemas.microsoft.com/office/powerpoint/2010/main" val="42604369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47328"/>
          </a:xfrm>
        </p:spPr>
        <p:txBody>
          <a:bodyPr>
            <a:normAutofit fontScale="90000"/>
          </a:bodyPr>
          <a:lstStyle/>
          <a:p>
            <a:r>
              <a:rPr lang="en-US" dirty="0" smtClean="0"/>
              <a:t>Financial Support </a:t>
            </a:r>
            <a:r>
              <a:rPr lang="en-US" dirty="0" err="1" smtClean="0"/>
              <a:t>Programmes</a:t>
            </a:r>
            <a:r>
              <a:rPr lang="en-US" dirty="0" smtClean="0"/>
              <a:t> of TUBITAK</a:t>
            </a:r>
            <a:endParaRPr lang="en-US" dirty="0"/>
          </a:p>
        </p:txBody>
      </p:sp>
      <p:sp>
        <p:nvSpPr>
          <p:cNvPr id="3" name="Content Placeholder 2"/>
          <p:cNvSpPr>
            <a:spLocks noGrp="1"/>
          </p:cNvSpPr>
          <p:nvPr>
            <p:ph sz="half" idx="1"/>
          </p:nvPr>
        </p:nvSpPr>
        <p:spPr>
          <a:xfrm>
            <a:off x="457200" y="1268760"/>
            <a:ext cx="8435280" cy="5112568"/>
          </a:xfrm>
        </p:spPr>
        <p:txBody>
          <a:bodyPr>
            <a:normAutofit fontScale="77500" lnSpcReduction="20000"/>
          </a:bodyPr>
          <a:lstStyle/>
          <a:p>
            <a:pPr marL="0" indent="0">
              <a:lnSpc>
                <a:spcPct val="120000"/>
              </a:lnSpc>
              <a:spcBef>
                <a:spcPts val="600"/>
              </a:spcBef>
              <a:spcAft>
                <a:spcPts val="600"/>
              </a:spcAft>
              <a:buNone/>
            </a:pPr>
            <a:r>
              <a:rPr lang="en-US" b="1" u="sng" dirty="0"/>
              <a:t>I</a:t>
            </a:r>
            <a:r>
              <a:rPr lang="en-US" b="1" u="sng" dirty="0" smtClean="0"/>
              <a:t>nternational Patents</a:t>
            </a:r>
          </a:p>
          <a:p>
            <a:pPr>
              <a:lnSpc>
                <a:spcPct val="120000"/>
              </a:lnSpc>
              <a:spcBef>
                <a:spcPts val="600"/>
              </a:spcBef>
              <a:spcAft>
                <a:spcPts val="600"/>
              </a:spcAft>
            </a:pPr>
            <a:r>
              <a:rPr lang="en-US" b="1" dirty="0" smtClean="0"/>
              <a:t>Support </a:t>
            </a:r>
            <a:r>
              <a:rPr lang="en-US" b="1" dirty="0"/>
              <a:t>for </a:t>
            </a:r>
            <a:r>
              <a:rPr lang="en-US" b="1" dirty="0" smtClean="0"/>
              <a:t>International Patent Applications – </a:t>
            </a:r>
            <a:r>
              <a:rPr lang="en-US" dirty="0" smtClean="0"/>
              <a:t>JPO, USPTO, EPO, WIPO (PCT)</a:t>
            </a:r>
          </a:p>
          <a:p>
            <a:pPr>
              <a:lnSpc>
                <a:spcPct val="120000"/>
              </a:lnSpc>
              <a:spcBef>
                <a:spcPts val="600"/>
              </a:spcBef>
              <a:spcAft>
                <a:spcPts val="600"/>
              </a:spcAft>
            </a:pPr>
            <a:r>
              <a:rPr lang="en-US" b="1" dirty="0"/>
              <a:t>Search Reports </a:t>
            </a:r>
            <a:r>
              <a:rPr lang="en-US" b="1" dirty="0" smtClean="0"/>
              <a:t>- </a:t>
            </a:r>
            <a:r>
              <a:rPr lang="en-US" dirty="0" smtClean="0"/>
              <a:t>Invention Valuation</a:t>
            </a:r>
          </a:p>
          <a:p>
            <a:pPr>
              <a:lnSpc>
                <a:spcPct val="120000"/>
              </a:lnSpc>
              <a:spcBef>
                <a:spcPts val="600"/>
              </a:spcBef>
              <a:spcAft>
                <a:spcPts val="600"/>
              </a:spcAft>
            </a:pPr>
            <a:r>
              <a:rPr lang="en-US" b="1" dirty="0" smtClean="0"/>
              <a:t>Support for International Examination Reports –</a:t>
            </a:r>
            <a:r>
              <a:rPr lang="en-US" dirty="0" smtClean="0"/>
              <a:t> provided the application is made to TPE</a:t>
            </a:r>
          </a:p>
          <a:p>
            <a:pPr>
              <a:lnSpc>
                <a:spcPct val="120000"/>
              </a:lnSpc>
              <a:spcBef>
                <a:spcPts val="600"/>
              </a:spcBef>
              <a:spcAft>
                <a:spcPts val="600"/>
              </a:spcAft>
            </a:pPr>
            <a:r>
              <a:rPr lang="en-US" b="1" dirty="0" smtClean="0"/>
              <a:t>International Patent Award</a:t>
            </a:r>
            <a:r>
              <a:rPr lang="en-US" dirty="0" smtClean="0"/>
              <a:t> – individuals, universities &amp; companies.</a:t>
            </a:r>
          </a:p>
          <a:p>
            <a:pPr marL="0" indent="0">
              <a:lnSpc>
                <a:spcPct val="120000"/>
              </a:lnSpc>
              <a:spcBef>
                <a:spcPts val="600"/>
              </a:spcBef>
              <a:spcAft>
                <a:spcPts val="600"/>
              </a:spcAft>
              <a:buNone/>
            </a:pPr>
            <a:r>
              <a:rPr lang="en-US" b="1" u="sng" dirty="0"/>
              <a:t>N</a:t>
            </a:r>
            <a:r>
              <a:rPr lang="en-US" b="1" u="sng" dirty="0" smtClean="0"/>
              <a:t>ational Patents for:</a:t>
            </a:r>
          </a:p>
          <a:p>
            <a:pPr>
              <a:lnSpc>
                <a:spcPct val="120000"/>
              </a:lnSpc>
              <a:spcBef>
                <a:spcPts val="600"/>
              </a:spcBef>
              <a:spcAft>
                <a:spcPts val="600"/>
              </a:spcAft>
            </a:pPr>
            <a:r>
              <a:rPr lang="en-US" dirty="0" smtClean="0"/>
              <a:t>Turkish </a:t>
            </a:r>
            <a:r>
              <a:rPr lang="en-US" dirty="0"/>
              <a:t>Patent Attorneys / Turkish Patent </a:t>
            </a:r>
            <a:r>
              <a:rPr lang="en-US" dirty="0" smtClean="0"/>
              <a:t>Agents,</a:t>
            </a:r>
          </a:p>
          <a:p>
            <a:pPr>
              <a:lnSpc>
                <a:spcPct val="120000"/>
              </a:lnSpc>
              <a:spcBef>
                <a:spcPts val="600"/>
              </a:spcBef>
              <a:spcAft>
                <a:spcPts val="600"/>
              </a:spcAft>
            </a:pPr>
            <a:r>
              <a:rPr lang="en-US" dirty="0" smtClean="0"/>
              <a:t>Search &amp; Examination reports</a:t>
            </a:r>
          </a:p>
          <a:p>
            <a:pPr>
              <a:lnSpc>
                <a:spcPct val="120000"/>
              </a:lnSpc>
              <a:spcBef>
                <a:spcPts val="600"/>
              </a:spcBef>
              <a:spcAft>
                <a:spcPts val="600"/>
              </a:spcAft>
            </a:pPr>
            <a:r>
              <a:rPr lang="en-US" dirty="0" smtClean="0"/>
              <a:t>Awards to patent agents &amp; to those with patents granted</a:t>
            </a:r>
          </a:p>
          <a:p>
            <a:endParaRPr lang="en-US" dirty="0" smtClean="0"/>
          </a:p>
          <a:p>
            <a:endParaRPr lang="en-US" dirty="0"/>
          </a:p>
        </p:txBody>
      </p:sp>
    </p:spTree>
    <p:extLst>
      <p:ext uri="{BB962C8B-B14F-4D97-AF65-F5344CB8AC3E}">
        <p14:creationId xmlns:p14="http://schemas.microsoft.com/office/powerpoint/2010/main" val="17176195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Patent </a:t>
            </a:r>
            <a:r>
              <a:rPr lang="en-US" dirty="0"/>
              <a:t>Support Program </a:t>
            </a:r>
            <a:r>
              <a:rPr lang="en-US" dirty="0" smtClean="0"/>
              <a:t>- TUBITAK &amp; TPI</a:t>
            </a:r>
            <a:endParaRPr lang="en-US" dirty="0"/>
          </a:p>
        </p:txBody>
      </p:sp>
      <p:sp>
        <p:nvSpPr>
          <p:cNvPr id="3" name="Content Placeholder 2"/>
          <p:cNvSpPr>
            <a:spLocks noGrp="1"/>
          </p:cNvSpPr>
          <p:nvPr>
            <p:ph sz="half" idx="1"/>
          </p:nvPr>
        </p:nvSpPr>
        <p:spPr>
          <a:xfrm>
            <a:off x="457200" y="1523008"/>
            <a:ext cx="8075240" cy="4924000"/>
          </a:xfrm>
        </p:spPr>
        <p:txBody>
          <a:bodyPr>
            <a:normAutofit fontScale="77500" lnSpcReduction="20000"/>
          </a:bodyPr>
          <a:lstStyle/>
          <a:p>
            <a:pPr marL="0" indent="0">
              <a:lnSpc>
                <a:spcPct val="120000"/>
              </a:lnSpc>
              <a:spcBef>
                <a:spcPts val="600"/>
              </a:spcBef>
              <a:spcAft>
                <a:spcPts val="600"/>
              </a:spcAft>
              <a:buNone/>
            </a:pPr>
            <a:r>
              <a:rPr lang="en-US" b="1" dirty="0"/>
              <a:t>signed a new protocol on February 08, </a:t>
            </a:r>
            <a:r>
              <a:rPr lang="en-US" b="1" dirty="0" smtClean="0"/>
              <a:t>2018 to increase patenting activity in the country:</a:t>
            </a:r>
          </a:p>
          <a:p>
            <a:pPr>
              <a:lnSpc>
                <a:spcPct val="120000"/>
              </a:lnSpc>
              <a:spcBef>
                <a:spcPts val="600"/>
              </a:spcBef>
              <a:spcAft>
                <a:spcPts val="600"/>
              </a:spcAft>
            </a:pPr>
            <a:r>
              <a:rPr lang="en-US" dirty="0"/>
              <a:t>all the </a:t>
            </a:r>
            <a:r>
              <a:rPr lang="en-US" b="1" i="1" dirty="0"/>
              <a:t>costs for international patent applications and international search reports </a:t>
            </a:r>
            <a:r>
              <a:rPr lang="en-US" dirty="0"/>
              <a:t>under </a:t>
            </a:r>
            <a:r>
              <a:rPr lang="en-US" dirty="0" smtClean="0"/>
              <a:t>PCT will </a:t>
            </a:r>
            <a:r>
              <a:rPr lang="en-US" dirty="0"/>
              <a:t>be funded by TUBITAK provided that Turkish applicants select TURKPATENT as International Search Authority (ISEA) and International Examination Authority (IPEA</a:t>
            </a:r>
            <a:r>
              <a:rPr lang="en-US" dirty="0" smtClean="0"/>
              <a:t>).</a:t>
            </a:r>
          </a:p>
          <a:p>
            <a:pPr>
              <a:lnSpc>
                <a:spcPct val="120000"/>
              </a:lnSpc>
              <a:spcBef>
                <a:spcPts val="600"/>
              </a:spcBef>
              <a:spcAft>
                <a:spcPts val="600"/>
              </a:spcAft>
            </a:pPr>
            <a:r>
              <a:rPr lang="en-US" b="1" i="1" dirty="0"/>
              <a:t>China and South Korea </a:t>
            </a:r>
            <a:r>
              <a:rPr lang="en-US" b="1" i="1" dirty="0" smtClean="0"/>
              <a:t>has been included </a:t>
            </a:r>
            <a:r>
              <a:rPr lang="en-US" dirty="0" smtClean="0"/>
              <a:t>among the group of countries (USA</a:t>
            </a:r>
            <a:r>
              <a:rPr lang="en-US" dirty="0"/>
              <a:t>, EPO, </a:t>
            </a:r>
            <a:r>
              <a:rPr lang="en-US" dirty="0" smtClean="0"/>
              <a:t>JAPAN) where  </a:t>
            </a:r>
            <a:r>
              <a:rPr lang="en-US" dirty="0"/>
              <a:t>costs for patent applications filed by </a:t>
            </a:r>
            <a:r>
              <a:rPr lang="en-US" dirty="0" smtClean="0"/>
              <a:t>Turkish residents are </a:t>
            </a:r>
            <a:r>
              <a:rPr lang="en-US" dirty="0"/>
              <a:t>supported.</a:t>
            </a:r>
          </a:p>
          <a:p>
            <a:pPr>
              <a:lnSpc>
                <a:spcPct val="120000"/>
              </a:lnSpc>
              <a:spcBef>
                <a:spcPts val="600"/>
              </a:spcBef>
              <a:spcAft>
                <a:spcPts val="600"/>
              </a:spcAft>
            </a:pPr>
            <a:r>
              <a:rPr lang="en-US" dirty="0" smtClean="0"/>
              <a:t>Funds available to </a:t>
            </a:r>
            <a:r>
              <a:rPr lang="en-US" b="1" i="1" dirty="0"/>
              <a:t>Turkish Patent Attorneys / Turkish Patent Agents </a:t>
            </a:r>
            <a:r>
              <a:rPr lang="en-US" dirty="0"/>
              <a:t>for their professional development and supporting the </a:t>
            </a:r>
            <a:r>
              <a:rPr lang="en-US" dirty="0" smtClean="0"/>
              <a:t>inventors have been increased</a:t>
            </a:r>
            <a:r>
              <a:rPr lang="en-US" dirty="0"/>
              <a:t>.</a:t>
            </a:r>
            <a:r>
              <a:rPr lang="en-US" dirty="0" smtClean="0"/>
              <a:t/>
            </a:r>
            <a:br>
              <a:rPr lang="en-US" dirty="0" smtClean="0"/>
            </a:br>
            <a:endParaRPr lang="en-US" dirty="0"/>
          </a:p>
        </p:txBody>
      </p:sp>
    </p:spTree>
    <p:extLst>
      <p:ext uri="{BB962C8B-B14F-4D97-AF65-F5344CB8AC3E}">
        <p14:creationId xmlns:p14="http://schemas.microsoft.com/office/powerpoint/2010/main" val="41055478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o 1"/>
          <p:cNvGraphicFramePr>
            <a:graphicFrameLocks noGrp="1"/>
          </p:cNvGraphicFramePr>
          <p:nvPr>
            <p:extLst/>
          </p:nvPr>
        </p:nvGraphicFramePr>
        <p:xfrm>
          <a:off x="251520" y="1844824"/>
          <a:ext cx="7941965" cy="2481606"/>
        </p:xfrm>
        <a:graphic>
          <a:graphicData uri="http://schemas.openxmlformats.org/drawingml/2006/table">
            <a:tbl>
              <a:tblPr firstRow="1" bandRow="1">
                <a:tableStyleId>{5C22544A-7EE6-4342-B048-85BDC9FD1C3A}</a:tableStyleId>
              </a:tblPr>
              <a:tblGrid>
                <a:gridCol w="3754760">
                  <a:extLst>
                    <a:ext uri="{9D8B030D-6E8A-4147-A177-3AD203B41FA5}">
                      <a16:colId xmlns:a16="http://schemas.microsoft.com/office/drawing/2014/main" xmlns="" val="20000"/>
                    </a:ext>
                  </a:extLst>
                </a:gridCol>
                <a:gridCol w="1296144">
                  <a:extLst>
                    <a:ext uri="{9D8B030D-6E8A-4147-A177-3AD203B41FA5}">
                      <a16:colId xmlns:a16="http://schemas.microsoft.com/office/drawing/2014/main" xmlns="" val="20001"/>
                    </a:ext>
                  </a:extLst>
                </a:gridCol>
                <a:gridCol w="1370260">
                  <a:extLst>
                    <a:ext uri="{9D8B030D-6E8A-4147-A177-3AD203B41FA5}">
                      <a16:colId xmlns:a16="http://schemas.microsoft.com/office/drawing/2014/main" xmlns="" val="20002"/>
                    </a:ext>
                  </a:extLst>
                </a:gridCol>
                <a:gridCol w="1520801">
                  <a:extLst>
                    <a:ext uri="{9D8B030D-6E8A-4147-A177-3AD203B41FA5}">
                      <a16:colId xmlns:a16="http://schemas.microsoft.com/office/drawing/2014/main" xmlns="" val="3604033583"/>
                    </a:ext>
                  </a:extLst>
                </a:gridCol>
              </a:tblGrid>
              <a:tr h="648072">
                <a:tc>
                  <a:txBody>
                    <a:bodyPr/>
                    <a:lstStyle/>
                    <a:p>
                      <a:endParaRPr lang="tr-TR" sz="1400" i="1" dirty="0">
                        <a:latin typeface="Calibri" panose="020F0502020204030204" pitchFamily="34" charset="0"/>
                        <a:cs typeface="Calibri" panose="020F0502020204030204" pitchFamily="34" charset="0"/>
                      </a:endParaRPr>
                    </a:p>
                  </a:txBody>
                  <a:tcPr>
                    <a:solidFill>
                      <a:schemeClr val="bg1">
                        <a:lumMod val="50000"/>
                      </a:schemeClr>
                    </a:solidFill>
                  </a:tcPr>
                </a:tc>
                <a:tc>
                  <a:txBody>
                    <a:bodyPr/>
                    <a:lstStyle/>
                    <a:p>
                      <a:pPr algn="ctr"/>
                      <a:r>
                        <a:rPr lang="en-US" sz="1600" b="1" dirty="0" smtClean="0">
                          <a:solidFill>
                            <a:schemeClr val="bg1"/>
                          </a:solidFill>
                          <a:latin typeface="Calibri" panose="020F0502020204030204" pitchFamily="34" charset="0"/>
                          <a:cs typeface="Calibri" panose="020F0502020204030204" pitchFamily="34" charset="0"/>
                        </a:rPr>
                        <a:t>Rank in 2016</a:t>
                      </a:r>
                      <a:endParaRPr lang="tr-TR" sz="1600" dirty="0">
                        <a:solidFill>
                          <a:schemeClr val="bg1"/>
                        </a:solidFill>
                        <a:latin typeface="Calibri" panose="020F0502020204030204" pitchFamily="34" charset="0"/>
                        <a:cs typeface="Calibri" panose="020F0502020204030204" pitchFamily="34" charset="0"/>
                      </a:endParaRPr>
                    </a:p>
                  </a:txBody>
                  <a:tcPr anchor="ctr">
                    <a:solidFill>
                      <a:schemeClr val="bg1">
                        <a:lumMod val="50000"/>
                      </a:schemeClr>
                    </a:solidFill>
                  </a:tcPr>
                </a:tc>
                <a:tc>
                  <a:txBody>
                    <a:bodyPr/>
                    <a:lstStyle/>
                    <a:p>
                      <a:pPr algn="ctr"/>
                      <a:r>
                        <a:rPr lang="en-US" sz="1600" b="1" dirty="0" smtClean="0">
                          <a:solidFill>
                            <a:schemeClr val="bg1"/>
                          </a:solidFill>
                          <a:latin typeface="Calibri" panose="020F0502020204030204" pitchFamily="34" charset="0"/>
                          <a:cs typeface="Calibri" panose="020F0502020204030204" pitchFamily="34" charset="0"/>
                        </a:rPr>
                        <a:t>Number in 2016</a:t>
                      </a:r>
                      <a:endParaRPr lang="tr-TR" sz="1600" dirty="0">
                        <a:solidFill>
                          <a:schemeClr val="bg1"/>
                        </a:solidFill>
                        <a:latin typeface="Calibri" panose="020F0502020204030204" pitchFamily="34" charset="0"/>
                        <a:cs typeface="Calibri" panose="020F0502020204030204" pitchFamily="34" charset="0"/>
                      </a:endParaRPr>
                    </a:p>
                  </a:txBody>
                  <a:tcPr anchor="ctr">
                    <a:solidFill>
                      <a:schemeClr val="bg1">
                        <a:lumMod val="50000"/>
                      </a:schemeClr>
                    </a:solidFill>
                  </a:tcPr>
                </a:tc>
                <a:tc>
                  <a:txBody>
                    <a:bodyPr/>
                    <a:lstStyle/>
                    <a:p>
                      <a:pPr algn="ctr"/>
                      <a:r>
                        <a:rPr lang="en-US" sz="1600" b="1" dirty="0" smtClean="0">
                          <a:solidFill>
                            <a:schemeClr val="bg1"/>
                          </a:solidFill>
                          <a:latin typeface="Calibri" panose="020F0502020204030204" pitchFamily="34" charset="0"/>
                          <a:cs typeface="Calibri" panose="020F0502020204030204" pitchFamily="34" charset="0"/>
                        </a:rPr>
                        <a:t>Increase in</a:t>
                      </a:r>
                      <a:r>
                        <a:rPr lang="en-US" sz="1600" b="1" baseline="0" dirty="0" smtClean="0">
                          <a:solidFill>
                            <a:schemeClr val="bg1"/>
                          </a:solidFill>
                          <a:latin typeface="Calibri" panose="020F0502020204030204" pitchFamily="34" charset="0"/>
                          <a:cs typeface="Calibri" panose="020F0502020204030204" pitchFamily="34" charset="0"/>
                        </a:rPr>
                        <a:t> the last 10 years</a:t>
                      </a:r>
                      <a:endParaRPr lang="tr-TR" sz="1600" dirty="0">
                        <a:solidFill>
                          <a:schemeClr val="bg1"/>
                        </a:solidFill>
                        <a:latin typeface="Calibri" panose="020F0502020204030204" pitchFamily="34" charset="0"/>
                        <a:cs typeface="Calibri" panose="020F0502020204030204" pitchFamily="34" charset="0"/>
                      </a:endParaRPr>
                    </a:p>
                  </a:txBody>
                  <a:tcPr anchor="ctr">
                    <a:solidFill>
                      <a:schemeClr val="bg1">
                        <a:lumMod val="50000"/>
                      </a:schemeClr>
                    </a:solidFill>
                  </a:tcPr>
                </a:tc>
                <a:extLst>
                  <a:ext uri="{0D108BD9-81ED-4DB2-BD59-A6C34878D82A}">
                    <a16:rowId xmlns:a16="http://schemas.microsoft.com/office/drawing/2014/main" xmlns="" val="10000"/>
                  </a:ext>
                </a:extLst>
              </a:tr>
              <a:tr h="4491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Calibri" panose="020F0502020204030204" pitchFamily="34" charset="0"/>
                        </a:rPr>
                        <a:t>No of Publications</a:t>
                      </a:r>
                      <a:endParaRPr lang="tr-TR" sz="1400" i="1" dirty="0" smtClean="0"/>
                    </a:p>
                  </a:txBody>
                  <a:tcPr anchor="ctr">
                    <a:solidFill>
                      <a:schemeClr val="bg1">
                        <a:lumMod val="85000"/>
                      </a:schemeClr>
                    </a:solidFill>
                  </a:tcPr>
                </a:tc>
                <a:tc>
                  <a:txBody>
                    <a:bodyPr/>
                    <a:lstStyle/>
                    <a:p>
                      <a:pPr algn="ctr"/>
                      <a:r>
                        <a:rPr lang="en-US" sz="2000" dirty="0" smtClean="0">
                          <a:latin typeface="Calibri" panose="020F0502020204030204" pitchFamily="34" charset="0"/>
                        </a:rPr>
                        <a:t>18</a:t>
                      </a:r>
                      <a:endParaRPr lang="tr-TR" sz="2000" dirty="0">
                        <a:latin typeface="Calibri" panose="020F0502020204030204" pitchFamily="34" charset="0"/>
                      </a:endParaRPr>
                    </a:p>
                  </a:txBody>
                  <a:tcPr anchor="ctr">
                    <a:solidFill>
                      <a:schemeClr val="bg1">
                        <a:lumMod val="85000"/>
                      </a:schemeClr>
                    </a:solidFill>
                  </a:tcPr>
                </a:tc>
                <a:tc>
                  <a:txBody>
                    <a:bodyPr/>
                    <a:lstStyle/>
                    <a:p>
                      <a:pPr algn="ctr"/>
                      <a:r>
                        <a:rPr lang="en-US" sz="2000" dirty="0" smtClean="0">
                          <a:latin typeface="Calibri" panose="020F0502020204030204" pitchFamily="34" charset="0"/>
                        </a:rPr>
                        <a:t>32,000</a:t>
                      </a:r>
                      <a:endParaRPr lang="tr-TR" sz="2000" dirty="0">
                        <a:latin typeface="Calibri" panose="020F0502020204030204" pitchFamily="34" charset="0"/>
                      </a:endParaRPr>
                    </a:p>
                  </a:txBody>
                  <a:tcPr anchor="ctr">
                    <a:solidFill>
                      <a:schemeClr val="bg1">
                        <a:lumMod val="85000"/>
                      </a:schemeClr>
                    </a:solidFill>
                  </a:tcPr>
                </a:tc>
                <a:tc>
                  <a:txBody>
                    <a:bodyPr/>
                    <a:lstStyle/>
                    <a:p>
                      <a:pPr algn="ctr"/>
                      <a:r>
                        <a:rPr lang="en-US" sz="2000" dirty="0" smtClean="0">
                          <a:latin typeface="Calibri" panose="020F0502020204030204" pitchFamily="34" charset="0"/>
                        </a:rPr>
                        <a:t>2.1</a:t>
                      </a:r>
                      <a:r>
                        <a:rPr lang="tr-TR" sz="2000" dirty="0" smtClean="0">
                          <a:latin typeface="Calibri" panose="020F0502020204030204" pitchFamily="34" charset="0"/>
                        </a:rPr>
                        <a:t>%</a:t>
                      </a:r>
                      <a:endParaRPr lang="tr-TR" sz="2000" dirty="0">
                        <a:latin typeface="Calibri" panose="020F0502020204030204" pitchFamily="34" charset="0"/>
                      </a:endParaRPr>
                    </a:p>
                  </a:txBody>
                  <a:tcPr anchor="ctr">
                    <a:solidFill>
                      <a:schemeClr val="bg1">
                        <a:lumMod val="85000"/>
                      </a:schemeClr>
                    </a:solidFill>
                  </a:tcPr>
                </a:tc>
                <a:extLst>
                  <a:ext uri="{0D108BD9-81ED-4DB2-BD59-A6C34878D82A}">
                    <a16:rowId xmlns:a16="http://schemas.microsoft.com/office/drawing/2014/main" xmlns="" val="10001"/>
                  </a:ext>
                </a:extLst>
              </a:tr>
              <a:tr h="2746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Calibri" panose="020F0502020204030204" pitchFamily="34" charset="0"/>
                        </a:rPr>
                        <a:t>No of Publications per Million Population</a:t>
                      </a:r>
                      <a:endParaRPr lang="tr-TR" sz="1400" i="1" dirty="0" smtClean="0"/>
                    </a:p>
                  </a:txBody>
                  <a:tcPr anchor="ctr"/>
                </a:tc>
                <a:tc>
                  <a:txBody>
                    <a:bodyPr/>
                    <a:lstStyle/>
                    <a:p>
                      <a:pPr algn="ctr"/>
                      <a:r>
                        <a:rPr lang="en-US" sz="2000" dirty="0" smtClean="0">
                          <a:latin typeface="Calibri" panose="020F0502020204030204" pitchFamily="34" charset="0"/>
                        </a:rPr>
                        <a:t>53</a:t>
                      </a:r>
                      <a:endParaRPr lang="tr-TR" sz="2000" dirty="0">
                        <a:latin typeface="Calibri" panose="020F0502020204030204" pitchFamily="34" charset="0"/>
                      </a:endParaRPr>
                    </a:p>
                  </a:txBody>
                  <a:tcPr anchor="ctr"/>
                </a:tc>
                <a:tc>
                  <a:txBody>
                    <a:bodyPr/>
                    <a:lstStyle/>
                    <a:p>
                      <a:pPr algn="ctr"/>
                      <a:r>
                        <a:rPr lang="en-US" sz="2000" dirty="0" smtClean="0">
                          <a:latin typeface="Calibri" panose="020F0502020204030204" pitchFamily="34" charset="0"/>
                        </a:rPr>
                        <a:t>395</a:t>
                      </a:r>
                      <a:endParaRPr lang="tr-TR" sz="2000" dirty="0">
                        <a:latin typeface="Calibri" panose="020F0502020204030204" pitchFamily="34" charset="0"/>
                      </a:endParaRPr>
                    </a:p>
                  </a:txBody>
                  <a:tcPr anchor="ctr"/>
                </a:tc>
                <a:tc>
                  <a:txBody>
                    <a:bodyPr/>
                    <a:lstStyle/>
                    <a:p>
                      <a:pPr algn="ctr"/>
                      <a:r>
                        <a:rPr lang="en-US" sz="2000" dirty="0" smtClean="0">
                          <a:latin typeface="Calibri" panose="020F0502020204030204" pitchFamily="34" charset="0"/>
                        </a:rPr>
                        <a:t>-</a:t>
                      </a:r>
                    </a:p>
                  </a:txBody>
                  <a:tcPr anchor="ctr"/>
                </a:tc>
                <a:extLst>
                  <a:ext uri="{0D108BD9-81ED-4DB2-BD59-A6C34878D82A}">
                    <a16:rowId xmlns:a16="http://schemas.microsoft.com/office/drawing/2014/main" xmlns="" val="10002"/>
                  </a:ext>
                </a:extLst>
              </a:tr>
              <a:tr h="538928">
                <a:tc>
                  <a:txBody>
                    <a:bodyPr/>
                    <a:lstStyle/>
                    <a:p>
                      <a:r>
                        <a:rPr lang="en-US" sz="1600" b="1" dirty="0" smtClean="0">
                          <a:latin typeface="Calibri" panose="020F0502020204030204" pitchFamily="34" charset="0"/>
                        </a:rPr>
                        <a:t>No of Patents</a:t>
                      </a:r>
                      <a:endParaRPr lang="tr-TR" sz="1600" b="1" dirty="0">
                        <a:latin typeface="Calibri" panose="020F0502020204030204" pitchFamily="34" charset="0"/>
                      </a:endParaRPr>
                    </a:p>
                  </a:txBody>
                  <a:tcPr anchor="ctr">
                    <a:solidFill>
                      <a:schemeClr val="bg1">
                        <a:lumMod val="85000"/>
                      </a:schemeClr>
                    </a:solidFill>
                  </a:tcPr>
                </a:tc>
                <a:tc>
                  <a:txBody>
                    <a:bodyPr/>
                    <a:lstStyle/>
                    <a:p>
                      <a:pPr algn="ctr"/>
                      <a:r>
                        <a:rPr lang="en-US" sz="2000" dirty="0" smtClean="0">
                          <a:latin typeface="Calibri" panose="020F0502020204030204" pitchFamily="34" charset="0"/>
                        </a:rPr>
                        <a:t>21</a:t>
                      </a:r>
                      <a:endParaRPr lang="tr-TR" sz="2000" dirty="0">
                        <a:latin typeface="Calibri" panose="020F0502020204030204" pitchFamily="34" charset="0"/>
                      </a:endParaRPr>
                    </a:p>
                  </a:txBody>
                  <a:tcPr anchor="ctr">
                    <a:solidFill>
                      <a:schemeClr val="bg1">
                        <a:lumMod val="85000"/>
                      </a:schemeClr>
                    </a:solidFill>
                  </a:tcPr>
                </a:tc>
                <a:tc>
                  <a:txBody>
                    <a:bodyPr/>
                    <a:lstStyle/>
                    <a:p>
                      <a:pPr algn="ctr"/>
                      <a:r>
                        <a:rPr lang="en-US" sz="2000" dirty="0" smtClean="0">
                          <a:latin typeface="Calibri" panose="020F0502020204030204" pitchFamily="34" charset="0"/>
                        </a:rPr>
                        <a:t>1012</a:t>
                      </a:r>
                      <a:endParaRPr lang="tr-TR" sz="2000" dirty="0">
                        <a:latin typeface="Calibri" panose="020F0502020204030204" pitchFamily="34" charset="0"/>
                      </a:endParaRPr>
                    </a:p>
                  </a:txBody>
                  <a:tcPr anchor="ctr">
                    <a:solidFill>
                      <a:schemeClr val="bg1">
                        <a:lumMod val="85000"/>
                      </a:schemeClr>
                    </a:solidFill>
                  </a:tcPr>
                </a:tc>
                <a:tc>
                  <a:txBody>
                    <a:bodyPr/>
                    <a:lstStyle/>
                    <a:p>
                      <a:pPr algn="ctr"/>
                      <a:r>
                        <a:rPr lang="en-US" sz="2000" dirty="0" smtClean="0">
                          <a:latin typeface="Calibri" panose="020F0502020204030204" pitchFamily="34" charset="0"/>
                        </a:rPr>
                        <a:t>4</a:t>
                      </a:r>
                      <a:r>
                        <a:rPr lang="tr-TR" sz="2000" dirty="0" smtClean="0">
                          <a:latin typeface="Calibri" panose="020F0502020204030204" pitchFamily="34" charset="0"/>
                        </a:rPr>
                        <a:t>%</a:t>
                      </a:r>
                      <a:endParaRPr lang="tr-TR" sz="2000" dirty="0">
                        <a:latin typeface="Calibri" panose="020F0502020204030204" pitchFamily="34" charset="0"/>
                      </a:endParaRPr>
                    </a:p>
                  </a:txBody>
                  <a:tcPr anchor="ctr">
                    <a:solidFill>
                      <a:schemeClr val="bg1">
                        <a:lumMod val="85000"/>
                      </a:schemeClr>
                    </a:solidFill>
                  </a:tcPr>
                </a:tc>
                <a:extLst>
                  <a:ext uri="{0D108BD9-81ED-4DB2-BD59-A6C34878D82A}">
                    <a16:rowId xmlns:a16="http://schemas.microsoft.com/office/drawing/2014/main" xmlns="" val="10003"/>
                  </a:ext>
                </a:extLst>
              </a:tr>
              <a:tr h="4491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Calibri" panose="020F0502020204030204" pitchFamily="34" charset="0"/>
                        </a:rPr>
                        <a:t>No of Patents</a:t>
                      </a:r>
                      <a:r>
                        <a:rPr lang="en-US" sz="1600" b="1" baseline="0" dirty="0" smtClean="0">
                          <a:latin typeface="Calibri" panose="020F0502020204030204" pitchFamily="34" charset="0"/>
                        </a:rPr>
                        <a:t> </a:t>
                      </a:r>
                      <a:r>
                        <a:rPr lang="en-US" sz="1600" b="1" dirty="0" smtClean="0">
                          <a:latin typeface="Calibri" panose="020F0502020204030204" pitchFamily="34" charset="0"/>
                        </a:rPr>
                        <a:t>per Million Population</a:t>
                      </a:r>
                      <a:endParaRPr lang="tr-TR" sz="1400" i="1" dirty="0" smtClean="0"/>
                    </a:p>
                  </a:txBody>
                  <a:tcPr anchor="ctr"/>
                </a:tc>
                <a:tc>
                  <a:txBody>
                    <a:bodyPr/>
                    <a:lstStyle/>
                    <a:p>
                      <a:pPr algn="ctr"/>
                      <a:r>
                        <a:rPr lang="en-US" sz="2000" dirty="0" smtClean="0">
                          <a:latin typeface="Calibri" panose="020F0502020204030204" pitchFamily="34" charset="0"/>
                        </a:rPr>
                        <a:t>40</a:t>
                      </a:r>
                      <a:endParaRPr lang="tr-TR" sz="2000" dirty="0">
                        <a:latin typeface="Calibri" panose="020F0502020204030204" pitchFamily="34" charset="0"/>
                      </a:endParaRPr>
                    </a:p>
                  </a:txBody>
                  <a:tcPr anchor="ctr"/>
                </a:tc>
                <a:tc>
                  <a:txBody>
                    <a:bodyPr/>
                    <a:lstStyle/>
                    <a:p>
                      <a:pPr algn="ctr"/>
                      <a:r>
                        <a:rPr lang="en-US" sz="2000" dirty="0" smtClean="0">
                          <a:latin typeface="Calibri" panose="020F0502020204030204" pitchFamily="34" charset="0"/>
                        </a:rPr>
                        <a:t>13</a:t>
                      </a:r>
                      <a:endParaRPr lang="tr-TR" sz="2000" dirty="0">
                        <a:latin typeface="Calibri" panose="020F0502020204030204" pitchFamily="34" charset="0"/>
                      </a:endParaRPr>
                    </a:p>
                  </a:txBody>
                  <a:tcPr anchor="ctr"/>
                </a:tc>
                <a:tc>
                  <a:txBody>
                    <a:bodyPr/>
                    <a:lstStyle/>
                    <a:p>
                      <a:pPr algn="ctr"/>
                      <a:r>
                        <a:rPr lang="en-US" sz="2000" dirty="0" smtClean="0">
                          <a:latin typeface="Calibri" panose="020F0502020204030204" pitchFamily="34" charset="0"/>
                        </a:rPr>
                        <a:t>-</a:t>
                      </a:r>
                      <a:endParaRPr lang="tr-TR" sz="2000" dirty="0">
                        <a:latin typeface="Calibri" panose="020F0502020204030204" pitchFamily="34" charset="0"/>
                      </a:endParaRPr>
                    </a:p>
                  </a:txBody>
                  <a:tcPr anchor="ctr"/>
                </a:tc>
                <a:extLst>
                  <a:ext uri="{0D108BD9-81ED-4DB2-BD59-A6C34878D82A}">
                    <a16:rowId xmlns:a16="http://schemas.microsoft.com/office/drawing/2014/main" xmlns="" val="10004"/>
                  </a:ext>
                </a:extLst>
              </a:tr>
            </a:tbl>
          </a:graphicData>
        </a:graphic>
      </p:graphicFrame>
      <p:sp>
        <p:nvSpPr>
          <p:cNvPr id="10" name="Title 1"/>
          <p:cNvSpPr>
            <a:spLocks noGrp="1"/>
          </p:cNvSpPr>
          <p:nvPr>
            <p:ph type="title"/>
          </p:nvPr>
        </p:nvSpPr>
        <p:spPr>
          <a:xfrm>
            <a:off x="395536" y="764704"/>
            <a:ext cx="8229600" cy="303312"/>
          </a:xfrm>
        </p:spPr>
        <p:txBody>
          <a:bodyPr>
            <a:noAutofit/>
          </a:bodyPr>
          <a:lstStyle/>
          <a:p>
            <a:r>
              <a:rPr lang="en-US" sz="3200" dirty="0" smtClean="0"/>
              <a:t>Outputs of Research Results</a:t>
            </a:r>
            <a:endParaRPr lang="en-US" sz="3200" dirty="0"/>
          </a:p>
        </p:txBody>
      </p:sp>
    </p:spTree>
    <p:extLst>
      <p:ext uri="{BB962C8B-B14F-4D97-AF65-F5344CB8AC3E}">
        <p14:creationId xmlns:p14="http://schemas.microsoft.com/office/powerpoint/2010/main" val="25328791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67544" y="548680"/>
            <a:ext cx="8229600" cy="303312"/>
          </a:xfrm>
        </p:spPr>
        <p:txBody>
          <a:bodyPr>
            <a:noAutofit/>
          </a:bodyPr>
          <a:lstStyle/>
          <a:p>
            <a:r>
              <a:rPr lang="en-US" sz="3200" dirty="0" smtClean="0">
                <a:cs typeface="Calibri" panose="020F0502020204030204" pitchFamily="34" charset="0"/>
              </a:rPr>
              <a:t>Possible Reasons for </a:t>
            </a:r>
            <a:r>
              <a:rPr lang="en-US" sz="3200" dirty="0"/>
              <a:t>Improvements</a:t>
            </a:r>
          </a:p>
        </p:txBody>
      </p:sp>
      <p:sp>
        <p:nvSpPr>
          <p:cNvPr id="11" name="TextBox 10"/>
          <p:cNvSpPr txBox="1"/>
          <p:nvPr/>
        </p:nvSpPr>
        <p:spPr>
          <a:xfrm>
            <a:off x="416224" y="1052736"/>
            <a:ext cx="8280920" cy="5447645"/>
          </a:xfrm>
          <a:prstGeom prst="rect">
            <a:avLst/>
          </a:prstGeom>
          <a:noFill/>
        </p:spPr>
        <p:txBody>
          <a:bodyPr wrap="square" rtlCol="0">
            <a:spAutoFit/>
          </a:bodyPr>
          <a:lstStyle/>
          <a:p>
            <a:pPr>
              <a:spcBef>
                <a:spcPts val="300"/>
              </a:spcBef>
              <a:spcAft>
                <a:spcPts val="300"/>
              </a:spcAft>
            </a:pPr>
            <a:r>
              <a:rPr lang="en-US" b="1" dirty="0" smtClean="0">
                <a:latin typeface="Calibri" panose="020F0502020204030204" pitchFamily="34" charset="0"/>
                <a:cs typeface="Calibri" panose="020F0502020204030204" pitchFamily="34" charset="0"/>
              </a:rPr>
              <a:t>FIRST PHASE – </a:t>
            </a:r>
            <a:r>
              <a:rPr lang="en-US" i="1" dirty="0" smtClean="0">
                <a:latin typeface="Calibri" panose="020F0502020204030204" pitchFamily="34" charset="0"/>
                <a:cs typeface="Calibri" panose="020F0502020204030204" pitchFamily="34" charset="0"/>
              </a:rPr>
              <a:t>EPO initiated Awareness project</a:t>
            </a:r>
          </a:p>
          <a:p>
            <a:pPr marL="342900" indent="-342900">
              <a:spcBef>
                <a:spcPts val="300"/>
              </a:spcBef>
              <a:spcAft>
                <a:spcPts val="300"/>
              </a:spcAft>
              <a:buClr>
                <a:srgbClr val="C00000"/>
              </a:buClr>
              <a:buFont typeface="Arial" panose="020B0604020202020204" pitchFamily="34" charset="0"/>
              <a:buChar char="•"/>
            </a:pPr>
            <a:r>
              <a:rPr lang="en-US" dirty="0" smtClean="0">
                <a:latin typeface="Calibri" panose="020F0502020204030204" pitchFamily="34" charset="0"/>
                <a:cs typeface="Calibri" panose="020F0502020204030204" pitchFamily="34" charset="0"/>
              </a:rPr>
              <a:t>Increase in IPR awareness  within Universities / University administrations</a:t>
            </a:r>
          </a:p>
          <a:p>
            <a:pPr marL="342900" indent="-342900">
              <a:spcBef>
                <a:spcPts val="300"/>
              </a:spcBef>
              <a:spcAft>
                <a:spcPts val="300"/>
              </a:spcAft>
              <a:buClr>
                <a:srgbClr val="C00000"/>
              </a:buClr>
              <a:buFont typeface="Arial" panose="020B0604020202020204" pitchFamily="34" charset="0"/>
              <a:buChar char="•"/>
            </a:pPr>
            <a:r>
              <a:rPr lang="en-US" dirty="0" smtClean="0">
                <a:latin typeface="Calibri" panose="020F0502020204030204" pitchFamily="34" charset="0"/>
                <a:cs typeface="Calibri" panose="020F0502020204030204" pitchFamily="34" charset="0"/>
              </a:rPr>
              <a:t>Increasing effect of Patents on academic promotions New courses on IPR</a:t>
            </a:r>
          </a:p>
          <a:p>
            <a:pPr marL="342900" indent="-342900">
              <a:spcBef>
                <a:spcPts val="300"/>
              </a:spcBef>
              <a:spcAft>
                <a:spcPts val="300"/>
              </a:spcAft>
              <a:buClr>
                <a:srgbClr val="C00000"/>
              </a:buClr>
              <a:buFont typeface="Arial" panose="020B0604020202020204" pitchFamily="34" charset="0"/>
              <a:buChar char="•"/>
            </a:pPr>
            <a:r>
              <a:rPr lang="en-US" dirty="0" smtClean="0">
                <a:latin typeface="Calibri" panose="020F0502020204030204" pitchFamily="34" charset="0"/>
                <a:cs typeface="Calibri" panose="020F0502020204030204" pitchFamily="34" charset="0"/>
              </a:rPr>
              <a:t>New graduate </a:t>
            </a:r>
            <a:r>
              <a:rPr lang="en-US" dirty="0" err="1" smtClean="0">
                <a:latin typeface="Calibri" panose="020F0502020204030204" pitchFamily="34" charset="0"/>
                <a:cs typeface="Calibri" panose="020F0502020204030204" pitchFamily="34" charset="0"/>
              </a:rPr>
              <a:t>programmes</a:t>
            </a:r>
            <a:r>
              <a:rPr lang="en-US" dirty="0" smtClean="0">
                <a:latin typeface="Calibri" panose="020F0502020204030204" pitchFamily="34" charset="0"/>
                <a:cs typeface="Calibri" panose="020F0502020204030204" pitchFamily="34" charset="0"/>
              </a:rPr>
              <a:t> on IPR</a:t>
            </a:r>
          </a:p>
          <a:p>
            <a:pPr marL="342900" indent="-342900">
              <a:spcBef>
                <a:spcPts val="300"/>
              </a:spcBef>
              <a:spcAft>
                <a:spcPts val="300"/>
              </a:spcAft>
              <a:buClr>
                <a:srgbClr val="C00000"/>
              </a:buClr>
              <a:buFont typeface="Arial" panose="020B0604020202020204" pitchFamily="34" charset="0"/>
              <a:buChar char="•"/>
            </a:pPr>
            <a:r>
              <a:rPr lang="en-US" dirty="0" smtClean="0">
                <a:latin typeface="Calibri" panose="020F0502020204030204" pitchFamily="34" charset="0"/>
                <a:cs typeface="Calibri" panose="020F0502020204030204" pitchFamily="34" charset="0"/>
              </a:rPr>
              <a:t>Increase in the number of Technology Transfer Offices</a:t>
            </a:r>
          </a:p>
          <a:p>
            <a:pPr>
              <a:spcBef>
                <a:spcPts val="300"/>
              </a:spcBef>
              <a:spcAft>
                <a:spcPts val="300"/>
              </a:spcAft>
              <a:buClr>
                <a:srgbClr val="C00000"/>
              </a:buClr>
            </a:pPr>
            <a:r>
              <a:rPr lang="en-US" b="1" dirty="0">
                <a:latin typeface="Calibri" panose="020F0502020204030204" pitchFamily="34" charset="0"/>
                <a:cs typeface="Calibri" panose="020F0502020204030204" pitchFamily="34" charset="0"/>
              </a:rPr>
              <a:t>SECOND PHASE </a:t>
            </a:r>
            <a:r>
              <a:rPr lang="en-US" i="1" dirty="0" smtClean="0">
                <a:latin typeface="Calibri" panose="020F0502020204030204" pitchFamily="34" charset="0"/>
                <a:cs typeface="Calibri" panose="020F0502020204030204" pitchFamily="34" charset="0"/>
              </a:rPr>
              <a:t>– Impact of TTO’s</a:t>
            </a:r>
          </a:p>
          <a:p>
            <a:pPr marL="342900" indent="-342900">
              <a:spcBef>
                <a:spcPts val="300"/>
              </a:spcBef>
              <a:spcAft>
                <a:spcPts val="300"/>
              </a:spcAft>
              <a:buClr>
                <a:srgbClr val="C00000"/>
              </a:buClr>
              <a:buFont typeface="Arial" panose="020B0604020202020204" pitchFamily="34" charset="0"/>
              <a:buChar char="•"/>
            </a:pPr>
            <a:r>
              <a:rPr lang="en-US" dirty="0" smtClean="0">
                <a:latin typeface="Calibri" panose="020F0502020204030204" pitchFamily="34" charset="0"/>
                <a:cs typeface="Calibri" panose="020F0502020204030204" pitchFamily="34" charset="0"/>
              </a:rPr>
              <a:t>Improved quality of research outputs through the involvement of the end-users (companies)</a:t>
            </a:r>
          </a:p>
          <a:p>
            <a:pPr marL="342900" indent="-342900">
              <a:spcBef>
                <a:spcPts val="300"/>
              </a:spcBef>
              <a:spcAft>
                <a:spcPts val="300"/>
              </a:spcAft>
              <a:buClr>
                <a:srgbClr val="C00000"/>
              </a:buClr>
              <a:buFont typeface="Arial" panose="020B0604020202020204" pitchFamily="34" charset="0"/>
              <a:buChar char="•"/>
            </a:pPr>
            <a:r>
              <a:rPr lang="en-US" dirty="0" smtClean="0">
                <a:latin typeface="Calibri" panose="020F0502020204030204" pitchFamily="34" charset="0"/>
                <a:cs typeface="Calibri" panose="020F0502020204030204" pitchFamily="34" charset="0"/>
              </a:rPr>
              <a:t>Increasing trends for university-corporate collaborations leading to Joint projects and joint IP.</a:t>
            </a:r>
          </a:p>
          <a:p>
            <a:pPr>
              <a:spcBef>
                <a:spcPts val="300"/>
              </a:spcBef>
              <a:spcAft>
                <a:spcPts val="300"/>
              </a:spcAft>
              <a:buClr>
                <a:srgbClr val="C00000"/>
              </a:buClr>
            </a:pPr>
            <a:r>
              <a:rPr lang="en-US" b="1" dirty="0" smtClean="0">
                <a:latin typeface="Calibri" panose="020F0502020204030204" pitchFamily="34" charset="0"/>
                <a:cs typeface="Calibri" panose="020F0502020204030204" pitchFamily="34" charset="0"/>
              </a:rPr>
              <a:t>THIRD </a:t>
            </a:r>
            <a:r>
              <a:rPr lang="en-US" b="1" dirty="0">
                <a:latin typeface="Calibri" panose="020F0502020204030204" pitchFamily="34" charset="0"/>
                <a:cs typeface="Calibri" panose="020F0502020204030204" pitchFamily="34" charset="0"/>
              </a:rPr>
              <a:t>PHASE – </a:t>
            </a:r>
            <a:r>
              <a:rPr lang="en-US" i="1" dirty="0" smtClean="0">
                <a:latin typeface="Calibri" panose="020F0502020204030204" pitchFamily="34" charset="0"/>
                <a:cs typeface="Calibri" panose="020F0502020204030204" pitchFamily="34" charset="0"/>
              </a:rPr>
              <a:t>New Patent Law – January 2017</a:t>
            </a:r>
          </a:p>
          <a:p>
            <a:pPr marL="342900" indent="-342900">
              <a:spcBef>
                <a:spcPts val="300"/>
              </a:spcBef>
              <a:spcAft>
                <a:spcPts val="300"/>
              </a:spcAft>
              <a:buClr>
                <a:srgbClr val="C00000"/>
              </a:buClr>
              <a:buFont typeface="Arial" panose="020B0604020202020204" pitchFamily="34" charset="0"/>
              <a:buChar char="•"/>
            </a:pPr>
            <a:r>
              <a:rPr lang="en-US" dirty="0" smtClean="0">
                <a:latin typeface="Calibri" panose="020F0502020204030204" pitchFamily="34" charset="0"/>
                <a:cs typeface="Calibri" panose="020F0502020204030204" pitchFamily="34" charset="0"/>
              </a:rPr>
              <a:t>At least 30% of royalties going inventors – royalty sharing incentives</a:t>
            </a:r>
          </a:p>
          <a:p>
            <a:pPr marL="342900" indent="-342900">
              <a:spcBef>
                <a:spcPts val="300"/>
              </a:spcBef>
              <a:spcAft>
                <a:spcPts val="300"/>
              </a:spcAft>
              <a:buClr>
                <a:srgbClr val="C00000"/>
              </a:buClr>
              <a:buFont typeface="Arial" panose="020B0604020202020204" pitchFamily="34" charset="0"/>
              <a:buChar char="•"/>
            </a:pPr>
            <a:r>
              <a:rPr lang="en-US" dirty="0" smtClean="0">
                <a:latin typeface="Calibri" panose="020F0502020204030204" pitchFamily="34" charset="0"/>
                <a:cs typeface="Calibri" panose="020F0502020204030204" pitchFamily="34" charset="0"/>
              </a:rPr>
              <a:t>Increased weight of patents in academic promotions</a:t>
            </a:r>
          </a:p>
          <a:p>
            <a:pPr marL="342900" indent="-342900">
              <a:spcBef>
                <a:spcPts val="300"/>
              </a:spcBef>
              <a:spcAft>
                <a:spcPts val="300"/>
              </a:spcAft>
              <a:buClr>
                <a:srgbClr val="C00000"/>
              </a:buClr>
              <a:buFont typeface="Arial" panose="020B0604020202020204" pitchFamily="34" charset="0"/>
              <a:buChar char="•"/>
            </a:pPr>
            <a:r>
              <a:rPr lang="en-US" dirty="0" err="1" smtClean="0">
                <a:latin typeface="Calibri" panose="020F0502020204030204" pitchFamily="34" charset="0"/>
                <a:cs typeface="Calibri" panose="020F0502020204030204" pitchFamily="34" charset="0"/>
              </a:rPr>
              <a:t>Commercialisation</a:t>
            </a:r>
            <a:r>
              <a:rPr lang="en-US" smtClean="0">
                <a:latin typeface="Calibri" panose="020F0502020204030204" pitchFamily="34" charset="0"/>
                <a:cs typeface="Calibri" panose="020F0502020204030204" pitchFamily="34" charset="0"/>
              </a:rPr>
              <a:t> overheads- </a:t>
            </a:r>
            <a:r>
              <a:rPr lang="en-US" dirty="0" smtClean="0">
                <a:latin typeface="Calibri" panose="020F0502020204030204" pitchFamily="34" charset="0"/>
                <a:cs typeface="Calibri" panose="020F0502020204030204" pitchFamily="34" charset="0"/>
              </a:rPr>
              <a:t>revenue creation for University administrations to be used </a:t>
            </a:r>
            <a:r>
              <a:rPr lang="en-US" dirty="0">
                <a:latin typeface="Calibri" panose="020F0502020204030204" pitchFamily="34" charset="0"/>
                <a:cs typeface="Calibri" panose="020F0502020204030204" pitchFamily="34" charset="0"/>
              </a:rPr>
              <a:t>for new inventions </a:t>
            </a:r>
            <a:endParaRPr lang="en-US" dirty="0" smtClean="0">
              <a:latin typeface="Calibri" panose="020F0502020204030204" pitchFamily="34" charset="0"/>
              <a:cs typeface="Calibri" panose="020F0502020204030204" pitchFamily="34" charset="0"/>
            </a:endParaRPr>
          </a:p>
          <a:p>
            <a:pPr marL="342900" indent="-342900">
              <a:spcBef>
                <a:spcPts val="300"/>
              </a:spcBef>
              <a:spcAft>
                <a:spcPts val="300"/>
              </a:spcAft>
              <a:buClr>
                <a:srgbClr val="C00000"/>
              </a:buClr>
              <a:buFont typeface="Arial" panose="020B0604020202020204" pitchFamily="34" charset="0"/>
              <a:buChar char="•"/>
            </a:pPr>
            <a:r>
              <a:rPr lang="en-US" dirty="0" smtClean="0">
                <a:latin typeface="Calibri" panose="020F0502020204030204" pitchFamily="34" charset="0"/>
                <a:cs typeface="Calibri" panose="020F0502020204030204" pitchFamily="34" charset="0"/>
              </a:rPr>
              <a:t>Still some complications….</a:t>
            </a:r>
            <a:endParaRPr lang="en-US" b="1" i="1"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31677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412776"/>
            <a:ext cx="6984404" cy="990600"/>
          </a:xfrm>
        </p:spPr>
        <p:txBody>
          <a:bodyPr/>
          <a:lstStyle/>
          <a:p>
            <a:pPr algn="r"/>
            <a:r>
              <a:rPr lang="en-US" dirty="0" smtClean="0"/>
              <a:t>Thank you</a:t>
            </a:r>
            <a:endParaRPr lang="en-US" dirty="0"/>
          </a:p>
        </p:txBody>
      </p:sp>
      <p:sp>
        <p:nvSpPr>
          <p:cNvPr id="5" name="TextBox 4"/>
          <p:cNvSpPr txBox="1"/>
          <p:nvPr/>
        </p:nvSpPr>
        <p:spPr>
          <a:xfrm>
            <a:off x="2843808" y="2708920"/>
            <a:ext cx="5976664" cy="3139321"/>
          </a:xfrm>
          <a:prstGeom prst="rect">
            <a:avLst/>
          </a:prstGeom>
          <a:noFill/>
        </p:spPr>
        <p:txBody>
          <a:bodyPr wrap="square" rtlCol="0">
            <a:spAutoFit/>
          </a:bodyPr>
          <a:lstStyle/>
          <a:p>
            <a:r>
              <a:rPr lang="en-US" b="1" dirty="0" smtClean="0">
                <a:latin typeface="Calibri" panose="020F0502020204030204" pitchFamily="34" charset="0"/>
                <a:cs typeface="Calibri" panose="020F0502020204030204" pitchFamily="34" charset="0"/>
              </a:rPr>
              <a:t>Prof. Dr. Fazilet Vardar </a:t>
            </a:r>
            <a:r>
              <a:rPr lang="en-US" b="1" dirty="0" err="1" smtClean="0">
                <a:latin typeface="Calibri" panose="020F0502020204030204" pitchFamily="34" charset="0"/>
                <a:cs typeface="Calibri" panose="020F0502020204030204" pitchFamily="34" charset="0"/>
              </a:rPr>
              <a:t>Sukan</a:t>
            </a:r>
            <a:endParaRPr lang="en-US" b="1" dirty="0" smtClean="0">
              <a:latin typeface="Calibri" panose="020F0502020204030204" pitchFamily="34" charset="0"/>
              <a:cs typeface="Calibri" panose="020F0502020204030204" pitchFamily="34" charset="0"/>
            </a:endParaRPr>
          </a:p>
          <a:p>
            <a:r>
              <a:rPr lang="en-US" i="1" dirty="0">
                <a:latin typeface="Calibri" panose="020F0502020204030204" pitchFamily="34" charset="0"/>
                <a:cs typeface="Calibri" panose="020F0502020204030204" pitchFamily="34" charset="0"/>
              </a:rPr>
              <a:t>Director of SUNUM</a:t>
            </a:r>
          </a:p>
          <a:p>
            <a:r>
              <a:rPr lang="en-US" i="1" dirty="0" err="1" smtClean="0">
                <a:latin typeface="Calibri" panose="020F0502020204030204" pitchFamily="34" charset="0"/>
                <a:cs typeface="Calibri" panose="020F0502020204030204" pitchFamily="34" charset="0"/>
              </a:rPr>
              <a:t>Sabanci</a:t>
            </a:r>
            <a:r>
              <a:rPr lang="en-US" i="1" dirty="0" smtClean="0">
                <a:latin typeface="Calibri" panose="020F0502020204030204" pitchFamily="34" charset="0"/>
                <a:cs typeface="Calibri" panose="020F0502020204030204" pitchFamily="34" charset="0"/>
              </a:rPr>
              <a:t> University Nanotechnology Research Center,  Istanbul</a:t>
            </a:r>
            <a:r>
              <a:rPr lang="en-US" i="1" dirty="0">
                <a:latin typeface="Calibri" panose="020F0502020204030204" pitchFamily="34" charset="0"/>
                <a:cs typeface="Calibri" panose="020F0502020204030204" pitchFamily="34" charset="0"/>
              </a:rPr>
              <a:t>, Turkey </a:t>
            </a:r>
            <a:endParaRPr lang="en-US" i="1" dirty="0" smtClean="0">
              <a:latin typeface="Calibri" panose="020F0502020204030204" pitchFamily="34" charset="0"/>
              <a:cs typeface="Calibri" panose="020F0502020204030204" pitchFamily="34" charset="0"/>
            </a:endParaRPr>
          </a:p>
          <a:p>
            <a:r>
              <a:rPr lang="en-US" i="1" dirty="0">
                <a:latin typeface="Calibri" panose="020F0502020204030204" pitchFamily="34" charset="0"/>
                <a:cs typeface="Calibri" panose="020F0502020204030204" pitchFamily="34" charset="0"/>
              </a:rPr>
              <a:t>Vice-President of USIMP</a:t>
            </a:r>
          </a:p>
          <a:p>
            <a:endParaRPr lang="en-US" i="1" dirty="0" smtClean="0">
              <a:latin typeface="Calibri" panose="020F0502020204030204" pitchFamily="34" charset="0"/>
              <a:cs typeface="Calibri" panose="020F0502020204030204" pitchFamily="34" charset="0"/>
            </a:endParaRPr>
          </a:p>
          <a:p>
            <a:endParaRPr lang="en-US" i="1" dirty="0">
              <a:latin typeface="Calibri" panose="020F0502020204030204" pitchFamily="34" charset="0"/>
              <a:cs typeface="Calibri" panose="020F0502020204030204" pitchFamily="34" charset="0"/>
            </a:endParaRPr>
          </a:p>
          <a:p>
            <a:r>
              <a:rPr lang="en-US" b="1" dirty="0" smtClean="0">
                <a:latin typeface="Calibri" panose="020F0502020204030204" pitchFamily="34" charset="0"/>
                <a:cs typeface="Calibri" panose="020F0502020204030204" pitchFamily="34" charset="0"/>
              </a:rPr>
              <a:t>Mail: </a:t>
            </a:r>
            <a:r>
              <a:rPr lang="en-US" dirty="0" smtClean="0">
                <a:latin typeface="Calibri" panose="020F0502020204030204" pitchFamily="34" charset="0"/>
                <a:cs typeface="Calibri" panose="020F0502020204030204" pitchFamily="34" charset="0"/>
                <a:hlinkClick r:id="rId2"/>
              </a:rPr>
              <a:t>fazilet.vardar@gmail.com</a:t>
            </a:r>
            <a:endParaRPr lang="en-US" dirty="0" smtClean="0">
              <a:latin typeface="Calibri" panose="020F0502020204030204" pitchFamily="34" charset="0"/>
              <a:cs typeface="Calibri" panose="020F0502020204030204" pitchFamily="34" charset="0"/>
            </a:endParaRPr>
          </a:p>
          <a:p>
            <a:r>
              <a:rPr lang="en-US" b="1" dirty="0" smtClean="0">
                <a:latin typeface="Calibri" panose="020F0502020204030204" pitchFamily="34" charset="0"/>
                <a:cs typeface="Calibri" panose="020F0502020204030204" pitchFamily="34" charset="0"/>
              </a:rPr>
              <a:t>Twitter: </a:t>
            </a:r>
            <a:r>
              <a:rPr lang="en-US" dirty="0" smtClean="0">
                <a:latin typeface="Calibri" panose="020F0502020204030204" pitchFamily="34" charset="0"/>
                <a:cs typeface="Calibri" panose="020F0502020204030204" pitchFamily="34" charset="0"/>
              </a:rPr>
              <a:t>@</a:t>
            </a:r>
            <a:r>
              <a:rPr lang="en-US" dirty="0" err="1" smtClean="0">
                <a:latin typeface="Calibri" panose="020F0502020204030204" pitchFamily="34" charset="0"/>
                <a:cs typeface="Calibri" panose="020F0502020204030204" pitchFamily="34" charset="0"/>
              </a:rPr>
              <a:t>faziletvardar</a:t>
            </a:r>
            <a:endParaRPr lang="en-US" dirty="0" smtClean="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LinkedIn: </a:t>
            </a:r>
            <a:r>
              <a:rPr lang="en-US" dirty="0">
                <a:latin typeface="Calibri" panose="020F0502020204030204" pitchFamily="34" charset="0"/>
                <a:cs typeface="Calibri" panose="020F0502020204030204" pitchFamily="34" charset="0"/>
              </a:rPr>
              <a:t>/in/</a:t>
            </a:r>
            <a:r>
              <a:rPr lang="en-US" dirty="0" err="1">
                <a:latin typeface="Calibri" panose="020F0502020204030204" pitchFamily="34" charset="0"/>
                <a:cs typeface="Calibri" panose="020F0502020204030204" pitchFamily="34" charset="0"/>
              </a:rPr>
              <a:t>faziletvardarsukan</a:t>
            </a:r>
            <a:r>
              <a:rPr lang="en-US" dirty="0">
                <a:latin typeface="Calibri" panose="020F0502020204030204" pitchFamily="34" charset="0"/>
                <a:cs typeface="Calibri" panose="020F0502020204030204" pitchFamily="34" charset="0"/>
              </a:rPr>
              <a:t>/</a:t>
            </a:r>
            <a:endParaRPr lang="en-US" dirty="0" smtClean="0">
              <a:latin typeface="Calibri" panose="020F0502020204030204" pitchFamily="34" charset="0"/>
              <a:cs typeface="Calibri" panose="020F0502020204030204" pitchFamily="34" charset="0"/>
            </a:endParaRPr>
          </a:p>
          <a:p>
            <a:endParaRPr lang="en-US"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6609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xmlns="" id="{ED2A4B52-CD68-AD4E-B0A1-D38BEF0ED75E}"/>
              </a:ext>
            </a:extLst>
          </p:cNvPr>
          <p:cNvSpPr txBox="1"/>
          <p:nvPr/>
        </p:nvSpPr>
        <p:spPr>
          <a:xfrm>
            <a:off x="1074821" y="6368716"/>
            <a:ext cx="184731" cy="369332"/>
          </a:xfrm>
          <a:prstGeom prst="rect">
            <a:avLst/>
          </a:prstGeom>
          <a:noFill/>
        </p:spPr>
        <p:txBody>
          <a:bodyPr wrap="none" rtlCol="0">
            <a:spAutoFit/>
          </a:bodyPr>
          <a:lstStyle/>
          <a:p>
            <a:endParaRPr lang="tr-TR" dirty="0"/>
          </a:p>
        </p:txBody>
      </p:sp>
      <p:pic>
        <p:nvPicPr>
          <p:cNvPr id="3" name="TR basvuru-tescil 1985-2017_720">
            <a:hlinkClick r:id="" action="ppaction://media"/>
            <a:extLst>
              <a:ext uri="{FF2B5EF4-FFF2-40B4-BE49-F238E27FC236}">
                <a16:creationId xmlns:a16="http://schemas.microsoft.com/office/drawing/2014/main" xmlns="" id="{3BFEDDA2-46B9-0C4A-AA3C-A6993E95A0C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8220" r="7570"/>
          <a:stretch/>
        </p:blipFill>
        <p:spPr>
          <a:xfrm>
            <a:off x="0" y="-1"/>
            <a:ext cx="9096156" cy="6075947"/>
          </a:xfrm>
          <a:prstGeom prst="rect">
            <a:avLst/>
          </a:prstGeom>
        </p:spPr>
      </p:pic>
      <p:sp>
        <p:nvSpPr>
          <p:cNvPr id="5" name="Metin kutusu 4">
            <a:extLst>
              <a:ext uri="{FF2B5EF4-FFF2-40B4-BE49-F238E27FC236}">
                <a16:creationId xmlns:a16="http://schemas.microsoft.com/office/drawing/2014/main" xmlns="" id="{8330CE64-5DA6-9F4E-99CF-8AAD113D4282}"/>
              </a:ext>
            </a:extLst>
          </p:cNvPr>
          <p:cNvSpPr txBox="1"/>
          <p:nvPr/>
        </p:nvSpPr>
        <p:spPr>
          <a:xfrm>
            <a:off x="1074821" y="476672"/>
            <a:ext cx="7291137" cy="369332"/>
          </a:xfrm>
          <a:prstGeom prst="rect">
            <a:avLst/>
          </a:prstGeom>
          <a:noFill/>
        </p:spPr>
        <p:txBody>
          <a:bodyPr wrap="square" rtlCol="0">
            <a:spAutoFit/>
          </a:bodyPr>
          <a:lstStyle/>
          <a:p>
            <a:r>
              <a:rPr lang="tr-TR" dirty="0" err="1"/>
              <a:t>Resident</a:t>
            </a:r>
            <a:r>
              <a:rPr lang="tr-TR" dirty="0"/>
              <a:t> patent </a:t>
            </a:r>
            <a:r>
              <a:rPr lang="tr-TR" dirty="0" err="1"/>
              <a:t>applications</a:t>
            </a:r>
            <a:r>
              <a:rPr lang="tr-TR" dirty="0"/>
              <a:t> </a:t>
            </a:r>
            <a:r>
              <a:rPr lang="tr-TR" dirty="0" err="1"/>
              <a:t>and</a:t>
            </a:r>
            <a:r>
              <a:rPr lang="tr-TR" dirty="0"/>
              <a:t> </a:t>
            </a:r>
            <a:r>
              <a:rPr lang="tr-TR" dirty="0" err="1"/>
              <a:t>grants</a:t>
            </a:r>
            <a:r>
              <a:rPr lang="tr-TR" dirty="0"/>
              <a:t> in </a:t>
            </a:r>
            <a:r>
              <a:rPr lang="tr-TR" dirty="0" err="1"/>
              <a:t>Turkey</a:t>
            </a:r>
            <a:r>
              <a:rPr lang="tr-TR" dirty="0"/>
              <a:t> </a:t>
            </a:r>
            <a:r>
              <a:rPr lang="tr-TR" dirty="0" err="1"/>
              <a:t>between</a:t>
            </a:r>
            <a:r>
              <a:rPr lang="tr-TR" dirty="0"/>
              <a:t> 1995-2017</a:t>
            </a:r>
          </a:p>
        </p:txBody>
      </p:sp>
    </p:spTree>
    <p:extLst>
      <p:ext uri="{BB962C8B-B14F-4D97-AF65-F5344CB8AC3E}">
        <p14:creationId xmlns:p14="http://schemas.microsoft.com/office/powerpoint/2010/main" val="415357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78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277177"/>
            <a:ext cx="7992888" cy="2092881"/>
          </a:xfrm>
          <a:prstGeom prst="rect">
            <a:avLst/>
          </a:prstGeom>
          <a:noFill/>
        </p:spPr>
        <p:txBody>
          <a:bodyPr wrap="square" rtlCol="0">
            <a:spAutoFit/>
          </a:bodyPr>
          <a:lstStyle/>
          <a:p>
            <a:pPr algn="r">
              <a:spcBef>
                <a:spcPts val="600"/>
              </a:spcBef>
              <a:spcAft>
                <a:spcPts val="600"/>
              </a:spcAft>
            </a:pPr>
            <a:r>
              <a:rPr lang="en-US" sz="2400" dirty="0" smtClean="0">
                <a:latin typeface="Calibri" panose="020F0502020204030204" pitchFamily="34" charset="0"/>
                <a:cs typeface="Calibri" panose="020F0502020204030204" pitchFamily="34" charset="0"/>
              </a:rPr>
              <a:t>… are one of the Innovative Outputs </a:t>
            </a:r>
            <a:r>
              <a:rPr lang="en-US" sz="2400" dirty="0">
                <a:latin typeface="Calibri" panose="020F0502020204030204" pitchFamily="34" charset="0"/>
                <a:cs typeface="Calibri" panose="020F0502020204030204" pitchFamily="34" charset="0"/>
              </a:rPr>
              <a:t>of </a:t>
            </a:r>
            <a:r>
              <a:rPr lang="en-US" sz="2400" dirty="0" smtClean="0">
                <a:latin typeface="Calibri" panose="020F0502020204030204" pitchFamily="34" charset="0"/>
                <a:cs typeface="Calibri" panose="020F0502020204030204" pitchFamily="34" charset="0"/>
              </a:rPr>
              <a:t>Knowledge-based societies; </a:t>
            </a:r>
          </a:p>
          <a:p>
            <a:pPr algn="r">
              <a:spcBef>
                <a:spcPts val="600"/>
              </a:spcBef>
              <a:spcAft>
                <a:spcPts val="600"/>
              </a:spcAft>
            </a:pPr>
            <a:r>
              <a:rPr lang="en-US" sz="2400" dirty="0" smtClean="0">
                <a:latin typeface="Calibri" panose="020F0502020204030204" pitchFamily="34" charset="0"/>
                <a:cs typeface="Calibri" panose="020F0502020204030204" pitchFamily="34" charset="0"/>
              </a:rPr>
              <a:t>together with trademarks</a:t>
            </a:r>
            <a:r>
              <a:rPr lang="en-US" sz="2400" dirty="0">
                <a:latin typeface="Calibri" panose="020F0502020204030204" pitchFamily="34" charset="0"/>
                <a:cs typeface="Calibri" panose="020F0502020204030204" pitchFamily="34" charset="0"/>
              </a:rPr>
              <a:t>, registered designs and scientific publications </a:t>
            </a:r>
            <a:r>
              <a:rPr lang="en-US" sz="2400" dirty="0" smtClean="0">
                <a:latin typeface="Calibri" panose="020F0502020204030204" pitchFamily="34" charset="0"/>
                <a:cs typeface="Calibri" panose="020F0502020204030204" pitchFamily="34" charset="0"/>
              </a:rPr>
              <a:t>as well as material </a:t>
            </a:r>
            <a:r>
              <a:rPr lang="en-US" sz="2400" dirty="0">
                <a:latin typeface="Calibri" panose="020F0502020204030204" pitchFamily="34" charset="0"/>
                <a:cs typeface="Calibri" panose="020F0502020204030204" pitchFamily="34" charset="0"/>
              </a:rPr>
              <a:t>transfer agreements and business method patents. </a:t>
            </a:r>
          </a:p>
        </p:txBody>
      </p:sp>
      <p:sp>
        <p:nvSpPr>
          <p:cNvPr id="3" name="TextBox 2"/>
          <p:cNvSpPr txBox="1"/>
          <p:nvPr/>
        </p:nvSpPr>
        <p:spPr>
          <a:xfrm>
            <a:off x="575048" y="3933056"/>
            <a:ext cx="8568952" cy="2062103"/>
          </a:xfrm>
          <a:prstGeom prst="rect">
            <a:avLst/>
          </a:prstGeom>
          <a:noFill/>
        </p:spPr>
        <p:txBody>
          <a:bodyPr wrap="square" rtlCol="0">
            <a:spAutoFit/>
          </a:bodyPr>
          <a:lstStyle/>
          <a:p>
            <a:pPr algn="ctr"/>
            <a:r>
              <a:rPr lang="en-US" sz="3200" b="1" dirty="0" smtClean="0">
                <a:solidFill>
                  <a:srgbClr val="C00000"/>
                </a:solidFill>
                <a:latin typeface="Calibri" panose="020F0502020204030204" pitchFamily="34" charset="0"/>
                <a:cs typeface="Calibri" panose="020F0502020204030204" pitchFamily="34" charset="0"/>
              </a:rPr>
              <a:t>…REQUIRE ECOSYSTEMS </a:t>
            </a:r>
          </a:p>
          <a:p>
            <a:r>
              <a:rPr lang="en-US" sz="3200" b="1" dirty="0" smtClean="0">
                <a:solidFill>
                  <a:srgbClr val="C00000"/>
                </a:solidFill>
                <a:latin typeface="Calibri" panose="020F0502020204030204" pitchFamily="34" charset="0"/>
                <a:cs typeface="Calibri" panose="020F0502020204030204" pitchFamily="34" charset="0"/>
              </a:rPr>
              <a:t>FACILITATING, ENCOURAGING &amp; AWARDING</a:t>
            </a:r>
          </a:p>
          <a:p>
            <a:r>
              <a:rPr lang="en-US" sz="3200" b="1" dirty="0" smtClean="0">
                <a:solidFill>
                  <a:srgbClr val="C00000"/>
                </a:solidFill>
                <a:latin typeface="Calibri" panose="020F0502020204030204" pitchFamily="34" charset="0"/>
                <a:cs typeface="Calibri" panose="020F0502020204030204" pitchFamily="34" charset="0"/>
              </a:rPr>
              <a:t> </a:t>
            </a:r>
          </a:p>
          <a:p>
            <a:pPr algn="r"/>
            <a:r>
              <a:rPr lang="en-US" sz="3200" b="1" dirty="0" smtClean="0">
                <a:solidFill>
                  <a:srgbClr val="C00000"/>
                </a:solidFill>
                <a:latin typeface="Calibri" panose="020F0502020204030204" pitchFamily="34" charset="0"/>
                <a:cs typeface="Calibri" panose="020F0502020204030204" pitchFamily="34" charset="0"/>
              </a:rPr>
              <a:t>FREE THINKING AND CREATIVITY…</a:t>
            </a:r>
            <a:endParaRPr lang="en-US" sz="3200" b="1" dirty="0">
              <a:solidFill>
                <a:srgbClr val="C00000"/>
              </a:solidFill>
              <a:latin typeface="Calibri" panose="020F0502020204030204" pitchFamily="34" charset="0"/>
              <a:cs typeface="Calibri" panose="020F0502020204030204" pitchFamily="34" charset="0"/>
            </a:endParaRPr>
          </a:p>
        </p:txBody>
      </p:sp>
      <p:sp>
        <p:nvSpPr>
          <p:cNvPr id="4" name="TextBox 3"/>
          <p:cNvSpPr txBox="1"/>
          <p:nvPr/>
        </p:nvSpPr>
        <p:spPr>
          <a:xfrm>
            <a:off x="395536" y="476672"/>
            <a:ext cx="2520280" cy="584775"/>
          </a:xfrm>
          <a:prstGeom prst="rect">
            <a:avLst/>
          </a:prstGeom>
          <a:noFill/>
        </p:spPr>
        <p:txBody>
          <a:bodyPr wrap="square" rtlCol="0">
            <a:spAutoFit/>
          </a:bodyPr>
          <a:lstStyle/>
          <a:p>
            <a:r>
              <a:rPr lang="en-US" sz="3200" b="1" dirty="0" smtClean="0">
                <a:solidFill>
                  <a:srgbClr val="C00000"/>
                </a:solidFill>
                <a:latin typeface="Calibri" panose="020F0502020204030204" pitchFamily="34" charset="0"/>
                <a:cs typeface="Calibri" panose="020F0502020204030204" pitchFamily="34" charset="0"/>
              </a:rPr>
              <a:t>PATENTS…</a:t>
            </a:r>
            <a:endParaRPr lang="en-US" sz="32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23883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     "/>
          <p:cNvPicPr/>
          <p:nvPr/>
        </p:nvPicPr>
        <p:blipFill>
          <a:blip r:embed="rId2">
            <a:extLst>
              <a:ext uri="{28A0092B-C50C-407E-A947-70E740481C1C}">
                <a14:useLocalDpi xmlns:a14="http://schemas.microsoft.com/office/drawing/2010/main" val="0"/>
              </a:ext>
            </a:extLst>
          </a:blip>
          <a:srcRect/>
          <a:stretch>
            <a:fillRect/>
          </a:stretch>
        </p:blipFill>
        <p:spPr bwMode="auto">
          <a:xfrm>
            <a:off x="2915816" y="4221088"/>
            <a:ext cx="5943600" cy="2131060"/>
          </a:xfrm>
          <a:prstGeom prst="rect">
            <a:avLst/>
          </a:prstGeom>
          <a:noFill/>
          <a:ln>
            <a:noFill/>
          </a:ln>
        </p:spPr>
      </p:pic>
      <p:sp>
        <p:nvSpPr>
          <p:cNvPr id="3" name="TextBox 2"/>
          <p:cNvSpPr txBox="1"/>
          <p:nvPr/>
        </p:nvSpPr>
        <p:spPr>
          <a:xfrm>
            <a:off x="582638" y="1705668"/>
            <a:ext cx="7877794" cy="2693045"/>
          </a:xfrm>
          <a:prstGeom prst="rect">
            <a:avLst/>
          </a:prstGeom>
          <a:noFill/>
        </p:spPr>
        <p:txBody>
          <a:bodyPr wrap="square" rtlCol="0">
            <a:spAutoFit/>
          </a:bodyPr>
          <a:lstStyle/>
          <a:p>
            <a:pPr marL="285750" indent="-285750">
              <a:spcBef>
                <a:spcPts val="600"/>
              </a:spcBef>
              <a:spcAft>
                <a:spcPts val="600"/>
              </a:spcAft>
              <a:buClr>
                <a:srgbClr val="C00000"/>
              </a:buClr>
              <a:buFont typeface="Arial" panose="020B0604020202020204" pitchFamily="34" charset="0"/>
              <a:buChar char="•"/>
            </a:pPr>
            <a:r>
              <a:rPr lang="en-US" dirty="0">
                <a:latin typeface="Calibri" panose="020F0502020204030204" pitchFamily="34" charset="0"/>
                <a:cs typeface="Calibri" panose="020F0502020204030204" pitchFamily="34" charset="0"/>
              </a:rPr>
              <a:t>Children from the top 1% of household incomes were </a:t>
            </a:r>
            <a:r>
              <a:rPr lang="en-US" dirty="0" smtClean="0">
                <a:latin typeface="Calibri" panose="020F0502020204030204" pitchFamily="34" charset="0"/>
                <a:cs typeface="Calibri" panose="020F0502020204030204" pitchFamily="34" charset="0"/>
              </a:rPr>
              <a:t>found to be 10 </a:t>
            </a:r>
            <a:r>
              <a:rPr lang="en-US" dirty="0">
                <a:latin typeface="Calibri" panose="020F0502020204030204" pitchFamily="34" charset="0"/>
                <a:cs typeface="Calibri" panose="020F0502020204030204" pitchFamily="34" charset="0"/>
              </a:rPr>
              <a:t>times as likely to become inventors when they grew up as their middle- and low-income peers. </a:t>
            </a:r>
            <a:endParaRPr lang="en-US" dirty="0" smtClean="0">
              <a:latin typeface="Calibri" panose="020F0502020204030204" pitchFamily="34" charset="0"/>
              <a:cs typeface="Calibri" panose="020F0502020204030204" pitchFamily="34" charset="0"/>
            </a:endParaRPr>
          </a:p>
          <a:p>
            <a:pPr marL="285750" indent="-285750">
              <a:spcBef>
                <a:spcPts val="600"/>
              </a:spcBef>
              <a:spcAft>
                <a:spcPts val="600"/>
              </a:spcAft>
              <a:buClr>
                <a:srgbClr val="C00000"/>
              </a:buClr>
              <a:buFont typeface="Arial" panose="020B0604020202020204" pitchFamily="34" charset="0"/>
              <a:buChar char="•"/>
            </a:pPr>
            <a:r>
              <a:rPr lang="en-US" dirty="0" smtClean="0">
                <a:latin typeface="Calibri" panose="020F0502020204030204" pitchFamily="34" charset="0"/>
                <a:cs typeface="Calibri" panose="020F0502020204030204" pitchFamily="34" charset="0"/>
              </a:rPr>
              <a:t>White </a:t>
            </a:r>
            <a:r>
              <a:rPr lang="en-US" dirty="0">
                <a:latin typeface="Calibri" panose="020F0502020204030204" pitchFamily="34" charset="0"/>
                <a:cs typeface="Calibri" panose="020F0502020204030204" pitchFamily="34" charset="0"/>
              </a:rPr>
              <a:t>children were three times as likely as black children, and girls go on to hold just 18% of patents in the U.S</a:t>
            </a:r>
            <a:r>
              <a:rPr lang="en-US" dirty="0" smtClean="0">
                <a:latin typeface="Calibri" panose="020F0502020204030204" pitchFamily="34" charset="0"/>
                <a:cs typeface="Calibri" panose="020F0502020204030204" pitchFamily="34" charset="0"/>
              </a:rPr>
              <a:t>.</a:t>
            </a:r>
          </a:p>
          <a:p>
            <a:pPr marL="285750" indent="-285750">
              <a:spcBef>
                <a:spcPts val="600"/>
              </a:spcBef>
              <a:spcAft>
                <a:spcPts val="600"/>
              </a:spcAft>
              <a:buClr>
                <a:srgbClr val="C00000"/>
              </a:buClr>
              <a:buFont typeface="Arial" panose="020B0604020202020204" pitchFamily="34" charset="0"/>
              <a:buChar char="•"/>
            </a:pPr>
            <a:r>
              <a:rPr lang="en-US" dirty="0" smtClean="0">
                <a:latin typeface="Calibri" panose="020F0502020204030204" pitchFamily="34" charset="0"/>
                <a:cs typeface="Calibri" panose="020F0502020204030204" pitchFamily="34" charset="0"/>
              </a:rPr>
              <a:t>Having </a:t>
            </a:r>
            <a:r>
              <a:rPr lang="en-US" dirty="0">
                <a:latin typeface="Calibri" panose="020F0502020204030204" pitchFamily="34" charset="0"/>
                <a:cs typeface="Calibri" panose="020F0502020204030204" pitchFamily="34" charset="0"/>
              </a:rPr>
              <a:t>a mentor or a role model that’s in some sense similar to you is important.”</a:t>
            </a:r>
          </a:p>
          <a:p>
            <a:endParaRPr lang="en-US" dirty="0"/>
          </a:p>
        </p:txBody>
      </p:sp>
      <p:sp>
        <p:nvSpPr>
          <p:cNvPr id="4" name="TextBox 3"/>
          <p:cNvSpPr txBox="1"/>
          <p:nvPr/>
        </p:nvSpPr>
        <p:spPr>
          <a:xfrm>
            <a:off x="436737" y="1204646"/>
            <a:ext cx="8208912" cy="369332"/>
          </a:xfrm>
          <a:prstGeom prst="rect">
            <a:avLst/>
          </a:prstGeom>
          <a:noFill/>
        </p:spPr>
        <p:txBody>
          <a:bodyPr wrap="square" rtlCol="0">
            <a:spAutoFit/>
          </a:bodyPr>
          <a:lstStyle/>
          <a:p>
            <a:r>
              <a:rPr lang="en-US" b="1" dirty="0" smtClean="0">
                <a:latin typeface="Calibri" panose="020F0502020204030204" pitchFamily="34" charset="0"/>
                <a:cs typeface="Calibri" panose="020F0502020204030204" pitchFamily="34" charset="0"/>
              </a:rPr>
              <a:t>A Study conducted by Harvard University </a:t>
            </a:r>
            <a:r>
              <a:rPr lang="en-US" sz="1600" b="1" i="1" dirty="0" smtClean="0">
                <a:latin typeface="Calibri" panose="020F0502020204030204" pitchFamily="34" charset="0"/>
                <a:cs typeface="Calibri" panose="020F0502020204030204" pitchFamily="34" charset="0"/>
              </a:rPr>
              <a:t>(WORLD ECONOMIC FORUM -</a:t>
            </a:r>
            <a:r>
              <a:rPr lang="en-US" sz="1600" b="1" i="1" u="sng" dirty="0" smtClean="0">
                <a:latin typeface="Calibri" panose="020F0502020204030204" pitchFamily="34" charset="0"/>
                <a:cs typeface="Calibri" panose="020F0502020204030204" pitchFamily="34" charset="0"/>
                <a:hlinkClick r:id="rId3" tooltip="https://wef.ch/2Jz3SnG"/>
              </a:rPr>
              <a:t>wef.ch/2Jz3SnG</a:t>
            </a:r>
            <a:r>
              <a:rPr lang="en-US" sz="1600" b="1" i="1" u="sng" dirty="0">
                <a:latin typeface="Calibri" panose="020F0502020204030204" pitchFamily="34" charset="0"/>
                <a:cs typeface="Calibri" panose="020F0502020204030204" pitchFamily="34" charset="0"/>
                <a:hlinkClick r:id="rId3" tooltip="https://wef.ch/2Jz3SnG"/>
              </a:rPr>
              <a:t> </a:t>
            </a:r>
            <a:r>
              <a:rPr lang="en-US" sz="1600" b="1" i="1" u="sng" dirty="0" smtClean="0">
                <a:latin typeface="Calibri" panose="020F0502020204030204" pitchFamily="34" charset="0"/>
                <a:cs typeface="Calibri" panose="020F0502020204030204" pitchFamily="34" charset="0"/>
              </a:rPr>
              <a:t>)</a:t>
            </a:r>
            <a:r>
              <a:rPr lang="en-US" sz="1600" b="1" i="1" dirty="0" smtClean="0">
                <a:latin typeface="Calibri" panose="020F0502020204030204" pitchFamily="34" charset="0"/>
                <a:cs typeface="Calibri" panose="020F0502020204030204" pitchFamily="34" charset="0"/>
              </a:rPr>
              <a:t> </a:t>
            </a:r>
            <a:endParaRPr lang="en-US" sz="1600" b="1" i="1" dirty="0">
              <a:latin typeface="Calibri" panose="020F0502020204030204" pitchFamily="34" charset="0"/>
              <a:cs typeface="Calibri" panose="020F0502020204030204" pitchFamily="34" charset="0"/>
            </a:endParaRPr>
          </a:p>
        </p:txBody>
      </p:sp>
      <p:sp>
        <p:nvSpPr>
          <p:cNvPr id="5" name="TextBox 4"/>
          <p:cNvSpPr txBox="1"/>
          <p:nvPr/>
        </p:nvSpPr>
        <p:spPr>
          <a:xfrm>
            <a:off x="535013" y="601524"/>
            <a:ext cx="7056784" cy="523220"/>
          </a:xfrm>
          <a:prstGeom prst="rect">
            <a:avLst/>
          </a:prstGeom>
          <a:noFill/>
        </p:spPr>
        <p:txBody>
          <a:bodyPr wrap="square" rtlCol="0">
            <a:spAutoFit/>
          </a:bodyPr>
          <a:lstStyle/>
          <a:p>
            <a:r>
              <a:rPr lang="en-US" sz="2800" b="1" dirty="0" smtClean="0">
                <a:solidFill>
                  <a:srgbClr val="C00000"/>
                </a:solidFill>
                <a:latin typeface="Calibri" panose="020F0502020204030204" pitchFamily="34" charset="0"/>
                <a:cs typeface="Calibri" panose="020F0502020204030204" pitchFamily="34" charset="0"/>
              </a:rPr>
              <a:t>CREATIVITY vs </a:t>
            </a:r>
            <a:r>
              <a:rPr lang="en-US" sz="2800" b="1" dirty="0">
                <a:solidFill>
                  <a:srgbClr val="C00000"/>
                </a:solidFill>
                <a:latin typeface="Calibri" panose="020F0502020204030204" pitchFamily="34" charset="0"/>
                <a:cs typeface="Calibri" panose="020F0502020204030204" pitchFamily="34" charset="0"/>
              </a:rPr>
              <a:t>ECONOMIC STATUS </a:t>
            </a:r>
          </a:p>
        </p:txBody>
      </p:sp>
    </p:spTree>
    <p:extLst>
      <p:ext uri="{BB962C8B-B14F-4D97-AF65-F5344CB8AC3E}">
        <p14:creationId xmlns:p14="http://schemas.microsoft.com/office/powerpoint/2010/main" val="39124702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1079327" y="-70803"/>
            <a:ext cx="7056784" cy="472371"/>
          </a:xfrm>
        </p:spPr>
        <p:txBody>
          <a:bodyPr>
            <a:normAutofit fontScale="90000"/>
          </a:bodyPr>
          <a:lstStyle/>
          <a:p>
            <a:pPr algn="ctr" eaLnBrk="1" hangingPunct="1">
              <a:defRPr/>
            </a:pPr>
            <a:r>
              <a:rPr lang="tr-TR" sz="2800" dirty="0" smtClean="0">
                <a:solidFill>
                  <a:schemeClr val="bg1"/>
                </a:solidFill>
              </a:rPr>
              <a:t>CREATIVITY IN HIGHER EDUCATION</a:t>
            </a:r>
          </a:p>
        </p:txBody>
      </p:sp>
      <p:sp>
        <p:nvSpPr>
          <p:cNvPr id="5123" name="Rectangle 3"/>
          <p:cNvSpPr>
            <a:spLocks noGrp="1" noChangeArrowheads="1"/>
          </p:cNvSpPr>
          <p:nvPr>
            <p:ph type="body" idx="1"/>
          </p:nvPr>
        </p:nvSpPr>
        <p:spPr/>
        <p:txBody>
          <a:bodyPr/>
          <a:lstStyle/>
          <a:p>
            <a:pPr eaLnBrk="1" hangingPunct="1"/>
            <a:r>
              <a:rPr lang="tr-TR" altLang="tr-TR" dirty="0" err="1" smtClean="0">
                <a:effectLst/>
              </a:rPr>
              <a:t>Diversity</a:t>
            </a:r>
            <a:endParaRPr lang="tr-TR" altLang="tr-TR" dirty="0" smtClean="0">
              <a:effectLst/>
            </a:endParaRPr>
          </a:p>
          <a:p>
            <a:pPr eaLnBrk="1" hangingPunct="1"/>
            <a:r>
              <a:rPr lang="tr-TR" altLang="tr-TR" dirty="0" err="1" smtClean="0">
                <a:effectLst/>
              </a:rPr>
              <a:t>human</a:t>
            </a:r>
            <a:r>
              <a:rPr lang="tr-TR" altLang="tr-TR" dirty="0" smtClean="0">
                <a:effectLst/>
              </a:rPr>
              <a:t> </a:t>
            </a:r>
            <a:r>
              <a:rPr lang="tr-TR" altLang="tr-TR" dirty="0" err="1" smtClean="0">
                <a:effectLst/>
              </a:rPr>
              <a:t>potential</a:t>
            </a:r>
            <a:endParaRPr lang="tr-TR" altLang="tr-TR" dirty="0" smtClean="0">
              <a:effectLst/>
            </a:endParaRP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620713"/>
            <a:ext cx="9144000" cy="623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9445" name="Text Box 5"/>
          <p:cNvSpPr txBox="1">
            <a:spLocks noChangeArrowheads="1"/>
          </p:cNvSpPr>
          <p:nvPr/>
        </p:nvSpPr>
        <p:spPr bwMode="auto">
          <a:xfrm>
            <a:off x="6372225" y="2636838"/>
            <a:ext cx="2592388"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5000"/>
              </a:lnSpc>
              <a:spcBef>
                <a:spcPct val="30000"/>
              </a:spcBef>
              <a:buClr>
                <a:srgbClr val="FF6600"/>
              </a:buClr>
              <a:buFont typeface="Wingdings" pitchFamily="2" charset="2"/>
              <a:buNone/>
              <a:defRPr/>
            </a:pPr>
            <a:r>
              <a:rPr lang="tr-TR" sz="2000" b="1" i="1" dirty="0">
                <a:solidFill>
                  <a:srgbClr val="C00000"/>
                </a:solidFill>
                <a:latin typeface="Calibri" panose="020F0502020204030204" pitchFamily="34" charset="0"/>
              </a:rPr>
              <a:t>Creative </a:t>
            </a:r>
            <a:r>
              <a:rPr lang="tr-TR" sz="2000" b="1" i="1" dirty="0" err="1">
                <a:solidFill>
                  <a:srgbClr val="C00000"/>
                </a:solidFill>
                <a:latin typeface="Calibri" panose="020F0502020204030204" pitchFamily="34" charset="0"/>
              </a:rPr>
              <a:t>partnerships</a:t>
            </a:r>
            <a:r>
              <a:rPr lang="tr-TR" sz="2000" b="1" i="1" dirty="0">
                <a:solidFill>
                  <a:srgbClr val="C00000"/>
                </a:solidFill>
                <a:latin typeface="Calibri" panose="020F0502020204030204" pitchFamily="34" charset="0"/>
              </a:rPr>
              <a:t>: </a:t>
            </a:r>
            <a:r>
              <a:rPr lang="tr-TR" sz="2000" b="1" i="1" dirty="0" err="1">
                <a:latin typeface="Calibri" panose="020F0502020204030204" pitchFamily="34" charset="0"/>
              </a:rPr>
              <a:t>Diversity</a:t>
            </a:r>
            <a:r>
              <a:rPr lang="tr-TR" sz="2000" b="1" i="1" dirty="0">
                <a:latin typeface="Calibri" panose="020F0502020204030204" pitchFamily="34" charset="0"/>
              </a:rPr>
              <a:t> in  </a:t>
            </a:r>
            <a:r>
              <a:rPr lang="tr-TR" sz="2000" b="1" i="1" dirty="0" err="1">
                <a:latin typeface="Calibri" panose="020F0502020204030204" pitchFamily="34" charset="0"/>
              </a:rPr>
              <a:t>HEIs</a:t>
            </a:r>
            <a:r>
              <a:rPr lang="tr-TR" sz="2000" b="1" i="1" dirty="0">
                <a:latin typeface="Calibri" panose="020F0502020204030204" pitchFamily="34" charset="0"/>
              </a:rPr>
              <a:t> </a:t>
            </a:r>
            <a:r>
              <a:rPr lang="tr-TR" sz="2000" b="1" i="1" dirty="0" err="1">
                <a:latin typeface="Calibri" panose="020F0502020204030204" pitchFamily="34" charset="0"/>
              </a:rPr>
              <a:t>and</a:t>
            </a:r>
            <a:r>
              <a:rPr lang="tr-TR" sz="2000" b="1" i="1" dirty="0">
                <a:latin typeface="Calibri" panose="020F0502020204030204" pitchFamily="34" charset="0"/>
              </a:rPr>
              <a:t> </a:t>
            </a:r>
            <a:r>
              <a:rPr lang="tr-TR" sz="2000" b="1" i="1" dirty="0" err="1">
                <a:latin typeface="Calibri" panose="020F0502020204030204" pitchFamily="34" charset="0"/>
              </a:rPr>
              <a:t>external</a:t>
            </a:r>
            <a:r>
              <a:rPr lang="tr-TR" sz="2000" b="1" i="1" dirty="0">
                <a:latin typeface="Calibri" panose="020F0502020204030204" pitchFamily="34" charset="0"/>
              </a:rPr>
              <a:t> </a:t>
            </a:r>
            <a:r>
              <a:rPr lang="tr-TR" sz="2000" b="1" i="1" dirty="0" err="1">
                <a:latin typeface="Calibri" panose="020F0502020204030204" pitchFamily="34" charset="0"/>
              </a:rPr>
              <a:t>stakeholders</a:t>
            </a:r>
            <a:endParaRPr lang="tr-TR" sz="2000" i="1" dirty="0">
              <a:latin typeface="Calibri" panose="020F0502020204030204" pitchFamily="34" charset="0"/>
            </a:endParaRPr>
          </a:p>
        </p:txBody>
      </p:sp>
      <p:sp>
        <p:nvSpPr>
          <p:cNvPr id="189446" name="Text Box 6"/>
          <p:cNvSpPr txBox="1">
            <a:spLocks noChangeArrowheads="1"/>
          </p:cNvSpPr>
          <p:nvPr/>
        </p:nvSpPr>
        <p:spPr bwMode="auto">
          <a:xfrm>
            <a:off x="1763713" y="6237288"/>
            <a:ext cx="5903912" cy="662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5000"/>
              </a:lnSpc>
              <a:spcBef>
                <a:spcPct val="30000"/>
              </a:spcBef>
              <a:buClr>
                <a:srgbClr val="FF6600"/>
              </a:buClr>
              <a:buFont typeface="Wingdings" pitchFamily="2" charset="2"/>
              <a:buNone/>
              <a:defRPr/>
            </a:pPr>
            <a:r>
              <a:rPr lang="tr-TR" b="1" i="1" dirty="0">
                <a:solidFill>
                  <a:srgbClr val="C00000"/>
                </a:solidFill>
                <a:latin typeface="Calibri" panose="020F0502020204030204" pitchFamily="34" charset="0"/>
              </a:rPr>
              <a:t>Creative </a:t>
            </a:r>
            <a:r>
              <a:rPr lang="tr-TR" b="1" i="1" dirty="0" err="1">
                <a:solidFill>
                  <a:srgbClr val="C00000"/>
                </a:solidFill>
                <a:latin typeface="Calibri" panose="020F0502020204030204" pitchFamily="34" charset="0"/>
              </a:rPr>
              <a:t>learners</a:t>
            </a:r>
            <a:r>
              <a:rPr lang="tr-TR" b="1" i="1" dirty="0">
                <a:solidFill>
                  <a:srgbClr val="C00000"/>
                </a:solidFill>
                <a:latin typeface="Calibri" panose="020F0502020204030204" pitchFamily="34" charset="0"/>
              </a:rPr>
              <a:t>: </a:t>
            </a:r>
            <a:r>
              <a:rPr lang="tr-TR" b="1" i="1" dirty="0" err="1">
                <a:latin typeface="Calibri" panose="020F0502020204030204" pitchFamily="34" charset="0"/>
              </a:rPr>
              <a:t>Innovation</a:t>
            </a:r>
            <a:r>
              <a:rPr lang="tr-TR" b="1" i="1" dirty="0">
                <a:latin typeface="Calibri" panose="020F0502020204030204" pitchFamily="34" charset="0"/>
              </a:rPr>
              <a:t> in </a:t>
            </a:r>
            <a:r>
              <a:rPr lang="tr-TR" b="1" i="1" dirty="0" err="1">
                <a:latin typeface="Calibri" panose="020F0502020204030204" pitchFamily="34" charset="0"/>
              </a:rPr>
              <a:t>teaching</a:t>
            </a:r>
            <a:r>
              <a:rPr lang="tr-TR" b="1" i="1" dirty="0">
                <a:latin typeface="Calibri" panose="020F0502020204030204" pitchFamily="34" charset="0"/>
              </a:rPr>
              <a:t> </a:t>
            </a:r>
            <a:r>
              <a:rPr lang="tr-TR" b="1" i="1" dirty="0" err="1">
                <a:latin typeface="Calibri" panose="020F0502020204030204" pitchFamily="34" charset="0"/>
              </a:rPr>
              <a:t>and</a:t>
            </a:r>
            <a:r>
              <a:rPr lang="tr-TR" b="1" i="1" dirty="0">
                <a:latin typeface="Calibri" panose="020F0502020204030204" pitchFamily="34" charset="0"/>
              </a:rPr>
              <a:t> </a:t>
            </a:r>
            <a:r>
              <a:rPr lang="tr-TR" b="1" i="1" dirty="0" err="1">
                <a:latin typeface="Calibri" panose="020F0502020204030204" pitchFamily="34" charset="0"/>
              </a:rPr>
              <a:t>learning</a:t>
            </a:r>
            <a:r>
              <a:rPr lang="tr-TR" b="1" i="1" dirty="0">
                <a:latin typeface="Calibri" panose="020F0502020204030204" pitchFamily="34" charset="0"/>
              </a:rPr>
              <a:t>- </a:t>
            </a:r>
            <a:r>
              <a:rPr lang="tr-TR" b="1" i="1" dirty="0" err="1">
                <a:latin typeface="Calibri" panose="020F0502020204030204" pitchFamily="34" charset="0"/>
              </a:rPr>
              <a:t>human</a:t>
            </a:r>
            <a:r>
              <a:rPr lang="tr-TR" b="1" i="1" dirty="0">
                <a:latin typeface="Calibri" panose="020F0502020204030204" pitchFamily="34" charset="0"/>
              </a:rPr>
              <a:t> </a:t>
            </a:r>
            <a:r>
              <a:rPr lang="tr-TR" b="1" i="1" dirty="0" err="1" smtClean="0">
                <a:latin typeface="Calibri" panose="020F0502020204030204" pitchFamily="34" charset="0"/>
              </a:rPr>
              <a:t>potential</a:t>
            </a:r>
            <a:endParaRPr lang="tr-TR" b="1" i="1" dirty="0">
              <a:latin typeface="Calibri" panose="020F0502020204030204" pitchFamily="34" charset="0"/>
            </a:endParaRPr>
          </a:p>
        </p:txBody>
      </p:sp>
      <p:sp>
        <p:nvSpPr>
          <p:cNvPr id="189447" name="Text Box 7"/>
          <p:cNvSpPr txBox="1">
            <a:spLocks noChangeArrowheads="1"/>
          </p:cNvSpPr>
          <p:nvPr/>
        </p:nvSpPr>
        <p:spPr bwMode="auto">
          <a:xfrm>
            <a:off x="1079327" y="688906"/>
            <a:ext cx="7488832"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5000"/>
              </a:lnSpc>
              <a:spcBef>
                <a:spcPct val="30000"/>
              </a:spcBef>
              <a:buClr>
                <a:srgbClr val="FF6600"/>
              </a:buClr>
              <a:buFont typeface="Wingdings" pitchFamily="2" charset="2"/>
              <a:buNone/>
              <a:defRPr/>
            </a:pPr>
            <a:r>
              <a:rPr lang="tr-TR" sz="2000" b="1" i="1" dirty="0">
                <a:solidFill>
                  <a:srgbClr val="C00000"/>
                </a:solidFill>
                <a:latin typeface="Calibri" panose="020F0502020204030204" pitchFamily="34" charset="0"/>
              </a:rPr>
              <a:t>Creative </a:t>
            </a:r>
            <a:r>
              <a:rPr lang="tr-TR" sz="2000" b="1" i="1" dirty="0" err="1">
                <a:solidFill>
                  <a:srgbClr val="C00000"/>
                </a:solidFill>
                <a:latin typeface="Calibri" panose="020F0502020204030204" pitchFamily="34" charset="0"/>
              </a:rPr>
              <a:t>Institutions</a:t>
            </a:r>
            <a:r>
              <a:rPr lang="tr-TR" sz="2000" b="1" i="1" dirty="0">
                <a:solidFill>
                  <a:srgbClr val="C00000"/>
                </a:solidFill>
                <a:latin typeface="Calibri" panose="020F0502020204030204" pitchFamily="34" charset="0"/>
              </a:rPr>
              <a:t>: </a:t>
            </a:r>
            <a:r>
              <a:rPr lang="tr-TR" sz="2000" b="1" i="1" dirty="0" err="1">
                <a:latin typeface="Calibri" panose="020F0502020204030204" pitchFamily="34" charset="0"/>
              </a:rPr>
              <a:t>structures</a:t>
            </a:r>
            <a:r>
              <a:rPr lang="tr-TR" sz="2000" b="1" i="1" dirty="0">
                <a:latin typeface="Calibri" panose="020F0502020204030204" pitchFamily="34" charset="0"/>
              </a:rPr>
              <a:t> </a:t>
            </a:r>
            <a:r>
              <a:rPr lang="tr-TR" sz="2000" b="1" i="1" dirty="0" err="1">
                <a:latin typeface="Calibri" panose="020F0502020204030204" pitchFamily="34" charset="0"/>
              </a:rPr>
              <a:t>and</a:t>
            </a:r>
            <a:r>
              <a:rPr lang="tr-TR" sz="2000" b="1" i="1" dirty="0">
                <a:latin typeface="Calibri" panose="020F0502020204030204" pitchFamily="34" charset="0"/>
              </a:rPr>
              <a:t> </a:t>
            </a:r>
            <a:r>
              <a:rPr lang="tr-TR" sz="2000" b="1" i="1" dirty="0" err="1">
                <a:latin typeface="Calibri" panose="020F0502020204030204" pitchFamily="34" charset="0"/>
              </a:rPr>
              <a:t>leadership</a:t>
            </a:r>
            <a:r>
              <a:rPr lang="tr-TR" sz="2000" b="1" i="1" dirty="0">
                <a:latin typeface="Calibri" panose="020F0502020204030204" pitchFamily="34" charset="0"/>
              </a:rPr>
              <a:t> </a:t>
            </a:r>
            <a:r>
              <a:rPr lang="tr-TR" sz="2000" b="1" i="1" dirty="0" err="1">
                <a:latin typeface="Calibri" panose="020F0502020204030204" pitchFamily="34" charset="0"/>
              </a:rPr>
              <a:t>with</a:t>
            </a:r>
            <a:r>
              <a:rPr lang="tr-TR" sz="2000" b="1" i="1" dirty="0">
                <a:latin typeface="Calibri" panose="020F0502020204030204" pitchFamily="34" charset="0"/>
              </a:rPr>
              <a:t> </a:t>
            </a:r>
            <a:r>
              <a:rPr lang="tr-TR" sz="2000" b="1" i="1" dirty="0" err="1">
                <a:latin typeface="Calibri" panose="020F0502020204030204" pitchFamily="34" charset="0"/>
              </a:rPr>
              <a:t>future</a:t>
            </a:r>
            <a:r>
              <a:rPr lang="tr-TR" sz="2000" b="1" i="1" dirty="0">
                <a:latin typeface="Calibri" panose="020F0502020204030204" pitchFamily="34" charset="0"/>
              </a:rPr>
              <a:t> </a:t>
            </a:r>
            <a:r>
              <a:rPr lang="tr-TR" sz="2000" b="1" i="1" dirty="0" err="1">
                <a:latin typeface="Calibri" panose="020F0502020204030204" pitchFamily="34" charset="0"/>
              </a:rPr>
              <a:t>orientation</a:t>
            </a:r>
            <a:r>
              <a:rPr lang="tr-TR" sz="2000" b="1" i="1" dirty="0">
                <a:latin typeface="Calibri" panose="020F0502020204030204" pitchFamily="34" charset="0"/>
              </a:rPr>
              <a:t>, </a:t>
            </a:r>
            <a:r>
              <a:rPr lang="tr-TR" sz="2000" b="1" i="1" dirty="0" err="1">
                <a:latin typeface="Calibri" panose="020F0502020204030204" pitchFamily="34" charset="0"/>
              </a:rPr>
              <a:t>actively</a:t>
            </a:r>
            <a:r>
              <a:rPr lang="tr-TR" sz="2000" b="1" i="1" dirty="0">
                <a:latin typeface="Calibri" panose="020F0502020204030204" pitchFamily="34" charset="0"/>
              </a:rPr>
              <a:t> </a:t>
            </a:r>
            <a:r>
              <a:rPr lang="tr-TR" sz="2000" b="1" i="1" dirty="0" err="1">
                <a:latin typeface="Calibri" panose="020F0502020204030204" pitchFamily="34" charset="0"/>
              </a:rPr>
              <a:t>seek</a:t>
            </a:r>
            <a:r>
              <a:rPr lang="tr-TR" sz="2000" b="1" i="1" dirty="0">
                <a:latin typeface="Calibri" panose="020F0502020204030204" pitchFamily="34" charset="0"/>
              </a:rPr>
              <a:t> </a:t>
            </a:r>
            <a:r>
              <a:rPr lang="tr-TR" sz="2000" b="1" i="1" dirty="0" err="1">
                <a:latin typeface="Calibri" panose="020F0502020204030204" pitchFamily="34" charset="0"/>
              </a:rPr>
              <a:t>to</a:t>
            </a:r>
            <a:r>
              <a:rPr lang="tr-TR" sz="2000" b="1" i="1" dirty="0">
                <a:latin typeface="Calibri" panose="020F0502020204030204" pitchFamily="34" charset="0"/>
              </a:rPr>
              <a:t> </a:t>
            </a:r>
            <a:r>
              <a:rPr lang="tr-TR" sz="2000" b="1" i="1" dirty="0" err="1">
                <a:latin typeface="Calibri" panose="020F0502020204030204" pitchFamily="34" charset="0"/>
              </a:rPr>
              <a:t>influence</a:t>
            </a:r>
            <a:r>
              <a:rPr lang="tr-TR" sz="2000" b="1" i="1" dirty="0">
                <a:latin typeface="Calibri" panose="020F0502020204030204" pitchFamily="34" charset="0"/>
              </a:rPr>
              <a:t> </a:t>
            </a:r>
            <a:r>
              <a:rPr lang="tr-TR" sz="2000" b="1" i="1" dirty="0" err="1">
                <a:latin typeface="Calibri" panose="020F0502020204030204" pitchFamily="34" charset="0"/>
              </a:rPr>
              <a:t>future</a:t>
            </a:r>
            <a:r>
              <a:rPr lang="tr-TR" sz="2000" b="1" i="1" dirty="0">
                <a:latin typeface="Calibri" panose="020F0502020204030204" pitchFamily="34" charset="0"/>
              </a:rPr>
              <a:t> </a:t>
            </a:r>
            <a:r>
              <a:rPr lang="tr-TR" sz="2000" b="1" i="1" dirty="0" err="1">
                <a:latin typeface="Calibri" panose="020F0502020204030204" pitchFamily="34" charset="0"/>
              </a:rPr>
              <a:t>developments</a:t>
            </a:r>
            <a:r>
              <a:rPr lang="tr-TR" sz="2000" b="1" i="1" dirty="0">
                <a:latin typeface="Calibri" panose="020F0502020204030204" pitchFamily="34" charset="0"/>
              </a:rPr>
              <a:t>, </a:t>
            </a:r>
            <a:r>
              <a:rPr lang="tr-TR" sz="2000" b="1" i="1" dirty="0" err="1">
                <a:latin typeface="Calibri" panose="020F0502020204030204" pitchFamily="34" charset="0"/>
              </a:rPr>
              <a:t>rather</a:t>
            </a:r>
            <a:r>
              <a:rPr lang="tr-TR" sz="2000" b="1" i="1" dirty="0">
                <a:latin typeface="Calibri" panose="020F0502020204030204" pitchFamily="34" charset="0"/>
              </a:rPr>
              <a:t> </a:t>
            </a:r>
            <a:r>
              <a:rPr lang="tr-TR" sz="2000" b="1" i="1" dirty="0" err="1">
                <a:latin typeface="Calibri" panose="020F0502020204030204" pitchFamily="34" charset="0"/>
              </a:rPr>
              <a:t>than</a:t>
            </a:r>
            <a:r>
              <a:rPr lang="tr-TR" sz="2000" b="1" i="1" dirty="0">
                <a:latin typeface="Calibri" panose="020F0502020204030204" pitchFamily="34" charset="0"/>
              </a:rPr>
              <a:t> be </a:t>
            </a:r>
            <a:r>
              <a:rPr lang="tr-TR" sz="2000" b="1" i="1" dirty="0" err="1">
                <a:latin typeface="Calibri" panose="020F0502020204030204" pitchFamily="34" charset="0"/>
              </a:rPr>
              <a:t>grounded</a:t>
            </a:r>
            <a:r>
              <a:rPr lang="tr-TR" sz="2000" b="1" i="1" dirty="0">
                <a:latin typeface="Calibri" panose="020F0502020204030204" pitchFamily="34" charset="0"/>
              </a:rPr>
              <a:t> in </a:t>
            </a:r>
            <a:r>
              <a:rPr lang="tr-TR" sz="2000" b="1" i="1" dirty="0" err="1">
                <a:latin typeface="Calibri" panose="020F0502020204030204" pitchFamily="34" charset="0"/>
              </a:rPr>
              <a:t>the</a:t>
            </a:r>
            <a:r>
              <a:rPr lang="tr-TR" sz="2000" b="1" i="1" dirty="0">
                <a:latin typeface="Calibri" panose="020F0502020204030204" pitchFamily="34" charset="0"/>
              </a:rPr>
              <a:t> </a:t>
            </a:r>
            <a:r>
              <a:rPr lang="tr-TR" sz="2000" b="1" i="1" dirty="0" err="1">
                <a:latin typeface="Calibri" panose="020F0502020204030204" pitchFamily="34" charset="0"/>
              </a:rPr>
              <a:t>past</a:t>
            </a:r>
            <a:r>
              <a:rPr lang="tr-TR" sz="2000" b="1" i="1" dirty="0">
                <a:latin typeface="Calibri" panose="020F0502020204030204" pitchFamily="34" charset="0"/>
              </a:rPr>
              <a:t> </a:t>
            </a:r>
            <a:r>
              <a:rPr lang="tr-TR" sz="2000" b="1" i="1" dirty="0" err="1">
                <a:latin typeface="Calibri" panose="020F0502020204030204" pitchFamily="34" charset="0"/>
              </a:rPr>
              <a:t>or</a:t>
            </a:r>
            <a:r>
              <a:rPr lang="tr-TR" sz="2000" b="1" i="1" dirty="0">
                <a:latin typeface="Calibri" panose="020F0502020204030204" pitchFamily="34" charset="0"/>
              </a:rPr>
              <a:t> </a:t>
            </a:r>
            <a:r>
              <a:rPr lang="tr-TR" sz="2000" b="1" i="1" dirty="0" err="1">
                <a:latin typeface="Calibri" panose="020F0502020204030204" pitchFamily="34" charset="0"/>
              </a:rPr>
              <a:t>simply</a:t>
            </a:r>
            <a:r>
              <a:rPr lang="tr-TR" sz="2000" b="1" i="1" dirty="0">
                <a:latin typeface="Calibri" panose="020F0502020204030204" pitchFamily="34" charset="0"/>
              </a:rPr>
              <a:t> </a:t>
            </a:r>
            <a:r>
              <a:rPr lang="tr-TR" sz="2000" b="1" i="1" dirty="0" err="1">
                <a:latin typeface="Calibri" panose="020F0502020204030204" pitchFamily="34" charset="0"/>
              </a:rPr>
              <a:t>react</a:t>
            </a:r>
            <a:r>
              <a:rPr lang="tr-TR" sz="2000" b="1" i="1" dirty="0">
                <a:latin typeface="Calibri" panose="020F0502020204030204" pitchFamily="34" charset="0"/>
              </a:rPr>
              <a:t> </a:t>
            </a:r>
            <a:r>
              <a:rPr lang="tr-TR" sz="2000" b="1" i="1" dirty="0" err="1">
                <a:latin typeface="Calibri" panose="020F0502020204030204" pitchFamily="34" charset="0"/>
              </a:rPr>
              <a:t>to</a:t>
            </a:r>
            <a:r>
              <a:rPr lang="tr-TR" sz="2000" b="1" i="1" dirty="0">
                <a:latin typeface="Calibri" panose="020F0502020204030204" pitchFamily="34" charset="0"/>
              </a:rPr>
              <a:t> </a:t>
            </a:r>
            <a:r>
              <a:rPr lang="tr-TR" sz="2000" b="1" i="1" dirty="0" err="1">
                <a:latin typeface="Calibri" panose="020F0502020204030204" pitchFamily="34" charset="0"/>
              </a:rPr>
              <a:t>external</a:t>
            </a:r>
            <a:r>
              <a:rPr lang="tr-TR" sz="2000" b="1" i="1" dirty="0">
                <a:latin typeface="Calibri" panose="020F0502020204030204" pitchFamily="34" charset="0"/>
              </a:rPr>
              <a:t> </a:t>
            </a:r>
            <a:r>
              <a:rPr lang="tr-TR" sz="2000" b="1" i="1" dirty="0" err="1">
                <a:latin typeface="Calibri" panose="020F0502020204030204" pitchFamily="34" charset="0"/>
              </a:rPr>
              <a:t>pressures</a:t>
            </a:r>
            <a:endParaRPr lang="tr-TR" sz="2000" b="1" i="1" dirty="0">
              <a:latin typeface="Calibri" panose="020F0502020204030204" pitchFamily="34" charset="0"/>
            </a:endParaRPr>
          </a:p>
          <a:p>
            <a:pPr>
              <a:spcBef>
                <a:spcPct val="50000"/>
              </a:spcBef>
              <a:defRPr/>
            </a:pPr>
            <a:endParaRPr lang="tr-TR" b="1" i="1" dirty="0">
              <a:solidFill>
                <a:schemeClr val="bg1"/>
              </a:solidFill>
              <a:effectLst>
                <a:outerShdw blurRad="38100" dist="38100" dir="2700000" algn="tl">
                  <a:srgbClr val="000000"/>
                </a:outerShdw>
              </a:effectLst>
              <a:latin typeface="Trebuchet MS" pitchFamily="34" charset="0"/>
            </a:endParaRPr>
          </a:p>
        </p:txBody>
      </p:sp>
      <p:sp>
        <p:nvSpPr>
          <p:cNvPr id="189448" name="Text Box 8"/>
          <p:cNvSpPr txBox="1">
            <a:spLocks noChangeArrowheads="1"/>
          </p:cNvSpPr>
          <p:nvPr/>
        </p:nvSpPr>
        <p:spPr bwMode="auto">
          <a:xfrm>
            <a:off x="38472" y="2703512"/>
            <a:ext cx="2520950" cy="1509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5000"/>
              </a:lnSpc>
              <a:spcBef>
                <a:spcPct val="30000"/>
              </a:spcBef>
              <a:buClr>
                <a:srgbClr val="FF6600"/>
              </a:buClr>
              <a:buFont typeface="Wingdings" pitchFamily="2" charset="2"/>
              <a:buNone/>
              <a:defRPr/>
            </a:pPr>
            <a:r>
              <a:rPr lang="tr-TR" b="1" i="1" dirty="0">
                <a:solidFill>
                  <a:srgbClr val="C00000"/>
                </a:solidFill>
                <a:latin typeface="Calibri" panose="020F0502020204030204" pitchFamily="34" charset="0"/>
              </a:rPr>
              <a:t>Creative </a:t>
            </a:r>
            <a:r>
              <a:rPr lang="tr-TR" b="1" i="1" dirty="0" err="1">
                <a:solidFill>
                  <a:srgbClr val="C00000"/>
                </a:solidFill>
                <a:latin typeface="Calibri" panose="020F0502020204030204" pitchFamily="34" charset="0"/>
              </a:rPr>
              <a:t>Environments</a:t>
            </a:r>
            <a:r>
              <a:rPr lang="tr-TR" b="1" i="1" dirty="0">
                <a:solidFill>
                  <a:srgbClr val="C00000"/>
                </a:solidFill>
                <a:latin typeface="Calibri" panose="020F0502020204030204" pitchFamily="34" charset="0"/>
              </a:rPr>
              <a:t>: </a:t>
            </a:r>
            <a:r>
              <a:rPr lang="tr-TR" sz="2000" b="1" i="1" dirty="0" err="1">
                <a:latin typeface="Calibri" panose="020F0502020204030204" pitchFamily="34" charset="0"/>
              </a:rPr>
              <a:t>Cities</a:t>
            </a:r>
            <a:r>
              <a:rPr lang="tr-TR" sz="2000" b="1" i="1" dirty="0">
                <a:latin typeface="Calibri" panose="020F0502020204030204" pitchFamily="34" charset="0"/>
              </a:rPr>
              <a:t>, </a:t>
            </a:r>
            <a:r>
              <a:rPr lang="tr-TR" sz="2000" b="1" i="1" dirty="0" err="1">
                <a:latin typeface="Calibri" panose="020F0502020204030204" pitchFamily="34" charset="0"/>
              </a:rPr>
              <a:t>regions</a:t>
            </a:r>
            <a:r>
              <a:rPr lang="tr-TR" sz="2000" b="1" i="1" dirty="0">
                <a:latin typeface="Calibri" panose="020F0502020204030204" pitchFamily="34" charset="0"/>
              </a:rPr>
              <a:t>, </a:t>
            </a:r>
            <a:r>
              <a:rPr lang="tr-TR" sz="2000" b="1" i="1" dirty="0" err="1">
                <a:latin typeface="Calibri" panose="020F0502020204030204" pitchFamily="34" charset="0"/>
              </a:rPr>
              <a:t>NGOs</a:t>
            </a:r>
            <a:r>
              <a:rPr lang="tr-TR" sz="2000" b="1" i="1" dirty="0">
                <a:latin typeface="Calibri" panose="020F0502020204030204" pitchFamily="34" charset="0"/>
              </a:rPr>
              <a:t> </a:t>
            </a:r>
            <a:r>
              <a:rPr lang="tr-TR" sz="2000" b="1" i="1" dirty="0" err="1">
                <a:latin typeface="Calibri" panose="020F0502020204030204" pitchFamily="34" charset="0"/>
              </a:rPr>
              <a:t>and</a:t>
            </a:r>
            <a:r>
              <a:rPr lang="tr-TR" sz="2000" b="1" i="1" dirty="0">
                <a:latin typeface="Calibri" panose="020F0502020204030204" pitchFamily="34" charset="0"/>
              </a:rPr>
              <a:t> </a:t>
            </a:r>
            <a:r>
              <a:rPr lang="tr-TR" sz="2000" b="1" i="1" dirty="0" err="1">
                <a:latin typeface="Calibri" panose="020F0502020204030204" pitchFamily="34" charset="0"/>
              </a:rPr>
              <a:t>governments</a:t>
            </a:r>
            <a:r>
              <a:rPr lang="tr-TR" sz="2400" b="1" dirty="0">
                <a:latin typeface="Calibri" panose="020F0502020204030204" pitchFamily="34" charset="0"/>
              </a:rPr>
              <a:t> </a:t>
            </a:r>
          </a:p>
          <a:p>
            <a:pPr>
              <a:spcBef>
                <a:spcPct val="50000"/>
              </a:spcBef>
              <a:defRPr/>
            </a:pPr>
            <a:endParaRPr lang="tr-TR" dirty="0"/>
          </a:p>
        </p:txBody>
      </p:sp>
    </p:spTree>
    <p:extLst>
      <p:ext uri="{BB962C8B-B14F-4D97-AF65-F5344CB8AC3E}">
        <p14:creationId xmlns:p14="http://schemas.microsoft.com/office/powerpoint/2010/main" val="4097034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51720" y="382708"/>
            <a:ext cx="5832648" cy="591344"/>
          </a:xfrm>
        </p:spPr>
        <p:txBody>
          <a:bodyPr>
            <a:normAutofit/>
          </a:bodyPr>
          <a:lstStyle/>
          <a:p>
            <a:r>
              <a:rPr lang="tr-TR" sz="2800" dirty="0" err="1" smtClean="0"/>
              <a:t>Factors</a:t>
            </a:r>
            <a:r>
              <a:rPr lang="tr-TR" sz="2800" dirty="0" smtClean="0"/>
              <a:t> </a:t>
            </a:r>
            <a:r>
              <a:rPr lang="tr-TR" sz="2800" dirty="0" err="1" smtClean="0"/>
              <a:t>for</a:t>
            </a:r>
            <a:r>
              <a:rPr lang="tr-TR" sz="2800" dirty="0" smtClean="0"/>
              <a:t> </a:t>
            </a:r>
            <a:r>
              <a:rPr lang="tr-TR" sz="2800" dirty="0" err="1" smtClean="0"/>
              <a:t>Academic</a:t>
            </a:r>
            <a:r>
              <a:rPr lang="tr-TR" sz="2800" dirty="0" smtClean="0"/>
              <a:t> </a:t>
            </a:r>
            <a:r>
              <a:rPr lang="tr-TR" sz="2800" dirty="0" err="1" smtClean="0"/>
              <a:t>Engagement</a:t>
            </a:r>
            <a:endParaRPr lang="tr-TR" sz="2800" dirty="0"/>
          </a:p>
        </p:txBody>
      </p:sp>
      <p:pic>
        <p:nvPicPr>
          <p:cNvPr id="4" name="İçerik Yer Tutucusu 3"/>
          <p:cNvPicPr>
            <a:picLocks noGrp="1" noChangeAspect="1"/>
          </p:cNvPicPr>
          <p:nvPr>
            <p:ph idx="1"/>
          </p:nvPr>
        </p:nvPicPr>
        <p:blipFill>
          <a:blip r:embed="rId2"/>
          <a:stretch>
            <a:fillRect/>
          </a:stretch>
        </p:blipFill>
        <p:spPr>
          <a:xfrm>
            <a:off x="107504" y="1125208"/>
            <a:ext cx="8598248" cy="4449252"/>
          </a:xfrm>
          <a:prstGeom prst="rect">
            <a:avLst/>
          </a:prstGeom>
        </p:spPr>
      </p:pic>
      <p:sp>
        <p:nvSpPr>
          <p:cNvPr id="5" name="Dikdörtgen 4"/>
          <p:cNvSpPr/>
          <p:nvPr/>
        </p:nvSpPr>
        <p:spPr>
          <a:xfrm>
            <a:off x="107504" y="6021288"/>
            <a:ext cx="7344816" cy="281231"/>
          </a:xfrm>
          <a:prstGeom prst="rect">
            <a:avLst/>
          </a:prstGeom>
        </p:spPr>
        <p:txBody>
          <a:bodyPr wrap="square">
            <a:spAutoFit/>
          </a:bodyPr>
          <a:lstStyle/>
          <a:p>
            <a:pPr>
              <a:lnSpc>
                <a:spcPct val="107000"/>
              </a:lnSpc>
              <a:spcAft>
                <a:spcPts val="800"/>
              </a:spcAft>
            </a:pPr>
            <a:r>
              <a:rPr lang="tr-TR" sz="1200" b="1" dirty="0" err="1">
                <a:solidFill>
                  <a:srgbClr val="2E2E2E"/>
                </a:solidFill>
                <a:latin typeface="Calibri" panose="020F0502020204030204" pitchFamily="34" charset="0"/>
                <a:ea typeface="Calibri" panose="020F0502020204030204" pitchFamily="34" charset="0"/>
                <a:cs typeface="Calibri" panose="020F0502020204030204" pitchFamily="34" charset="0"/>
              </a:rPr>
              <a:t>Perkman</a:t>
            </a:r>
            <a:r>
              <a:rPr lang="tr-TR" sz="1200" b="1" dirty="0">
                <a:solidFill>
                  <a:srgbClr val="2E2E2E"/>
                </a:solidFill>
                <a:latin typeface="Calibri" panose="020F0502020204030204" pitchFamily="34" charset="0"/>
                <a:ea typeface="Calibri" panose="020F0502020204030204" pitchFamily="34" charset="0"/>
                <a:cs typeface="Calibri" panose="020F0502020204030204" pitchFamily="34" charset="0"/>
              </a:rPr>
              <a:t> et al. (2013) http://www.sciencedirect.com/science/article/pii/S0048733312002235</a:t>
            </a:r>
            <a:endParaRPr lang="tr-TR" sz="105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Metin kutusu 2"/>
          <p:cNvSpPr txBox="1"/>
          <p:nvPr/>
        </p:nvSpPr>
        <p:spPr>
          <a:xfrm>
            <a:off x="6948264" y="1628800"/>
            <a:ext cx="2088232" cy="3600400"/>
          </a:xfrm>
          <a:prstGeom prst="rect">
            <a:avLst/>
          </a:prstGeom>
          <a:noFill/>
          <a:ln w="57150">
            <a:solidFill>
              <a:schemeClr val="accent1"/>
            </a:solidFill>
          </a:ln>
        </p:spPr>
        <p:txBody>
          <a:bodyPr wrap="square" rtlCol="0">
            <a:spAutoFit/>
          </a:bodyPr>
          <a:lstStyle/>
          <a:p>
            <a:endParaRPr lang="tr-TR" dirty="0"/>
          </a:p>
        </p:txBody>
      </p:sp>
      <p:sp>
        <p:nvSpPr>
          <p:cNvPr id="6" name="Metin kutusu 5"/>
          <p:cNvSpPr txBox="1"/>
          <p:nvPr/>
        </p:nvSpPr>
        <p:spPr>
          <a:xfrm>
            <a:off x="7164288" y="5235906"/>
            <a:ext cx="1872208" cy="338554"/>
          </a:xfrm>
          <a:prstGeom prst="rect">
            <a:avLst/>
          </a:prstGeom>
          <a:noFill/>
        </p:spPr>
        <p:txBody>
          <a:bodyPr wrap="square" rtlCol="0">
            <a:spAutoFit/>
          </a:bodyPr>
          <a:lstStyle/>
          <a:p>
            <a:r>
              <a:rPr lang="tr-TR" sz="1600" b="1" dirty="0" smtClean="0">
                <a:solidFill>
                  <a:schemeClr val="accent1"/>
                </a:solidFill>
                <a:latin typeface="Calibri" panose="020F0502020204030204" pitchFamily="34" charset="0"/>
              </a:rPr>
              <a:t>SOCIETAL IMPACT</a:t>
            </a:r>
            <a:endParaRPr lang="tr-TR" sz="1600" b="1" dirty="0">
              <a:solidFill>
                <a:schemeClr val="accent1"/>
              </a:solidFill>
              <a:latin typeface="Calibri" panose="020F0502020204030204" pitchFamily="34" charset="0"/>
            </a:endParaRPr>
          </a:p>
        </p:txBody>
      </p:sp>
    </p:spTree>
    <p:extLst>
      <p:ext uri="{BB962C8B-B14F-4D97-AF65-F5344CB8AC3E}">
        <p14:creationId xmlns:p14="http://schemas.microsoft.com/office/powerpoint/2010/main" val="2573332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568" y="1046"/>
            <a:ext cx="7704856" cy="670744"/>
          </a:xfrm>
        </p:spPr>
        <p:txBody>
          <a:bodyPr>
            <a:noAutofit/>
          </a:bodyPr>
          <a:lstStyle/>
          <a:p>
            <a:pPr algn="ctr"/>
            <a:r>
              <a:rPr lang="tr-TR" sz="2800" dirty="0" err="1" smtClean="0">
                <a:solidFill>
                  <a:schemeClr val="bg1"/>
                </a:solidFill>
              </a:rPr>
              <a:t>Creating</a:t>
            </a:r>
            <a:r>
              <a:rPr lang="tr-TR" sz="2800" dirty="0" smtClean="0">
                <a:solidFill>
                  <a:schemeClr val="bg1"/>
                </a:solidFill>
              </a:rPr>
              <a:t> a </a:t>
            </a:r>
            <a:r>
              <a:rPr lang="tr-TR" sz="2800" dirty="0" err="1" smtClean="0">
                <a:solidFill>
                  <a:schemeClr val="bg1"/>
                </a:solidFill>
              </a:rPr>
              <a:t>Societal</a:t>
            </a:r>
            <a:r>
              <a:rPr lang="tr-TR" sz="2800" dirty="0" smtClean="0">
                <a:solidFill>
                  <a:schemeClr val="bg1"/>
                </a:solidFill>
              </a:rPr>
              <a:t> </a:t>
            </a:r>
            <a:r>
              <a:rPr lang="tr-TR" sz="2800" dirty="0" err="1" smtClean="0">
                <a:solidFill>
                  <a:schemeClr val="bg1"/>
                </a:solidFill>
              </a:rPr>
              <a:t>Impact</a:t>
            </a:r>
            <a:r>
              <a:rPr lang="tr-TR" sz="2800" dirty="0" smtClean="0">
                <a:solidFill>
                  <a:schemeClr val="bg1"/>
                </a:solidFill>
              </a:rPr>
              <a:t> </a:t>
            </a:r>
            <a:r>
              <a:rPr lang="tr-TR" sz="2800" dirty="0" err="1" smtClean="0">
                <a:solidFill>
                  <a:schemeClr val="bg1"/>
                </a:solidFill>
              </a:rPr>
              <a:t>from</a:t>
            </a:r>
            <a:r>
              <a:rPr lang="tr-TR" sz="2800" dirty="0" smtClean="0">
                <a:solidFill>
                  <a:schemeClr val="bg1"/>
                </a:solidFill>
              </a:rPr>
              <a:t> </a:t>
            </a:r>
            <a:r>
              <a:rPr lang="tr-TR" sz="2800" dirty="0" err="1" smtClean="0">
                <a:solidFill>
                  <a:schemeClr val="bg1"/>
                </a:solidFill>
              </a:rPr>
              <a:t>Research</a:t>
            </a:r>
            <a:r>
              <a:rPr lang="tr-TR" sz="2800" dirty="0" smtClean="0">
                <a:solidFill>
                  <a:schemeClr val="bg1"/>
                </a:solidFill>
              </a:rPr>
              <a:t> </a:t>
            </a:r>
            <a:r>
              <a:rPr lang="tr-TR" sz="2800" dirty="0" err="1" smtClean="0">
                <a:solidFill>
                  <a:schemeClr val="bg1"/>
                </a:solidFill>
              </a:rPr>
              <a:t>Results</a:t>
            </a:r>
            <a:r>
              <a:rPr lang="tr-TR" sz="2800" dirty="0" smtClean="0">
                <a:solidFill>
                  <a:schemeClr val="bg1"/>
                </a:solidFill>
              </a:rPr>
              <a:t>- </a:t>
            </a:r>
            <a:br>
              <a:rPr lang="tr-TR" sz="2800" dirty="0" smtClean="0">
                <a:solidFill>
                  <a:schemeClr val="bg1"/>
                </a:solidFill>
              </a:rPr>
            </a:br>
            <a:r>
              <a:rPr lang="tr-TR" sz="2000" b="0" i="1" dirty="0" err="1" smtClean="0">
                <a:solidFill>
                  <a:schemeClr val="tx1"/>
                </a:solidFill>
              </a:rPr>
              <a:t>Path</a:t>
            </a:r>
            <a:r>
              <a:rPr lang="tr-TR" sz="2000" b="0" i="1" dirty="0" smtClean="0">
                <a:solidFill>
                  <a:schemeClr val="tx1"/>
                </a:solidFill>
              </a:rPr>
              <a:t> </a:t>
            </a:r>
            <a:r>
              <a:rPr lang="tr-TR" sz="2000" b="0" i="1" dirty="0" err="1" smtClean="0">
                <a:solidFill>
                  <a:schemeClr val="tx1"/>
                </a:solidFill>
              </a:rPr>
              <a:t>from</a:t>
            </a:r>
            <a:r>
              <a:rPr lang="tr-TR" sz="2000" b="0" i="1" dirty="0" smtClean="0">
                <a:solidFill>
                  <a:schemeClr val="tx1"/>
                </a:solidFill>
              </a:rPr>
              <a:t> </a:t>
            </a:r>
            <a:r>
              <a:rPr lang="tr-TR" sz="2000" b="0" i="1" dirty="0" err="1" smtClean="0">
                <a:solidFill>
                  <a:schemeClr val="tx1"/>
                </a:solidFill>
              </a:rPr>
              <a:t>knowledge</a:t>
            </a:r>
            <a:r>
              <a:rPr lang="tr-TR" sz="2000" b="0" i="1" dirty="0" smtClean="0">
                <a:solidFill>
                  <a:schemeClr val="tx1"/>
                </a:solidFill>
              </a:rPr>
              <a:t> </a:t>
            </a:r>
            <a:r>
              <a:rPr lang="tr-TR" sz="2000" b="0" i="1" dirty="0" err="1" smtClean="0">
                <a:solidFill>
                  <a:schemeClr val="tx1"/>
                </a:solidFill>
              </a:rPr>
              <a:t>to</a:t>
            </a:r>
            <a:r>
              <a:rPr lang="tr-TR" sz="2000" b="0" i="1" dirty="0">
                <a:solidFill>
                  <a:schemeClr val="tx1"/>
                </a:solidFill>
              </a:rPr>
              <a:t> </a:t>
            </a:r>
            <a:r>
              <a:rPr lang="tr-TR" sz="2000" b="0" i="1" dirty="0" smtClean="0">
                <a:solidFill>
                  <a:schemeClr val="tx1"/>
                </a:solidFill>
              </a:rPr>
              <a:t>market </a:t>
            </a:r>
            <a:endParaRPr lang="tr-TR" sz="2000" b="0" i="1" dirty="0">
              <a:solidFill>
                <a:schemeClr val="tx1"/>
              </a:solidFill>
            </a:endParaRPr>
          </a:p>
        </p:txBody>
      </p:sp>
      <p:sp>
        <p:nvSpPr>
          <p:cNvPr id="5" name="Metin kutusu 4"/>
          <p:cNvSpPr txBox="1"/>
          <p:nvPr/>
        </p:nvSpPr>
        <p:spPr>
          <a:xfrm>
            <a:off x="2988658" y="1291272"/>
            <a:ext cx="3115395" cy="400110"/>
          </a:xfrm>
          <a:prstGeom prst="rect">
            <a:avLst/>
          </a:prstGeom>
          <a:noFill/>
          <a:ln w="28575">
            <a:solidFill>
              <a:schemeClr val="accent1"/>
            </a:solidFill>
          </a:ln>
        </p:spPr>
        <p:txBody>
          <a:bodyPr wrap="square" rtlCol="0">
            <a:spAutoFit/>
          </a:bodyPr>
          <a:lstStyle/>
          <a:p>
            <a:pPr algn="ctr"/>
            <a:r>
              <a:rPr lang="tr-TR" sz="2000" b="1" dirty="0" smtClean="0">
                <a:latin typeface="Calibri" panose="020F0502020204030204" pitchFamily="34" charset="0"/>
              </a:rPr>
              <a:t>RESEARCHER &amp; RESEARCH</a:t>
            </a:r>
            <a:endParaRPr lang="tr-TR" sz="2000" b="1" dirty="0">
              <a:latin typeface="Calibri" panose="020F0502020204030204" pitchFamily="34" charset="0"/>
            </a:endParaRPr>
          </a:p>
        </p:txBody>
      </p:sp>
      <p:sp>
        <p:nvSpPr>
          <p:cNvPr id="6" name="Metin kutusu 5"/>
          <p:cNvSpPr txBox="1"/>
          <p:nvPr/>
        </p:nvSpPr>
        <p:spPr>
          <a:xfrm>
            <a:off x="3080555" y="2816148"/>
            <a:ext cx="2841780" cy="369332"/>
          </a:xfrm>
          <a:prstGeom prst="rect">
            <a:avLst/>
          </a:prstGeom>
          <a:noFill/>
          <a:ln w="28575">
            <a:solidFill>
              <a:schemeClr val="accent1"/>
            </a:solidFill>
          </a:ln>
        </p:spPr>
        <p:txBody>
          <a:bodyPr wrap="square" rtlCol="0">
            <a:spAutoFit/>
          </a:bodyPr>
          <a:lstStyle/>
          <a:p>
            <a:pPr algn="ctr"/>
            <a:r>
              <a:rPr lang="tr-TR" dirty="0" err="1" smtClean="0">
                <a:latin typeface="Calibri" panose="020F0502020204030204" pitchFamily="34" charset="0"/>
              </a:rPr>
              <a:t>Disclosure</a:t>
            </a:r>
            <a:r>
              <a:rPr lang="tr-TR" dirty="0" smtClean="0">
                <a:latin typeface="Calibri" panose="020F0502020204030204" pitchFamily="34" charset="0"/>
              </a:rPr>
              <a:t> &amp; </a:t>
            </a:r>
            <a:r>
              <a:rPr lang="tr-TR" dirty="0" err="1" smtClean="0">
                <a:latin typeface="Calibri" panose="020F0502020204030204" pitchFamily="34" charset="0"/>
              </a:rPr>
              <a:t>Assessment</a:t>
            </a:r>
            <a:endParaRPr lang="tr-TR" dirty="0">
              <a:latin typeface="Calibri" panose="020F0502020204030204" pitchFamily="34" charset="0"/>
            </a:endParaRPr>
          </a:p>
        </p:txBody>
      </p:sp>
      <p:sp>
        <p:nvSpPr>
          <p:cNvPr id="7" name="Metin kutusu 6"/>
          <p:cNvSpPr txBox="1"/>
          <p:nvPr/>
        </p:nvSpPr>
        <p:spPr>
          <a:xfrm>
            <a:off x="525435" y="2739204"/>
            <a:ext cx="2236756" cy="523220"/>
          </a:xfrm>
          <a:prstGeom prst="rect">
            <a:avLst/>
          </a:prstGeom>
          <a:solidFill>
            <a:schemeClr val="accent3">
              <a:lumMod val="20000"/>
              <a:lumOff val="80000"/>
            </a:schemeClr>
          </a:solidFill>
          <a:ln w="28575">
            <a:solidFill>
              <a:srgbClr val="002060"/>
            </a:solidFill>
          </a:ln>
        </p:spPr>
        <p:txBody>
          <a:bodyPr wrap="square" rtlCol="0">
            <a:spAutoFit/>
          </a:bodyPr>
          <a:lstStyle/>
          <a:p>
            <a:pPr algn="ctr"/>
            <a:r>
              <a:rPr lang="tr-TR" sz="1400" dirty="0" err="1" smtClean="0">
                <a:latin typeface="Calibri" panose="020F0502020204030204" pitchFamily="34" charset="0"/>
              </a:rPr>
              <a:t>Contract</a:t>
            </a:r>
            <a:r>
              <a:rPr lang="tr-TR" sz="1400" dirty="0" smtClean="0">
                <a:latin typeface="Calibri" panose="020F0502020204030204" pitchFamily="34" charset="0"/>
              </a:rPr>
              <a:t> </a:t>
            </a:r>
            <a:r>
              <a:rPr lang="tr-TR" sz="1400" dirty="0" err="1" smtClean="0">
                <a:latin typeface="Calibri" panose="020F0502020204030204" pitchFamily="34" charset="0"/>
              </a:rPr>
              <a:t>Research</a:t>
            </a:r>
            <a:endParaRPr lang="tr-TR" sz="1400" dirty="0" smtClean="0">
              <a:latin typeface="Calibri" panose="020F0502020204030204" pitchFamily="34" charset="0"/>
            </a:endParaRPr>
          </a:p>
          <a:p>
            <a:pPr algn="ctr"/>
            <a:r>
              <a:rPr lang="tr-TR" sz="1400" dirty="0" smtClean="0">
                <a:latin typeface="Calibri" panose="020F0502020204030204" pitchFamily="34" charset="0"/>
              </a:rPr>
              <a:t>(</a:t>
            </a:r>
            <a:r>
              <a:rPr lang="tr-TR" sz="1400" dirty="0" err="1" smtClean="0">
                <a:latin typeface="Calibri" panose="020F0502020204030204" pitchFamily="34" charset="0"/>
              </a:rPr>
              <a:t>Tailor</a:t>
            </a:r>
            <a:r>
              <a:rPr lang="tr-TR" sz="1400" dirty="0" smtClean="0">
                <a:latin typeface="Calibri" panose="020F0502020204030204" pitchFamily="34" charset="0"/>
              </a:rPr>
              <a:t> </a:t>
            </a:r>
            <a:r>
              <a:rPr lang="tr-TR" sz="1400" dirty="0" err="1" smtClean="0">
                <a:latin typeface="Calibri" panose="020F0502020204030204" pitchFamily="34" charset="0"/>
              </a:rPr>
              <a:t>made</a:t>
            </a:r>
            <a:r>
              <a:rPr lang="tr-TR" sz="1400" dirty="0" smtClean="0">
                <a:latin typeface="Calibri" panose="020F0502020204030204" pitchFamily="34" charset="0"/>
              </a:rPr>
              <a:t> </a:t>
            </a:r>
            <a:r>
              <a:rPr lang="tr-TR" sz="1400" dirty="0" err="1" smtClean="0">
                <a:latin typeface="Calibri" panose="020F0502020204030204" pitchFamily="34" charset="0"/>
              </a:rPr>
              <a:t>Licensing</a:t>
            </a:r>
            <a:r>
              <a:rPr lang="tr-TR" sz="1400" dirty="0" smtClean="0">
                <a:latin typeface="Calibri" panose="020F0502020204030204" pitchFamily="34" charset="0"/>
              </a:rPr>
              <a:t>)</a:t>
            </a:r>
            <a:endParaRPr lang="tr-TR" sz="1400" dirty="0">
              <a:latin typeface="Calibri" panose="020F0502020204030204" pitchFamily="34" charset="0"/>
            </a:endParaRPr>
          </a:p>
        </p:txBody>
      </p:sp>
      <p:sp>
        <p:nvSpPr>
          <p:cNvPr id="8" name="Metin kutusu 7"/>
          <p:cNvSpPr txBox="1"/>
          <p:nvPr/>
        </p:nvSpPr>
        <p:spPr>
          <a:xfrm>
            <a:off x="3080555" y="3460535"/>
            <a:ext cx="2841780" cy="369332"/>
          </a:xfrm>
          <a:prstGeom prst="rect">
            <a:avLst/>
          </a:prstGeom>
          <a:noFill/>
          <a:ln w="28575">
            <a:solidFill>
              <a:schemeClr val="accent1"/>
            </a:solidFill>
          </a:ln>
        </p:spPr>
        <p:txBody>
          <a:bodyPr wrap="square" rtlCol="0">
            <a:spAutoFit/>
          </a:bodyPr>
          <a:lstStyle/>
          <a:p>
            <a:pPr algn="ctr"/>
            <a:r>
              <a:rPr lang="tr-TR" dirty="0" err="1" smtClean="0">
                <a:latin typeface="Calibri" panose="020F0502020204030204" pitchFamily="34" charset="0"/>
              </a:rPr>
              <a:t>Protection</a:t>
            </a:r>
            <a:r>
              <a:rPr lang="tr-TR" dirty="0" smtClean="0">
                <a:latin typeface="Calibri" panose="020F0502020204030204" pitchFamily="34" charset="0"/>
              </a:rPr>
              <a:t> </a:t>
            </a:r>
            <a:r>
              <a:rPr lang="tr-TR" dirty="0" err="1" smtClean="0">
                <a:latin typeface="Calibri" panose="020F0502020204030204" pitchFamily="34" charset="0"/>
              </a:rPr>
              <a:t>or</a:t>
            </a:r>
            <a:r>
              <a:rPr lang="tr-TR" dirty="0" smtClean="0">
                <a:latin typeface="Calibri" panose="020F0502020204030204" pitchFamily="34" charset="0"/>
              </a:rPr>
              <a:t> Open Source</a:t>
            </a:r>
            <a:endParaRPr lang="tr-TR" dirty="0">
              <a:latin typeface="Calibri" panose="020F0502020204030204" pitchFamily="34" charset="0"/>
            </a:endParaRPr>
          </a:p>
        </p:txBody>
      </p:sp>
      <p:sp>
        <p:nvSpPr>
          <p:cNvPr id="9" name="Metin kutusu 8"/>
          <p:cNvSpPr txBox="1"/>
          <p:nvPr/>
        </p:nvSpPr>
        <p:spPr>
          <a:xfrm>
            <a:off x="312866" y="5376009"/>
            <a:ext cx="8518267" cy="369332"/>
          </a:xfrm>
          <a:prstGeom prst="rect">
            <a:avLst/>
          </a:prstGeom>
          <a:solidFill>
            <a:schemeClr val="bg2">
              <a:lumMod val="90000"/>
            </a:schemeClr>
          </a:solidFill>
          <a:ln w="28575">
            <a:solidFill>
              <a:schemeClr val="accent1"/>
            </a:solidFill>
          </a:ln>
        </p:spPr>
        <p:txBody>
          <a:bodyPr wrap="square" rtlCol="0">
            <a:spAutoFit/>
          </a:bodyPr>
          <a:lstStyle/>
          <a:p>
            <a:pPr algn="ctr"/>
            <a:r>
              <a:rPr lang="tr-TR" b="1" dirty="0" smtClean="0">
                <a:latin typeface="Calibri" panose="020F0502020204030204" pitchFamily="34" charset="0"/>
              </a:rPr>
              <a:t>COMMERCIALISATION</a:t>
            </a:r>
            <a:endParaRPr lang="tr-TR" b="1" dirty="0">
              <a:latin typeface="Calibri" panose="020F0502020204030204" pitchFamily="34" charset="0"/>
            </a:endParaRPr>
          </a:p>
        </p:txBody>
      </p:sp>
      <p:sp>
        <p:nvSpPr>
          <p:cNvPr id="10" name="Metin kutusu 9"/>
          <p:cNvSpPr txBox="1"/>
          <p:nvPr/>
        </p:nvSpPr>
        <p:spPr>
          <a:xfrm>
            <a:off x="3080555" y="4130885"/>
            <a:ext cx="2841780" cy="369332"/>
          </a:xfrm>
          <a:prstGeom prst="rect">
            <a:avLst/>
          </a:prstGeom>
          <a:noFill/>
          <a:ln w="28575">
            <a:solidFill>
              <a:schemeClr val="accent1"/>
            </a:solidFill>
          </a:ln>
        </p:spPr>
        <p:txBody>
          <a:bodyPr wrap="square" rtlCol="0">
            <a:spAutoFit/>
          </a:bodyPr>
          <a:lstStyle/>
          <a:p>
            <a:pPr algn="ctr"/>
            <a:r>
              <a:rPr lang="tr-TR" dirty="0" err="1" smtClean="0">
                <a:latin typeface="Calibri" panose="020F0502020204030204" pitchFamily="34" charset="0"/>
              </a:rPr>
              <a:t>Exploitation</a:t>
            </a:r>
            <a:r>
              <a:rPr lang="tr-TR" dirty="0" smtClean="0">
                <a:latin typeface="Calibri" panose="020F0502020204030204" pitchFamily="34" charset="0"/>
              </a:rPr>
              <a:t> </a:t>
            </a:r>
            <a:r>
              <a:rPr lang="tr-TR" dirty="0" err="1" smtClean="0">
                <a:latin typeface="Calibri" panose="020F0502020204030204" pitchFamily="34" charset="0"/>
              </a:rPr>
              <a:t>or</a:t>
            </a:r>
            <a:r>
              <a:rPr lang="tr-TR" dirty="0" smtClean="0">
                <a:latin typeface="Calibri" panose="020F0502020204030204" pitchFamily="34" charset="0"/>
              </a:rPr>
              <a:t> Transfer</a:t>
            </a:r>
            <a:endParaRPr lang="tr-TR" dirty="0">
              <a:latin typeface="Calibri" panose="020F0502020204030204" pitchFamily="34" charset="0"/>
            </a:endParaRPr>
          </a:p>
        </p:txBody>
      </p:sp>
      <p:sp>
        <p:nvSpPr>
          <p:cNvPr id="11" name="Metin kutusu 10"/>
          <p:cNvSpPr txBox="1"/>
          <p:nvPr/>
        </p:nvSpPr>
        <p:spPr>
          <a:xfrm>
            <a:off x="525435" y="4791249"/>
            <a:ext cx="3452003" cy="369332"/>
          </a:xfrm>
          <a:prstGeom prst="rect">
            <a:avLst/>
          </a:prstGeom>
          <a:noFill/>
          <a:ln w="28575">
            <a:solidFill>
              <a:schemeClr val="accent1"/>
            </a:solidFill>
          </a:ln>
        </p:spPr>
        <p:txBody>
          <a:bodyPr wrap="square" rtlCol="0">
            <a:spAutoFit/>
          </a:bodyPr>
          <a:lstStyle/>
          <a:p>
            <a:pPr algn="ctr"/>
            <a:r>
              <a:rPr lang="tr-TR" dirty="0" err="1" smtClean="0">
                <a:latin typeface="Calibri" panose="020F0502020204030204" pitchFamily="34" charset="0"/>
              </a:rPr>
              <a:t>Licensing</a:t>
            </a:r>
            <a:r>
              <a:rPr lang="tr-TR" dirty="0" smtClean="0">
                <a:latin typeface="Calibri" panose="020F0502020204030204" pitchFamily="34" charset="0"/>
              </a:rPr>
              <a:t> </a:t>
            </a:r>
            <a:r>
              <a:rPr lang="tr-TR" dirty="0" err="1" smtClean="0">
                <a:latin typeface="Calibri" panose="020F0502020204030204" pitchFamily="34" charset="0"/>
              </a:rPr>
              <a:t>to</a:t>
            </a:r>
            <a:r>
              <a:rPr lang="tr-TR" dirty="0" smtClean="0">
                <a:latin typeface="Calibri" panose="020F0502020204030204" pitchFamily="34" charset="0"/>
              </a:rPr>
              <a:t> </a:t>
            </a:r>
            <a:r>
              <a:rPr lang="tr-TR" dirty="0" err="1" smtClean="0">
                <a:latin typeface="Calibri" panose="020F0502020204030204" pitchFamily="34" charset="0"/>
              </a:rPr>
              <a:t>Existing</a:t>
            </a:r>
            <a:r>
              <a:rPr lang="tr-TR" dirty="0" smtClean="0">
                <a:latin typeface="Calibri" panose="020F0502020204030204" pitchFamily="34" charset="0"/>
              </a:rPr>
              <a:t> </a:t>
            </a:r>
            <a:r>
              <a:rPr lang="tr-TR" dirty="0" err="1" smtClean="0">
                <a:latin typeface="Calibri" panose="020F0502020204030204" pitchFamily="34" charset="0"/>
              </a:rPr>
              <a:t>Companies</a:t>
            </a:r>
            <a:endParaRPr lang="tr-TR" dirty="0">
              <a:latin typeface="Calibri" panose="020F0502020204030204" pitchFamily="34" charset="0"/>
            </a:endParaRPr>
          </a:p>
        </p:txBody>
      </p:sp>
      <p:sp>
        <p:nvSpPr>
          <p:cNvPr id="12" name="Metin kutusu 11"/>
          <p:cNvSpPr txBox="1"/>
          <p:nvPr/>
        </p:nvSpPr>
        <p:spPr>
          <a:xfrm>
            <a:off x="5066659" y="4790123"/>
            <a:ext cx="2224662" cy="369332"/>
          </a:xfrm>
          <a:prstGeom prst="rect">
            <a:avLst/>
          </a:prstGeom>
          <a:noFill/>
          <a:ln w="28575">
            <a:solidFill>
              <a:schemeClr val="accent1"/>
            </a:solidFill>
          </a:ln>
        </p:spPr>
        <p:txBody>
          <a:bodyPr wrap="square" rtlCol="0">
            <a:spAutoFit/>
          </a:bodyPr>
          <a:lstStyle/>
          <a:p>
            <a:pPr algn="ctr"/>
            <a:r>
              <a:rPr lang="tr-TR" dirty="0" err="1" smtClean="0">
                <a:latin typeface="Calibri" panose="020F0502020204030204" pitchFamily="34" charset="0"/>
              </a:rPr>
              <a:t>Creation</a:t>
            </a:r>
            <a:r>
              <a:rPr lang="tr-TR" dirty="0" smtClean="0">
                <a:latin typeface="Calibri" panose="020F0502020204030204" pitchFamily="34" charset="0"/>
              </a:rPr>
              <a:t> of a Start-</a:t>
            </a:r>
            <a:r>
              <a:rPr lang="tr-TR" dirty="0" err="1" smtClean="0">
                <a:latin typeface="Calibri" panose="020F0502020204030204" pitchFamily="34" charset="0"/>
              </a:rPr>
              <a:t>up</a:t>
            </a:r>
            <a:endParaRPr lang="tr-TR" dirty="0">
              <a:latin typeface="Calibri" panose="020F0502020204030204" pitchFamily="34" charset="0"/>
            </a:endParaRPr>
          </a:p>
        </p:txBody>
      </p:sp>
      <p:sp>
        <p:nvSpPr>
          <p:cNvPr id="13" name="Metin kutusu 12"/>
          <p:cNvSpPr txBox="1"/>
          <p:nvPr/>
        </p:nvSpPr>
        <p:spPr>
          <a:xfrm>
            <a:off x="251520" y="5860588"/>
            <a:ext cx="1691680" cy="738664"/>
          </a:xfrm>
          <a:prstGeom prst="rect">
            <a:avLst/>
          </a:prstGeom>
          <a:solidFill>
            <a:schemeClr val="bg1">
              <a:lumMod val="95000"/>
            </a:schemeClr>
          </a:solidFill>
          <a:ln w="28575">
            <a:solidFill>
              <a:schemeClr val="bg1">
                <a:lumMod val="50000"/>
              </a:schemeClr>
            </a:solidFill>
          </a:ln>
        </p:spPr>
        <p:txBody>
          <a:bodyPr wrap="square" rtlCol="0">
            <a:spAutoFit/>
          </a:bodyPr>
          <a:lstStyle/>
          <a:p>
            <a:pPr algn="ctr"/>
            <a:r>
              <a:rPr lang="tr-TR" sz="1400" i="1" dirty="0" smtClean="0">
                <a:solidFill>
                  <a:schemeClr val="accent1"/>
                </a:solidFill>
                <a:latin typeface="Calibri" panose="020F0502020204030204" pitchFamily="34" charset="0"/>
              </a:rPr>
              <a:t>SME </a:t>
            </a:r>
            <a:r>
              <a:rPr lang="tr-TR" sz="1400" i="1" dirty="0" err="1" smtClean="0">
                <a:solidFill>
                  <a:schemeClr val="accent1"/>
                </a:solidFill>
                <a:latin typeface="Calibri" panose="020F0502020204030204" pitchFamily="34" charset="0"/>
              </a:rPr>
              <a:t>Innovation</a:t>
            </a:r>
            <a:r>
              <a:rPr lang="tr-TR" sz="1400" i="1" dirty="0" smtClean="0">
                <a:solidFill>
                  <a:schemeClr val="accent1"/>
                </a:solidFill>
                <a:latin typeface="Calibri" panose="020F0502020204030204" pitchFamily="34" charset="0"/>
              </a:rPr>
              <a:t> Management </a:t>
            </a:r>
            <a:r>
              <a:rPr lang="tr-TR" sz="1400" i="1" dirty="0" err="1" smtClean="0">
                <a:solidFill>
                  <a:schemeClr val="accent1"/>
                </a:solidFill>
                <a:latin typeface="Calibri" panose="020F0502020204030204" pitchFamily="34" charset="0"/>
              </a:rPr>
              <a:t>Capacity</a:t>
            </a:r>
            <a:endParaRPr lang="tr-TR" sz="1400" i="1" dirty="0">
              <a:solidFill>
                <a:schemeClr val="accent1"/>
              </a:solidFill>
              <a:latin typeface="Calibri" panose="020F0502020204030204" pitchFamily="34" charset="0"/>
            </a:endParaRPr>
          </a:p>
        </p:txBody>
      </p:sp>
      <p:sp>
        <p:nvSpPr>
          <p:cNvPr id="14" name="Metin kutusu 13"/>
          <p:cNvSpPr txBox="1"/>
          <p:nvPr/>
        </p:nvSpPr>
        <p:spPr>
          <a:xfrm>
            <a:off x="6363828" y="5815306"/>
            <a:ext cx="2679874" cy="954107"/>
          </a:xfrm>
          <a:prstGeom prst="rect">
            <a:avLst/>
          </a:prstGeom>
          <a:solidFill>
            <a:schemeClr val="bg1">
              <a:lumMod val="95000"/>
            </a:schemeClr>
          </a:solidFill>
          <a:ln w="28575">
            <a:solidFill>
              <a:schemeClr val="bg1">
                <a:lumMod val="50000"/>
              </a:schemeClr>
            </a:solidFill>
          </a:ln>
        </p:spPr>
        <p:txBody>
          <a:bodyPr wrap="square" rtlCol="0">
            <a:spAutoFit/>
          </a:bodyPr>
          <a:lstStyle/>
          <a:p>
            <a:pPr algn="ctr"/>
            <a:r>
              <a:rPr lang="tr-TR" sz="1400" i="1" dirty="0" smtClean="0">
                <a:solidFill>
                  <a:schemeClr val="accent1"/>
                </a:solidFill>
                <a:latin typeface="Calibri" panose="020F0502020204030204" pitchFamily="34" charset="0"/>
              </a:rPr>
              <a:t>IPR, </a:t>
            </a:r>
          </a:p>
          <a:p>
            <a:pPr algn="ctr"/>
            <a:r>
              <a:rPr lang="tr-TR" sz="1400" i="1" dirty="0" smtClean="0">
                <a:solidFill>
                  <a:schemeClr val="accent1"/>
                </a:solidFill>
                <a:latin typeface="Calibri" panose="020F0502020204030204" pitchFamily="34" charset="0"/>
              </a:rPr>
              <a:t>Market </a:t>
            </a:r>
            <a:r>
              <a:rPr lang="tr-TR" sz="1400" i="1" dirty="0" err="1" smtClean="0">
                <a:solidFill>
                  <a:schemeClr val="accent1"/>
                </a:solidFill>
                <a:latin typeface="Calibri" panose="020F0502020204030204" pitchFamily="34" charset="0"/>
              </a:rPr>
              <a:t>Intelligence</a:t>
            </a:r>
            <a:r>
              <a:rPr lang="tr-TR" sz="1400" i="1" dirty="0" smtClean="0">
                <a:solidFill>
                  <a:schemeClr val="accent1"/>
                </a:solidFill>
                <a:latin typeface="Calibri" panose="020F0502020204030204" pitchFamily="34" charset="0"/>
              </a:rPr>
              <a:t>, </a:t>
            </a:r>
            <a:r>
              <a:rPr lang="tr-TR" sz="1400" i="1" dirty="0" err="1" smtClean="0">
                <a:solidFill>
                  <a:schemeClr val="accent1"/>
                </a:solidFill>
                <a:latin typeface="Calibri" panose="020F0502020204030204" pitchFamily="34" charset="0"/>
              </a:rPr>
              <a:t>Commercialisation</a:t>
            </a:r>
            <a:r>
              <a:rPr lang="tr-TR" sz="1400" i="1" dirty="0" smtClean="0">
                <a:solidFill>
                  <a:schemeClr val="accent1"/>
                </a:solidFill>
                <a:latin typeface="Calibri" panose="020F0502020204030204" pitchFamily="34" charset="0"/>
              </a:rPr>
              <a:t> </a:t>
            </a:r>
            <a:r>
              <a:rPr lang="tr-TR" sz="1400" i="1" dirty="0" err="1" smtClean="0">
                <a:solidFill>
                  <a:schemeClr val="accent1"/>
                </a:solidFill>
                <a:latin typeface="Calibri" panose="020F0502020204030204" pitchFamily="34" charset="0"/>
              </a:rPr>
              <a:t>potential</a:t>
            </a:r>
            <a:r>
              <a:rPr lang="tr-TR" sz="1400" i="1" dirty="0" smtClean="0">
                <a:solidFill>
                  <a:schemeClr val="accent1"/>
                </a:solidFill>
                <a:latin typeface="Calibri" panose="020F0502020204030204" pitchFamily="34" charset="0"/>
              </a:rPr>
              <a:t>, </a:t>
            </a:r>
          </a:p>
          <a:p>
            <a:pPr algn="ctr"/>
            <a:r>
              <a:rPr lang="tr-TR" sz="1400" i="1" dirty="0" smtClean="0">
                <a:solidFill>
                  <a:schemeClr val="accent1"/>
                </a:solidFill>
                <a:latin typeface="Calibri" panose="020F0502020204030204" pitchFamily="34" charset="0"/>
              </a:rPr>
              <a:t>Team</a:t>
            </a:r>
            <a:endParaRPr lang="tr-TR" sz="1400" i="1" dirty="0">
              <a:solidFill>
                <a:schemeClr val="accent1"/>
              </a:solidFill>
              <a:latin typeface="Calibri" panose="020F0502020204030204" pitchFamily="34" charset="0"/>
            </a:endParaRPr>
          </a:p>
        </p:txBody>
      </p:sp>
      <p:sp>
        <p:nvSpPr>
          <p:cNvPr id="16" name="Metin kutusu 15"/>
          <p:cNvSpPr txBox="1"/>
          <p:nvPr/>
        </p:nvSpPr>
        <p:spPr>
          <a:xfrm>
            <a:off x="559756" y="1963545"/>
            <a:ext cx="1691680" cy="584775"/>
          </a:xfrm>
          <a:prstGeom prst="rect">
            <a:avLst/>
          </a:prstGeom>
          <a:solidFill>
            <a:schemeClr val="bg1">
              <a:lumMod val="95000"/>
            </a:schemeClr>
          </a:solidFill>
          <a:ln w="28575">
            <a:solidFill>
              <a:schemeClr val="bg1">
                <a:lumMod val="50000"/>
              </a:schemeClr>
            </a:solidFill>
          </a:ln>
        </p:spPr>
        <p:txBody>
          <a:bodyPr wrap="square" rtlCol="0">
            <a:spAutoFit/>
          </a:bodyPr>
          <a:lstStyle/>
          <a:p>
            <a:pPr algn="ctr"/>
            <a:r>
              <a:rPr lang="tr-TR" sz="1600" dirty="0" err="1" smtClean="0">
                <a:latin typeface="Calibri" panose="020F0502020204030204" pitchFamily="34" charset="0"/>
              </a:rPr>
              <a:t>SMEs</a:t>
            </a:r>
            <a:r>
              <a:rPr lang="tr-TR" sz="1600" dirty="0" smtClean="0">
                <a:latin typeface="Calibri" panose="020F0502020204030204" pitchFamily="34" charset="0"/>
              </a:rPr>
              <a:t> </a:t>
            </a:r>
            <a:r>
              <a:rPr lang="tr-TR" sz="1600" dirty="0" err="1" smtClean="0">
                <a:latin typeface="Calibri" panose="020F0502020204030204" pitchFamily="34" charset="0"/>
              </a:rPr>
              <a:t>or</a:t>
            </a:r>
            <a:r>
              <a:rPr lang="tr-TR" sz="1600" dirty="0" smtClean="0">
                <a:latin typeface="Calibri" panose="020F0502020204030204" pitchFamily="34" charset="0"/>
              </a:rPr>
              <a:t> </a:t>
            </a:r>
            <a:r>
              <a:rPr lang="tr-TR" sz="1600" dirty="0" err="1" smtClean="0">
                <a:latin typeface="Calibri" panose="020F0502020204030204" pitchFamily="34" charset="0"/>
              </a:rPr>
              <a:t>Large</a:t>
            </a:r>
            <a:r>
              <a:rPr lang="tr-TR" sz="1600" dirty="0" smtClean="0">
                <a:latin typeface="Calibri" panose="020F0502020204030204" pitchFamily="34" charset="0"/>
              </a:rPr>
              <a:t> </a:t>
            </a:r>
            <a:r>
              <a:rPr lang="tr-TR" sz="1600" dirty="0" err="1" smtClean="0">
                <a:latin typeface="Calibri" panose="020F0502020204030204" pitchFamily="34" charset="0"/>
              </a:rPr>
              <a:t>Companies</a:t>
            </a:r>
            <a:endParaRPr lang="tr-TR" sz="1600" dirty="0">
              <a:latin typeface="Calibri" panose="020F0502020204030204" pitchFamily="34" charset="0"/>
            </a:endParaRPr>
          </a:p>
        </p:txBody>
      </p:sp>
      <p:sp>
        <p:nvSpPr>
          <p:cNvPr id="18" name="Metin kutusu 17"/>
          <p:cNvSpPr txBox="1"/>
          <p:nvPr/>
        </p:nvSpPr>
        <p:spPr>
          <a:xfrm>
            <a:off x="6824685" y="2766799"/>
            <a:ext cx="2155381" cy="892552"/>
          </a:xfrm>
          <a:prstGeom prst="rect">
            <a:avLst/>
          </a:prstGeom>
          <a:solidFill>
            <a:schemeClr val="accent3">
              <a:lumMod val="20000"/>
              <a:lumOff val="80000"/>
            </a:schemeClr>
          </a:solidFill>
          <a:ln w="28575">
            <a:solidFill>
              <a:srgbClr val="002060"/>
            </a:solidFill>
          </a:ln>
        </p:spPr>
        <p:txBody>
          <a:bodyPr wrap="square" rtlCol="0">
            <a:spAutoFit/>
          </a:bodyPr>
          <a:lstStyle/>
          <a:p>
            <a:pPr algn="ctr"/>
            <a:r>
              <a:rPr lang="tr-TR" sz="1400" dirty="0" err="1" smtClean="0">
                <a:latin typeface="Calibri" panose="020F0502020204030204" pitchFamily="34" charset="0"/>
              </a:rPr>
              <a:t>Consultancy</a:t>
            </a:r>
            <a:r>
              <a:rPr lang="tr-TR" sz="1400" dirty="0">
                <a:latin typeface="Calibri" panose="020F0502020204030204" pitchFamily="34" charset="0"/>
              </a:rPr>
              <a:t>, </a:t>
            </a:r>
            <a:endParaRPr lang="tr-TR" sz="1400" dirty="0" smtClean="0">
              <a:latin typeface="Calibri" panose="020F0502020204030204" pitchFamily="34" charset="0"/>
            </a:endParaRPr>
          </a:p>
          <a:p>
            <a:pPr algn="ctr"/>
            <a:r>
              <a:rPr lang="tr-TR" sz="1400" dirty="0" err="1" smtClean="0">
                <a:latin typeface="Calibri" panose="020F0502020204030204" pitchFamily="34" charset="0"/>
              </a:rPr>
              <a:t>Collaborative</a:t>
            </a:r>
            <a:r>
              <a:rPr lang="tr-TR" sz="1400" dirty="0" smtClean="0">
                <a:latin typeface="Calibri" panose="020F0502020204030204" pitchFamily="34" charset="0"/>
              </a:rPr>
              <a:t> </a:t>
            </a:r>
            <a:r>
              <a:rPr lang="tr-TR" sz="1400" dirty="0" err="1" smtClean="0">
                <a:latin typeface="Calibri" panose="020F0502020204030204" pitchFamily="34" charset="0"/>
              </a:rPr>
              <a:t>projects</a:t>
            </a:r>
            <a:endParaRPr lang="tr-TR" sz="1400" dirty="0" smtClean="0">
              <a:latin typeface="Calibri" panose="020F0502020204030204" pitchFamily="34" charset="0"/>
            </a:endParaRPr>
          </a:p>
          <a:p>
            <a:pPr algn="ctr"/>
            <a:r>
              <a:rPr lang="tr-TR" sz="1200" i="1" dirty="0" smtClean="0">
                <a:latin typeface="Calibri" panose="020F0502020204030204" pitchFamily="34" charset="0"/>
              </a:rPr>
              <a:t>(</a:t>
            </a:r>
            <a:r>
              <a:rPr lang="tr-TR" sz="1200" i="1" dirty="0" err="1" smtClean="0">
                <a:latin typeface="Calibri" panose="020F0502020204030204" pitchFamily="34" charset="0"/>
              </a:rPr>
              <a:t>to</a:t>
            </a:r>
            <a:r>
              <a:rPr lang="tr-TR" sz="1200" i="1" dirty="0" smtClean="0">
                <a:latin typeface="Calibri" panose="020F0502020204030204" pitchFamily="34" charset="0"/>
              </a:rPr>
              <a:t> </a:t>
            </a:r>
            <a:r>
              <a:rPr lang="tr-TR" sz="1200" i="1" dirty="0" err="1" smtClean="0">
                <a:latin typeface="Calibri" panose="020F0502020204030204" pitchFamily="34" charset="0"/>
              </a:rPr>
              <a:t>gain</a:t>
            </a:r>
            <a:r>
              <a:rPr lang="tr-TR" sz="1200" i="1" dirty="0" smtClean="0">
                <a:latin typeface="Calibri" panose="020F0502020204030204" pitchFamily="34" charset="0"/>
              </a:rPr>
              <a:t> </a:t>
            </a:r>
            <a:r>
              <a:rPr lang="tr-TR" sz="1200" i="1" dirty="0" err="1" smtClean="0">
                <a:latin typeface="Calibri" panose="020F0502020204030204" pitchFamily="34" charset="0"/>
              </a:rPr>
              <a:t>technology</a:t>
            </a:r>
            <a:r>
              <a:rPr lang="tr-TR" sz="1200" i="1" dirty="0" smtClean="0">
                <a:latin typeface="Calibri" panose="020F0502020204030204" pitchFamily="34" charset="0"/>
              </a:rPr>
              <a:t>-market fit </a:t>
            </a:r>
            <a:r>
              <a:rPr lang="tr-TR" sz="1200" i="1" dirty="0" err="1" smtClean="0">
                <a:latin typeface="Calibri" panose="020F0502020204030204" pitchFamily="34" charset="0"/>
              </a:rPr>
              <a:t>experience</a:t>
            </a:r>
            <a:r>
              <a:rPr lang="tr-TR" sz="1200" i="1" dirty="0" smtClean="0">
                <a:latin typeface="Calibri" panose="020F0502020204030204" pitchFamily="34" charset="0"/>
              </a:rPr>
              <a:t>)</a:t>
            </a:r>
          </a:p>
        </p:txBody>
      </p:sp>
      <p:sp>
        <p:nvSpPr>
          <p:cNvPr id="19" name="Metin kutusu 18"/>
          <p:cNvSpPr txBox="1"/>
          <p:nvPr/>
        </p:nvSpPr>
        <p:spPr>
          <a:xfrm>
            <a:off x="7145820" y="1994284"/>
            <a:ext cx="1691680" cy="584775"/>
          </a:xfrm>
          <a:prstGeom prst="rect">
            <a:avLst/>
          </a:prstGeom>
          <a:solidFill>
            <a:schemeClr val="bg1">
              <a:lumMod val="95000"/>
            </a:schemeClr>
          </a:solidFill>
          <a:ln w="28575">
            <a:solidFill>
              <a:schemeClr val="bg1">
                <a:lumMod val="50000"/>
              </a:schemeClr>
            </a:solidFill>
          </a:ln>
        </p:spPr>
        <p:txBody>
          <a:bodyPr wrap="square" rtlCol="0">
            <a:spAutoFit/>
          </a:bodyPr>
          <a:lstStyle/>
          <a:p>
            <a:pPr algn="ctr"/>
            <a:r>
              <a:rPr lang="tr-TR" sz="1600" dirty="0" err="1" smtClean="0">
                <a:latin typeface="Calibri" panose="020F0502020204030204" pitchFamily="34" charset="0"/>
              </a:rPr>
              <a:t>SMEs</a:t>
            </a:r>
            <a:r>
              <a:rPr lang="tr-TR" sz="1600" dirty="0" smtClean="0">
                <a:latin typeface="Calibri" panose="020F0502020204030204" pitchFamily="34" charset="0"/>
              </a:rPr>
              <a:t> </a:t>
            </a:r>
            <a:r>
              <a:rPr lang="tr-TR" sz="1600" dirty="0" err="1" smtClean="0">
                <a:latin typeface="Calibri" panose="020F0502020204030204" pitchFamily="34" charset="0"/>
              </a:rPr>
              <a:t>or</a:t>
            </a:r>
            <a:r>
              <a:rPr lang="tr-TR" sz="1600" dirty="0" smtClean="0">
                <a:latin typeface="Calibri" panose="020F0502020204030204" pitchFamily="34" charset="0"/>
              </a:rPr>
              <a:t> </a:t>
            </a:r>
            <a:r>
              <a:rPr lang="tr-TR" sz="1600" dirty="0" err="1" smtClean="0">
                <a:latin typeface="Calibri" panose="020F0502020204030204" pitchFamily="34" charset="0"/>
              </a:rPr>
              <a:t>Large</a:t>
            </a:r>
            <a:r>
              <a:rPr lang="tr-TR" sz="1600" dirty="0" smtClean="0">
                <a:latin typeface="Calibri" panose="020F0502020204030204" pitchFamily="34" charset="0"/>
              </a:rPr>
              <a:t> </a:t>
            </a:r>
            <a:r>
              <a:rPr lang="tr-TR" sz="1600" dirty="0" err="1" smtClean="0">
                <a:latin typeface="Calibri" panose="020F0502020204030204" pitchFamily="34" charset="0"/>
              </a:rPr>
              <a:t>Companies</a:t>
            </a:r>
            <a:endParaRPr lang="tr-TR" sz="1600" dirty="0">
              <a:latin typeface="Calibri" panose="020F0502020204030204" pitchFamily="34" charset="0"/>
            </a:endParaRPr>
          </a:p>
        </p:txBody>
      </p:sp>
      <p:sp>
        <p:nvSpPr>
          <p:cNvPr id="20" name="Metin kutusu 19"/>
          <p:cNvSpPr txBox="1"/>
          <p:nvPr/>
        </p:nvSpPr>
        <p:spPr>
          <a:xfrm>
            <a:off x="3080555" y="2022050"/>
            <a:ext cx="2844127" cy="400110"/>
          </a:xfrm>
          <a:prstGeom prst="rect">
            <a:avLst/>
          </a:prstGeom>
          <a:solidFill>
            <a:schemeClr val="accent3">
              <a:lumMod val="20000"/>
              <a:lumOff val="80000"/>
            </a:schemeClr>
          </a:solidFill>
          <a:ln w="28575">
            <a:solidFill>
              <a:srgbClr val="002060"/>
            </a:solidFill>
          </a:ln>
        </p:spPr>
        <p:txBody>
          <a:bodyPr wrap="square" rtlCol="0">
            <a:spAutoFit/>
          </a:bodyPr>
          <a:lstStyle/>
          <a:p>
            <a:pPr algn="ctr"/>
            <a:r>
              <a:rPr lang="tr-TR" sz="2000" b="1" dirty="0" err="1" smtClean="0">
                <a:latin typeface="Calibri" panose="020F0502020204030204" pitchFamily="34" charset="0"/>
              </a:rPr>
              <a:t>Academic</a:t>
            </a:r>
            <a:r>
              <a:rPr lang="tr-TR" sz="2000" b="1" dirty="0" smtClean="0">
                <a:latin typeface="Calibri" panose="020F0502020204030204" pitchFamily="34" charset="0"/>
              </a:rPr>
              <a:t> </a:t>
            </a:r>
            <a:r>
              <a:rPr lang="tr-TR" sz="2000" b="1" dirty="0" err="1" smtClean="0">
                <a:latin typeface="Calibri" panose="020F0502020204030204" pitchFamily="34" charset="0"/>
              </a:rPr>
              <a:t>Engagement</a:t>
            </a:r>
            <a:endParaRPr lang="tr-TR" sz="2000" b="1" dirty="0">
              <a:latin typeface="Calibri" panose="020F0502020204030204" pitchFamily="34" charset="0"/>
            </a:endParaRPr>
          </a:p>
        </p:txBody>
      </p:sp>
      <p:sp>
        <p:nvSpPr>
          <p:cNvPr id="21" name="Aşağı Ok 20"/>
          <p:cNvSpPr/>
          <p:nvPr/>
        </p:nvSpPr>
        <p:spPr>
          <a:xfrm flipH="1">
            <a:off x="4355976" y="1739550"/>
            <a:ext cx="145469" cy="223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Aşağı Ok 21"/>
          <p:cNvSpPr/>
          <p:nvPr/>
        </p:nvSpPr>
        <p:spPr>
          <a:xfrm flipH="1">
            <a:off x="4353058" y="2507291"/>
            <a:ext cx="145469" cy="223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Aşağı Ok 22"/>
          <p:cNvSpPr/>
          <p:nvPr/>
        </p:nvSpPr>
        <p:spPr>
          <a:xfrm flipH="1">
            <a:off x="4363691" y="3231822"/>
            <a:ext cx="145469" cy="223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Aşağı Ok 23"/>
          <p:cNvSpPr/>
          <p:nvPr/>
        </p:nvSpPr>
        <p:spPr>
          <a:xfrm flipH="1">
            <a:off x="4363690" y="3890953"/>
            <a:ext cx="145469" cy="223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7" name="Düz Ok Bağlayıcısı 26"/>
          <p:cNvCxnSpPr/>
          <p:nvPr/>
        </p:nvCxnSpPr>
        <p:spPr>
          <a:xfrm flipH="1">
            <a:off x="2395955" y="2245660"/>
            <a:ext cx="538688" cy="856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5" name="Düz Ok Bağlayıcısı 34"/>
          <p:cNvCxnSpPr/>
          <p:nvPr/>
        </p:nvCxnSpPr>
        <p:spPr>
          <a:xfrm flipV="1">
            <a:off x="6216506" y="2299415"/>
            <a:ext cx="637490" cy="49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9" name="Düz Ok Bağlayıcısı 38"/>
          <p:cNvCxnSpPr/>
          <p:nvPr/>
        </p:nvCxnSpPr>
        <p:spPr>
          <a:xfrm flipH="1">
            <a:off x="2410924" y="4340306"/>
            <a:ext cx="577734" cy="28803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0" name="Düz Ok Bağlayıcısı 39"/>
          <p:cNvCxnSpPr/>
          <p:nvPr/>
        </p:nvCxnSpPr>
        <p:spPr>
          <a:xfrm>
            <a:off x="6033108" y="4363308"/>
            <a:ext cx="661440" cy="26241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2" name="Aşağı Ok 41"/>
          <p:cNvSpPr/>
          <p:nvPr/>
        </p:nvSpPr>
        <p:spPr>
          <a:xfrm flipH="1">
            <a:off x="1270299" y="3651660"/>
            <a:ext cx="288031" cy="929468"/>
          </a:xfrm>
          <a:prstGeom prst="down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3" name="Aşağı Ok 42"/>
          <p:cNvSpPr/>
          <p:nvPr/>
        </p:nvSpPr>
        <p:spPr>
          <a:xfrm flipH="1">
            <a:off x="7170503" y="3755066"/>
            <a:ext cx="288031" cy="929468"/>
          </a:xfrm>
          <a:prstGeom prst="down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6" name="Aşağı Ok 45"/>
          <p:cNvSpPr/>
          <p:nvPr/>
        </p:nvSpPr>
        <p:spPr>
          <a:xfrm flipH="1">
            <a:off x="1414314" y="2531765"/>
            <a:ext cx="145469" cy="223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7" name="Aşağı Ok 46"/>
          <p:cNvSpPr/>
          <p:nvPr/>
        </p:nvSpPr>
        <p:spPr>
          <a:xfrm flipH="1">
            <a:off x="7902375" y="2579059"/>
            <a:ext cx="145469" cy="223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8" name="Aşağı Ok 47"/>
          <p:cNvSpPr/>
          <p:nvPr/>
        </p:nvSpPr>
        <p:spPr>
          <a:xfrm flipH="1">
            <a:off x="-1188640" y="950195"/>
            <a:ext cx="145469" cy="223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174436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tlik">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tlik">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4090</TotalTime>
  <Words>2006</Words>
  <Application>Microsoft Office PowerPoint</Application>
  <PresentationFormat>On-screen Show (4:3)</PresentationFormat>
  <Paragraphs>370</Paragraphs>
  <Slides>36</Slides>
  <Notes>2</Notes>
  <HiddenSlides>0</HiddenSlides>
  <MMClips>2</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Netlik</vt:lpstr>
      <vt:lpstr>PowerPoint Presentation</vt:lpstr>
      <vt:lpstr>PowerPoint Presentation</vt:lpstr>
      <vt:lpstr>PowerPoint Presentation</vt:lpstr>
      <vt:lpstr>PowerPoint Presentation</vt:lpstr>
      <vt:lpstr>PowerPoint Presentation</vt:lpstr>
      <vt:lpstr>PowerPoint Presentation</vt:lpstr>
      <vt:lpstr>CREATIVITY IN HIGHER EDUCATION</vt:lpstr>
      <vt:lpstr>Factors for Academic Engagement</vt:lpstr>
      <vt:lpstr>Creating a Societal Impact from Research Results-  Path from knowledge to market </vt:lpstr>
      <vt:lpstr>PowerPoint Presentation</vt:lpstr>
      <vt:lpstr>PowerPoint Presentation</vt:lpstr>
      <vt:lpstr>PowerPoint Presentation</vt:lpstr>
      <vt:lpstr>The Public R&amp;D&amp;I Ecosystem</vt:lpstr>
      <vt:lpstr>PowerPoint Presentation</vt:lpstr>
      <vt:lpstr>Outputs of Research Results</vt:lpstr>
      <vt:lpstr>Turkey is a Moderate Innovator – performance increased by 13.2% relative that of the EU in 2010</vt:lpstr>
      <vt:lpstr>Global Competitiveness Index -2017-2018</vt:lpstr>
      <vt:lpstr>Major Problems</vt:lpstr>
      <vt:lpstr>Major Problems</vt:lpstr>
      <vt:lpstr>Global Trends</vt:lpstr>
      <vt:lpstr>How Can University Patenting Be Encouraged?</vt:lpstr>
      <vt:lpstr>PowerPoint Presentation</vt:lpstr>
      <vt:lpstr>New Model for Turkey - proposed</vt:lpstr>
      <vt:lpstr>PowerPoint Presentation</vt:lpstr>
      <vt:lpstr>Options for Universities</vt:lpstr>
      <vt:lpstr>PowerPoint Presentation</vt:lpstr>
      <vt:lpstr>EPO for the Project “The Dissemination of IP Knowledge in Universities” -  March 2011- December 2012  </vt:lpstr>
      <vt:lpstr>ACHIEVEMENTS</vt:lpstr>
      <vt:lpstr>ACHIEVEMENTS-2</vt:lpstr>
      <vt:lpstr>Improving the Ecosystem – USIMP National Patent Fair</vt:lpstr>
      <vt:lpstr>Initiatives from TURKPATENT</vt:lpstr>
      <vt:lpstr>Financial Support Programmes of TUBITAK</vt:lpstr>
      <vt:lpstr>Patent Support Program - TUBITAK &amp; TPI</vt:lpstr>
      <vt:lpstr>Outputs of Research Results</vt:lpstr>
      <vt:lpstr>Possible Reasons for Improvements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Bilim ve Teknoloji Yüksek Kurulu 23.Toplantısı</dc:title>
  <dc:creator>Can Şenyilmaz</dc:creator>
  <cp:lastModifiedBy>Marlow</cp:lastModifiedBy>
  <cp:revision>231</cp:revision>
  <dcterms:created xsi:type="dcterms:W3CDTF">2012-04-25T08:06:46Z</dcterms:created>
  <dcterms:modified xsi:type="dcterms:W3CDTF">2018-06-18T16:15:19Z</dcterms:modified>
</cp:coreProperties>
</file>